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media/image2.jpeg" ContentType="image/jpeg"/>
  <Override PartName="/ppt/media/image3.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Lst>
  <p:sldSz cx="9144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FD7E7"/>
          </a:solidFill>
        </a:fill>
      </a:tcStyle>
    </a:wholeTbl>
    <a:band2H>
      <a:tcTxStyle b="def" i="def"/>
      <a:tcStyle>
        <a:tcBdr/>
        <a:fill>
          <a:solidFill>
            <a:srgbClr val="E8ECF4"/>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chemeClr val="accent1"/>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chemeClr val="accent1"/>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chemeClr val="accent1"/>
          </a:solidFill>
        </a:fill>
      </a:tcStyle>
    </a:firstRow>
  </a:tblStyle>
  <a:tblStyle styleId="{C7B018BB-80A7-4F77-B60F-C8B233D01FF8}"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DEE7D0"/>
          </a:solidFill>
        </a:fill>
      </a:tcStyle>
    </a:wholeTbl>
    <a:band2H>
      <a:tcTxStyle b="def" i="def"/>
      <a:tcStyle>
        <a:tcBdr/>
        <a:fill>
          <a:solidFill>
            <a:srgbClr val="EFF3E9"/>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chemeClr val="accent3"/>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chemeClr val="accent3"/>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chemeClr val="accent3"/>
          </a:solidFill>
        </a:fill>
      </a:tcStyle>
    </a:firstRow>
  </a:tblStyle>
  <a:tblStyle styleId="{EEE7283C-3CF3-47DC-8721-378D4A62B228}"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CDCCE"/>
          </a:solidFill>
        </a:fill>
      </a:tcStyle>
    </a:wholeTbl>
    <a:band2H>
      <a:tcTxStyle b="def" i="def"/>
      <a:tcStyle>
        <a:tcBdr/>
        <a:fill>
          <a:solidFill>
            <a:srgbClr val="FDEEE8"/>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chemeClr val="accent6"/>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chemeClr val="accent6"/>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chemeClr val="accent6"/>
          </a:solidFill>
        </a:fill>
      </a:tcStyle>
    </a:firstRow>
  </a:tblStyle>
  <a:tblStyle styleId="{CF821DB8-F4EB-4A41-A1BA-3FCAFE7338EE}" styleName="">
    <a:tblBg/>
    <a:wholeTbl>
      <a:tcTxStyle b="on" i="on">
        <a:font>
          <a:latin typeface="Calibri"/>
          <a:ea typeface="Calibri"/>
          <a:cs typeface="Calibri"/>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n">
        <a:font>
          <a:latin typeface="Calibri"/>
          <a:ea typeface="Calibri"/>
          <a:cs typeface="Calibri"/>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n">
        <a:font>
          <a:latin typeface="Calibri"/>
          <a:ea typeface="Calibri"/>
          <a:cs typeface="Calibri"/>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Calibri"/>
          <a:ea typeface="Calibri"/>
          <a:cs typeface="Calibri"/>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n" i="on">
        <a:font>
          <a:latin typeface="Calibri"/>
          <a:ea typeface="Calibri"/>
          <a:cs typeface="Calibri"/>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b="def" i="def"/>
      <a:tcStyle>
        <a:tcBdr/>
        <a:fill>
          <a:solidFill>
            <a:srgbClr val="E6E6E6"/>
          </a:solidFill>
        </a:fill>
      </a:tcStyle>
    </a:band2H>
    <a:firstCol>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0000"/>
          </a:solidFill>
        </a:fill>
      </a:tcStyle>
    </a:firstCol>
    <a:la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0000"/>
          </a:solidFill>
        </a:fill>
      </a:tcStyle>
    </a:lastRow>
    <a:firstRow>
      <a:tcTxStyle b="on" i="on">
        <a:font>
          <a:latin typeface="Calibri"/>
          <a:ea typeface="Calibri"/>
          <a:cs typeface="Calibri"/>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0000"/>
          </a:solidFill>
        </a:fill>
      </a:tcStyle>
    </a:firstRow>
  </a:tblStyle>
  <a:tblStyle styleId="{2708684C-4D16-4618-839F-0558EEFCDFE6}" styleName="">
    <a:tblBg/>
    <a:wholeTbl>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b="def" i="def"/>
      <a:tcStyle>
        <a:tcBdr/>
        <a:fill>
          <a:solidFill>
            <a:srgbClr val="FFFFFF"/>
          </a:solidFill>
        </a:fill>
      </a:tcStyle>
    </a:band2H>
    <a:firstCol>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Calibri"/>
          <a:ea typeface="Calibri"/>
          <a:cs typeface="Calibri"/>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40" name="Shape 40"/>
          <p:cNvSpPr/>
          <p:nvPr>
            <p:ph type="sldImg"/>
          </p:nvPr>
        </p:nvSpPr>
        <p:spPr>
          <a:xfrm>
            <a:off x="1143000" y="685800"/>
            <a:ext cx="4572000" cy="3429000"/>
          </a:xfrm>
          <a:prstGeom prst="rect">
            <a:avLst/>
          </a:prstGeom>
        </p:spPr>
        <p:txBody>
          <a:bodyPr/>
          <a:lstStyle/>
          <a:p>
            <a:pPr/>
          </a:p>
        </p:txBody>
      </p:sp>
      <p:sp>
        <p:nvSpPr>
          <p:cNvPr id="41" name="Shape 41"/>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j-lt"/>
        <a:ea typeface="+mj-ea"/>
        <a:cs typeface="+mj-cs"/>
        <a:sym typeface="Helvetica Neue"/>
      </a:defRPr>
    </a:lvl1pPr>
    <a:lvl2pPr indent="228600" defTabSz="457200" latinLnBrk="0">
      <a:lnSpc>
        <a:spcPct val="117999"/>
      </a:lnSpc>
      <a:defRPr sz="2200">
        <a:latin typeface="+mj-lt"/>
        <a:ea typeface="+mj-ea"/>
        <a:cs typeface="+mj-cs"/>
        <a:sym typeface="Helvetica Neue"/>
      </a:defRPr>
    </a:lvl2pPr>
    <a:lvl3pPr indent="457200" defTabSz="457200" latinLnBrk="0">
      <a:lnSpc>
        <a:spcPct val="117999"/>
      </a:lnSpc>
      <a:defRPr sz="2200">
        <a:latin typeface="+mj-lt"/>
        <a:ea typeface="+mj-ea"/>
        <a:cs typeface="+mj-cs"/>
        <a:sym typeface="Helvetica Neue"/>
      </a:defRPr>
    </a:lvl3pPr>
    <a:lvl4pPr indent="685800" defTabSz="457200" latinLnBrk="0">
      <a:lnSpc>
        <a:spcPct val="117999"/>
      </a:lnSpc>
      <a:defRPr sz="2200">
        <a:latin typeface="+mj-lt"/>
        <a:ea typeface="+mj-ea"/>
        <a:cs typeface="+mj-cs"/>
        <a:sym typeface="Helvetica Neue"/>
      </a:defRPr>
    </a:lvl4pPr>
    <a:lvl5pPr indent="914400" defTabSz="457200" latinLnBrk="0">
      <a:lnSpc>
        <a:spcPct val="117999"/>
      </a:lnSpc>
      <a:defRPr sz="2200">
        <a:latin typeface="+mj-lt"/>
        <a:ea typeface="+mj-ea"/>
        <a:cs typeface="+mj-cs"/>
        <a:sym typeface="Helvetica Neue"/>
      </a:defRPr>
    </a:lvl5pPr>
    <a:lvl6pPr indent="1143000" defTabSz="457200" latinLnBrk="0">
      <a:lnSpc>
        <a:spcPct val="117999"/>
      </a:lnSpc>
      <a:defRPr sz="2200">
        <a:latin typeface="+mj-lt"/>
        <a:ea typeface="+mj-ea"/>
        <a:cs typeface="+mj-cs"/>
        <a:sym typeface="Helvetica Neue"/>
      </a:defRPr>
    </a:lvl6pPr>
    <a:lvl7pPr indent="1371600" defTabSz="457200" latinLnBrk="0">
      <a:lnSpc>
        <a:spcPct val="117999"/>
      </a:lnSpc>
      <a:defRPr sz="2200">
        <a:latin typeface="+mj-lt"/>
        <a:ea typeface="+mj-ea"/>
        <a:cs typeface="+mj-cs"/>
        <a:sym typeface="Helvetica Neue"/>
      </a:defRPr>
    </a:lvl7pPr>
    <a:lvl8pPr indent="1600200" defTabSz="457200" latinLnBrk="0">
      <a:lnSpc>
        <a:spcPct val="117999"/>
      </a:lnSpc>
      <a:defRPr sz="2200">
        <a:latin typeface="+mj-lt"/>
        <a:ea typeface="+mj-ea"/>
        <a:cs typeface="+mj-cs"/>
        <a:sym typeface="Helvetica Neue"/>
      </a:defRPr>
    </a:lvl8pPr>
    <a:lvl9pPr indent="1828800" defTabSz="457200" latinLnBrk="0">
      <a:lnSpc>
        <a:spcPct val="117999"/>
      </a:lnSpc>
      <a:defRPr sz="2200">
        <a:latin typeface="+mj-lt"/>
        <a:ea typeface="+mj-ea"/>
        <a:cs typeface="+mj-cs"/>
        <a:sym typeface="Helvetica Neu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2.gif"/></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2.jpeg"/><Relationship Id="rId4" Type="http://schemas.openxmlformats.org/officeDocument/2006/relationships/image" Target="../media/image2.gif"/></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2_Diapositiva de título">
    <p:spTree>
      <p:nvGrpSpPr>
        <p:cNvPr id="1" name=""/>
        <p:cNvGrpSpPr/>
        <p:nvPr/>
      </p:nvGrpSpPr>
      <p:grpSpPr>
        <a:xfrm>
          <a:off x="0" y="0"/>
          <a:ext cx="0" cy="0"/>
          <a:chOff x="0" y="0"/>
          <a:chExt cx="0" cy="0"/>
        </a:xfrm>
      </p:grpSpPr>
      <p:sp>
        <p:nvSpPr>
          <p:cNvPr id="13" name="Número de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2_Título y objetos">
    <p:spTree>
      <p:nvGrpSpPr>
        <p:cNvPr id="1" name=""/>
        <p:cNvGrpSpPr/>
        <p:nvPr/>
      </p:nvGrpSpPr>
      <p:grpSpPr>
        <a:xfrm>
          <a:off x="0" y="0"/>
          <a:ext cx="0" cy="0"/>
          <a:chOff x="0" y="0"/>
          <a:chExt cx="0" cy="0"/>
        </a:xfrm>
      </p:grpSpPr>
      <p:pic>
        <p:nvPicPr>
          <p:cNvPr id="20" name="E:\Trabajo\Vicerrectorado de Planificación\Presentación Reestructuración de Departamentos\Rec\Fondo Azul.jpg" descr="E:\Trabajo\Vicerrectorado de Planificación\Presentación Reestructuración de Departamentos\Rec\Fondo Azul.jpg"/>
          <p:cNvPicPr>
            <a:picLocks noChangeAspect="1"/>
          </p:cNvPicPr>
          <p:nvPr/>
        </p:nvPicPr>
        <p:blipFill>
          <a:blip r:embed="rId2">
            <a:extLst/>
          </a:blip>
          <a:srcRect l="0" t="94985" r="0" b="0"/>
          <a:stretch>
            <a:fillRect/>
          </a:stretch>
        </p:blipFill>
        <p:spPr>
          <a:xfrm>
            <a:off x="0" y="6525344"/>
            <a:ext cx="9144000" cy="344501"/>
          </a:xfrm>
          <a:prstGeom prst="rect">
            <a:avLst/>
          </a:prstGeom>
          <a:ln w="12700">
            <a:miter lim="400000"/>
          </a:ln>
        </p:spPr>
      </p:pic>
      <p:pic>
        <p:nvPicPr>
          <p:cNvPr id="21" name="E:\Trabajo\Vicerrectorado de Planificación\Presentación Reestructuración de Departamentos\Rec\Fondo Azul.jpg" descr="E:\Trabajo\Vicerrectorado de Planificación\Presentación Reestructuración de Departamentos\Rec\Fondo Azul.jpg"/>
          <p:cNvPicPr>
            <a:picLocks noChangeAspect="1"/>
          </p:cNvPicPr>
          <p:nvPr/>
        </p:nvPicPr>
        <p:blipFill>
          <a:blip r:embed="rId2">
            <a:extLst/>
          </a:blip>
          <a:srcRect l="0" t="0" r="0" b="89917"/>
          <a:stretch>
            <a:fillRect/>
          </a:stretch>
        </p:blipFill>
        <p:spPr>
          <a:xfrm>
            <a:off x="0" y="0"/>
            <a:ext cx="9144000" cy="692697"/>
          </a:xfrm>
          <a:prstGeom prst="rect">
            <a:avLst/>
          </a:prstGeom>
          <a:ln w="12700">
            <a:miter lim="400000"/>
          </a:ln>
        </p:spPr>
      </p:pic>
      <p:pic>
        <p:nvPicPr>
          <p:cNvPr id="22" name="E:\Recursos\Logos\Logo UCM 2012\Marca UCM Alternativa logo blanco.gif" descr="E:\Recursos\Logos\Logo UCM 2012\Marca UCM Alternativa logo blanco.gif"/>
          <p:cNvPicPr>
            <a:picLocks noChangeAspect="1"/>
          </p:cNvPicPr>
          <p:nvPr/>
        </p:nvPicPr>
        <p:blipFill>
          <a:blip r:embed="rId3">
            <a:extLst/>
          </a:blip>
          <a:stretch>
            <a:fillRect/>
          </a:stretch>
        </p:blipFill>
        <p:spPr>
          <a:xfrm>
            <a:off x="285427" y="150539"/>
            <a:ext cx="1800202" cy="463464"/>
          </a:xfrm>
          <a:prstGeom prst="rect">
            <a:avLst/>
          </a:prstGeom>
          <a:ln w="12700">
            <a:miter lim="400000"/>
          </a:ln>
        </p:spPr>
      </p:pic>
      <p:sp>
        <p:nvSpPr>
          <p:cNvPr id="23" name="Número de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1_Título y objetos">
    <p:spTree>
      <p:nvGrpSpPr>
        <p:cNvPr id="1" name=""/>
        <p:cNvGrpSpPr/>
        <p:nvPr/>
      </p:nvGrpSpPr>
      <p:grpSpPr>
        <a:xfrm>
          <a:off x="0" y="0"/>
          <a:ext cx="0" cy="0"/>
          <a:chOff x="0" y="0"/>
          <a:chExt cx="0" cy="0"/>
        </a:xfrm>
      </p:grpSpPr>
      <p:pic>
        <p:nvPicPr>
          <p:cNvPr id="30" name="E:\Trabajo\Vicerrectorado de Planificación\Presentación Reestructuración de Departamentos\Rec\Fondo muy claro.jpg" descr="E:\Trabajo\Vicerrectorado de Planificación\Presentación Reestructuración de Departamentos\Rec\Fondo muy claro.jpg"/>
          <p:cNvPicPr>
            <a:picLocks noChangeAspect="1"/>
          </p:cNvPicPr>
          <p:nvPr/>
        </p:nvPicPr>
        <p:blipFill>
          <a:blip r:embed="rId2">
            <a:extLst/>
          </a:blip>
          <a:stretch>
            <a:fillRect/>
          </a:stretch>
        </p:blipFill>
        <p:spPr>
          <a:xfrm>
            <a:off x="0" y="-2"/>
            <a:ext cx="9144000" cy="6869846"/>
          </a:xfrm>
          <a:prstGeom prst="rect">
            <a:avLst/>
          </a:prstGeom>
          <a:ln w="12700">
            <a:miter lim="400000"/>
          </a:ln>
        </p:spPr>
      </p:pic>
      <p:pic>
        <p:nvPicPr>
          <p:cNvPr id="31" name="E:\Trabajo\Vicerrectorado de Planificación\Presentación Reestructuración de Departamentos\Rec\Fondo Azul.jpg" descr="E:\Trabajo\Vicerrectorado de Planificación\Presentación Reestructuración de Departamentos\Rec\Fondo Azul.jpg"/>
          <p:cNvPicPr>
            <a:picLocks noChangeAspect="1"/>
          </p:cNvPicPr>
          <p:nvPr/>
        </p:nvPicPr>
        <p:blipFill>
          <a:blip r:embed="rId3">
            <a:extLst/>
          </a:blip>
          <a:srcRect l="0" t="94985" r="0" b="0"/>
          <a:stretch>
            <a:fillRect/>
          </a:stretch>
        </p:blipFill>
        <p:spPr>
          <a:xfrm>
            <a:off x="0" y="6525344"/>
            <a:ext cx="9144000" cy="344501"/>
          </a:xfrm>
          <a:prstGeom prst="rect">
            <a:avLst/>
          </a:prstGeom>
          <a:ln w="12700">
            <a:miter lim="400000"/>
          </a:ln>
        </p:spPr>
      </p:pic>
      <p:pic>
        <p:nvPicPr>
          <p:cNvPr id="32" name="E:\Trabajo\Vicerrectorado de Planificación\Presentación Reestructuración de Departamentos\Rec\Fondo Azul.jpg" descr="E:\Trabajo\Vicerrectorado de Planificación\Presentación Reestructuración de Departamentos\Rec\Fondo Azul.jpg"/>
          <p:cNvPicPr>
            <a:picLocks noChangeAspect="1"/>
          </p:cNvPicPr>
          <p:nvPr/>
        </p:nvPicPr>
        <p:blipFill>
          <a:blip r:embed="rId3">
            <a:extLst/>
          </a:blip>
          <a:srcRect l="0" t="0" r="0" b="89917"/>
          <a:stretch>
            <a:fillRect/>
          </a:stretch>
        </p:blipFill>
        <p:spPr>
          <a:xfrm>
            <a:off x="0" y="0"/>
            <a:ext cx="9144000" cy="692697"/>
          </a:xfrm>
          <a:prstGeom prst="rect">
            <a:avLst/>
          </a:prstGeom>
          <a:ln w="12700">
            <a:miter lim="400000"/>
          </a:ln>
        </p:spPr>
      </p:pic>
      <p:pic>
        <p:nvPicPr>
          <p:cNvPr id="33" name="E:\Recursos\Logos\Logo UCM 2012\Marca UCM Alternativa logo blanco.gif" descr="E:\Recursos\Logos\Logo UCM 2012\Marca UCM Alternativa logo blanco.gif"/>
          <p:cNvPicPr>
            <a:picLocks noChangeAspect="1"/>
          </p:cNvPicPr>
          <p:nvPr/>
        </p:nvPicPr>
        <p:blipFill>
          <a:blip r:embed="rId4">
            <a:extLst/>
          </a:blip>
          <a:stretch>
            <a:fillRect/>
          </a:stretch>
        </p:blipFill>
        <p:spPr>
          <a:xfrm>
            <a:off x="285427" y="150539"/>
            <a:ext cx="1800202" cy="463464"/>
          </a:xfrm>
          <a:prstGeom prst="rect">
            <a:avLst/>
          </a:prstGeom>
          <a:ln w="12700">
            <a:miter lim="400000"/>
          </a:ln>
        </p:spPr>
      </p:pic>
      <p:sp>
        <p:nvSpPr>
          <p:cNvPr id="34" name="Número de diapositiva"/>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gif"/><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pic>
        <p:nvPicPr>
          <p:cNvPr id="2" name="E:\Trabajo\Vicerrectorado de Planificación\Presentación Reestructuración de Departamentos\Rec\Fondo Azul.jpg" descr="E:\Trabajo\Vicerrectorado de Planificación\Presentación Reestructuración de Departamentos\Rec\Fondo Azul.jpg"/>
          <p:cNvPicPr>
            <a:picLocks noChangeAspect="1"/>
          </p:cNvPicPr>
          <p:nvPr/>
        </p:nvPicPr>
        <p:blipFill>
          <a:blip r:embed="rId2">
            <a:extLst/>
          </a:blip>
          <a:stretch>
            <a:fillRect/>
          </a:stretch>
        </p:blipFill>
        <p:spPr>
          <a:xfrm>
            <a:off x="0" y="-2"/>
            <a:ext cx="9144000" cy="6869844"/>
          </a:xfrm>
          <a:prstGeom prst="rect">
            <a:avLst/>
          </a:prstGeom>
          <a:ln w="12700">
            <a:miter lim="400000"/>
          </a:ln>
        </p:spPr>
      </p:pic>
      <p:pic>
        <p:nvPicPr>
          <p:cNvPr id="3" name="E:\Recursos\Logos\Logo UCM 2012\Marca UCM logo Blanco.gif" descr="E:\Recursos\Logos\Logo UCM 2012\Marca UCM logo Blanco.gif"/>
          <p:cNvPicPr>
            <a:picLocks noChangeAspect="1"/>
          </p:cNvPicPr>
          <p:nvPr/>
        </p:nvPicPr>
        <p:blipFill>
          <a:blip r:embed="rId3">
            <a:extLst/>
          </a:blip>
          <a:stretch>
            <a:fillRect/>
          </a:stretch>
        </p:blipFill>
        <p:spPr>
          <a:xfrm>
            <a:off x="3779911" y="332656"/>
            <a:ext cx="1584177" cy="1455404"/>
          </a:xfrm>
          <a:prstGeom prst="rect">
            <a:avLst/>
          </a:prstGeom>
          <a:ln w="12700">
            <a:miter lim="400000"/>
          </a:ln>
        </p:spPr>
      </p:pic>
      <p:sp>
        <p:nvSpPr>
          <p:cNvPr id="4" name="Texto del título"/>
          <p:cNvSpPr txBox="1"/>
          <p:nvPr>
            <p:ph type="title"/>
          </p:nvPr>
        </p:nvSpPr>
        <p:spPr>
          <a:xfrm>
            <a:off x="457200" y="92074"/>
            <a:ext cx="82296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lstStyle/>
          <a:p>
            <a:pPr/>
            <a:r>
              <a:t>Texto del título</a:t>
            </a:r>
          </a:p>
        </p:txBody>
      </p:sp>
      <p:sp>
        <p:nvSpPr>
          <p:cNvPr id="5" name="Nivel de texto 1…"/>
          <p:cNvSpPr txBox="1"/>
          <p:nvPr>
            <p:ph type="body" idx="1"/>
          </p:nvPr>
        </p:nvSpPr>
        <p:spPr>
          <a:xfrm>
            <a:off x="457200" y="1600200"/>
            <a:ext cx="82296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lstStyle/>
          <a:p>
            <a:pPr/>
            <a:r>
              <a:t>Nivel de texto 1</a:t>
            </a:r>
          </a:p>
          <a:p>
            <a:pPr lvl="1"/>
            <a:r>
              <a:t>Nivel de texto 2</a:t>
            </a:r>
          </a:p>
          <a:p>
            <a:pPr lvl="2"/>
            <a:r>
              <a:t>Nivel de texto 3</a:t>
            </a:r>
          </a:p>
          <a:p>
            <a:pPr lvl="3"/>
            <a:r>
              <a:t>Nivel de texto 4</a:t>
            </a:r>
          </a:p>
          <a:p>
            <a:pPr lvl="4"/>
            <a:r>
              <a:t>Nivel de texto 5</a:t>
            </a:r>
          </a:p>
        </p:txBody>
      </p:sp>
      <p:sp>
        <p:nvSpPr>
          <p:cNvPr id="6" name="Número de diapositiva"/>
          <p:cNvSpPr txBox="1"/>
          <p:nvPr>
            <p:ph type="sldNum" sz="quarter" idx="2"/>
          </p:nvPr>
        </p:nvSpPr>
        <p:spPr>
          <a:xfrm>
            <a:off x="6553200" y="6172200"/>
            <a:ext cx="2133600" cy="368301"/>
          </a:xfrm>
          <a:prstGeom prst="rect">
            <a:avLst/>
          </a:prstGeom>
          <a:ln w="12700">
            <a:miter lim="400000"/>
          </a:ln>
        </p:spPr>
        <p:txBody>
          <a:bodyPr lIns="45719" rIns="45719" anchor="ctr">
            <a:spAutoFit/>
          </a:bodyPr>
          <a:lstStyle>
            <a:lvl1pPr algn="r">
              <a:defRPr sz="1200"/>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4"/>
    <p:sldLayoutId id="2147483650" r:id="rId5"/>
    <p:sldLayoutId id="2147483651" r:id="rId6"/>
  </p:sldLayoutIdLst>
  <p:transition xmlns:p14="http://schemas.microsoft.com/office/powerpoint/2010/main" spd="med" advClick="1"/>
  <p:txStyles>
    <p:titleStyle>
      <a:lvl1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a:ea typeface="Calibri"/>
          <a:cs typeface="Calibri"/>
          <a:sym typeface="Calibri"/>
        </a:defRPr>
      </a:lvl1pPr>
      <a:lvl2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a:ea typeface="Calibri"/>
          <a:cs typeface="Calibri"/>
          <a:sym typeface="Calibri"/>
        </a:defRPr>
      </a:lvl2pPr>
      <a:lvl3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a:ea typeface="Calibri"/>
          <a:cs typeface="Calibri"/>
          <a:sym typeface="Calibri"/>
        </a:defRPr>
      </a:lvl3pPr>
      <a:lvl4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a:ea typeface="Calibri"/>
          <a:cs typeface="Calibri"/>
          <a:sym typeface="Calibri"/>
        </a:defRPr>
      </a:lvl4pPr>
      <a:lvl5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a:ea typeface="Calibri"/>
          <a:cs typeface="Calibri"/>
          <a:sym typeface="Calibri"/>
        </a:defRPr>
      </a:lvl5pPr>
      <a:lvl6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a:ea typeface="Calibri"/>
          <a:cs typeface="Calibri"/>
          <a:sym typeface="Calibri"/>
        </a:defRPr>
      </a:lvl6pPr>
      <a:lvl7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a:ea typeface="Calibri"/>
          <a:cs typeface="Calibri"/>
          <a:sym typeface="Calibri"/>
        </a:defRPr>
      </a:lvl7pPr>
      <a:lvl8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a:ea typeface="Calibri"/>
          <a:cs typeface="Calibri"/>
          <a:sym typeface="Calibri"/>
        </a:defRPr>
      </a:lvl8pPr>
      <a:lvl9pPr marL="0" marR="0" indent="0" algn="ctr" defTabSz="914400" rtl="0" latinLnBrk="0">
        <a:lnSpc>
          <a:spcPct val="100000"/>
        </a:lnSpc>
        <a:spcBef>
          <a:spcPts val="0"/>
        </a:spcBef>
        <a:spcAft>
          <a:spcPts val="0"/>
        </a:spcAft>
        <a:buClrTx/>
        <a:buSzTx/>
        <a:buFontTx/>
        <a:buNone/>
        <a:tabLst/>
        <a:defRPr b="0" baseline="0" cap="none" i="0" spc="0" strike="noStrike" sz="4400" u="none">
          <a:solidFill>
            <a:srgbClr val="000000"/>
          </a:solidFill>
          <a:uFillTx/>
          <a:latin typeface="Calibri"/>
          <a:ea typeface="Calibri"/>
          <a:cs typeface="Calibri"/>
          <a:sym typeface="Calibri"/>
        </a:defRPr>
      </a:lvl9pPr>
    </p:titleStyle>
    <p:bodyStyle>
      <a:lvl1pPr marL="342900" marR="0" indent="-34290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Calibri"/>
          <a:ea typeface="Calibri"/>
          <a:cs typeface="Calibri"/>
          <a:sym typeface="Calibri"/>
        </a:defRPr>
      </a:lvl1pPr>
      <a:lvl2pPr marL="783771" marR="0" indent="-326571"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Calibri"/>
          <a:ea typeface="Calibri"/>
          <a:cs typeface="Calibri"/>
          <a:sym typeface="Calibri"/>
        </a:defRPr>
      </a:lvl2pPr>
      <a:lvl3pPr marL="1219200" marR="0" indent="-30480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Calibri"/>
          <a:ea typeface="Calibri"/>
          <a:cs typeface="Calibri"/>
          <a:sym typeface="Calibri"/>
        </a:defRPr>
      </a:lvl3pPr>
      <a:lvl4pPr marL="17373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Calibri"/>
          <a:ea typeface="Calibri"/>
          <a:cs typeface="Calibri"/>
          <a:sym typeface="Calibri"/>
        </a:defRPr>
      </a:lvl4pPr>
      <a:lvl5pPr marL="21945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Calibri"/>
          <a:ea typeface="Calibri"/>
          <a:cs typeface="Calibri"/>
          <a:sym typeface="Calibri"/>
        </a:defRPr>
      </a:lvl5pPr>
      <a:lvl6pPr marL="26517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Calibri"/>
          <a:ea typeface="Calibri"/>
          <a:cs typeface="Calibri"/>
          <a:sym typeface="Calibri"/>
        </a:defRPr>
      </a:lvl6pPr>
      <a:lvl7pPr marL="3108960" marR="0" indent="-365760"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Calibri"/>
          <a:ea typeface="Calibri"/>
          <a:cs typeface="Calibri"/>
          <a:sym typeface="Calibri"/>
        </a:defRPr>
      </a:lvl7pPr>
      <a:lvl8pPr marL="3566159" marR="0" indent="-365759"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Calibri"/>
          <a:ea typeface="Calibri"/>
          <a:cs typeface="Calibri"/>
          <a:sym typeface="Calibri"/>
        </a:defRPr>
      </a:lvl8pPr>
      <a:lvl9pPr marL="4023359" marR="0" indent="-365759" algn="l" defTabSz="914400" rtl="0" latinLnBrk="0">
        <a:lnSpc>
          <a:spcPct val="100000"/>
        </a:lnSpc>
        <a:spcBef>
          <a:spcPts val="700"/>
        </a:spcBef>
        <a:spcAft>
          <a:spcPts val="0"/>
        </a:spcAft>
        <a:buClrTx/>
        <a:buSzPct val="100000"/>
        <a:buFont typeface="Arial"/>
        <a:buChar char="•"/>
        <a:tabLst/>
        <a:defRPr b="0" baseline="0" cap="none" i="0" spc="0" strike="noStrike" sz="3200" u="none">
          <a:solidFill>
            <a:srgbClr val="000000"/>
          </a:solidFill>
          <a:uFillTx/>
          <a:latin typeface="Calibri"/>
          <a:ea typeface="Calibri"/>
          <a:cs typeface="Calibri"/>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hyperlink" Target="https://www.ucm.es/doctorado/doctorado_derecho/" TargetMode="External"/><Relationship Id="rId3" Type="http://schemas.openxmlformats.org/officeDocument/2006/relationships/hyperlink" Target="http://derecho.ucm.es/doctorado" TargetMode="External"/><Relationship Id="rId4" Type="http://schemas.openxmlformats.org/officeDocument/2006/relationships/hyperlink" Target="https://edoctorado.ucm.es" TargetMode="External"/></Relationships>

</file>

<file path=ppt/slides/_rels/slide3.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hyperlink" Target="https://derecho.ucm.es/guia-doctorado" TargetMode="External"/></Relationships>

</file>

<file path=ppt/slides/_rels/slide6.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 name="JORNADA DE ACOGIDA ALUMNOS DE DOCTORADO EN DERECHO:…"/>
          <p:cNvSpPr txBox="1"/>
          <p:nvPr/>
        </p:nvSpPr>
        <p:spPr>
          <a:xfrm>
            <a:off x="-5979" y="3356991"/>
            <a:ext cx="9002724" cy="802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lgn="ctr"/>
            <a:r>
              <a:rPr b="1" sz="2400"/>
              <a:t>JORNADA DE ACOGIDA ALUMNOS DE DOCTORADO EN DERECHO:</a:t>
            </a:r>
            <a:endParaRPr b="1" sz="2400"/>
          </a:p>
          <a:p>
            <a:pPr algn="ctr"/>
            <a:r>
              <a:rPr b="1" sz="2400"/>
              <a:t>MARCO NORMATIVO DE LOS ESTUDIOS DE DOCTORADO</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 name="IMPRESCINDIBLES…"/>
          <p:cNvSpPr txBox="1"/>
          <p:nvPr/>
        </p:nvSpPr>
        <p:spPr>
          <a:xfrm>
            <a:off x="611560" y="1844824"/>
            <a:ext cx="7992890" cy="275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IMPRESCINDIBLES</a:t>
            </a:r>
          </a:p>
          <a:p>
            <a:pPr/>
          </a:p>
          <a:p>
            <a:pPr lvl="1"/>
            <a:r>
              <a:rPr u="sng">
                <a:solidFill>
                  <a:srgbClr val="0000FF"/>
                </a:solidFill>
                <a:uFill>
                  <a:solidFill>
                    <a:srgbClr val="0000FF"/>
                  </a:solidFill>
                </a:uFill>
                <a:hlinkClick r:id="rId2" invalidUrl="" action="" tgtFrame="" tooltip="" history="1" highlightClick="0" endSnd="0"/>
              </a:rPr>
              <a:t>https://www.ucm.es/doctorado/doctorado_derecho/</a:t>
            </a:r>
          </a:p>
          <a:p>
            <a:pPr lvl="1"/>
          </a:p>
          <a:p>
            <a:pPr lvl="1"/>
            <a:r>
              <a:rPr u="sng">
                <a:solidFill>
                  <a:srgbClr val="0000FF"/>
                </a:solidFill>
                <a:uFill>
                  <a:solidFill>
                    <a:srgbClr val="0000FF"/>
                  </a:solidFill>
                </a:uFill>
                <a:hlinkClick r:id="rId3" invalidUrl="" action="" tgtFrame="" tooltip="" history="1" highlightClick="0" endSnd="0"/>
              </a:rPr>
              <a:t>http://derecho.ucm.es/doctorado</a:t>
            </a:r>
          </a:p>
          <a:p>
            <a:pPr lvl="1"/>
          </a:p>
          <a:p>
            <a:pPr lvl="1"/>
            <a:r>
              <a:rPr u="sng">
                <a:solidFill>
                  <a:srgbClr val="0000FF"/>
                </a:solidFill>
                <a:uFill>
                  <a:solidFill>
                    <a:srgbClr val="0000FF"/>
                  </a:solidFill>
                </a:uFill>
                <a:hlinkClick r:id="rId4" invalidUrl="" action="" tgtFrame="" tooltip="" history="1" highlightClick="0" endSnd="0"/>
              </a:rPr>
              <a:t>https://edoctorado.ucm.es</a:t>
            </a:r>
          </a:p>
          <a:p>
            <a:pPr lvl="1"/>
          </a:p>
          <a:p>
            <a:pPr lvl="1"/>
          </a:p>
        </p:txBody>
      </p:sp>
      <p:sp>
        <p:nvSpPr>
          <p:cNvPr id="46" name="ES FUNDAMENTAL MANTENER Y CONSULTAR PERIÓDICAMENTE EL CORREO UCM (ES NECESARIO TENER CORREO INSTITUCIONAL PARA REALIZAR EL DEPÓSITO DE LA TESIS Y PARA ACCEDER A RAPI2)"/>
          <p:cNvSpPr txBox="1"/>
          <p:nvPr/>
        </p:nvSpPr>
        <p:spPr>
          <a:xfrm>
            <a:off x="1449064" y="4584798"/>
            <a:ext cx="5355960" cy="1158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t>ES FUNDAMENTAL MANTENER Y CONSULTAR PERIÓDICAMENTE EL CORREO UCM (ES NECESARIO TENER CORREO INSTITUCIONAL PARA REALIZAR EL DEPÓSITO DE LA TESIS Y PARA ACCEDER A RAPI2)</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 name="DIVERSOS NIVELES DE NORMAS…"/>
          <p:cNvSpPr txBox="1"/>
          <p:nvPr/>
        </p:nvSpPr>
        <p:spPr>
          <a:xfrm>
            <a:off x="611560" y="1844824"/>
            <a:ext cx="7992890" cy="3558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DIVERSOS NIVELES DE NORMAS</a:t>
            </a:r>
            <a:endParaRPr u="sng"/>
          </a:p>
          <a:p>
            <a:pPr/>
            <a:endParaRPr u="sng"/>
          </a:p>
          <a:p>
            <a:pPr marL="285750" indent="-285750" algn="just">
              <a:lnSpc>
                <a:spcPct val="200000"/>
              </a:lnSpc>
              <a:buSzPct val="100000"/>
              <a:buFont typeface="Arial"/>
              <a:buChar char="•"/>
            </a:pPr>
            <a:r>
              <a:t>Marco general: Real Decreto 99/2011, de 28 de enero</a:t>
            </a:r>
          </a:p>
          <a:p>
            <a:pPr marL="285750" indent="-285750" algn="just">
              <a:lnSpc>
                <a:spcPct val="200000"/>
              </a:lnSpc>
              <a:buSzPct val="100000"/>
              <a:buFont typeface="Arial"/>
              <a:buChar char="•"/>
            </a:pPr>
            <a:r>
              <a:t>Normativa UCM</a:t>
            </a:r>
          </a:p>
          <a:p>
            <a:pPr lvl="1" marL="742950" indent="-285750" algn="just">
              <a:lnSpc>
                <a:spcPct val="200000"/>
              </a:lnSpc>
              <a:buSzPct val="100000"/>
              <a:buFont typeface="Courier New"/>
              <a:buChar char="o"/>
            </a:pPr>
            <a:r>
              <a:t>de desarrollo</a:t>
            </a:r>
            <a:endParaRPr b="1"/>
          </a:p>
          <a:p>
            <a:pPr lvl="1" marL="742950" indent="-285750" algn="just">
              <a:lnSpc>
                <a:spcPct val="200000"/>
              </a:lnSpc>
              <a:buSzPct val="100000"/>
              <a:buFont typeface="Courier New"/>
              <a:buChar char="o"/>
            </a:pPr>
            <a:r>
              <a:t>sobre permanencia</a:t>
            </a:r>
          </a:p>
          <a:p>
            <a:pPr lvl="1" marL="742950" indent="-285750" algn="just">
              <a:lnSpc>
                <a:spcPct val="200000"/>
              </a:lnSpc>
              <a:buSzPct val="100000"/>
              <a:buFont typeface="Courier New"/>
              <a:buChar char="o"/>
            </a:pPr>
            <a:r>
              <a:t>sobre cotutela</a:t>
            </a:r>
          </a:p>
          <a:p>
            <a:pPr marL="285750" indent="-285750" algn="just">
              <a:lnSpc>
                <a:spcPct val="200000"/>
              </a:lnSpc>
              <a:buSzPct val="100000"/>
              <a:buFont typeface="Arial"/>
              <a:buChar char="•"/>
            </a:pPr>
            <a:r>
              <a:t>Memoria programa doctorado</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 name="ORGANIZACIÓN…"/>
          <p:cNvSpPr txBox="1"/>
          <p:nvPr/>
        </p:nvSpPr>
        <p:spPr>
          <a:xfrm>
            <a:off x="611560" y="1844824"/>
            <a:ext cx="7992890" cy="1424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ORGANIZACIÓN</a:t>
            </a:r>
            <a:endParaRPr u="sng"/>
          </a:p>
          <a:p>
            <a:pPr/>
            <a:endParaRPr u="sng"/>
          </a:p>
          <a:p>
            <a:pPr marL="285750" indent="-285750" algn="just">
              <a:lnSpc>
                <a:spcPct val="200000"/>
              </a:lnSpc>
              <a:buSzPct val="100000"/>
              <a:buFont typeface="Arial"/>
              <a:buChar char="•"/>
            </a:pPr>
            <a:r>
              <a:t>Comisión de Doctorado de la Universidad Complutense de Madrid </a:t>
            </a:r>
          </a:p>
          <a:p>
            <a:pPr marL="285750" indent="-285750" algn="just">
              <a:lnSpc>
                <a:spcPct val="200000"/>
              </a:lnSpc>
              <a:buSzPct val="100000"/>
              <a:buFont typeface="Arial"/>
              <a:buChar char="•"/>
            </a:pPr>
            <a:r>
              <a:t>Comisión académica de cada programa</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2" name="COMENZANDO POR LO BÁSICO…"/>
          <p:cNvSpPr txBox="1"/>
          <p:nvPr/>
        </p:nvSpPr>
        <p:spPr>
          <a:xfrm>
            <a:off x="611560" y="1844824"/>
            <a:ext cx="7992890" cy="3025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COMENZANDO POR LO BÁSICO</a:t>
            </a:r>
            <a:endParaRPr u="sng"/>
          </a:p>
          <a:p>
            <a:pPr/>
            <a:endParaRPr u="sng"/>
          </a:p>
          <a:p>
            <a:pPr marL="285750" indent="-285750" algn="just">
              <a:lnSpc>
                <a:spcPct val="200000"/>
              </a:lnSpc>
              <a:buSzPct val="100000"/>
              <a:buFont typeface="Arial"/>
              <a:buChar char="•"/>
            </a:pPr>
            <a:r>
              <a:t>Guía básica del Programa de Doctorado en Derecho (</a:t>
            </a:r>
            <a:r>
              <a:rPr u="sng">
                <a:solidFill>
                  <a:srgbClr val="0000FF"/>
                </a:solidFill>
                <a:uFill>
                  <a:solidFill>
                    <a:srgbClr val="0000FF"/>
                  </a:solidFill>
                </a:uFill>
                <a:hlinkClick r:id="rId2" invalidUrl="" action="" tgtFrame="" tooltip="" history="1" highlightClick="0" endSnd="0"/>
              </a:rPr>
              <a:t>https</a:t>
            </a:r>
            <a:r>
              <a:rPr u="sng">
                <a:solidFill>
                  <a:srgbClr val="0000FF"/>
                </a:solidFill>
                <a:uFill>
                  <a:solidFill>
                    <a:srgbClr val="0000FF"/>
                  </a:solidFill>
                </a:uFill>
                <a:hlinkClick r:id="rId2" invalidUrl="" action="" tgtFrame="" tooltip="" history="1" highlightClick="0" endSnd="0"/>
              </a:rPr>
              <a:t>://</a:t>
            </a:r>
            <a:r>
              <a:rPr u="sng">
                <a:solidFill>
                  <a:srgbClr val="0000FF"/>
                </a:solidFill>
                <a:uFill>
                  <a:solidFill>
                    <a:srgbClr val="0000FF"/>
                  </a:solidFill>
                </a:uFill>
                <a:hlinkClick r:id="rId2" invalidUrl="" action="" tgtFrame="" tooltip="" history="1" highlightClick="0" endSnd="0"/>
              </a:rPr>
              <a:t>derecho.ucm.es</a:t>
            </a:r>
            <a:r>
              <a:rPr u="sng">
                <a:solidFill>
                  <a:srgbClr val="0000FF"/>
                </a:solidFill>
                <a:uFill>
                  <a:solidFill>
                    <a:srgbClr val="0000FF"/>
                  </a:solidFill>
                </a:uFill>
                <a:hlinkClick r:id="rId2" invalidUrl="" action="" tgtFrame="" tooltip="" history="1" highlightClick="0" endSnd="0"/>
              </a:rPr>
              <a:t>/</a:t>
            </a:r>
            <a:r>
              <a:rPr u="sng">
                <a:solidFill>
                  <a:srgbClr val="0000FF"/>
                </a:solidFill>
                <a:uFill>
                  <a:solidFill>
                    <a:srgbClr val="0000FF"/>
                  </a:solidFill>
                </a:uFill>
                <a:hlinkClick r:id="rId2" invalidUrl="" action="" tgtFrame="" tooltip="" history="1" highlightClick="0" endSnd="0"/>
              </a:rPr>
              <a:t>guia</a:t>
            </a:r>
            <a:r>
              <a:rPr u="sng">
                <a:solidFill>
                  <a:srgbClr val="0000FF"/>
                </a:solidFill>
                <a:uFill>
                  <a:solidFill>
                    <a:srgbClr val="0000FF"/>
                  </a:solidFill>
                </a:uFill>
                <a:hlinkClick r:id="rId2" invalidUrl="" action="" tgtFrame="" tooltip="" history="1" highlightClick="0" endSnd="0"/>
              </a:rPr>
              <a:t>-doctorado</a:t>
            </a:r>
            <a:r>
              <a:t>) </a:t>
            </a:r>
          </a:p>
          <a:p>
            <a:pPr lvl="1" marL="742950" indent="-285750" algn="just">
              <a:lnSpc>
                <a:spcPct val="200000"/>
              </a:lnSpc>
              <a:buSzPct val="100000"/>
              <a:buFont typeface="Courier New"/>
              <a:buChar char="o"/>
            </a:pPr>
            <a:r>
              <a:t>plazos para realizar la tesis</a:t>
            </a:r>
          </a:p>
          <a:p>
            <a:pPr lvl="1" marL="742950" indent="-285750" algn="just">
              <a:lnSpc>
                <a:spcPct val="200000"/>
              </a:lnSpc>
              <a:buSzPct val="100000"/>
              <a:buFont typeface="Courier New"/>
              <a:buChar char="o"/>
            </a:pPr>
            <a:r>
              <a:t>compromiso documental e inscripción de la tesis</a:t>
            </a:r>
            <a:endParaRPr b="1"/>
          </a:p>
          <a:p>
            <a:pPr lvl="1" marL="742950" indent="-285750" algn="just">
              <a:lnSpc>
                <a:spcPct val="200000"/>
              </a:lnSpc>
              <a:buSzPct val="100000"/>
              <a:buFont typeface="Courier New"/>
              <a:buChar char="o"/>
            </a:pPr>
            <a:r>
              <a:t>actividades obligatorias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 name="MATRÍCULA ANUAL (art. 8.1 Normativa UCM desarrollo)…"/>
          <p:cNvSpPr txBox="1"/>
          <p:nvPr/>
        </p:nvSpPr>
        <p:spPr>
          <a:xfrm>
            <a:off x="611560" y="1844824"/>
            <a:ext cx="7992890" cy="2009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MATRÍCULA ANUAL</a:t>
            </a:r>
            <a:r>
              <a:t> (art. 8.1 Normativa UCM desarrollo)</a:t>
            </a:r>
          </a:p>
          <a:p>
            <a:pPr/>
            <a:endParaRPr u="sng"/>
          </a:p>
          <a:p>
            <a:pPr marL="285750" indent="-285750" algn="just">
              <a:lnSpc>
                <a:spcPct val="200000"/>
              </a:lnSpc>
              <a:buSzPct val="100000"/>
              <a:buFont typeface="Arial"/>
              <a:buChar char="•"/>
            </a:pPr>
            <a:r>
              <a:t>Los doctorandos admitidos en un programa de doctorado se matricularán anualmente en la UCM por el concepto de tutela académica del doctorado.</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6" name="PLAN DE INVESTIGACIÓN (art. 8.7 Normativa UCM desarrollo)…"/>
          <p:cNvSpPr txBox="1"/>
          <p:nvPr/>
        </p:nvSpPr>
        <p:spPr>
          <a:xfrm>
            <a:off x="611560" y="1844824"/>
            <a:ext cx="7992890" cy="3647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PLAN DE INVESTIGACIÓN</a:t>
            </a:r>
            <a:r>
              <a:t> (art. 8.7 Normativa UCM desarrollo)</a:t>
            </a:r>
          </a:p>
          <a:p>
            <a:pPr/>
            <a:endParaRPr u="sng"/>
          </a:p>
          <a:p>
            <a:pPr marL="285750" indent="-285750" algn="just">
              <a:lnSpc>
                <a:spcPct val="200000"/>
              </a:lnSpc>
              <a:buSzPct val="100000"/>
              <a:buFont typeface="Arial"/>
              <a:buChar char="•"/>
            </a:pPr>
            <a:r>
              <a:t>Antes de la finalización del primer año el doctorando elaborará un Plan de investigación </a:t>
            </a:r>
          </a:p>
          <a:p>
            <a:pPr marL="285750" indent="-285750" algn="just">
              <a:lnSpc>
                <a:spcPct val="200000"/>
              </a:lnSpc>
              <a:buSzPct val="100000"/>
              <a:buFont typeface="Arial"/>
              <a:buChar char="•"/>
            </a:pPr>
            <a:r>
              <a:t>Este plan incluirá al menos la metodología a utilizar y los objetivos a alcanzar. </a:t>
            </a:r>
          </a:p>
          <a:p>
            <a:pPr marL="285750" indent="-285750" algn="just">
              <a:lnSpc>
                <a:spcPct val="200000"/>
              </a:lnSpc>
              <a:buSzPct val="100000"/>
              <a:buFont typeface="Arial"/>
              <a:buChar char="•"/>
            </a:pPr>
            <a:r>
              <a:t>El proyecto debe estar avalado por el tutor y el director, contar con el visto bueno de la Comisión Académica del programa.</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8" name="EVALUACIÓN ANUAL (art. 8.8 Normativa UCM desarrollo)…"/>
          <p:cNvSpPr txBox="1"/>
          <p:nvPr/>
        </p:nvSpPr>
        <p:spPr>
          <a:xfrm>
            <a:off x="755575" y="2145030"/>
            <a:ext cx="7632850" cy="2567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EVALUACIÓN ANUAL</a:t>
            </a:r>
            <a:r>
              <a:t> (art. 8.8 Normativa UCM desarrollo)</a:t>
            </a:r>
          </a:p>
          <a:p>
            <a:pPr/>
          </a:p>
          <a:p>
            <a:pPr marL="285750" indent="-285750" algn="just">
              <a:lnSpc>
                <a:spcPct val="150000"/>
              </a:lnSpc>
              <a:buSzPct val="100000"/>
              <a:buFont typeface="Arial"/>
              <a:buChar char="•"/>
            </a:pPr>
            <a:r>
              <a:t>Anualmente la Comisión Académica del programa evaluará el Plan de investigación y el registro de actividades junto con los informes que deberán emitir el tutor y el director. </a:t>
            </a:r>
          </a:p>
          <a:p>
            <a:pPr marL="285750" indent="-285750" algn="just">
              <a:lnSpc>
                <a:spcPct val="150000"/>
              </a:lnSpc>
              <a:buSzPct val="100000"/>
              <a:buFont typeface="Arial"/>
              <a:buChar char="•"/>
            </a:pPr>
            <a:r>
              <a:t>La evaluación positiva será requisito indispensable para continuar en el programa. </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0" name="EVALUACIÓN NEGATIVA (art. 8.8 Normativa UCM desarrollo)…"/>
          <p:cNvSpPr txBox="1"/>
          <p:nvPr/>
        </p:nvSpPr>
        <p:spPr>
          <a:xfrm>
            <a:off x="755575" y="1725929"/>
            <a:ext cx="7632850" cy="3406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EVALUACIÓN NEGATIVA</a:t>
            </a:r>
            <a:r>
              <a:t> (art. 8.8 Normativa UCM desarrollo)</a:t>
            </a:r>
          </a:p>
          <a:p>
            <a:pPr/>
          </a:p>
          <a:p>
            <a:pPr marL="285750" indent="-285750" algn="just">
              <a:lnSpc>
                <a:spcPct val="150000"/>
              </a:lnSpc>
              <a:buSzPct val="100000"/>
              <a:buFont typeface="Arial"/>
              <a:buChar char="•"/>
            </a:pPr>
            <a:r>
              <a:t>En caso de evaluación negativa, debidamente motivada, el doctorando deberá ser evaluado de nuevo en el plazo de seis meses, a cuyo efecto elaborará un nuevo Plan de investigación. </a:t>
            </a:r>
          </a:p>
          <a:p>
            <a:pPr marL="285750" indent="-285750" algn="just">
              <a:lnSpc>
                <a:spcPct val="150000"/>
              </a:lnSpc>
              <a:buSzPct val="100000"/>
              <a:buFont typeface="Arial"/>
              <a:buChar char="•"/>
            </a:pPr>
            <a:r>
              <a:t>En el supuesto de producirse nueva evaluación negativa, el doctorando causará baja definitiva en el programa. </a:t>
            </a:r>
          </a:p>
          <a:p>
            <a:pPr marL="285750" indent="-285750" algn="just">
              <a:lnSpc>
                <a:spcPct val="150000"/>
              </a:lnSpc>
              <a:buSzPct val="100000"/>
              <a:buFont typeface="Arial"/>
              <a:buChar char="•"/>
            </a:pPr>
            <a:r>
              <a:t>Esta decisión podrá ser recurrida ante la Comisión de Doctorado de la UCM.</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2" name="PLAZO MÍNIMO (art. 10.5 Normativa UCM desarrollo)…"/>
          <p:cNvSpPr txBox="1"/>
          <p:nvPr/>
        </p:nvSpPr>
        <p:spPr>
          <a:xfrm>
            <a:off x="827583" y="2276872"/>
            <a:ext cx="7632850" cy="20916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PLAZO MÍNIMO</a:t>
            </a:r>
            <a:r>
              <a:t> (</a:t>
            </a:r>
            <a:r>
              <a:t>art. 10.5 Normativa UCM desarrollo)</a:t>
            </a:r>
          </a:p>
          <a:p>
            <a:pPr/>
          </a:p>
          <a:p>
            <a:pPr marL="285750" indent="-285750" algn="just">
              <a:lnSpc>
                <a:spcPct val="150000"/>
              </a:lnSpc>
              <a:buSzPct val="100000"/>
              <a:buFont typeface="Arial"/>
              <a:buChar char="•"/>
            </a:pPr>
            <a:r>
              <a:t>La tramitación y lectura de la Tesis Doctoral no podrán realizarse hasta el curso académico siguiente desde la formalización de la matrícula del doctorando como alumno del Programa de Doctorado en el cual defenderá dicha Tesis. </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4" name="CAMBIO DE DEDICACIÓN (art. 3 Normativa UCM permanencia)…"/>
          <p:cNvSpPr txBox="1"/>
          <p:nvPr/>
        </p:nvSpPr>
        <p:spPr>
          <a:xfrm>
            <a:off x="611560" y="1844824"/>
            <a:ext cx="7992890" cy="30251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CAMBIO DE DEDICACIÓN</a:t>
            </a:r>
            <a:r>
              <a:t> (</a:t>
            </a:r>
            <a:r>
              <a:t>art. 3 Normativa UCM permanencia)</a:t>
            </a:r>
            <a:endParaRPr u="sng"/>
          </a:p>
          <a:p>
            <a:pPr/>
          </a:p>
          <a:p>
            <a:pPr marL="285750" indent="-285750" algn="just">
              <a:lnSpc>
                <a:spcPct val="200000"/>
              </a:lnSpc>
              <a:buSzPct val="100000"/>
              <a:buFont typeface="Arial"/>
              <a:buChar char="•"/>
            </a:pPr>
            <a:r>
              <a:t>El cambio de tiempo completo a tiempo parcial deberá ser autorizado por la Comisión Académica del Programa, previa justificación por parte del doctorando de las razones para ello. </a:t>
            </a:r>
          </a:p>
          <a:p>
            <a:pPr marL="285750" indent="-285750" algn="just">
              <a:lnSpc>
                <a:spcPct val="200000"/>
              </a:lnSpc>
              <a:buSzPct val="100000"/>
              <a:buFont typeface="Arial"/>
              <a:buChar char="•"/>
            </a:pPr>
            <a:r>
              <a:t>El cómputo de la duración de los estudios se realizará teniendo en cuenta el régimen en el que se encuentra el doctorando en cada momento. </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6" name="PRÓRROGAS (art. 1 y 2 Normativa UCM permanencia)…"/>
          <p:cNvSpPr txBox="1"/>
          <p:nvPr/>
        </p:nvSpPr>
        <p:spPr>
          <a:xfrm>
            <a:off x="575555" y="2716530"/>
            <a:ext cx="7992890" cy="1424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PRÓRROGAS</a:t>
            </a:r>
            <a:r>
              <a:t> (</a:t>
            </a:r>
            <a:r>
              <a:t>art. 1 y 2 Normativa UCM permanencia)</a:t>
            </a:r>
            <a:endParaRPr u="sng"/>
          </a:p>
          <a:p>
            <a:pPr/>
          </a:p>
          <a:p>
            <a:pPr marL="285750" indent="-285750" algn="just">
              <a:lnSpc>
                <a:spcPct val="200000"/>
              </a:lnSpc>
              <a:buSzPct val="100000"/>
              <a:buFont typeface="Arial"/>
              <a:buChar char="•"/>
            </a:pPr>
            <a:r>
              <a:t>Tiempo completo: 3+1+1 </a:t>
            </a:r>
          </a:p>
          <a:p>
            <a:pPr marL="285750" indent="-285750" algn="just">
              <a:lnSpc>
                <a:spcPct val="200000"/>
              </a:lnSpc>
              <a:buSzPct val="100000"/>
              <a:buFont typeface="Arial"/>
              <a:buChar char="•"/>
            </a:pPr>
            <a:r>
              <a:t>Tiempo parcial: 5+2+1</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68" name="BAJA TEMPORAL (art. 4 Normativa UCM permanencia)…"/>
          <p:cNvSpPr txBox="1"/>
          <p:nvPr/>
        </p:nvSpPr>
        <p:spPr>
          <a:xfrm>
            <a:off x="575555" y="2183130"/>
            <a:ext cx="7992890" cy="2491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BAJA TEMPORAL</a:t>
            </a:r>
            <a:r>
              <a:t> (</a:t>
            </a:r>
            <a:r>
              <a:t>art. 4 Normativa UCM permanencia)</a:t>
            </a:r>
            <a:endParaRPr u="sng"/>
          </a:p>
          <a:p>
            <a:pPr/>
          </a:p>
          <a:p>
            <a:pPr marL="285750" indent="-285750" algn="just">
              <a:lnSpc>
                <a:spcPct val="200000"/>
              </a:lnSpc>
              <a:buSzPct val="100000"/>
              <a:buFont typeface="Arial"/>
              <a:buChar char="•"/>
            </a:pPr>
            <a:r>
              <a:t>Por motivos particulares: a partir del segundo curso, evaluación positiva en el primer año, maximo un curso (ampliable otro más), antes del 30 de noviembre.</a:t>
            </a:r>
          </a:p>
          <a:p>
            <a:pPr marL="285750" indent="-285750" algn="just">
              <a:lnSpc>
                <a:spcPct val="200000"/>
              </a:lnSpc>
              <a:buSzPct val="100000"/>
              <a:buFont typeface="Arial"/>
              <a:buChar char="•"/>
            </a:pPr>
            <a:r>
              <a:t>Por causas sobrevenidas: causas justificadas documentalmente</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70" name="MENCIÓN INTERNACIONAL (art. 14 Normativa UCM desarrollo)…"/>
          <p:cNvSpPr txBox="1"/>
          <p:nvPr/>
        </p:nvSpPr>
        <p:spPr>
          <a:xfrm>
            <a:off x="827583" y="2276872"/>
            <a:ext cx="7632850" cy="2491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rPr u="sng"/>
              <a:t>MENCIÓN INTERNACIONAL</a:t>
            </a:r>
            <a:r>
              <a:t> (art. 14 Normativa UCM desarrollo)</a:t>
            </a:r>
          </a:p>
          <a:p>
            <a:pPr/>
          </a:p>
          <a:p>
            <a:pPr marL="285750" indent="-285750" algn="just">
              <a:lnSpc>
                <a:spcPct val="150000"/>
              </a:lnSpc>
              <a:buSzPct val="100000"/>
              <a:buFont typeface="Arial"/>
              <a:buChar char="•"/>
            </a:pPr>
            <a:r>
              <a:t>estancia de investigación de tres meses</a:t>
            </a:r>
          </a:p>
          <a:p>
            <a:pPr marL="285750" indent="-285750" algn="just">
              <a:lnSpc>
                <a:spcPct val="150000"/>
              </a:lnSpc>
              <a:buSzPct val="100000"/>
              <a:buFont typeface="Arial"/>
              <a:buChar char="•"/>
            </a:pPr>
            <a:r>
              <a:t>parte de la tesis redactada en idioma extranjero</a:t>
            </a:r>
          </a:p>
          <a:p>
            <a:pPr marL="285750" indent="-285750" algn="just">
              <a:lnSpc>
                <a:spcPct val="150000"/>
              </a:lnSpc>
              <a:buSzPct val="100000"/>
              <a:buFont typeface="Arial"/>
              <a:buChar char="•"/>
            </a:pPr>
            <a:r>
              <a:t>informe de dos expertos doctores pertenecientes a instituciones extranjeras</a:t>
            </a:r>
          </a:p>
          <a:p>
            <a:pPr marL="285750" indent="-285750" algn="just">
              <a:lnSpc>
                <a:spcPct val="150000"/>
              </a:lnSpc>
              <a:buSzPct val="100000"/>
              <a:buFont typeface="Arial"/>
              <a:buChar char="•"/>
            </a:pPr>
            <a:r>
              <a:t>un miembro del tribunal perteneciente a institución extranjera</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bevel/>
        </a:ln>
        <a:effectLst>
          <a:outerShdw sx="100000" sy="100000" kx="0" ky="0" algn="b" rotWithShape="0" blurRad="38100" dist="230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bevel/>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3000" dir="5400000">
              <a:srgbClr val="000000">
                <a:alpha val="35000"/>
              </a:srgbClr>
            </a:outerShdw>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bevel/>
        </a:ln>
        <a:effectLst>
          <a:outerShdw sx="100000" sy="100000" kx="0" ky="0" algn="b" rotWithShape="0" blurRad="38100" dist="23000" dir="5400000">
            <a:srgbClr val="000000">
              <a:alpha val="35000"/>
            </a:srgbClr>
          </a:outerShdw>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bevel/>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