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61" r:id="rId3"/>
    <p:sldId id="258" r:id="rId4"/>
    <p:sldId id="263" r:id="rId5"/>
    <p:sldId id="260" r:id="rId6"/>
    <p:sldId id="264" r:id="rId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5352"/>
    <a:srgbClr val="5B2E33"/>
    <a:srgbClr val="EBDD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03" d="100"/>
          <a:sy n="103" d="100"/>
        </p:scale>
        <p:origin x="138" y="4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6E8578-B8E3-42CF-9B4B-FD8112F83413}" type="datetimeFigureOut">
              <a:rPr lang="es-ES" smtClean="0"/>
              <a:t>06/04/2020</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0ABE8-15CC-4312-B01F-A856E289890F}" type="slidenum">
              <a:rPr lang="es-ES" smtClean="0"/>
              <a:t>‹Nº›</a:t>
            </a:fld>
            <a:endParaRPr lang="es-ES"/>
          </a:p>
        </p:txBody>
      </p:sp>
    </p:spTree>
    <p:extLst>
      <p:ext uri="{BB962C8B-B14F-4D97-AF65-F5344CB8AC3E}">
        <p14:creationId xmlns:p14="http://schemas.microsoft.com/office/powerpoint/2010/main" val="1384144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1</a:t>
            </a:fld>
            <a:endParaRPr lang="es-ES"/>
          </a:p>
        </p:txBody>
      </p:sp>
    </p:spTree>
    <p:extLst>
      <p:ext uri="{BB962C8B-B14F-4D97-AF65-F5344CB8AC3E}">
        <p14:creationId xmlns:p14="http://schemas.microsoft.com/office/powerpoint/2010/main" val="2357421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2</a:t>
            </a:fld>
            <a:endParaRPr lang="es-ES"/>
          </a:p>
        </p:txBody>
      </p:sp>
    </p:spTree>
    <p:extLst>
      <p:ext uri="{BB962C8B-B14F-4D97-AF65-F5344CB8AC3E}">
        <p14:creationId xmlns:p14="http://schemas.microsoft.com/office/powerpoint/2010/main" val="1526497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3</a:t>
            </a:fld>
            <a:endParaRPr lang="es-ES"/>
          </a:p>
        </p:txBody>
      </p:sp>
    </p:spTree>
    <p:extLst>
      <p:ext uri="{BB962C8B-B14F-4D97-AF65-F5344CB8AC3E}">
        <p14:creationId xmlns:p14="http://schemas.microsoft.com/office/powerpoint/2010/main" val="2558653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4</a:t>
            </a:fld>
            <a:endParaRPr lang="es-ES"/>
          </a:p>
        </p:txBody>
      </p:sp>
    </p:spTree>
    <p:extLst>
      <p:ext uri="{BB962C8B-B14F-4D97-AF65-F5344CB8AC3E}">
        <p14:creationId xmlns:p14="http://schemas.microsoft.com/office/powerpoint/2010/main" val="4285837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5</a:t>
            </a:fld>
            <a:endParaRPr lang="es-ES"/>
          </a:p>
        </p:txBody>
      </p:sp>
    </p:spTree>
    <p:extLst>
      <p:ext uri="{BB962C8B-B14F-4D97-AF65-F5344CB8AC3E}">
        <p14:creationId xmlns:p14="http://schemas.microsoft.com/office/powerpoint/2010/main" val="783352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E80ABE8-15CC-4312-B01F-A856E289890F}" type="slidenum">
              <a:rPr lang="es-ES" smtClean="0"/>
              <a:t>6</a:t>
            </a:fld>
            <a:endParaRPr lang="es-ES"/>
          </a:p>
        </p:txBody>
      </p:sp>
    </p:spTree>
    <p:extLst>
      <p:ext uri="{BB962C8B-B14F-4D97-AF65-F5344CB8AC3E}">
        <p14:creationId xmlns:p14="http://schemas.microsoft.com/office/powerpoint/2010/main" val="2534242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04EDA-4C96-4E0E-B766-C523838E7169}"/>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02B6C7E-7912-49D1-8927-46A7E192B6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25A431E-54BC-47F4-A03E-38C9AEDD5981}"/>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24F998E4-686F-4372-9D05-1329766EBAA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8B032DC-0C5D-46EE-94E2-3DBB09FCDE39}"/>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3037739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B7760C-4485-49A7-B66D-28A5D1C9A3CF}"/>
              </a:ext>
            </a:extLst>
          </p:cNvPr>
          <p:cNvSpPr>
            <a:spLocks noGrp="1"/>
          </p:cNvSpPr>
          <p:nvPr>
            <p:ph type="title"/>
          </p:nvPr>
        </p:nvSpPr>
        <p:spPr>
          <a:xfrm>
            <a:off x="838200" y="365125"/>
            <a:ext cx="10515600" cy="1325563"/>
          </a:xfrm>
        </p:spPr>
        <p:txBody>
          <a:bodyPr/>
          <a:lstStyle/>
          <a:p>
            <a:r>
              <a:rPr lang="es-ES" dirty="0"/>
              <a:t>Haga clic para modificar el estilo de título del patrón</a:t>
            </a:r>
          </a:p>
        </p:txBody>
      </p:sp>
      <p:sp>
        <p:nvSpPr>
          <p:cNvPr id="3" name="Marcador de contenido 2">
            <a:extLst>
              <a:ext uri="{FF2B5EF4-FFF2-40B4-BE49-F238E27FC236}">
                <a16:creationId xmlns:a16="http://schemas.microsoft.com/office/drawing/2014/main" id="{C3BBB10F-6F6C-47A6-BAC6-C508211AC24D}"/>
              </a:ext>
            </a:extLst>
          </p:cNvPr>
          <p:cNvSpPr>
            <a:spLocks noGrp="1"/>
          </p:cNvSpPr>
          <p:nvPr>
            <p:ph idx="1"/>
          </p:nvPr>
        </p:nvSpPr>
        <p:spPr>
          <a:xfrm>
            <a:off x="838200" y="1825625"/>
            <a:ext cx="10515599"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3A2F59-3712-4010-B6F3-792CB8312C61}"/>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81847704-8578-47F4-9B45-00794B45696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8605976-6A2A-491D-8583-D9DDD0F965E6}"/>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3546018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7C2C46-F4D6-4CA0-8A3C-DFF3A95FADB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A46E108-5AAF-4D23-9B10-463172987F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DED1BB2-0CC6-40A6-92B8-3196A141FA4D}"/>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2499368D-A786-4AF0-BA2D-21037F918C7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FD36BE1-043D-4E08-AB7B-1ACC142E7D42}"/>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2632426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9D455B-9EB5-4007-B8D2-BC012A33283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30C5EB9-3259-4B49-BAE9-AF2B50DF338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7F7245E-D052-44C5-B311-2715B393DCA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9306EC2-2AC7-4C9A-B43D-A5C4EC45F97C}"/>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6" name="Marcador de pie de página 5">
            <a:extLst>
              <a:ext uri="{FF2B5EF4-FFF2-40B4-BE49-F238E27FC236}">
                <a16:creationId xmlns:a16="http://schemas.microsoft.com/office/drawing/2014/main" id="{94D73DBB-CD4D-4751-AAB8-35F5EE5B71E2}"/>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D9DE464-84A5-4E0E-8547-1BAA79EA1B88}"/>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4030038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F8438A-C947-46A1-9FFC-E19CD752E0AF}"/>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19324F31-ACEB-4056-8703-49D23E7F06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B8FA994-C19B-47F0-A6F7-60539397B47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BCFC6F8-E3E0-436E-832E-C9E50A83C4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C881CD9-22A9-43A4-B8AA-C87576D9FFA3}"/>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7D75AB9-5AF7-4FB1-BD2F-582FF4FCD3CE}"/>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8" name="Marcador de pie de página 7">
            <a:extLst>
              <a:ext uri="{FF2B5EF4-FFF2-40B4-BE49-F238E27FC236}">
                <a16:creationId xmlns:a16="http://schemas.microsoft.com/office/drawing/2014/main" id="{5E5B548B-BAA1-41F2-AE7F-441BADEF7EFD}"/>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657CA6E6-28D3-4FFF-9385-DB4E23AB206C}"/>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3799452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26DCBF-2792-462C-89EA-70321A46CCC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333F7120-0C1C-4ECF-94A0-240AD3338441}"/>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4" name="Marcador de pie de página 3">
            <a:extLst>
              <a:ext uri="{FF2B5EF4-FFF2-40B4-BE49-F238E27FC236}">
                <a16:creationId xmlns:a16="http://schemas.microsoft.com/office/drawing/2014/main" id="{4461AB64-A275-4A61-B421-F0F36ACC402B}"/>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4D2DFE74-5EE3-48F2-8C30-B21B6DE33892}"/>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145502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C1839F0-BA7C-413E-8704-F4C5EBA4DCF9}"/>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3" name="Marcador de pie de página 2">
            <a:extLst>
              <a:ext uri="{FF2B5EF4-FFF2-40B4-BE49-F238E27FC236}">
                <a16:creationId xmlns:a16="http://schemas.microsoft.com/office/drawing/2014/main" id="{E8A51B92-729B-4482-B155-4EC6D795C4F3}"/>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7BEA3636-06A6-4A83-BB3C-2E5F1E272956}"/>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3677454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E81CCB-4807-4F0B-A7B0-05183F3FD01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014BD9F-34EE-45BD-AD89-640EF1C824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A057E1E-6C46-4EA5-8014-D4E18D6EE1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174559-E176-4F79-B897-94DF973D2B18}"/>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6" name="Marcador de pie de página 5">
            <a:extLst>
              <a:ext uri="{FF2B5EF4-FFF2-40B4-BE49-F238E27FC236}">
                <a16:creationId xmlns:a16="http://schemas.microsoft.com/office/drawing/2014/main" id="{27F59D9E-9FA3-4007-9489-FB8B5CFF28A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51A5EAAC-10EF-49B8-BB94-67D984333BFE}"/>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1720691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EE2113-8D71-4B0D-A8C6-E0EE48CBECD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6835AAD4-044E-4ACC-A0B5-D379FD1F19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71359E0B-98B5-4D2E-BC7C-5EF574E28F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79BD25A-1C6D-4241-8029-ADD4351BDCBA}"/>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6" name="Marcador de pie de página 5">
            <a:extLst>
              <a:ext uri="{FF2B5EF4-FFF2-40B4-BE49-F238E27FC236}">
                <a16:creationId xmlns:a16="http://schemas.microsoft.com/office/drawing/2014/main" id="{B5008889-E980-4EC3-81CA-D2FAA6B4B79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1FACA4FB-BAA1-40F8-A52C-F08DFD4824DA}"/>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46519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CE2E28-F9E0-4104-8006-E49F7060ABC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1A83D01-27F1-4931-ABE1-B8B12ED19AA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C4A63F-4E3A-439A-9ED2-E795AC0068B3}"/>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9F04D289-1A6F-41F6-85D2-509D4A97AD4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F15BA06-E8E0-442E-8755-64D3B7EBBF0B}"/>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2596367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7537A43-A434-4438-9D21-485C9DC65FA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A6F4097-4893-4BD2-8933-42AC03AC1E1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527DF1-B1A7-4540-A713-C51FEE06C108}"/>
              </a:ext>
            </a:extLst>
          </p:cNvPr>
          <p:cNvSpPr>
            <a:spLocks noGrp="1"/>
          </p:cNvSpPr>
          <p:nvPr>
            <p:ph type="dt" sz="half" idx="10"/>
          </p:nvPr>
        </p:nvSpPr>
        <p:spPr/>
        <p:txBody>
          <a:body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381C9211-60DA-43CF-B3FA-CFA7F11A967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8B6F759-31C7-4507-95B5-D59D4DCF8338}"/>
              </a:ext>
            </a:extLst>
          </p:cNvPr>
          <p:cNvSpPr>
            <a:spLocks noGrp="1"/>
          </p:cNvSpPr>
          <p:nvPr>
            <p:ph type="sldNum" sz="quarter" idx="12"/>
          </p:nvPr>
        </p:nvSpPr>
        <p:spPr/>
        <p:txBody>
          <a:bodyPr/>
          <a:lstStyle/>
          <a:p>
            <a:fld id="{8FD7B652-9476-46D0-B75F-8A694A411E43}" type="slidenum">
              <a:rPr lang="es-ES" smtClean="0"/>
              <a:t>‹Nº›</a:t>
            </a:fld>
            <a:endParaRPr lang="es-ES"/>
          </a:p>
        </p:txBody>
      </p:sp>
    </p:spTree>
    <p:extLst>
      <p:ext uri="{BB962C8B-B14F-4D97-AF65-F5344CB8AC3E}">
        <p14:creationId xmlns:p14="http://schemas.microsoft.com/office/powerpoint/2010/main" val="1602765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07381EF-5D25-46E0-9B8B-1F79548072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AE53DB91-4621-41F0-8735-8A8970B7EA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B6BD5C1-034F-49D2-BCB7-165367D696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10E4FF-20FE-41BE-882E-9EEA29A88D8E}" type="datetimeFigureOut">
              <a:rPr lang="es-ES" smtClean="0"/>
              <a:t>05/04/2020</a:t>
            </a:fld>
            <a:endParaRPr lang="es-ES"/>
          </a:p>
        </p:txBody>
      </p:sp>
      <p:sp>
        <p:nvSpPr>
          <p:cNvPr id="5" name="Marcador de pie de página 4">
            <a:extLst>
              <a:ext uri="{FF2B5EF4-FFF2-40B4-BE49-F238E27FC236}">
                <a16:creationId xmlns:a16="http://schemas.microsoft.com/office/drawing/2014/main" id="{0F32A779-547E-424F-A5E2-B3B842E19F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DBF4E12-623D-44E2-A154-C9313B8248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D7B652-9476-46D0-B75F-8A694A411E43}" type="slidenum">
              <a:rPr lang="es-ES" smtClean="0"/>
              <a:t>‹Nº›</a:t>
            </a:fld>
            <a:endParaRPr lang="es-ES"/>
          </a:p>
        </p:txBody>
      </p:sp>
      <p:pic>
        <p:nvPicPr>
          <p:cNvPr id="7" name="Imagen 6" descr="Imagen que contiene alimentos&#10;&#10;Descripción generada automáticamente">
            <a:extLst>
              <a:ext uri="{FF2B5EF4-FFF2-40B4-BE49-F238E27FC236}">
                <a16:creationId xmlns:a16="http://schemas.microsoft.com/office/drawing/2014/main" id="{A379515F-53B0-4043-8023-BCBAA4A4A76C}"/>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1600034" y="109538"/>
            <a:ext cx="435251" cy="442398"/>
          </a:xfrm>
          <a:prstGeom prst="rect">
            <a:avLst/>
          </a:prstGeom>
        </p:spPr>
      </p:pic>
      <p:sp>
        <p:nvSpPr>
          <p:cNvPr id="8" name="CuadroTexto 7">
            <a:extLst>
              <a:ext uri="{FF2B5EF4-FFF2-40B4-BE49-F238E27FC236}">
                <a16:creationId xmlns:a16="http://schemas.microsoft.com/office/drawing/2014/main" id="{CFFEA57D-B00A-4249-8FB1-AE8B4CEDB185}"/>
              </a:ext>
            </a:extLst>
          </p:cNvPr>
          <p:cNvSpPr txBox="1"/>
          <p:nvPr userDrawn="1"/>
        </p:nvSpPr>
        <p:spPr>
          <a:xfrm>
            <a:off x="156715" y="12570"/>
            <a:ext cx="4926227" cy="338554"/>
          </a:xfrm>
          <a:prstGeom prst="rect">
            <a:avLst/>
          </a:prstGeom>
          <a:noFill/>
        </p:spPr>
        <p:txBody>
          <a:bodyPr wrap="square" rtlCol="0">
            <a:spAutoFit/>
          </a:bodyPr>
          <a:lstStyle/>
          <a:p>
            <a:r>
              <a:rPr lang="es-ES" sz="1600" dirty="0">
                <a:solidFill>
                  <a:srgbClr val="905352"/>
                </a:solidFill>
              </a:rPr>
              <a:t>Grupos de duelo online</a:t>
            </a:r>
          </a:p>
        </p:txBody>
      </p:sp>
    </p:spTree>
    <p:extLst>
      <p:ext uri="{BB962C8B-B14F-4D97-AF65-F5344CB8AC3E}">
        <p14:creationId xmlns:p14="http://schemas.microsoft.com/office/powerpoint/2010/main" val="1344478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jitsi.or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ucm.es/tsgplus"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87E8BC-403C-4AA7-A33D-EED1AD84A4B1}"/>
              </a:ext>
            </a:extLst>
          </p:cNvPr>
          <p:cNvSpPr>
            <a:spLocks noGrp="1"/>
          </p:cNvSpPr>
          <p:nvPr>
            <p:ph type="ctrTitle"/>
          </p:nvPr>
        </p:nvSpPr>
        <p:spPr/>
        <p:txBody>
          <a:bodyPr>
            <a:normAutofit/>
          </a:bodyPr>
          <a:lstStyle/>
          <a:p>
            <a:r>
              <a:rPr lang="es-ES" sz="4000" dirty="0">
                <a:solidFill>
                  <a:srgbClr val="5B2E33"/>
                </a:solidFill>
              </a:rPr>
              <a:t>GRUPOS DE DUELO ONLINE</a:t>
            </a:r>
          </a:p>
        </p:txBody>
      </p:sp>
      <p:sp>
        <p:nvSpPr>
          <p:cNvPr id="3" name="Subtítulo 2">
            <a:extLst>
              <a:ext uri="{FF2B5EF4-FFF2-40B4-BE49-F238E27FC236}">
                <a16:creationId xmlns:a16="http://schemas.microsoft.com/office/drawing/2014/main" id="{14AC37EC-1497-4181-A519-E13367DD2068}"/>
              </a:ext>
            </a:extLst>
          </p:cNvPr>
          <p:cNvSpPr>
            <a:spLocks noGrp="1"/>
          </p:cNvSpPr>
          <p:nvPr>
            <p:ph type="subTitle" idx="1"/>
          </p:nvPr>
        </p:nvSpPr>
        <p:spPr/>
        <p:txBody>
          <a:bodyPr>
            <a:normAutofit/>
          </a:bodyPr>
          <a:lstStyle/>
          <a:p>
            <a:r>
              <a:rPr lang="es-ES" sz="2000" dirty="0">
                <a:solidFill>
                  <a:srgbClr val="905352"/>
                </a:solidFill>
              </a:rPr>
              <a:t>APOYO PARA QUIENES NO HAN PODIDO DESPEDIRSE DE SUS SERES QUERIDOS</a:t>
            </a:r>
          </a:p>
        </p:txBody>
      </p:sp>
    </p:spTree>
    <p:extLst>
      <p:ext uri="{BB962C8B-B14F-4D97-AF65-F5344CB8AC3E}">
        <p14:creationId xmlns:p14="http://schemas.microsoft.com/office/powerpoint/2010/main" val="3479624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64AF0D99-A8A9-46EB-A0D5-70CA96009592}"/>
              </a:ext>
            </a:extLst>
          </p:cNvPr>
          <p:cNvSpPr/>
          <p:nvPr/>
        </p:nvSpPr>
        <p:spPr>
          <a:xfrm>
            <a:off x="1722870" y="425514"/>
            <a:ext cx="2803510" cy="2581378"/>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PROBLEMA</a:t>
            </a:r>
          </a:p>
          <a:p>
            <a:pPr algn="ctr"/>
            <a:endParaRPr lang="es-ES" b="1" dirty="0">
              <a:solidFill>
                <a:srgbClr val="905352"/>
              </a:solidFill>
            </a:endParaRPr>
          </a:p>
          <a:p>
            <a:pPr algn="ctr"/>
            <a:r>
              <a:rPr lang="es-ES" sz="1600" dirty="0">
                <a:solidFill>
                  <a:srgbClr val="5B2E33"/>
                </a:solidFill>
              </a:rPr>
              <a:t>Aflicción por la muerte de seres queridos durante la crisis del Covid-19 y por no haberse podido despedir de ellos.</a:t>
            </a:r>
          </a:p>
          <a:p>
            <a:pPr algn="ctr"/>
            <a:endParaRPr lang="es-ES" sz="1600" dirty="0">
              <a:solidFill>
                <a:srgbClr val="5B2E33"/>
              </a:solidFill>
            </a:endParaRPr>
          </a:p>
          <a:p>
            <a:pPr algn="ctr"/>
            <a:endParaRPr lang="es-ES" sz="1600" dirty="0">
              <a:solidFill>
                <a:srgbClr val="5B2E33"/>
              </a:solidFill>
            </a:endParaRPr>
          </a:p>
        </p:txBody>
      </p:sp>
      <p:sp>
        <p:nvSpPr>
          <p:cNvPr id="6" name="Rectángulo: esquinas redondeadas 5">
            <a:extLst>
              <a:ext uri="{FF2B5EF4-FFF2-40B4-BE49-F238E27FC236}">
                <a16:creationId xmlns:a16="http://schemas.microsoft.com/office/drawing/2014/main" id="{3B737279-5686-43B7-940E-702DE511ED09}"/>
              </a:ext>
            </a:extLst>
          </p:cNvPr>
          <p:cNvSpPr/>
          <p:nvPr/>
        </p:nvSpPr>
        <p:spPr>
          <a:xfrm>
            <a:off x="4783054" y="425515"/>
            <a:ext cx="2645797" cy="2517210"/>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IMPORTANCIA</a:t>
            </a:r>
          </a:p>
          <a:p>
            <a:pPr algn="ctr"/>
            <a:endParaRPr lang="es-ES" sz="1600" dirty="0">
              <a:solidFill>
                <a:srgbClr val="5B2E33"/>
              </a:solidFill>
            </a:endParaRPr>
          </a:p>
          <a:p>
            <a:pPr algn="ctr"/>
            <a:r>
              <a:rPr lang="es-ES" sz="1600" dirty="0">
                <a:solidFill>
                  <a:srgbClr val="5B2E33"/>
                </a:solidFill>
              </a:rPr>
              <a:t>Debido a la crisis del Covid-19 Un gran número de personas van a verse afectada por las pérdidas de seres queridos y por las circunstancias en las que se están produciendo.</a:t>
            </a:r>
          </a:p>
          <a:p>
            <a:pPr algn="ctr"/>
            <a:endParaRPr lang="es-ES" sz="1600" dirty="0">
              <a:solidFill>
                <a:srgbClr val="5B2E33"/>
              </a:solidFill>
            </a:endParaRPr>
          </a:p>
        </p:txBody>
      </p:sp>
      <p:sp>
        <p:nvSpPr>
          <p:cNvPr id="7" name="Rectángulo: esquinas redondeadas 6">
            <a:extLst>
              <a:ext uri="{FF2B5EF4-FFF2-40B4-BE49-F238E27FC236}">
                <a16:creationId xmlns:a16="http://schemas.microsoft.com/office/drawing/2014/main" id="{EFBFCBDC-4F53-4AA7-937B-E55FFB2C6082}"/>
              </a:ext>
            </a:extLst>
          </p:cNvPr>
          <p:cNvSpPr/>
          <p:nvPr/>
        </p:nvSpPr>
        <p:spPr>
          <a:xfrm>
            <a:off x="7687890" y="425514"/>
            <a:ext cx="2645797" cy="2500126"/>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SOLUCIÓN</a:t>
            </a:r>
          </a:p>
          <a:p>
            <a:pPr algn="ctr"/>
            <a:endParaRPr lang="es-ES" sz="2000" b="1" dirty="0">
              <a:solidFill>
                <a:srgbClr val="905352"/>
              </a:solidFill>
            </a:endParaRPr>
          </a:p>
          <a:p>
            <a:pPr algn="ctr"/>
            <a:r>
              <a:rPr lang="es-ES" sz="1600" dirty="0">
                <a:solidFill>
                  <a:srgbClr val="5B2E33"/>
                </a:solidFill>
              </a:rPr>
              <a:t>Ofrecer apoyo mediante grupos de duelo online.</a:t>
            </a:r>
          </a:p>
          <a:p>
            <a:pPr algn="ctr"/>
            <a:endParaRPr lang="es-ES" sz="1600" dirty="0">
              <a:solidFill>
                <a:srgbClr val="5B2E33"/>
              </a:solidFill>
            </a:endParaRPr>
          </a:p>
        </p:txBody>
      </p:sp>
      <p:sp>
        <p:nvSpPr>
          <p:cNvPr id="8" name="Rectángulo: esquinas redondeadas 7">
            <a:extLst>
              <a:ext uri="{FF2B5EF4-FFF2-40B4-BE49-F238E27FC236}">
                <a16:creationId xmlns:a16="http://schemas.microsoft.com/office/drawing/2014/main" id="{877A629C-044F-4FED-868D-BE8A0FF384F9}"/>
              </a:ext>
            </a:extLst>
          </p:cNvPr>
          <p:cNvSpPr/>
          <p:nvPr/>
        </p:nvSpPr>
        <p:spPr>
          <a:xfrm>
            <a:off x="1722870" y="3254501"/>
            <a:ext cx="2803510" cy="2519654"/>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OBJETIVO</a:t>
            </a:r>
          </a:p>
          <a:p>
            <a:pPr algn="ctr"/>
            <a:endParaRPr lang="es-ES" sz="2000" b="1" dirty="0">
              <a:solidFill>
                <a:srgbClr val="905352"/>
              </a:solidFill>
            </a:endParaRPr>
          </a:p>
          <a:p>
            <a:pPr algn="ctr"/>
            <a:r>
              <a:rPr lang="es-ES" sz="1600" dirty="0">
                <a:solidFill>
                  <a:srgbClr val="5B2E33"/>
                </a:solidFill>
              </a:rPr>
              <a:t>Minimizar el desarrollo del trastorno de duelo complejo persistente (DSM-V) y aliviar la aflicción de las personas que han perdido seres queridos.</a:t>
            </a:r>
          </a:p>
          <a:p>
            <a:pPr algn="ctr"/>
            <a:endParaRPr lang="es-ES" sz="1600" dirty="0">
              <a:solidFill>
                <a:srgbClr val="5B2E33"/>
              </a:solidFill>
            </a:endParaRPr>
          </a:p>
        </p:txBody>
      </p:sp>
      <p:sp>
        <p:nvSpPr>
          <p:cNvPr id="9" name="Rectángulo: esquinas redondeadas 8">
            <a:extLst>
              <a:ext uri="{FF2B5EF4-FFF2-40B4-BE49-F238E27FC236}">
                <a16:creationId xmlns:a16="http://schemas.microsoft.com/office/drawing/2014/main" id="{822542DB-2D10-46AF-BA76-AE47B2D136E8}"/>
              </a:ext>
            </a:extLst>
          </p:cNvPr>
          <p:cNvSpPr/>
          <p:nvPr/>
        </p:nvSpPr>
        <p:spPr>
          <a:xfrm>
            <a:off x="4783054" y="3254501"/>
            <a:ext cx="2645797" cy="2517210"/>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CÓMO</a:t>
            </a:r>
          </a:p>
          <a:p>
            <a:pPr algn="ctr"/>
            <a:endParaRPr lang="es-ES" sz="2000" b="1" dirty="0">
              <a:solidFill>
                <a:srgbClr val="905352"/>
              </a:solidFill>
            </a:endParaRPr>
          </a:p>
          <a:p>
            <a:pPr algn="ctr"/>
            <a:r>
              <a:rPr lang="es-ES" sz="1600" dirty="0">
                <a:solidFill>
                  <a:srgbClr val="5B2E33"/>
                </a:solidFill>
              </a:rPr>
              <a:t>Mediante el desarrollo de un servicio online multiplataforma para ofrecer grupos de apoyo para elaborar el duelo por la pérdida de seres queridos.</a:t>
            </a:r>
          </a:p>
          <a:p>
            <a:pPr algn="ctr"/>
            <a:endParaRPr lang="es-ES" sz="1600" dirty="0">
              <a:solidFill>
                <a:srgbClr val="5B2E33"/>
              </a:solidFill>
            </a:endParaRPr>
          </a:p>
        </p:txBody>
      </p:sp>
      <p:sp>
        <p:nvSpPr>
          <p:cNvPr id="10" name="Rectángulo: esquinas redondeadas 9">
            <a:extLst>
              <a:ext uri="{FF2B5EF4-FFF2-40B4-BE49-F238E27FC236}">
                <a16:creationId xmlns:a16="http://schemas.microsoft.com/office/drawing/2014/main" id="{C62D0D1E-9B1F-44E3-91CE-E2ABA0175758}"/>
              </a:ext>
            </a:extLst>
          </p:cNvPr>
          <p:cNvSpPr/>
          <p:nvPr/>
        </p:nvSpPr>
        <p:spPr>
          <a:xfrm>
            <a:off x="7685525" y="3254501"/>
            <a:ext cx="2645796" cy="2500126"/>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EQUIPO</a:t>
            </a:r>
          </a:p>
          <a:p>
            <a:pPr algn="ctr"/>
            <a:endParaRPr lang="es-ES" sz="2000" b="1" dirty="0">
              <a:solidFill>
                <a:srgbClr val="905352"/>
              </a:solidFill>
            </a:endParaRPr>
          </a:p>
          <a:p>
            <a:pPr algn="ctr"/>
            <a:r>
              <a:rPr lang="es-ES" sz="1600" dirty="0">
                <a:solidFill>
                  <a:srgbClr val="5B2E33"/>
                </a:solidFill>
              </a:rPr>
              <a:t>Multidisciplinar de personal de las Facultades de Trabajo Social e Informática de la UCM e ingenieros informáticos de la empresa ControAltSup.</a:t>
            </a:r>
          </a:p>
          <a:p>
            <a:pPr algn="ctr"/>
            <a:endParaRPr lang="es-ES" sz="1600" dirty="0">
              <a:solidFill>
                <a:srgbClr val="5B2E33"/>
              </a:solidFill>
            </a:endParaRPr>
          </a:p>
          <a:p>
            <a:pPr algn="ctr"/>
            <a:endParaRPr lang="es-ES" sz="1600" dirty="0">
              <a:solidFill>
                <a:srgbClr val="5B2E33"/>
              </a:solidFill>
            </a:endParaRPr>
          </a:p>
        </p:txBody>
      </p:sp>
      <p:sp>
        <p:nvSpPr>
          <p:cNvPr id="18" name="Rectángulo: esquinas redondeadas 17">
            <a:extLst>
              <a:ext uri="{FF2B5EF4-FFF2-40B4-BE49-F238E27FC236}">
                <a16:creationId xmlns:a16="http://schemas.microsoft.com/office/drawing/2014/main" id="{50DE2AB3-E180-4B5C-B39D-248FED61CD61}"/>
              </a:ext>
            </a:extLst>
          </p:cNvPr>
          <p:cNvSpPr/>
          <p:nvPr/>
        </p:nvSpPr>
        <p:spPr>
          <a:xfrm>
            <a:off x="1791774" y="5881496"/>
            <a:ext cx="8608451" cy="814579"/>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s-ES" b="1" dirty="0">
                <a:solidFill>
                  <a:schemeClr val="tx1"/>
                </a:solidFill>
              </a:rPr>
              <a:t>SOCIOS</a:t>
            </a:r>
          </a:p>
          <a:p>
            <a:pPr algn="ctr"/>
            <a:r>
              <a:rPr lang="es-ES" sz="1400" dirty="0">
                <a:solidFill>
                  <a:srgbClr val="5B2E33"/>
                </a:solidFill>
              </a:rPr>
              <a:t>Colegio de Trabajadores Sociales de Madrid. Consejo General del Trabajo Social de España. </a:t>
            </a:r>
          </a:p>
        </p:txBody>
      </p:sp>
    </p:spTree>
    <p:extLst>
      <p:ext uri="{BB962C8B-B14F-4D97-AF65-F5344CB8AC3E}">
        <p14:creationId xmlns:p14="http://schemas.microsoft.com/office/powerpoint/2010/main" val="224573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6AAECE-209E-457C-A61D-FE98EA1201DF}"/>
              </a:ext>
            </a:extLst>
          </p:cNvPr>
          <p:cNvSpPr>
            <a:spLocks noGrp="1"/>
          </p:cNvSpPr>
          <p:nvPr>
            <p:ph type="title"/>
          </p:nvPr>
        </p:nvSpPr>
        <p:spPr/>
        <p:txBody>
          <a:bodyPr>
            <a:normAutofit/>
          </a:bodyPr>
          <a:lstStyle/>
          <a:p>
            <a:pPr algn="ctr"/>
            <a:r>
              <a:rPr lang="es-ES" sz="4000" dirty="0">
                <a:solidFill>
                  <a:srgbClr val="5B2E33"/>
                </a:solidFill>
              </a:rPr>
              <a:t>Objetivos</a:t>
            </a:r>
          </a:p>
        </p:txBody>
      </p:sp>
      <p:sp>
        <p:nvSpPr>
          <p:cNvPr id="6" name="Rectángulo: esquinas redondeadas 5">
            <a:extLst>
              <a:ext uri="{FF2B5EF4-FFF2-40B4-BE49-F238E27FC236}">
                <a16:creationId xmlns:a16="http://schemas.microsoft.com/office/drawing/2014/main" id="{90700996-4139-4E0B-ADC8-E484EE6360F9}"/>
              </a:ext>
            </a:extLst>
          </p:cNvPr>
          <p:cNvSpPr/>
          <p:nvPr/>
        </p:nvSpPr>
        <p:spPr>
          <a:xfrm>
            <a:off x="838200" y="1690688"/>
            <a:ext cx="10601131" cy="1660849"/>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buFont typeface="Arial" panose="020B0604020202020204" pitchFamily="34" charset="0"/>
              <a:buChar char="•"/>
            </a:pPr>
            <a:r>
              <a:rPr lang="es-ES" b="1" dirty="0">
                <a:solidFill>
                  <a:schemeClr val="tx1"/>
                </a:solidFill>
              </a:rPr>
              <a:t>Ayudar a la mejor </a:t>
            </a:r>
            <a:r>
              <a:rPr lang="es-ES" b="1" dirty="0">
                <a:solidFill>
                  <a:srgbClr val="905352"/>
                </a:solidFill>
              </a:rPr>
              <a:t>elaboración del duelo</a:t>
            </a:r>
            <a:r>
              <a:rPr lang="es-ES" b="1" dirty="0">
                <a:solidFill>
                  <a:schemeClr val="tx1"/>
                </a:solidFill>
              </a:rPr>
              <a:t> </a:t>
            </a:r>
            <a:r>
              <a:rPr lang="es-ES" b="1" dirty="0">
                <a:solidFill>
                  <a:srgbClr val="905352"/>
                </a:solidFill>
              </a:rPr>
              <a:t>de quienes hayan perdido seres queridos </a:t>
            </a:r>
            <a:r>
              <a:rPr lang="es-ES" b="1" dirty="0">
                <a:solidFill>
                  <a:schemeClr val="tx1"/>
                </a:solidFill>
              </a:rPr>
              <a:t>en el contexto generado por la crisis del covid-19 </a:t>
            </a:r>
            <a:r>
              <a:rPr lang="es-ES" b="1" dirty="0">
                <a:solidFill>
                  <a:srgbClr val="905352"/>
                </a:solidFill>
              </a:rPr>
              <a:t>y no se hayan podido despedir adecuadamente </a:t>
            </a:r>
            <a:r>
              <a:rPr lang="es-ES" b="1" dirty="0">
                <a:solidFill>
                  <a:schemeClr val="tx1"/>
                </a:solidFill>
              </a:rPr>
              <a:t>de ellos o sientan que precisan apoyo o ayuda para elaborar su experiencia.</a:t>
            </a:r>
          </a:p>
          <a:p>
            <a:pPr marL="285750" indent="-285750">
              <a:buFont typeface="Arial" panose="020B0604020202020204" pitchFamily="34" charset="0"/>
              <a:buChar char="•"/>
            </a:pPr>
            <a:endParaRPr lang="es-ES" b="1" dirty="0">
              <a:solidFill>
                <a:schemeClr val="tx1"/>
              </a:solidFill>
            </a:endParaRPr>
          </a:p>
          <a:p>
            <a:pPr marL="285750" indent="-285750">
              <a:buFont typeface="Arial" panose="020B0604020202020204" pitchFamily="34" charset="0"/>
              <a:buChar char="•"/>
            </a:pPr>
            <a:r>
              <a:rPr lang="es-ES" b="1" dirty="0">
                <a:solidFill>
                  <a:schemeClr val="tx1"/>
                </a:solidFill>
              </a:rPr>
              <a:t>Ofrecer un servicio seguro de </a:t>
            </a:r>
            <a:r>
              <a:rPr lang="es-ES" b="1" dirty="0">
                <a:solidFill>
                  <a:srgbClr val="905352"/>
                </a:solidFill>
              </a:rPr>
              <a:t>grupos de apoyo online multiplataforma</a:t>
            </a:r>
          </a:p>
        </p:txBody>
      </p:sp>
    </p:spTree>
    <p:extLst>
      <p:ext uri="{BB962C8B-B14F-4D97-AF65-F5344CB8AC3E}">
        <p14:creationId xmlns:p14="http://schemas.microsoft.com/office/powerpoint/2010/main" val="1598025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F726E2-0EEF-4E3D-96EF-8B5E0D6191F4}"/>
              </a:ext>
            </a:extLst>
          </p:cNvPr>
          <p:cNvSpPr>
            <a:spLocks noGrp="1"/>
          </p:cNvSpPr>
          <p:nvPr>
            <p:ph type="title"/>
          </p:nvPr>
        </p:nvSpPr>
        <p:spPr>
          <a:xfrm>
            <a:off x="838200" y="365126"/>
            <a:ext cx="10515600" cy="492124"/>
          </a:xfrm>
        </p:spPr>
        <p:txBody>
          <a:bodyPr>
            <a:noAutofit/>
          </a:bodyPr>
          <a:lstStyle/>
          <a:p>
            <a:pPr algn="ctr"/>
            <a:r>
              <a:rPr lang="es-ES" sz="2800" dirty="0"/>
              <a:t>Características básicas de Servicio</a:t>
            </a:r>
          </a:p>
        </p:txBody>
      </p:sp>
      <p:sp>
        <p:nvSpPr>
          <p:cNvPr id="4" name="Rectángulo: esquinas redondeadas 3">
            <a:extLst>
              <a:ext uri="{FF2B5EF4-FFF2-40B4-BE49-F238E27FC236}">
                <a16:creationId xmlns:a16="http://schemas.microsoft.com/office/drawing/2014/main" id="{5765FF8E-A5D8-4AE8-8A03-FFF13E099B4A}"/>
              </a:ext>
            </a:extLst>
          </p:cNvPr>
          <p:cNvSpPr/>
          <p:nvPr/>
        </p:nvSpPr>
        <p:spPr>
          <a:xfrm>
            <a:off x="371669" y="998038"/>
            <a:ext cx="1290903" cy="830762"/>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Servicio de grupos de apoyo online.</a:t>
            </a:r>
          </a:p>
          <a:p>
            <a:pPr algn="ctr">
              <a:spcBef>
                <a:spcPts val="300"/>
              </a:spcBef>
              <a:spcAft>
                <a:spcPts val="300"/>
              </a:spcAft>
            </a:pPr>
            <a:endParaRPr lang="es-ES" sz="1400" b="1" dirty="0">
              <a:solidFill>
                <a:schemeClr val="tx1"/>
              </a:solidFill>
            </a:endParaRPr>
          </a:p>
        </p:txBody>
      </p:sp>
      <p:sp>
        <p:nvSpPr>
          <p:cNvPr id="5" name="Rectángulo: esquinas redondeadas 4">
            <a:extLst>
              <a:ext uri="{FF2B5EF4-FFF2-40B4-BE49-F238E27FC236}">
                <a16:creationId xmlns:a16="http://schemas.microsoft.com/office/drawing/2014/main" id="{387B521F-DE6D-4EB4-87F9-A9916E17505A}"/>
              </a:ext>
            </a:extLst>
          </p:cNvPr>
          <p:cNvSpPr/>
          <p:nvPr/>
        </p:nvSpPr>
        <p:spPr>
          <a:xfrm>
            <a:off x="1774693" y="960097"/>
            <a:ext cx="1416376" cy="2240303"/>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lnSpc>
                <a:spcPct val="100000"/>
              </a:lnSpc>
              <a:spcBef>
                <a:spcPts val="300"/>
              </a:spcBef>
              <a:spcAft>
                <a:spcPts val="300"/>
              </a:spcAft>
            </a:pPr>
            <a:r>
              <a:rPr lang="es-ES" sz="1400" b="1" dirty="0">
                <a:solidFill>
                  <a:schemeClr val="tx1"/>
                </a:solidFill>
              </a:rPr>
              <a:t>Grupos de apoyo orientados a la elaboración del duelo por el fallecimiento de un ser querido.</a:t>
            </a:r>
            <a:endParaRPr lang="es-ES" sz="1600" dirty="0">
              <a:solidFill>
                <a:srgbClr val="5B2E33"/>
              </a:solidFill>
            </a:endParaRPr>
          </a:p>
        </p:txBody>
      </p:sp>
      <p:sp>
        <p:nvSpPr>
          <p:cNvPr id="6" name="Rectángulo: esquinas redondeadas 5">
            <a:extLst>
              <a:ext uri="{FF2B5EF4-FFF2-40B4-BE49-F238E27FC236}">
                <a16:creationId xmlns:a16="http://schemas.microsoft.com/office/drawing/2014/main" id="{D540DDC6-DBD6-4FD0-A61B-CA2C7AA1DC33}"/>
              </a:ext>
            </a:extLst>
          </p:cNvPr>
          <p:cNvSpPr/>
          <p:nvPr/>
        </p:nvSpPr>
        <p:spPr>
          <a:xfrm>
            <a:off x="3320893" y="971286"/>
            <a:ext cx="2120647" cy="1677443"/>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Pensado para personas que hayan perdido familiares y seres queridos en el contexto de la crisis del Covid-19.</a:t>
            </a:r>
          </a:p>
          <a:p>
            <a:pPr algn="ctr">
              <a:spcBef>
                <a:spcPts val="300"/>
              </a:spcBef>
              <a:spcAft>
                <a:spcPts val="300"/>
              </a:spcAft>
            </a:pPr>
            <a:endParaRPr lang="es-ES" sz="1400" b="1" dirty="0">
              <a:solidFill>
                <a:schemeClr val="tx1"/>
              </a:solidFill>
            </a:endParaRPr>
          </a:p>
        </p:txBody>
      </p:sp>
      <p:sp>
        <p:nvSpPr>
          <p:cNvPr id="7" name="Rectángulo: esquinas redondeadas 6">
            <a:extLst>
              <a:ext uri="{FF2B5EF4-FFF2-40B4-BE49-F238E27FC236}">
                <a16:creationId xmlns:a16="http://schemas.microsoft.com/office/drawing/2014/main" id="{7D6B9143-0C70-4835-A655-1D79A178216A}"/>
              </a:ext>
            </a:extLst>
          </p:cNvPr>
          <p:cNvSpPr/>
          <p:nvPr/>
        </p:nvSpPr>
        <p:spPr>
          <a:xfrm>
            <a:off x="371669" y="1975135"/>
            <a:ext cx="1273198" cy="1313139"/>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Garantía de privacidad e identidad para los usuarios.</a:t>
            </a:r>
          </a:p>
          <a:p>
            <a:pPr algn="ctr"/>
            <a:endParaRPr lang="es-ES" sz="1400" dirty="0">
              <a:solidFill>
                <a:srgbClr val="5B2E33"/>
              </a:solidFill>
            </a:endParaRPr>
          </a:p>
        </p:txBody>
      </p:sp>
      <p:sp>
        <p:nvSpPr>
          <p:cNvPr id="8" name="Rectángulo: esquinas redondeadas 7">
            <a:extLst>
              <a:ext uri="{FF2B5EF4-FFF2-40B4-BE49-F238E27FC236}">
                <a16:creationId xmlns:a16="http://schemas.microsoft.com/office/drawing/2014/main" id="{9C3849DA-1208-4363-A56A-0074D7ABD168}"/>
              </a:ext>
            </a:extLst>
          </p:cNvPr>
          <p:cNvSpPr/>
          <p:nvPr/>
        </p:nvSpPr>
        <p:spPr>
          <a:xfrm>
            <a:off x="371669" y="3412049"/>
            <a:ext cx="3388132" cy="1026709"/>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Ajustado a la normativa de datos personales y garantía de derechos digitales (LO 3/2018, de 5 de diciembre) y de ser preciso a la UES</a:t>
            </a:r>
          </a:p>
          <a:p>
            <a:pPr algn="ctr">
              <a:spcBef>
                <a:spcPts val="300"/>
              </a:spcBef>
              <a:spcAft>
                <a:spcPts val="300"/>
              </a:spcAft>
            </a:pPr>
            <a:endParaRPr lang="es-ES" sz="1200" b="1" dirty="0">
              <a:solidFill>
                <a:schemeClr val="tx1"/>
              </a:solidFill>
            </a:endParaRPr>
          </a:p>
        </p:txBody>
      </p:sp>
      <p:sp>
        <p:nvSpPr>
          <p:cNvPr id="9" name="Rectángulo: esquinas redondeadas 8">
            <a:extLst>
              <a:ext uri="{FF2B5EF4-FFF2-40B4-BE49-F238E27FC236}">
                <a16:creationId xmlns:a16="http://schemas.microsoft.com/office/drawing/2014/main" id="{32267D3E-9510-4D58-B58B-01B0CDE3D8F7}"/>
              </a:ext>
            </a:extLst>
          </p:cNvPr>
          <p:cNvSpPr/>
          <p:nvPr/>
        </p:nvSpPr>
        <p:spPr>
          <a:xfrm>
            <a:off x="3984895" y="2809826"/>
            <a:ext cx="3723401" cy="1677443"/>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Gestionado y supervisado por profesionales del trabajo social colegiados y otras profesionales de la intervención social, con experiencia demostrada en el diseño, puesta en marcha y evaluación de proyectos de intervención en trabajo social con grupos y en la intervención social online.</a:t>
            </a:r>
          </a:p>
          <a:p>
            <a:pPr algn="ctr">
              <a:spcBef>
                <a:spcPts val="300"/>
              </a:spcBef>
              <a:spcAft>
                <a:spcPts val="300"/>
              </a:spcAft>
            </a:pPr>
            <a:endParaRPr lang="es-ES" sz="1400" b="1" dirty="0">
              <a:solidFill>
                <a:schemeClr val="tx1"/>
              </a:solidFill>
            </a:endParaRPr>
          </a:p>
        </p:txBody>
      </p:sp>
      <p:sp>
        <p:nvSpPr>
          <p:cNvPr id="10" name="Rectángulo: esquinas redondeadas 9">
            <a:extLst>
              <a:ext uri="{FF2B5EF4-FFF2-40B4-BE49-F238E27FC236}">
                <a16:creationId xmlns:a16="http://schemas.microsoft.com/office/drawing/2014/main" id="{6500E747-FC8B-4974-8A3A-2F3DA70933FC}"/>
              </a:ext>
            </a:extLst>
          </p:cNvPr>
          <p:cNvSpPr/>
          <p:nvPr/>
        </p:nvSpPr>
        <p:spPr>
          <a:xfrm>
            <a:off x="250997" y="4650407"/>
            <a:ext cx="3518982" cy="1714741"/>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Con el apoyo de voluntarios formados específicamente para ofrecer apoyo social en grupos de forma adecuada. Muchos de estos voluntarios serán usuarios del servicio. Estos es, personas que hayan perdido a sus seres queridos y quieran apoyar a otros en su misma situación.</a:t>
            </a:r>
          </a:p>
          <a:p>
            <a:pPr algn="ctr">
              <a:spcBef>
                <a:spcPts val="300"/>
              </a:spcBef>
              <a:spcAft>
                <a:spcPts val="300"/>
              </a:spcAft>
            </a:pPr>
            <a:endParaRPr lang="es-ES" sz="1400" b="1" dirty="0">
              <a:solidFill>
                <a:schemeClr val="tx1"/>
              </a:solidFill>
            </a:endParaRPr>
          </a:p>
        </p:txBody>
      </p:sp>
      <p:sp>
        <p:nvSpPr>
          <p:cNvPr id="11" name="Rectángulo: esquinas redondeadas 10">
            <a:extLst>
              <a:ext uri="{FF2B5EF4-FFF2-40B4-BE49-F238E27FC236}">
                <a16:creationId xmlns:a16="http://schemas.microsoft.com/office/drawing/2014/main" id="{A505A948-6604-4810-9D08-5A5ACE291AAF}"/>
              </a:ext>
            </a:extLst>
          </p:cNvPr>
          <p:cNvSpPr/>
          <p:nvPr/>
        </p:nvSpPr>
        <p:spPr>
          <a:xfrm>
            <a:off x="3931076" y="4677736"/>
            <a:ext cx="3403730" cy="1687411"/>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Siguiendo un modelo de grupos de apoyo basado en evidencias desarrollado por un grupo de expertos en trabajo social con grupos de la Facultad de Trabajo Social, siguiendo los estándares de la Asociación Internacional de Trabajo Social con Grupos (IASWG)</a:t>
            </a:r>
          </a:p>
          <a:p>
            <a:pPr algn="ctr">
              <a:spcBef>
                <a:spcPts val="300"/>
              </a:spcBef>
              <a:spcAft>
                <a:spcPts val="300"/>
              </a:spcAft>
            </a:pPr>
            <a:endParaRPr lang="es-ES" sz="1400" b="1" dirty="0">
              <a:solidFill>
                <a:schemeClr val="tx1"/>
              </a:solidFill>
            </a:endParaRPr>
          </a:p>
        </p:txBody>
      </p:sp>
      <p:sp>
        <p:nvSpPr>
          <p:cNvPr id="12" name="Rectángulo: esquinas redondeadas 11">
            <a:extLst>
              <a:ext uri="{FF2B5EF4-FFF2-40B4-BE49-F238E27FC236}">
                <a16:creationId xmlns:a16="http://schemas.microsoft.com/office/drawing/2014/main" id="{8D298E07-934E-4557-A75C-49DA5CDDA8D1}"/>
              </a:ext>
            </a:extLst>
          </p:cNvPr>
          <p:cNvSpPr/>
          <p:nvPr/>
        </p:nvSpPr>
        <p:spPr>
          <a:xfrm>
            <a:off x="7558051" y="4644149"/>
            <a:ext cx="4400236" cy="1714741"/>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Sistema multiplataforma (Web, IOS, Android), de muy fácil manejo y amigable, desarrollado en código abierto y reutilizable para futuros servicios a la ciudadanía similares. Será desarrollado por ingenieros en informática y personal competente en el manejo de software libre. Integrará la plataforma de código abierto </a:t>
            </a:r>
            <a:r>
              <a:rPr lang="es-ES" sz="1400" b="1" dirty="0">
                <a:solidFill>
                  <a:schemeClr val="tx1"/>
                </a:solidFill>
                <a:hlinkClick r:id="rId3"/>
              </a:rPr>
              <a:t>www.Jitsi.org</a:t>
            </a:r>
            <a:r>
              <a:rPr lang="es-ES" sz="1400" b="1" dirty="0">
                <a:solidFill>
                  <a:schemeClr val="tx1"/>
                </a:solidFill>
              </a:rPr>
              <a:t>  para video conferencia grupal.</a:t>
            </a:r>
          </a:p>
          <a:p>
            <a:pPr algn="ctr">
              <a:spcBef>
                <a:spcPts val="300"/>
              </a:spcBef>
              <a:spcAft>
                <a:spcPts val="300"/>
              </a:spcAft>
            </a:pPr>
            <a:endParaRPr lang="es-ES" sz="1400" b="1" dirty="0">
              <a:solidFill>
                <a:schemeClr val="tx1"/>
              </a:solidFill>
            </a:endParaRPr>
          </a:p>
        </p:txBody>
      </p:sp>
      <p:sp>
        <p:nvSpPr>
          <p:cNvPr id="13" name="Rectángulo: esquinas redondeadas 12">
            <a:extLst>
              <a:ext uri="{FF2B5EF4-FFF2-40B4-BE49-F238E27FC236}">
                <a16:creationId xmlns:a16="http://schemas.microsoft.com/office/drawing/2014/main" id="{05F560F7-930E-4DC4-B072-B8F90D969D42}"/>
              </a:ext>
            </a:extLst>
          </p:cNvPr>
          <p:cNvSpPr/>
          <p:nvPr/>
        </p:nvSpPr>
        <p:spPr>
          <a:xfrm>
            <a:off x="5571366" y="941915"/>
            <a:ext cx="1756756" cy="1677443"/>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Especialmente diseñado para quienes no hayan podido despedirse de sus seres queridos fallecidos.</a:t>
            </a:r>
          </a:p>
          <a:p>
            <a:pPr algn="ctr">
              <a:spcBef>
                <a:spcPts val="300"/>
              </a:spcBef>
              <a:spcAft>
                <a:spcPts val="300"/>
              </a:spcAft>
            </a:pPr>
            <a:endParaRPr lang="es-ES" sz="1400" b="1" dirty="0">
              <a:solidFill>
                <a:schemeClr val="tx1"/>
              </a:solidFill>
            </a:endParaRPr>
          </a:p>
        </p:txBody>
      </p:sp>
      <p:sp>
        <p:nvSpPr>
          <p:cNvPr id="14" name="Rectángulo: esquinas redondeadas 13">
            <a:extLst>
              <a:ext uri="{FF2B5EF4-FFF2-40B4-BE49-F238E27FC236}">
                <a16:creationId xmlns:a16="http://schemas.microsoft.com/office/drawing/2014/main" id="{FCE831D8-C4A8-4D8E-918E-868F46384077}"/>
              </a:ext>
            </a:extLst>
          </p:cNvPr>
          <p:cNvSpPr/>
          <p:nvPr/>
        </p:nvSpPr>
        <p:spPr>
          <a:xfrm>
            <a:off x="7457947" y="941914"/>
            <a:ext cx="2629251" cy="1677443"/>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Integrado en servicio más general de trabajo con grupos desarrollando en el marco del Proyecto TSG+ de Retos del Mineco </a:t>
            </a:r>
            <a:r>
              <a:rPr lang="es-ES" sz="1400" b="1" dirty="0">
                <a:solidFill>
                  <a:schemeClr val="tx1"/>
                </a:solidFill>
                <a:hlinkClick r:id="rId4">
                  <a:extLst>
                    <a:ext uri="{A12FA001-AC4F-418D-AE19-62706E023703}">
                      <ahyp:hlinkClr xmlns:ahyp="http://schemas.microsoft.com/office/drawing/2018/hyperlinkcolor" val="tx"/>
                    </a:ext>
                  </a:extLst>
                </a:hlinkClick>
              </a:rPr>
              <a:t>https://www.ucm.es/tsgplus</a:t>
            </a:r>
            <a:r>
              <a:rPr lang="es-ES" sz="1400" b="1" dirty="0">
                <a:solidFill>
                  <a:schemeClr val="tx1"/>
                </a:solidFill>
              </a:rPr>
              <a:t> </a:t>
            </a:r>
          </a:p>
          <a:p>
            <a:pPr algn="ctr">
              <a:spcBef>
                <a:spcPts val="300"/>
              </a:spcBef>
              <a:spcAft>
                <a:spcPts val="300"/>
              </a:spcAft>
            </a:pPr>
            <a:endParaRPr lang="es-ES" sz="1400" b="1" dirty="0">
              <a:solidFill>
                <a:schemeClr val="tx1"/>
              </a:solidFill>
            </a:endParaRPr>
          </a:p>
        </p:txBody>
      </p:sp>
      <p:sp>
        <p:nvSpPr>
          <p:cNvPr id="15" name="Rectángulo: esquinas redondeadas 14">
            <a:extLst>
              <a:ext uri="{FF2B5EF4-FFF2-40B4-BE49-F238E27FC236}">
                <a16:creationId xmlns:a16="http://schemas.microsoft.com/office/drawing/2014/main" id="{C98E584F-99B6-4EA2-B634-08E9537CC991}"/>
              </a:ext>
            </a:extLst>
          </p:cNvPr>
          <p:cNvSpPr/>
          <p:nvPr/>
        </p:nvSpPr>
        <p:spPr>
          <a:xfrm>
            <a:off x="7909311" y="2805611"/>
            <a:ext cx="2259589" cy="1677443"/>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Con una evaluación adecuada y científicamente validada de las necesidades de apoyo de los usuarios y de los resultados obtenidos en los grupos.</a:t>
            </a:r>
          </a:p>
          <a:p>
            <a:pPr algn="ctr">
              <a:spcBef>
                <a:spcPts val="300"/>
              </a:spcBef>
              <a:spcAft>
                <a:spcPts val="300"/>
              </a:spcAft>
            </a:pPr>
            <a:endParaRPr lang="es-ES" sz="1400" b="1" dirty="0">
              <a:solidFill>
                <a:schemeClr val="tx1"/>
              </a:solidFill>
            </a:endParaRPr>
          </a:p>
        </p:txBody>
      </p:sp>
      <p:sp>
        <p:nvSpPr>
          <p:cNvPr id="16" name="Rectángulo: esquinas redondeadas 15">
            <a:extLst>
              <a:ext uri="{FF2B5EF4-FFF2-40B4-BE49-F238E27FC236}">
                <a16:creationId xmlns:a16="http://schemas.microsoft.com/office/drawing/2014/main" id="{49346F36-FCA1-4FDC-A980-3898EE88ACE0}"/>
              </a:ext>
            </a:extLst>
          </p:cNvPr>
          <p:cNvSpPr/>
          <p:nvPr/>
        </p:nvSpPr>
        <p:spPr>
          <a:xfrm>
            <a:off x="10369915" y="2805610"/>
            <a:ext cx="1588372" cy="1677443"/>
          </a:xfrm>
          <a:prstGeom prst="roundRect">
            <a:avLst/>
          </a:prstGeom>
          <a:solidFill>
            <a:schemeClr val="accent1">
              <a:lumMod val="20000"/>
              <a:lumOff val="80000"/>
            </a:schemeClr>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Ofrece formación necesaria y supervisión a los profesionales y a los voluntarios. </a:t>
            </a:r>
          </a:p>
          <a:p>
            <a:pPr algn="ctr">
              <a:spcBef>
                <a:spcPts val="300"/>
              </a:spcBef>
              <a:spcAft>
                <a:spcPts val="300"/>
              </a:spcAft>
            </a:pPr>
            <a:endParaRPr lang="es-ES" sz="1400" b="1" dirty="0">
              <a:solidFill>
                <a:schemeClr val="tx1"/>
              </a:solidFill>
            </a:endParaRPr>
          </a:p>
        </p:txBody>
      </p:sp>
      <p:sp>
        <p:nvSpPr>
          <p:cNvPr id="44" name="Rectángulo: esquinas redondeadas 43">
            <a:extLst>
              <a:ext uri="{FF2B5EF4-FFF2-40B4-BE49-F238E27FC236}">
                <a16:creationId xmlns:a16="http://schemas.microsoft.com/office/drawing/2014/main" id="{45E00EF1-4E27-42BE-9083-5F8505F09928}"/>
              </a:ext>
            </a:extLst>
          </p:cNvPr>
          <p:cNvSpPr/>
          <p:nvPr/>
        </p:nvSpPr>
        <p:spPr>
          <a:xfrm>
            <a:off x="10217023" y="941913"/>
            <a:ext cx="1756756" cy="1677443"/>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300"/>
              </a:spcBef>
              <a:spcAft>
                <a:spcPts val="300"/>
              </a:spcAft>
            </a:pPr>
            <a:r>
              <a:rPr lang="es-ES" sz="1400" b="1" dirty="0">
                <a:solidFill>
                  <a:schemeClr val="tx1"/>
                </a:solidFill>
              </a:rPr>
              <a:t>Con el apoyo del Colegio Oficial de Trabajadores Sociales de Madrid y el Consejo General del Trabajo Social.</a:t>
            </a:r>
          </a:p>
          <a:p>
            <a:pPr algn="ctr">
              <a:spcBef>
                <a:spcPts val="300"/>
              </a:spcBef>
              <a:spcAft>
                <a:spcPts val="300"/>
              </a:spcAft>
            </a:pPr>
            <a:endParaRPr lang="es-ES" sz="1400" b="1" dirty="0">
              <a:solidFill>
                <a:schemeClr val="tx1"/>
              </a:solidFill>
            </a:endParaRPr>
          </a:p>
        </p:txBody>
      </p:sp>
    </p:spTree>
    <p:extLst>
      <p:ext uri="{BB962C8B-B14F-4D97-AF65-F5344CB8AC3E}">
        <p14:creationId xmlns:p14="http://schemas.microsoft.com/office/powerpoint/2010/main" val="941117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7EA8C9C7-72C4-4778-B1B8-33070F344664}"/>
              </a:ext>
            </a:extLst>
          </p:cNvPr>
          <p:cNvPicPr>
            <a:picLocks noChangeAspect="1"/>
          </p:cNvPicPr>
          <p:nvPr/>
        </p:nvPicPr>
        <p:blipFill>
          <a:blip r:embed="rId3"/>
          <a:stretch>
            <a:fillRect/>
          </a:stretch>
        </p:blipFill>
        <p:spPr>
          <a:xfrm>
            <a:off x="214604" y="1643272"/>
            <a:ext cx="3638939" cy="2044875"/>
          </a:xfrm>
          <a:prstGeom prst="rect">
            <a:avLst/>
          </a:prstGeom>
          <a:ln>
            <a:solidFill>
              <a:srgbClr val="905352"/>
            </a:solidFill>
          </a:ln>
        </p:spPr>
      </p:pic>
      <p:pic>
        <p:nvPicPr>
          <p:cNvPr id="9" name="Imagen 8">
            <a:extLst>
              <a:ext uri="{FF2B5EF4-FFF2-40B4-BE49-F238E27FC236}">
                <a16:creationId xmlns:a16="http://schemas.microsoft.com/office/drawing/2014/main" id="{E7B931A2-FC01-4122-9B99-A2278F480C49}"/>
              </a:ext>
            </a:extLst>
          </p:cNvPr>
          <p:cNvPicPr>
            <a:picLocks noChangeAspect="1"/>
          </p:cNvPicPr>
          <p:nvPr/>
        </p:nvPicPr>
        <p:blipFill>
          <a:blip r:embed="rId4"/>
          <a:stretch>
            <a:fillRect/>
          </a:stretch>
        </p:blipFill>
        <p:spPr>
          <a:xfrm>
            <a:off x="4131490" y="1643271"/>
            <a:ext cx="3638939" cy="2044875"/>
          </a:xfrm>
          <a:prstGeom prst="rect">
            <a:avLst/>
          </a:prstGeom>
          <a:ln>
            <a:solidFill>
              <a:srgbClr val="905352"/>
            </a:solidFill>
          </a:ln>
        </p:spPr>
      </p:pic>
      <p:pic>
        <p:nvPicPr>
          <p:cNvPr id="12" name="Imagen 11">
            <a:extLst>
              <a:ext uri="{FF2B5EF4-FFF2-40B4-BE49-F238E27FC236}">
                <a16:creationId xmlns:a16="http://schemas.microsoft.com/office/drawing/2014/main" id="{F4565D30-E2CC-432B-8852-CC92C178480B}"/>
              </a:ext>
            </a:extLst>
          </p:cNvPr>
          <p:cNvPicPr>
            <a:picLocks noChangeAspect="1"/>
          </p:cNvPicPr>
          <p:nvPr/>
        </p:nvPicPr>
        <p:blipFill>
          <a:blip r:embed="rId5"/>
          <a:stretch>
            <a:fillRect/>
          </a:stretch>
        </p:blipFill>
        <p:spPr>
          <a:xfrm>
            <a:off x="8047444" y="1643271"/>
            <a:ext cx="3648982" cy="2044875"/>
          </a:xfrm>
          <a:prstGeom prst="rect">
            <a:avLst/>
          </a:prstGeom>
          <a:ln>
            <a:solidFill>
              <a:srgbClr val="905352"/>
            </a:solidFill>
          </a:ln>
        </p:spPr>
      </p:pic>
      <p:sp>
        <p:nvSpPr>
          <p:cNvPr id="13" name="CuadroTexto 12">
            <a:extLst>
              <a:ext uri="{FF2B5EF4-FFF2-40B4-BE49-F238E27FC236}">
                <a16:creationId xmlns:a16="http://schemas.microsoft.com/office/drawing/2014/main" id="{A2A64D12-7B42-4293-8D56-C4904A44F3B8}"/>
              </a:ext>
            </a:extLst>
          </p:cNvPr>
          <p:cNvSpPr txBox="1"/>
          <p:nvPr/>
        </p:nvSpPr>
        <p:spPr>
          <a:xfrm>
            <a:off x="1987420" y="3694922"/>
            <a:ext cx="307911" cy="382555"/>
          </a:xfrm>
          <a:prstGeom prst="rect">
            <a:avLst/>
          </a:prstGeom>
          <a:noFill/>
        </p:spPr>
        <p:txBody>
          <a:bodyPr wrap="square" rtlCol="0">
            <a:spAutoFit/>
          </a:bodyPr>
          <a:lstStyle/>
          <a:p>
            <a:r>
              <a:rPr lang="es-ES" dirty="0"/>
              <a:t>1</a:t>
            </a:r>
          </a:p>
        </p:txBody>
      </p:sp>
      <p:sp>
        <p:nvSpPr>
          <p:cNvPr id="14" name="CuadroTexto 13">
            <a:extLst>
              <a:ext uri="{FF2B5EF4-FFF2-40B4-BE49-F238E27FC236}">
                <a16:creationId xmlns:a16="http://schemas.microsoft.com/office/drawing/2014/main" id="{F3575D18-9164-4398-A2C3-BB19CEF49D5E}"/>
              </a:ext>
            </a:extLst>
          </p:cNvPr>
          <p:cNvSpPr txBox="1"/>
          <p:nvPr/>
        </p:nvSpPr>
        <p:spPr>
          <a:xfrm>
            <a:off x="5965942" y="3708145"/>
            <a:ext cx="307911" cy="369332"/>
          </a:xfrm>
          <a:prstGeom prst="rect">
            <a:avLst/>
          </a:prstGeom>
          <a:noFill/>
        </p:spPr>
        <p:txBody>
          <a:bodyPr wrap="square" rtlCol="0">
            <a:spAutoFit/>
          </a:bodyPr>
          <a:lstStyle/>
          <a:p>
            <a:r>
              <a:rPr lang="es-ES" dirty="0"/>
              <a:t>2</a:t>
            </a:r>
          </a:p>
        </p:txBody>
      </p:sp>
      <p:sp>
        <p:nvSpPr>
          <p:cNvPr id="15" name="CuadroTexto 14">
            <a:extLst>
              <a:ext uri="{FF2B5EF4-FFF2-40B4-BE49-F238E27FC236}">
                <a16:creationId xmlns:a16="http://schemas.microsoft.com/office/drawing/2014/main" id="{46B0EF32-A71F-499B-9803-9047386BE55E}"/>
              </a:ext>
            </a:extLst>
          </p:cNvPr>
          <p:cNvSpPr txBox="1"/>
          <p:nvPr/>
        </p:nvSpPr>
        <p:spPr>
          <a:xfrm>
            <a:off x="9790508" y="3687538"/>
            <a:ext cx="307911" cy="369332"/>
          </a:xfrm>
          <a:prstGeom prst="rect">
            <a:avLst/>
          </a:prstGeom>
          <a:noFill/>
        </p:spPr>
        <p:txBody>
          <a:bodyPr wrap="square" rtlCol="0">
            <a:spAutoFit/>
          </a:bodyPr>
          <a:lstStyle/>
          <a:p>
            <a:r>
              <a:rPr lang="es-ES" dirty="0"/>
              <a:t>3</a:t>
            </a:r>
          </a:p>
        </p:txBody>
      </p:sp>
      <p:pic>
        <p:nvPicPr>
          <p:cNvPr id="16" name="Imagen 15">
            <a:extLst>
              <a:ext uri="{FF2B5EF4-FFF2-40B4-BE49-F238E27FC236}">
                <a16:creationId xmlns:a16="http://schemas.microsoft.com/office/drawing/2014/main" id="{7170D3A9-641A-4E61-8D22-560B6DB062DC}"/>
              </a:ext>
            </a:extLst>
          </p:cNvPr>
          <p:cNvPicPr>
            <a:picLocks noChangeAspect="1"/>
          </p:cNvPicPr>
          <p:nvPr/>
        </p:nvPicPr>
        <p:blipFill>
          <a:blip r:embed="rId6"/>
          <a:stretch>
            <a:fillRect/>
          </a:stretch>
        </p:blipFill>
        <p:spPr>
          <a:xfrm>
            <a:off x="226321" y="4353740"/>
            <a:ext cx="3659059" cy="2044875"/>
          </a:xfrm>
          <a:prstGeom prst="rect">
            <a:avLst/>
          </a:prstGeom>
          <a:solidFill>
            <a:srgbClr val="905352"/>
          </a:solidFill>
          <a:ln>
            <a:solidFill>
              <a:srgbClr val="5B2E33"/>
            </a:solidFill>
          </a:ln>
        </p:spPr>
      </p:pic>
      <p:sp>
        <p:nvSpPr>
          <p:cNvPr id="17" name="CuadroTexto 16">
            <a:extLst>
              <a:ext uri="{FF2B5EF4-FFF2-40B4-BE49-F238E27FC236}">
                <a16:creationId xmlns:a16="http://schemas.microsoft.com/office/drawing/2014/main" id="{EC4074DC-8EF8-470B-B54B-CACE0E5ACD8C}"/>
              </a:ext>
            </a:extLst>
          </p:cNvPr>
          <p:cNvSpPr txBox="1"/>
          <p:nvPr/>
        </p:nvSpPr>
        <p:spPr>
          <a:xfrm>
            <a:off x="2055844" y="6454588"/>
            <a:ext cx="307911" cy="382555"/>
          </a:xfrm>
          <a:prstGeom prst="rect">
            <a:avLst/>
          </a:prstGeom>
          <a:noFill/>
        </p:spPr>
        <p:txBody>
          <a:bodyPr wrap="square" rtlCol="0">
            <a:spAutoFit/>
          </a:bodyPr>
          <a:lstStyle/>
          <a:p>
            <a:r>
              <a:rPr lang="es-ES" dirty="0"/>
              <a:t>4</a:t>
            </a:r>
          </a:p>
        </p:txBody>
      </p:sp>
      <p:sp>
        <p:nvSpPr>
          <p:cNvPr id="18" name="CuadroTexto 17">
            <a:extLst>
              <a:ext uri="{FF2B5EF4-FFF2-40B4-BE49-F238E27FC236}">
                <a16:creationId xmlns:a16="http://schemas.microsoft.com/office/drawing/2014/main" id="{88603036-F436-4EA8-897D-6A94D899618C}"/>
              </a:ext>
            </a:extLst>
          </p:cNvPr>
          <p:cNvSpPr txBox="1"/>
          <p:nvPr/>
        </p:nvSpPr>
        <p:spPr>
          <a:xfrm>
            <a:off x="6034366" y="6467811"/>
            <a:ext cx="307911" cy="369332"/>
          </a:xfrm>
          <a:prstGeom prst="rect">
            <a:avLst/>
          </a:prstGeom>
          <a:noFill/>
        </p:spPr>
        <p:txBody>
          <a:bodyPr wrap="square" rtlCol="0">
            <a:spAutoFit/>
          </a:bodyPr>
          <a:lstStyle/>
          <a:p>
            <a:r>
              <a:rPr lang="es-ES" dirty="0"/>
              <a:t>5</a:t>
            </a:r>
          </a:p>
        </p:txBody>
      </p:sp>
      <p:sp>
        <p:nvSpPr>
          <p:cNvPr id="19" name="CuadroTexto 18">
            <a:extLst>
              <a:ext uri="{FF2B5EF4-FFF2-40B4-BE49-F238E27FC236}">
                <a16:creationId xmlns:a16="http://schemas.microsoft.com/office/drawing/2014/main" id="{C90217CD-F3F1-4DB5-93B0-C5606DD30C4A}"/>
              </a:ext>
            </a:extLst>
          </p:cNvPr>
          <p:cNvSpPr txBox="1"/>
          <p:nvPr/>
        </p:nvSpPr>
        <p:spPr>
          <a:xfrm>
            <a:off x="9858932" y="6447204"/>
            <a:ext cx="307911" cy="369332"/>
          </a:xfrm>
          <a:prstGeom prst="rect">
            <a:avLst/>
          </a:prstGeom>
          <a:noFill/>
        </p:spPr>
        <p:txBody>
          <a:bodyPr wrap="square" rtlCol="0">
            <a:spAutoFit/>
          </a:bodyPr>
          <a:lstStyle/>
          <a:p>
            <a:r>
              <a:rPr lang="es-ES" dirty="0"/>
              <a:t>6</a:t>
            </a:r>
          </a:p>
        </p:txBody>
      </p:sp>
      <p:pic>
        <p:nvPicPr>
          <p:cNvPr id="20" name="Imagen 19">
            <a:extLst>
              <a:ext uri="{FF2B5EF4-FFF2-40B4-BE49-F238E27FC236}">
                <a16:creationId xmlns:a16="http://schemas.microsoft.com/office/drawing/2014/main" id="{A87DA53C-088C-442D-B7C5-99622F0953FA}"/>
              </a:ext>
            </a:extLst>
          </p:cNvPr>
          <p:cNvPicPr>
            <a:picLocks noChangeAspect="1"/>
          </p:cNvPicPr>
          <p:nvPr/>
        </p:nvPicPr>
        <p:blipFill>
          <a:blip r:embed="rId7"/>
          <a:stretch>
            <a:fillRect/>
          </a:stretch>
        </p:blipFill>
        <p:spPr>
          <a:xfrm>
            <a:off x="4131489" y="4385408"/>
            <a:ext cx="3661921" cy="2044874"/>
          </a:xfrm>
          <a:prstGeom prst="rect">
            <a:avLst/>
          </a:prstGeom>
          <a:ln>
            <a:solidFill>
              <a:srgbClr val="5B2E33"/>
            </a:solidFill>
          </a:ln>
        </p:spPr>
      </p:pic>
      <p:pic>
        <p:nvPicPr>
          <p:cNvPr id="21" name="Imagen 20">
            <a:extLst>
              <a:ext uri="{FF2B5EF4-FFF2-40B4-BE49-F238E27FC236}">
                <a16:creationId xmlns:a16="http://schemas.microsoft.com/office/drawing/2014/main" id="{95A0EC8B-E230-47DF-B862-DB170530866B}"/>
              </a:ext>
            </a:extLst>
          </p:cNvPr>
          <p:cNvPicPr>
            <a:picLocks noChangeAspect="1"/>
          </p:cNvPicPr>
          <p:nvPr/>
        </p:nvPicPr>
        <p:blipFill>
          <a:blip r:embed="rId8"/>
          <a:stretch>
            <a:fillRect/>
          </a:stretch>
        </p:blipFill>
        <p:spPr>
          <a:xfrm>
            <a:off x="8058396" y="4385408"/>
            <a:ext cx="3647170" cy="2047471"/>
          </a:xfrm>
          <a:prstGeom prst="rect">
            <a:avLst/>
          </a:prstGeom>
          <a:ln>
            <a:solidFill>
              <a:srgbClr val="5B2E33"/>
            </a:solidFill>
          </a:ln>
        </p:spPr>
      </p:pic>
      <p:sp>
        <p:nvSpPr>
          <p:cNvPr id="22" name="Título 1">
            <a:extLst>
              <a:ext uri="{FF2B5EF4-FFF2-40B4-BE49-F238E27FC236}">
                <a16:creationId xmlns:a16="http://schemas.microsoft.com/office/drawing/2014/main" id="{378284C9-29F4-4655-9DAB-39112B64D0DA}"/>
              </a:ext>
            </a:extLst>
          </p:cNvPr>
          <p:cNvSpPr>
            <a:spLocks noGrp="1"/>
          </p:cNvSpPr>
          <p:nvPr>
            <p:ph type="title"/>
          </p:nvPr>
        </p:nvSpPr>
        <p:spPr>
          <a:xfrm>
            <a:off x="838200" y="365126"/>
            <a:ext cx="10515600" cy="492124"/>
          </a:xfrm>
        </p:spPr>
        <p:txBody>
          <a:bodyPr>
            <a:noAutofit/>
          </a:bodyPr>
          <a:lstStyle/>
          <a:p>
            <a:pPr algn="ctr"/>
            <a:r>
              <a:rPr lang="es-ES" sz="2800" dirty="0"/>
              <a:t>Pantallazos de prototipo</a:t>
            </a:r>
          </a:p>
        </p:txBody>
      </p:sp>
    </p:spTree>
    <p:extLst>
      <p:ext uri="{BB962C8B-B14F-4D97-AF65-F5344CB8AC3E}">
        <p14:creationId xmlns:p14="http://schemas.microsoft.com/office/powerpoint/2010/main" val="2315587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6AAECE-209E-457C-A61D-FE98EA1201DF}"/>
              </a:ext>
            </a:extLst>
          </p:cNvPr>
          <p:cNvSpPr>
            <a:spLocks noGrp="1"/>
          </p:cNvSpPr>
          <p:nvPr>
            <p:ph type="title"/>
          </p:nvPr>
        </p:nvSpPr>
        <p:spPr>
          <a:xfrm>
            <a:off x="838200" y="365126"/>
            <a:ext cx="10515600" cy="745218"/>
          </a:xfrm>
        </p:spPr>
        <p:txBody>
          <a:bodyPr>
            <a:normAutofit/>
          </a:bodyPr>
          <a:lstStyle/>
          <a:p>
            <a:pPr algn="ctr"/>
            <a:r>
              <a:rPr lang="es-ES" sz="4000" dirty="0">
                <a:solidFill>
                  <a:srgbClr val="5B2E33"/>
                </a:solidFill>
              </a:rPr>
              <a:t>Equipo de trabajo</a:t>
            </a:r>
          </a:p>
        </p:txBody>
      </p:sp>
      <p:sp>
        <p:nvSpPr>
          <p:cNvPr id="6" name="Rectángulo: esquinas redondeadas 5">
            <a:extLst>
              <a:ext uri="{FF2B5EF4-FFF2-40B4-BE49-F238E27FC236}">
                <a16:creationId xmlns:a16="http://schemas.microsoft.com/office/drawing/2014/main" id="{90700996-4139-4E0B-ADC8-E484EE6360F9}"/>
              </a:ext>
            </a:extLst>
          </p:cNvPr>
          <p:cNvSpPr/>
          <p:nvPr/>
        </p:nvSpPr>
        <p:spPr>
          <a:xfrm>
            <a:off x="880965" y="1110344"/>
            <a:ext cx="10515600" cy="2340136"/>
          </a:xfrm>
          <a:prstGeom prst="roundRect">
            <a:avLst/>
          </a:prstGeom>
          <a:solidFill>
            <a:srgbClr val="EBDDDD"/>
          </a:solidFill>
          <a:ln>
            <a:solidFill>
              <a:srgbClr val="5B2E3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buFont typeface="Arial" panose="020B0604020202020204" pitchFamily="34" charset="0"/>
              <a:buChar char="•"/>
            </a:pPr>
            <a:r>
              <a:rPr lang="es-ES" b="1" dirty="0">
                <a:solidFill>
                  <a:srgbClr val="905352"/>
                </a:solidFill>
              </a:rPr>
              <a:t>Andrés Arias Astray</a:t>
            </a:r>
            <a:r>
              <a:rPr lang="es-ES" b="1" dirty="0">
                <a:solidFill>
                  <a:schemeClr val="tx1"/>
                </a:solidFill>
              </a:rPr>
              <a:t>. Catedrático de Trabajo Social y Servicios Sociales. UCM</a:t>
            </a:r>
          </a:p>
          <a:p>
            <a:pPr marL="285750" indent="-285750">
              <a:buFont typeface="Arial" panose="020B0604020202020204" pitchFamily="34" charset="0"/>
              <a:buChar char="•"/>
            </a:pPr>
            <a:r>
              <a:rPr lang="es-ES" b="1" dirty="0">
                <a:solidFill>
                  <a:srgbClr val="905352"/>
                </a:solidFill>
              </a:rPr>
              <a:t>David Alonso González.</a:t>
            </a:r>
            <a:r>
              <a:rPr lang="es-ES" b="1" dirty="0">
                <a:solidFill>
                  <a:schemeClr val="tx1"/>
                </a:solidFill>
              </a:rPr>
              <a:t> Profesor Contratado Doctor de Trabajo Social y Servicios Sociales. UCM.</a:t>
            </a:r>
          </a:p>
          <a:p>
            <a:pPr marL="285750" indent="-285750">
              <a:buFont typeface="Arial" panose="020B0604020202020204" pitchFamily="34" charset="0"/>
              <a:buChar char="•"/>
            </a:pPr>
            <a:r>
              <a:rPr lang="es-ES" b="1" dirty="0">
                <a:solidFill>
                  <a:srgbClr val="905352"/>
                </a:solidFill>
              </a:rPr>
              <a:t>Juan Pavón. </a:t>
            </a:r>
            <a:r>
              <a:rPr lang="es-ES" b="1" dirty="0">
                <a:solidFill>
                  <a:schemeClr val="tx1"/>
                </a:solidFill>
              </a:rPr>
              <a:t>Catedrático en el Departamento de Ingeniería de Software e Inteligencia Artificial. UCM.</a:t>
            </a:r>
          </a:p>
          <a:p>
            <a:pPr marL="285750" indent="-285750">
              <a:buFont typeface="Arial" panose="020B0604020202020204" pitchFamily="34" charset="0"/>
              <a:buChar char="•"/>
            </a:pPr>
            <a:r>
              <a:rPr lang="es-ES" b="1" dirty="0">
                <a:solidFill>
                  <a:srgbClr val="905352"/>
                </a:solidFill>
              </a:rPr>
              <a:t>Sergio Maceiras. </a:t>
            </a:r>
            <a:r>
              <a:rPr lang="es-ES" b="1" dirty="0">
                <a:solidFill>
                  <a:schemeClr val="tx1"/>
                </a:solidFill>
              </a:rPr>
              <a:t>Profesor Ayudante Doctor de Filosofía Moral y Política. UCM.</a:t>
            </a:r>
          </a:p>
          <a:p>
            <a:pPr marL="285750" indent="-285750">
              <a:buFont typeface="Arial" panose="020B0604020202020204" pitchFamily="34" charset="0"/>
              <a:buChar char="•"/>
            </a:pPr>
            <a:r>
              <a:rPr lang="es-ES" b="1" dirty="0">
                <a:solidFill>
                  <a:srgbClr val="905352"/>
                </a:solidFill>
              </a:rPr>
              <a:t>Iria de la Osa </a:t>
            </a:r>
            <a:r>
              <a:rPr lang="es-ES" b="1" dirty="0" err="1">
                <a:solidFill>
                  <a:srgbClr val="905352"/>
                </a:solidFill>
              </a:rPr>
              <a:t>Subtil</a:t>
            </a:r>
            <a:r>
              <a:rPr lang="es-ES" b="1" dirty="0">
                <a:solidFill>
                  <a:srgbClr val="905352"/>
                </a:solidFill>
              </a:rPr>
              <a:t>. </a:t>
            </a:r>
            <a:r>
              <a:rPr lang="es-ES" b="1" dirty="0">
                <a:solidFill>
                  <a:schemeClr val="tx1"/>
                </a:solidFill>
              </a:rPr>
              <a:t>Coordinadora de GrupoLab. Psicóloga. Técnico Laboratorio. UCM.</a:t>
            </a:r>
          </a:p>
          <a:p>
            <a:pPr marL="285750" indent="-285750">
              <a:buFont typeface="Arial" panose="020B0604020202020204" pitchFamily="34" charset="0"/>
              <a:buChar char="•"/>
            </a:pPr>
            <a:r>
              <a:rPr lang="es-ES" b="1" dirty="0">
                <a:solidFill>
                  <a:srgbClr val="905352"/>
                </a:solidFill>
              </a:rPr>
              <a:t>Mario González. </a:t>
            </a:r>
            <a:r>
              <a:rPr lang="es-ES" b="1" dirty="0">
                <a:solidFill>
                  <a:schemeClr val="tx1"/>
                </a:solidFill>
              </a:rPr>
              <a:t>Ingeniero especialista en automatización. Empresa </a:t>
            </a:r>
            <a:r>
              <a:rPr lang="es-ES" b="1" dirty="0" err="1">
                <a:solidFill>
                  <a:schemeClr val="tx1"/>
                </a:solidFill>
              </a:rPr>
              <a:t>ControlAltSup</a:t>
            </a:r>
            <a:endParaRPr lang="es-ES" b="1" dirty="0">
              <a:solidFill>
                <a:schemeClr val="tx1"/>
              </a:solidFill>
            </a:endParaRPr>
          </a:p>
          <a:p>
            <a:pPr marL="285750" indent="-285750">
              <a:buFont typeface="Arial" panose="020B0604020202020204" pitchFamily="34" charset="0"/>
              <a:buChar char="•"/>
            </a:pPr>
            <a:r>
              <a:rPr lang="es-ES" b="1" dirty="0">
                <a:solidFill>
                  <a:srgbClr val="905352"/>
                </a:solidFill>
              </a:rPr>
              <a:t>Linda Vanina Ducca Cisneros. </a:t>
            </a:r>
            <a:r>
              <a:rPr lang="es-ES" b="1" dirty="0">
                <a:solidFill>
                  <a:schemeClr val="tx1"/>
                </a:solidFill>
              </a:rPr>
              <a:t>Investigadora en Formación. Experta en trabajo con grupos. UCM.</a:t>
            </a:r>
            <a:endParaRPr lang="es-ES" b="1" dirty="0">
              <a:solidFill>
                <a:srgbClr val="905352"/>
              </a:solidFill>
            </a:endParaRPr>
          </a:p>
        </p:txBody>
      </p:sp>
      <p:sp>
        <p:nvSpPr>
          <p:cNvPr id="4" name="Rectángulo: esquinas redondeadas 3">
            <a:extLst>
              <a:ext uri="{FF2B5EF4-FFF2-40B4-BE49-F238E27FC236}">
                <a16:creationId xmlns:a16="http://schemas.microsoft.com/office/drawing/2014/main" id="{58B717C5-57EC-4D75-B07B-DF3596312202}"/>
              </a:ext>
            </a:extLst>
          </p:cNvPr>
          <p:cNvSpPr/>
          <p:nvPr/>
        </p:nvSpPr>
        <p:spPr>
          <a:xfrm>
            <a:off x="838200" y="4195698"/>
            <a:ext cx="10601131" cy="2559665"/>
          </a:xfrm>
          <a:prstGeom prst="roundRect">
            <a:avLst/>
          </a:prstGeom>
          <a:solidFill>
            <a:srgbClr val="EBDDDD"/>
          </a:solidFill>
          <a:ln>
            <a:solidFill>
              <a:srgbClr val="9053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buFont typeface="Arial" panose="020B0604020202020204" pitchFamily="34" charset="0"/>
              <a:buChar char="•"/>
            </a:pPr>
            <a:r>
              <a:rPr lang="es-ES" b="1" dirty="0">
                <a:solidFill>
                  <a:schemeClr val="tx1"/>
                </a:solidFill>
              </a:rPr>
              <a:t>El proyecto estará gestionado con profesionales pero contará con la colaboración de voluntarios formados y supervisados, parte de los cuales habrán pasado por situaciones de duelo.</a:t>
            </a:r>
          </a:p>
          <a:p>
            <a:pPr marL="285750" indent="-285750">
              <a:buFont typeface="Arial" panose="020B0604020202020204" pitchFamily="34" charset="0"/>
              <a:buChar char="•"/>
            </a:pPr>
            <a:r>
              <a:rPr lang="es-ES" b="1" dirty="0">
                <a:solidFill>
                  <a:schemeClr val="tx1"/>
                </a:solidFill>
              </a:rPr>
              <a:t>El proyecto es trasladable a otras situaciones en las que sea necesario ayudar a las personas a superar la aflicción debida a la muerte de seres queridos.</a:t>
            </a:r>
          </a:p>
          <a:p>
            <a:pPr marL="285750" indent="-285750">
              <a:buFont typeface="Arial" panose="020B0604020202020204" pitchFamily="34" charset="0"/>
              <a:buChar char="•"/>
            </a:pPr>
            <a:r>
              <a:rPr lang="es-ES" b="1" dirty="0">
                <a:solidFill>
                  <a:schemeClr val="tx1"/>
                </a:solidFill>
              </a:rPr>
              <a:t>El proyecto cuenta con el apoyo de instituciones clave para su difusión y apoyo.</a:t>
            </a:r>
          </a:p>
          <a:p>
            <a:pPr marL="285750" indent="-285750">
              <a:buFont typeface="Arial" panose="020B0604020202020204" pitchFamily="34" charset="0"/>
              <a:buChar char="•"/>
            </a:pPr>
            <a:r>
              <a:rPr lang="es-ES" b="1" dirty="0">
                <a:solidFill>
                  <a:schemeClr val="tx1"/>
                </a:solidFill>
              </a:rPr>
              <a:t>El proyecto tiene una dimensión formativa para estudiantes de trabajo social que puede asegurar su sostenibilidad.</a:t>
            </a:r>
          </a:p>
          <a:p>
            <a:pPr marL="285750" indent="-285750">
              <a:buFont typeface="Arial" panose="020B0604020202020204" pitchFamily="34" charset="0"/>
              <a:buChar char="•"/>
            </a:pPr>
            <a:r>
              <a:rPr lang="es-ES" b="1" dirty="0">
                <a:solidFill>
                  <a:schemeClr val="tx1"/>
                </a:solidFill>
              </a:rPr>
              <a:t>El proyecto utiliza software de código abierto con lo que es replicable y reutilizable en otros contextos.</a:t>
            </a:r>
          </a:p>
          <a:p>
            <a:pPr marL="285750" indent="-285750">
              <a:buFont typeface="Arial" panose="020B0604020202020204" pitchFamily="34" charset="0"/>
              <a:buChar char="•"/>
            </a:pPr>
            <a:endParaRPr lang="es-ES" b="1" dirty="0">
              <a:solidFill>
                <a:srgbClr val="905352"/>
              </a:solidFill>
            </a:endParaRPr>
          </a:p>
        </p:txBody>
      </p:sp>
      <p:sp>
        <p:nvSpPr>
          <p:cNvPr id="5" name="Título 1">
            <a:extLst>
              <a:ext uri="{FF2B5EF4-FFF2-40B4-BE49-F238E27FC236}">
                <a16:creationId xmlns:a16="http://schemas.microsoft.com/office/drawing/2014/main" id="{42E153BB-75E5-4A08-8AC8-9CE6846A1900}"/>
              </a:ext>
            </a:extLst>
          </p:cNvPr>
          <p:cNvSpPr txBox="1">
            <a:spLocks/>
          </p:cNvSpPr>
          <p:nvPr/>
        </p:nvSpPr>
        <p:spPr>
          <a:xfrm>
            <a:off x="923730" y="3331951"/>
            <a:ext cx="10515600" cy="10525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4000" dirty="0">
                <a:solidFill>
                  <a:srgbClr val="5B2E33"/>
                </a:solidFill>
              </a:rPr>
              <a:t>Viabilidad, sostenibilidad y replicabilidad</a:t>
            </a:r>
          </a:p>
        </p:txBody>
      </p:sp>
    </p:spTree>
    <p:extLst>
      <p:ext uri="{BB962C8B-B14F-4D97-AF65-F5344CB8AC3E}">
        <p14:creationId xmlns:p14="http://schemas.microsoft.com/office/powerpoint/2010/main" val="413758322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492</TotalTime>
  <Words>837</Words>
  <Application>Microsoft Office PowerPoint</Application>
  <PresentationFormat>Panorámica</PresentationFormat>
  <Paragraphs>68</Paragraphs>
  <Slides>6</Slides>
  <Notes>6</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6</vt:i4>
      </vt:variant>
    </vt:vector>
  </HeadingPairs>
  <TitlesOfParts>
    <vt:vector size="10" baseType="lpstr">
      <vt:lpstr>Arial</vt:lpstr>
      <vt:lpstr>Calibri</vt:lpstr>
      <vt:lpstr>Calibri Light</vt:lpstr>
      <vt:lpstr>Tema de Office</vt:lpstr>
      <vt:lpstr>GRUPOS DE DUELO ONLINE</vt:lpstr>
      <vt:lpstr>Presentación de PowerPoint</vt:lpstr>
      <vt:lpstr>Objetivos</vt:lpstr>
      <vt:lpstr>Características básicas de Servicio</vt:lpstr>
      <vt:lpstr>Pantallazos de prototipo</vt:lpstr>
      <vt:lpstr>Equipo de trabajo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GRUPOS DE DUELO ONLINE</dc:title>
  <dc:creator>ANDRES ARIAS ASTRAY</dc:creator>
  <cp:lastModifiedBy>ANDRES ARIAS ASTRAY</cp:lastModifiedBy>
  <cp:revision>27</cp:revision>
  <dcterms:created xsi:type="dcterms:W3CDTF">2020-04-05T16:42:20Z</dcterms:created>
  <dcterms:modified xsi:type="dcterms:W3CDTF">2020-04-06T00:54:36Z</dcterms:modified>
</cp:coreProperties>
</file>