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1" r:id="rId1"/>
    <p:sldMasterId id="2147483668" r:id="rId2"/>
  </p:sldMasterIdLst>
  <p:notesMasterIdLst>
    <p:notesMasterId r:id="rId11"/>
  </p:notesMasterIdLst>
  <p:sldIdLst>
    <p:sldId id="275" r:id="rId3"/>
    <p:sldId id="265" r:id="rId4"/>
    <p:sldId id="267" r:id="rId5"/>
    <p:sldId id="268" r:id="rId6"/>
    <p:sldId id="269" r:id="rId7"/>
    <p:sldId id="270" r:id="rId8"/>
    <p:sldId id="271" r:id="rId9"/>
    <p:sldId id="272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121">
          <p15:clr>
            <a:srgbClr val="A4A3A4"/>
          </p15:clr>
        </p15:guide>
        <p15:guide id="4" orient="horz" pos="119">
          <p15:clr>
            <a:srgbClr val="A4A3A4"/>
          </p15:clr>
        </p15:guide>
        <p15:guide id="5" pos="7559">
          <p15:clr>
            <a:srgbClr val="A4A3A4"/>
          </p15:clr>
        </p15:guide>
        <p15:guide id="6" orient="horz" pos="420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hKP4ezMwtKFRbw0OLEfwfiE0NP0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935"/>
    <a:srgbClr val="17375E"/>
    <a:srgbClr val="918D87"/>
    <a:srgbClr val="BBBCB7"/>
    <a:srgbClr val="A7A4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3456" y="1668"/>
      </p:cViewPr>
      <p:guideLst>
        <p:guide orient="horz" pos="2160"/>
        <p:guide pos="3840"/>
        <p:guide pos="121"/>
        <p:guide orient="horz" pos="119"/>
        <p:guide pos="7559"/>
        <p:guide orient="horz" pos="420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customschemas.google.com/relationships/presentationmetadata" Target="meta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7752183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microsoft.com/office/2007/relationships/hdphoto" Target="../media/hdphoto2.wdp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emf"/><Relationship Id="rId4" Type="http://schemas.microsoft.com/office/2007/relationships/hdphoto" Target="../media/hdphoto2.wdp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24830"/>
          <a:stretch/>
        </p:blipFill>
        <p:spPr bwMode="auto">
          <a:xfrm>
            <a:off x="0" y="1"/>
            <a:ext cx="12192000" cy="6885384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0">
                <a:srgbClr val="FFFFFF"/>
              </a:gs>
              <a:gs pos="0">
                <a:schemeClr val="bg1">
                  <a:alpha val="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grpSp>
        <p:nvGrpSpPr>
          <p:cNvPr id="2" name="Grupo 1"/>
          <p:cNvGrpSpPr/>
          <p:nvPr userDrawn="1"/>
        </p:nvGrpSpPr>
        <p:grpSpPr>
          <a:xfrm>
            <a:off x="239350" y="250045"/>
            <a:ext cx="1680449" cy="453839"/>
            <a:chOff x="179512" y="187533"/>
            <a:chExt cx="1260337" cy="340379"/>
          </a:xfrm>
        </p:grpSpPr>
        <p:pic>
          <p:nvPicPr>
            <p:cNvPr id="20481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79512" y="195486"/>
              <a:ext cx="1260337" cy="324475"/>
            </a:xfrm>
            <a:prstGeom prst="rect">
              <a:avLst/>
            </a:prstGeom>
            <a:noFill/>
          </p:spPr>
        </p:pic>
        <p:pic>
          <p:nvPicPr>
            <p:cNvPr id="6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t="-4901"/>
            <a:stretch/>
          </p:blipFill>
          <p:spPr bwMode="auto">
            <a:xfrm>
              <a:off x="467544" y="187533"/>
              <a:ext cx="972305" cy="340379"/>
            </a:xfrm>
            <a:prstGeom prst="rect">
              <a:avLst/>
            </a:prstGeom>
            <a:noFill/>
          </p:spPr>
        </p:pic>
      </p:grp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6271" y="5553935"/>
            <a:ext cx="1145580" cy="84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831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71693"/>
          </a:xfrm>
          <a:prstGeom prst="rect">
            <a:avLst/>
          </a:prstGeom>
          <a:noFill/>
        </p:spPr>
      </p:pic>
      <p:pic>
        <p:nvPicPr>
          <p:cNvPr id="5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9350" y="260649"/>
            <a:ext cx="1680449" cy="432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66588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71693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9350" y="260649"/>
            <a:ext cx="1680449" cy="432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5597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 userDrawn="1"/>
        </p:nvGrpSpPr>
        <p:grpSpPr>
          <a:xfrm>
            <a:off x="239350" y="250045"/>
            <a:ext cx="1680449" cy="453839"/>
            <a:chOff x="179512" y="187533"/>
            <a:chExt cx="1260337" cy="340379"/>
          </a:xfrm>
        </p:grpSpPr>
        <p:pic>
          <p:nvPicPr>
            <p:cNvPr id="13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79512" y="195486"/>
              <a:ext cx="1260337" cy="324475"/>
            </a:xfrm>
            <a:prstGeom prst="rect">
              <a:avLst/>
            </a:prstGeom>
            <a:noFill/>
          </p:spPr>
        </p:pic>
        <p:pic>
          <p:nvPicPr>
            <p:cNvPr id="14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t="-4901"/>
            <a:stretch/>
          </p:blipFill>
          <p:spPr bwMode="auto">
            <a:xfrm>
              <a:off x="467544" y="187533"/>
              <a:ext cx="972305" cy="340379"/>
            </a:xfrm>
            <a:prstGeom prst="rect">
              <a:avLst/>
            </a:prstGeom>
            <a:noFill/>
          </p:spPr>
        </p:pic>
      </p:grp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6271" y="5553935"/>
            <a:ext cx="1145580" cy="84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84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85384"/>
          </a:xfrm>
          <a:prstGeom prst="rect">
            <a:avLst/>
          </a:prstGeom>
          <a:noFill/>
        </p:spPr>
      </p:pic>
      <p:sp>
        <p:nvSpPr>
          <p:cNvPr id="17" name="Forma libre 16"/>
          <p:cNvSpPr/>
          <p:nvPr userDrawn="1"/>
        </p:nvSpPr>
        <p:spPr>
          <a:xfrm>
            <a:off x="9840416" y="4919024"/>
            <a:ext cx="2351584" cy="1966363"/>
          </a:xfrm>
          <a:custGeom>
            <a:avLst/>
            <a:gdLst>
              <a:gd name="connsiteX0" fmla="*/ 1679934 w 1763688"/>
              <a:gd name="connsiteY0" fmla="*/ 0 h 1474772"/>
              <a:gd name="connsiteX1" fmla="*/ 1763688 w 1763688"/>
              <a:gd name="connsiteY1" fmla="*/ 4229 h 1474772"/>
              <a:gd name="connsiteX2" fmla="*/ 1763688 w 1763688"/>
              <a:gd name="connsiteY2" fmla="*/ 1474772 h 1474772"/>
              <a:gd name="connsiteX3" fmla="*/ 0 w 1763688"/>
              <a:gd name="connsiteY3" fmla="*/ 1474772 h 1474772"/>
              <a:gd name="connsiteX4" fmla="*/ 18404 w 1763688"/>
              <a:gd name="connsiteY4" fmla="*/ 1354186 h 1474772"/>
              <a:gd name="connsiteX5" fmla="*/ 1679934 w 1763688"/>
              <a:gd name="connsiteY5" fmla="*/ 0 h 147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3688" h="1474772">
                <a:moveTo>
                  <a:pt x="1679934" y="0"/>
                </a:moveTo>
                <a:lnTo>
                  <a:pt x="1763688" y="4229"/>
                </a:lnTo>
                <a:lnTo>
                  <a:pt x="1763688" y="1474772"/>
                </a:lnTo>
                <a:lnTo>
                  <a:pt x="0" y="1474772"/>
                </a:lnTo>
                <a:lnTo>
                  <a:pt x="18404" y="1354186"/>
                </a:lnTo>
                <a:cubicBezTo>
                  <a:pt x="176549" y="581354"/>
                  <a:pt x="860351" y="0"/>
                  <a:pt x="16799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9350" y="260649"/>
            <a:ext cx="1680449" cy="432633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4512" y="5541235"/>
            <a:ext cx="1281549" cy="96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91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A3E9BC-640C-40F0-BFCF-261CD5F76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130637-446E-4F6F-AFA0-FFABC5D1F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8F7603-164F-40DD-9172-830A52C2F0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9A05AD0-5578-4196-A168-109F5C65AC58}" type="datetimeFigureOut">
              <a:rPr lang="es-ES" smtClean="0"/>
              <a:t>06/10/2021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13E5EC-C883-45B0-86B8-DC1428E6E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56FA0C-215D-4E71-932D-1D3A576D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D18F3F47-A84F-4B33-BB63-EF7CEAB8A9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2387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24830"/>
          <a:stretch/>
        </p:blipFill>
        <p:spPr bwMode="auto">
          <a:xfrm>
            <a:off x="0" y="1"/>
            <a:ext cx="12192000" cy="6885384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0">
                <a:srgbClr val="FFFFFF"/>
              </a:gs>
              <a:gs pos="0">
                <a:schemeClr val="bg1">
                  <a:alpha val="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grpSp>
        <p:nvGrpSpPr>
          <p:cNvPr id="2" name="Grupo 1"/>
          <p:cNvGrpSpPr/>
          <p:nvPr userDrawn="1"/>
        </p:nvGrpSpPr>
        <p:grpSpPr>
          <a:xfrm>
            <a:off x="239350" y="250045"/>
            <a:ext cx="1680449" cy="453839"/>
            <a:chOff x="179512" y="187533"/>
            <a:chExt cx="1260337" cy="340379"/>
          </a:xfrm>
        </p:grpSpPr>
        <p:pic>
          <p:nvPicPr>
            <p:cNvPr id="20481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79512" y="195486"/>
              <a:ext cx="1260337" cy="324475"/>
            </a:xfrm>
            <a:prstGeom prst="rect">
              <a:avLst/>
            </a:prstGeom>
            <a:noFill/>
          </p:spPr>
        </p:pic>
        <p:pic>
          <p:nvPicPr>
            <p:cNvPr id="6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t="-4901"/>
            <a:stretch/>
          </p:blipFill>
          <p:spPr bwMode="auto">
            <a:xfrm>
              <a:off x="467544" y="187533"/>
              <a:ext cx="972305" cy="340379"/>
            </a:xfrm>
            <a:prstGeom prst="rect">
              <a:avLst/>
            </a:prstGeom>
            <a:noFill/>
          </p:spPr>
        </p:pic>
      </p:grp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6271" y="5553935"/>
            <a:ext cx="1145580" cy="84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599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71693"/>
          </a:xfrm>
          <a:prstGeom prst="rect">
            <a:avLst/>
          </a:prstGeom>
          <a:noFill/>
        </p:spPr>
      </p:pic>
      <p:pic>
        <p:nvPicPr>
          <p:cNvPr id="5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9350" y="260649"/>
            <a:ext cx="1680449" cy="432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25263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71693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9350" y="260649"/>
            <a:ext cx="1680449" cy="4326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4264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 userDrawn="1"/>
        </p:nvGrpSpPr>
        <p:grpSpPr>
          <a:xfrm>
            <a:off x="239350" y="250045"/>
            <a:ext cx="1680449" cy="453839"/>
            <a:chOff x="179512" y="187533"/>
            <a:chExt cx="1260337" cy="340379"/>
          </a:xfrm>
        </p:grpSpPr>
        <p:pic>
          <p:nvPicPr>
            <p:cNvPr id="13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79512" y="195486"/>
              <a:ext cx="1260337" cy="324475"/>
            </a:xfrm>
            <a:prstGeom prst="rect">
              <a:avLst/>
            </a:prstGeom>
            <a:noFill/>
          </p:spPr>
        </p:pic>
        <p:pic>
          <p:nvPicPr>
            <p:cNvPr id="14" name="Picture 1" descr="E:\Recursos\Logos\Logo UCM 2012\Marca UCM Alternativa logo blanco.gif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t="-4901"/>
            <a:stretch/>
          </p:blipFill>
          <p:spPr bwMode="auto">
            <a:xfrm>
              <a:off x="467544" y="187533"/>
              <a:ext cx="972305" cy="340379"/>
            </a:xfrm>
            <a:prstGeom prst="rect">
              <a:avLst/>
            </a:prstGeom>
            <a:noFill/>
          </p:spPr>
        </p:pic>
      </p:grp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6271" y="5553935"/>
            <a:ext cx="1145580" cy="84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866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bg>
      <p:bgPr>
        <a:gradFill flip="none" rotWithShape="1">
          <a:gsLst>
            <a:gs pos="100000">
              <a:srgbClr val="FFFFFF"/>
            </a:gs>
            <a:gs pos="0">
              <a:schemeClr val="bg1">
                <a:alpha val="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85384"/>
          </a:xfrm>
          <a:prstGeom prst="rect">
            <a:avLst/>
          </a:prstGeom>
          <a:noFill/>
        </p:spPr>
      </p:pic>
      <p:sp>
        <p:nvSpPr>
          <p:cNvPr id="17" name="Forma libre 16"/>
          <p:cNvSpPr/>
          <p:nvPr userDrawn="1"/>
        </p:nvSpPr>
        <p:spPr>
          <a:xfrm>
            <a:off x="9840416" y="4919024"/>
            <a:ext cx="2351584" cy="1966363"/>
          </a:xfrm>
          <a:custGeom>
            <a:avLst/>
            <a:gdLst>
              <a:gd name="connsiteX0" fmla="*/ 1679934 w 1763688"/>
              <a:gd name="connsiteY0" fmla="*/ 0 h 1474772"/>
              <a:gd name="connsiteX1" fmla="*/ 1763688 w 1763688"/>
              <a:gd name="connsiteY1" fmla="*/ 4229 h 1474772"/>
              <a:gd name="connsiteX2" fmla="*/ 1763688 w 1763688"/>
              <a:gd name="connsiteY2" fmla="*/ 1474772 h 1474772"/>
              <a:gd name="connsiteX3" fmla="*/ 0 w 1763688"/>
              <a:gd name="connsiteY3" fmla="*/ 1474772 h 1474772"/>
              <a:gd name="connsiteX4" fmla="*/ 18404 w 1763688"/>
              <a:gd name="connsiteY4" fmla="*/ 1354186 h 1474772"/>
              <a:gd name="connsiteX5" fmla="*/ 1679934 w 1763688"/>
              <a:gd name="connsiteY5" fmla="*/ 0 h 147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3688" h="1474772">
                <a:moveTo>
                  <a:pt x="1679934" y="0"/>
                </a:moveTo>
                <a:lnTo>
                  <a:pt x="1763688" y="4229"/>
                </a:lnTo>
                <a:lnTo>
                  <a:pt x="1763688" y="1474772"/>
                </a:lnTo>
                <a:lnTo>
                  <a:pt x="0" y="1474772"/>
                </a:lnTo>
                <a:lnTo>
                  <a:pt x="18404" y="1354186"/>
                </a:lnTo>
                <a:cubicBezTo>
                  <a:pt x="176549" y="581354"/>
                  <a:pt x="860351" y="0"/>
                  <a:pt x="16799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9350" y="260649"/>
            <a:ext cx="1680449" cy="432633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4512" y="5541235"/>
            <a:ext cx="1281549" cy="96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14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A3E9BC-640C-40F0-BFCF-261CD5F76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130637-446E-4F6F-AFA0-FFABC5D1F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8F7603-164F-40DD-9172-830A52C2F0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F9A05AD0-5578-4196-A168-109F5C65AC58}" type="datetimeFigureOut">
              <a:rPr lang="es-ES" smtClean="0"/>
              <a:t>06/10/2021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13E5EC-C883-45B0-86B8-DC1428E6E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56FA0C-215D-4E71-932D-1D3A576D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D18F3F47-A84F-4B33-BB63-EF7CEAB8A9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9044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134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</p:sldLayoutIdLst>
  <p:txStyles>
    <p:titleStyle>
      <a:lvl1pPr algn="ctr" defTabSz="91437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91437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91437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8864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</p:sldLayoutIdLst>
  <p:txStyles>
    <p:titleStyle>
      <a:lvl1pPr algn="ctr" defTabSz="91437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91437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91437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cm.es/otri/love-the-ip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/>
          <p:cNvSpPr txBox="1">
            <a:spLocks/>
          </p:cNvSpPr>
          <p:nvPr/>
        </p:nvSpPr>
        <p:spPr>
          <a:xfrm>
            <a:off x="5641656" y="2915026"/>
            <a:ext cx="5965942" cy="65178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21917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small" spc="0" normalizeH="0" baseline="0" noProof="0" dirty="0">
                <a:ln>
                  <a:noFill/>
                </a:ln>
                <a:solidFill>
                  <a:srgbClr val="17375E"/>
                </a:solidFill>
                <a:effectLst/>
                <a:uLnTx/>
                <a:uFillTx/>
                <a:latin typeface="DIN Next LT Pro" panose="020B0503020203050203" pitchFamily="34" charset="0"/>
                <a:ea typeface="+mj-ea"/>
                <a:cs typeface="+mj-cs"/>
              </a:rPr>
              <a:t>APOYO JURÍDICO</a:t>
            </a: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16" y="378525"/>
            <a:ext cx="2042087" cy="525737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5870" y="5782139"/>
            <a:ext cx="1041436" cy="768334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2048E597-45B2-3A4D-9425-01E27708CDA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11" t="21331" b="42180"/>
          <a:stretch>
            <a:fillRect/>
          </a:stretch>
        </p:blipFill>
        <p:spPr>
          <a:xfrm>
            <a:off x="4523855" y="0"/>
            <a:ext cx="7121149" cy="1956376"/>
          </a:xfrm>
          <a:custGeom>
            <a:avLst/>
            <a:gdLst>
              <a:gd name="connsiteX0" fmla="*/ 0 w 7121149"/>
              <a:gd name="connsiteY0" fmla="*/ 0 h 1956376"/>
              <a:gd name="connsiteX1" fmla="*/ 7121149 w 7121149"/>
              <a:gd name="connsiteY1" fmla="*/ 0 h 1956376"/>
              <a:gd name="connsiteX2" fmla="*/ 7121149 w 7121149"/>
              <a:gd name="connsiteY2" fmla="*/ 2 h 1956376"/>
              <a:gd name="connsiteX3" fmla="*/ 7059648 w 7121149"/>
              <a:gd name="connsiteY3" fmla="*/ 95934 h 1956376"/>
              <a:gd name="connsiteX4" fmla="*/ 3560575 w 7121149"/>
              <a:gd name="connsiteY4" fmla="*/ 1956376 h 1956376"/>
              <a:gd name="connsiteX5" fmla="*/ 61502 w 7121149"/>
              <a:gd name="connsiteY5" fmla="*/ 95934 h 195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21149" h="1956376">
                <a:moveTo>
                  <a:pt x="0" y="0"/>
                </a:moveTo>
                <a:lnTo>
                  <a:pt x="7121149" y="0"/>
                </a:lnTo>
                <a:lnTo>
                  <a:pt x="7121149" y="2"/>
                </a:lnTo>
                <a:lnTo>
                  <a:pt x="7059648" y="95934"/>
                </a:lnTo>
                <a:cubicBezTo>
                  <a:pt x="6301331" y="1218391"/>
                  <a:pt x="5017136" y="1956376"/>
                  <a:pt x="3560575" y="1956376"/>
                </a:cubicBezTo>
                <a:cubicBezTo>
                  <a:pt x="2104015" y="1956376"/>
                  <a:pt x="819820" y="1218391"/>
                  <a:pt x="61502" y="95934"/>
                </a:cubicBezTo>
                <a:close/>
              </a:path>
            </a:pathLst>
          </a:cu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901A5482-B154-3C4F-9A07-8A6FC4853BA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725" t="192" r="5811" b="11951"/>
          <a:stretch>
            <a:fillRect/>
          </a:stretch>
        </p:blipFill>
        <p:spPr>
          <a:xfrm flipH="1">
            <a:off x="-1" y="2206869"/>
            <a:ext cx="5082251" cy="4651131"/>
          </a:xfrm>
          <a:custGeom>
            <a:avLst/>
            <a:gdLst>
              <a:gd name="connsiteX0" fmla="*/ 3632044 w 5355963"/>
              <a:gd name="connsiteY0" fmla="*/ 0 h 4901625"/>
              <a:gd name="connsiteX1" fmla="*/ 0 w 5355963"/>
              <a:gd name="connsiteY1" fmla="*/ 3632044 h 4901625"/>
              <a:gd name="connsiteX2" fmla="*/ 220391 w 5355963"/>
              <a:gd name="connsiteY2" fmla="*/ 4880863 h 4901625"/>
              <a:gd name="connsiteX3" fmla="*/ 228577 w 5355963"/>
              <a:gd name="connsiteY3" fmla="*/ 4901625 h 4901625"/>
              <a:gd name="connsiteX4" fmla="*/ 5355963 w 5355963"/>
              <a:gd name="connsiteY4" fmla="*/ 4901625 h 4901625"/>
              <a:gd name="connsiteX5" fmla="*/ 5355963 w 5355963"/>
              <a:gd name="connsiteY5" fmla="*/ 434838 h 4901625"/>
              <a:gd name="connsiteX6" fmla="*/ 5045799 w 5355963"/>
              <a:gd name="connsiteY6" fmla="*/ 285424 h 4901625"/>
              <a:gd name="connsiteX7" fmla="*/ 3632044 w 5355963"/>
              <a:gd name="connsiteY7" fmla="*/ 0 h 490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55963" h="4901625">
                <a:moveTo>
                  <a:pt x="3632044" y="0"/>
                </a:moveTo>
                <a:cubicBezTo>
                  <a:pt x="1626121" y="0"/>
                  <a:pt x="0" y="1626121"/>
                  <a:pt x="0" y="3632044"/>
                </a:cubicBezTo>
                <a:cubicBezTo>
                  <a:pt x="0" y="4070840"/>
                  <a:pt x="77812" y="4491461"/>
                  <a:pt x="220391" y="4880863"/>
                </a:cubicBezTo>
                <a:lnTo>
                  <a:pt x="228577" y="4901625"/>
                </a:lnTo>
                <a:lnTo>
                  <a:pt x="5355963" y="4901625"/>
                </a:lnTo>
                <a:lnTo>
                  <a:pt x="5355963" y="434838"/>
                </a:lnTo>
                <a:lnTo>
                  <a:pt x="5045799" y="285424"/>
                </a:lnTo>
                <a:cubicBezTo>
                  <a:pt x="4611268" y="101633"/>
                  <a:pt x="4133525" y="0"/>
                  <a:pt x="3632044" y="0"/>
                </a:cubicBezTo>
                <a:close/>
              </a:path>
            </a:pathLst>
          </a:custGeom>
        </p:spPr>
      </p:pic>
      <p:sp>
        <p:nvSpPr>
          <p:cNvPr id="12" name="Forma libre 11"/>
          <p:cNvSpPr/>
          <p:nvPr/>
        </p:nvSpPr>
        <p:spPr>
          <a:xfrm rot="16200000">
            <a:off x="348786" y="5137614"/>
            <a:ext cx="1371599" cy="2069172"/>
          </a:xfrm>
          <a:custGeom>
            <a:avLst/>
            <a:gdLst>
              <a:gd name="connsiteX0" fmla="*/ 1371599 w 1371599"/>
              <a:gd name="connsiteY0" fmla="*/ 309632 h 2069172"/>
              <a:gd name="connsiteX1" fmla="*/ 297418 w 1371599"/>
              <a:gd name="connsiteY1" fmla="*/ 2065795 h 2069172"/>
              <a:gd name="connsiteX2" fmla="*/ 290185 w 1371599"/>
              <a:gd name="connsiteY2" fmla="*/ 2069172 h 2069172"/>
              <a:gd name="connsiteX3" fmla="*/ 0 w 1371599"/>
              <a:gd name="connsiteY3" fmla="*/ 2069172 h 2069172"/>
              <a:gd name="connsiteX4" fmla="*/ 0 w 1371599"/>
              <a:gd name="connsiteY4" fmla="*/ 1532194 h 2069172"/>
              <a:gd name="connsiteX5" fmla="*/ 49517 w 1371599"/>
              <a:gd name="connsiteY5" fmla="*/ 1508340 h 2069172"/>
              <a:gd name="connsiteX6" fmla="*/ 762958 w 1371599"/>
              <a:gd name="connsiteY6" fmla="*/ 309632 h 2069172"/>
              <a:gd name="connsiteX7" fmla="*/ 752803 w 1371599"/>
              <a:gd name="connsiteY7" fmla="*/ 142406 h 2069172"/>
              <a:gd name="connsiteX8" fmla="*/ 726594 w 1371599"/>
              <a:gd name="connsiteY8" fmla="*/ 0 h 2069172"/>
              <a:gd name="connsiteX9" fmla="*/ 1347092 w 1371599"/>
              <a:gd name="connsiteY9" fmla="*/ 1 h 2069172"/>
              <a:gd name="connsiteX10" fmla="*/ 1348879 w 1371599"/>
              <a:gd name="connsiteY10" fmla="*/ 9333 h 2069172"/>
              <a:gd name="connsiteX11" fmla="*/ 1371599 w 1371599"/>
              <a:gd name="connsiteY11" fmla="*/ 309632 h 2069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71599" h="2069172">
                <a:moveTo>
                  <a:pt x="1371599" y="309632"/>
                </a:moveTo>
                <a:cubicBezTo>
                  <a:pt x="1371599" y="1075365"/>
                  <a:pt x="935135" y="1739157"/>
                  <a:pt x="297418" y="2065795"/>
                </a:cubicBezTo>
                <a:lnTo>
                  <a:pt x="290185" y="2069172"/>
                </a:lnTo>
                <a:lnTo>
                  <a:pt x="0" y="2069172"/>
                </a:lnTo>
                <a:lnTo>
                  <a:pt x="0" y="1532194"/>
                </a:lnTo>
                <a:lnTo>
                  <a:pt x="49517" y="1508340"/>
                </a:lnTo>
                <a:cubicBezTo>
                  <a:pt x="474475" y="1277489"/>
                  <a:pt x="762958" y="827250"/>
                  <a:pt x="762958" y="309632"/>
                </a:cubicBezTo>
                <a:cubicBezTo>
                  <a:pt x="762958" y="253018"/>
                  <a:pt x="759507" y="197209"/>
                  <a:pt x="752803" y="142406"/>
                </a:cubicBezTo>
                <a:lnTo>
                  <a:pt x="726594" y="0"/>
                </a:lnTo>
                <a:lnTo>
                  <a:pt x="1347092" y="1"/>
                </a:lnTo>
                <a:lnTo>
                  <a:pt x="1348879" y="9333"/>
                </a:lnTo>
                <a:cubicBezTo>
                  <a:pt x="1363840" y="107249"/>
                  <a:pt x="1371599" y="207534"/>
                  <a:pt x="1371599" y="309632"/>
                </a:cubicBezTo>
                <a:close/>
              </a:path>
            </a:pathLst>
          </a:custGeom>
          <a:gradFill flip="none" rotWithShape="1">
            <a:gsLst>
              <a:gs pos="39000">
                <a:srgbClr val="CC0935"/>
              </a:gs>
              <a:gs pos="100000">
                <a:srgbClr val="CC0935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" t="5786" r="3054" b="27999"/>
          <a:stretch/>
        </p:blipFill>
        <p:spPr>
          <a:xfrm>
            <a:off x="3358791" y="4743930"/>
            <a:ext cx="4528130" cy="2114070"/>
          </a:xfrm>
          <a:custGeom>
            <a:avLst/>
            <a:gdLst>
              <a:gd name="connsiteX0" fmla="*/ 2264065 w 4528130"/>
              <a:gd name="connsiteY0" fmla="*/ 0 h 2114070"/>
              <a:gd name="connsiteX1" fmla="*/ 4524377 w 4528130"/>
              <a:gd name="connsiteY1" fmla="*/ 2039739 h 2114070"/>
              <a:gd name="connsiteX2" fmla="*/ 4528130 w 4528130"/>
              <a:gd name="connsiteY2" fmla="*/ 2114070 h 2114070"/>
              <a:gd name="connsiteX3" fmla="*/ 0 w 4528130"/>
              <a:gd name="connsiteY3" fmla="*/ 2114070 h 2114070"/>
              <a:gd name="connsiteX4" fmla="*/ 3753 w 4528130"/>
              <a:gd name="connsiteY4" fmla="*/ 2039739 h 2114070"/>
              <a:gd name="connsiteX5" fmla="*/ 2264065 w 4528130"/>
              <a:gd name="connsiteY5" fmla="*/ 0 h 2114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28130" h="2114070">
                <a:moveTo>
                  <a:pt x="2264065" y="0"/>
                </a:moveTo>
                <a:cubicBezTo>
                  <a:pt x="3440453" y="0"/>
                  <a:pt x="4408026" y="894048"/>
                  <a:pt x="4524377" y="2039739"/>
                </a:cubicBezTo>
                <a:lnTo>
                  <a:pt x="4528130" y="2114070"/>
                </a:lnTo>
                <a:lnTo>
                  <a:pt x="0" y="2114070"/>
                </a:lnTo>
                <a:lnTo>
                  <a:pt x="3753" y="2039739"/>
                </a:lnTo>
                <a:cubicBezTo>
                  <a:pt x="120105" y="894048"/>
                  <a:pt x="1087677" y="0"/>
                  <a:pt x="2264065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23756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103446" y="2206265"/>
            <a:ext cx="9950929" cy="3167994"/>
            <a:chOff x="-458891" y="1558090"/>
            <a:chExt cx="9970282" cy="2384789"/>
          </a:xfrm>
          <a:effectLst/>
        </p:grpSpPr>
        <p:grpSp>
          <p:nvGrpSpPr>
            <p:cNvPr id="5" name="Grupo 4"/>
            <p:cNvGrpSpPr/>
            <p:nvPr/>
          </p:nvGrpSpPr>
          <p:grpSpPr>
            <a:xfrm>
              <a:off x="95430" y="1966179"/>
              <a:ext cx="8877301" cy="1559582"/>
              <a:chOff x="718884" y="-1891504"/>
              <a:chExt cx="10741534" cy="1468955"/>
            </a:xfrm>
          </p:grpSpPr>
          <p:sp>
            <p:nvSpPr>
              <p:cNvPr id="18" name="Forma libre 17"/>
              <p:cNvSpPr/>
              <p:nvPr/>
            </p:nvSpPr>
            <p:spPr>
              <a:xfrm>
                <a:off x="718884" y="-1891504"/>
                <a:ext cx="10741534" cy="1333500"/>
              </a:xfrm>
              <a:custGeom>
                <a:avLst/>
                <a:gdLst>
                  <a:gd name="connsiteX0" fmla="*/ 0 w 8877300"/>
                  <a:gd name="connsiteY0" fmla="*/ 1333500 h 1333500"/>
                  <a:gd name="connsiteX1" fmla="*/ 0 w 8877300"/>
                  <a:gd name="connsiteY1" fmla="*/ 0 h 1333500"/>
                  <a:gd name="connsiteX2" fmla="*/ 8877300 w 8877300"/>
                  <a:gd name="connsiteY2" fmla="*/ 0 h 1333500"/>
                  <a:gd name="connsiteX3" fmla="*/ 8877300 w 8877300"/>
                  <a:gd name="connsiteY3" fmla="*/ 546100 h 1333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77300" h="1333500">
                    <a:moveTo>
                      <a:pt x="0" y="1333500"/>
                    </a:moveTo>
                    <a:lnTo>
                      <a:pt x="0" y="0"/>
                    </a:lnTo>
                    <a:lnTo>
                      <a:pt x="8877300" y="0"/>
                    </a:lnTo>
                    <a:lnTo>
                      <a:pt x="8877300" y="546100"/>
                    </a:lnTo>
                  </a:path>
                </a:pathLst>
              </a:custGeom>
              <a:noFill/>
              <a:ln>
                <a:solidFill>
                  <a:srgbClr val="8585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" panose="020B0502040204020203" pitchFamily="34" charset="0"/>
                  <a:ea typeface="+mn-ea"/>
                  <a:cs typeface="+mn-cs"/>
                </a:endParaRPr>
              </a:p>
            </p:txBody>
          </p:sp>
          <p:cxnSp>
            <p:nvCxnSpPr>
              <p:cNvPr id="19" name="Conector recto 18"/>
              <p:cNvCxnSpPr/>
              <p:nvPr/>
            </p:nvCxnSpPr>
            <p:spPr>
              <a:xfrm>
                <a:off x="2445458" y="-1891504"/>
                <a:ext cx="0" cy="469104"/>
              </a:xfrm>
              <a:prstGeom prst="line">
                <a:avLst/>
              </a:prstGeom>
              <a:ln>
                <a:solidFill>
                  <a:srgbClr val="85858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Conector recto 19"/>
              <p:cNvCxnSpPr/>
              <p:nvPr/>
            </p:nvCxnSpPr>
            <p:spPr>
              <a:xfrm>
                <a:off x="4292924" y="-1891504"/>
                <a:ext cx="0" cy="999644"/>
              </a:xfrm>
              <a:prstGeom prst="line">
                <a:avLst/>
              </a:prstGeom>
              <a:ln>
                <a:solidFill>
                  <a:srgbClr val="85858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Conector recto 20"/>
              <p:cNvCxnSpPr/>
              <p:nvPr/>
            </p:nvCxnSpPr>
            <p:spPr>
              <a:xfrm>
                <a:off x="6029551" y="-1891504"/>
                <a:ext cx="0" cy="1333500"/>
              </a:xfrm>
              <a:prstGeom prst="line">
                <a:avLst/>
              </a:prstGeom>
              <a:ln>
                <a:solidFill>
                  <a:srgbClr val="85858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Conector recto 21"/>
              <p:cNvCxnSpPr/>
              <p:nvPr/>
            </p:nvCxnSpPr>
            <p:spPr>
              <a:xfrm>
                <a:off x="7833621" y="-1891504"/>
                <a:ext cx="0" cy="469104"/>
              </a:xfrm>
              <a:prstGeom prst="line">
                <a:avLst/>
              </a:prstGeom>
              <a:ln>
                <a:solidFill>
                  <a:srgbClr val="85858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Conector recto 22"/>
              <p:cNvCxnSpPr/>
              <p:nvPr/>
            </p:nvCxnSpPr>
            <p:spPr>
              <a:xfrm>
                <a:off x="9661561" y="-1889399"/>
                <a:ext cx="0" cy="1466850"/>
              </a:xfrm>
              <a:prstGeom prst="line">
                <a:avLst/>
              </a:prstGeom>
              <a:ln>
                <a:solidFill>
                  <a:srgbClr val="85858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Rectángulo 14">
              <a:extLst>
                <a:ext uri="{FF2B5EF4-FFF2-40B4-BE49-F238E27FC236}">
                  <a16:creationId xmlns:a16="http://schemas.microsoft.com/office/drawing/2014/main" id="{A786C369-CEDD-4F49-B852-2AA0A7A3E2FD}"/>
                </a:ext>
              </a:extLst>
            </p:cNvPr>
            <p:cNvSpPr/>
            <p:nvPr/>
          </p:nvSpPr>
          <p:spPr>
            <a:xfrm>
              <a:off x="2144044" y="1558093"/>
              <a:ext cx="2152356" cy="417715"/>
            </a:xfrm>
            <a:prstGeom prst="round2SameRect">
              <a:avLst/>
            </a:prstGeom>
            <a:solidFill>
              <a:srgbClr val="CB033D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DIRECCIÓN</a:t>
              </a:r>
            </a:p>
          </p:txBody>
        </p:sp>
        <p:sp>
          <p:nvSpPr>
            <p:cNvPr id="7" name="Rectángulo 15">
              <a:extLst>
                <a:ext uri="{FF2B5EF4-FFF2-40B4-BE49-F238E27FC236}">
                  <a16:creationId xmlns:a16="http://schemas.microsoft.com/office/drawing/2014/main" id="{C65B9B75-CEAE-4DDF-81E8-16B5ABBD6AD5}"/>
                </a:ext>
              </a:extLst>
            </p:cNvPr>
            <p:cNvSpPr/>
            <p:nvPr/>
          </p:nvSpPr>
          <p:spPr>
            <a:xfrm>
              <a:off x="4644009" y="1558090"/>
              <a:ext cx="2152356" cy="417806"/>
            </a:xfrm>
            <a:prstGeom prst="round2SameRect">
              <a:avLst/>
            </a:prstGeom>
            <a:solidFill>
              <a:srgbClr val="CB033D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Jefatura de Servicio</a:t>
              </a:r>
            </a:p>
          </p:txBody>
        </p:sp>
        <p:sp>
          <p:nvSpPr>
            <p:cNvPr id="8" name="Rectángulo 22">
              <a:extLst>
                <a:ext uri="{FF2B5EF4-FFF2-40B4-BE49-F238E27FC236}">
                  <a16:creationId xmlns:a16="http://schemas.microsoft.com/office/drawing/2014/main" id="{0F37A24E-7F3B-41EA-BDCA-4D9D5FCA9698}"/>
                </a:ext>
              </a:extLst>
            </p:cNvPr>
            <p:cNvSpPr/>
            <p:nvPr/>
          </p:nvSpPr>
          <p:spPr>
            <a:xfrm>
              <a:off x="3867321" y="3308299"/>
              <a:ext cx="1277701" cy="634580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Propiedad  Intelectual e Industrial</a:t>
              </a:r>
            </a:p>
          </p:txBody>
        </p:sp>
        <p:sp>
          <p:nvSpPr>
            <p:cNvPr id="9" name="Rectángulo 24">
              <a:extLst>
                <a:ext uri="{FF2B5EF4-FFF2-40B4-BE49-F238E27FC236}">
                  <a16:creationId xmlns:a16="http://schemas.microsoft.com/office/drawing/2014/main" id="{123569C0-5ED7-4859-88D3-435BE4F28DEC}"/>
                </a:ext>
              </a:extLst>
            </p:cNvPr>
            <p:cNvSpPr/>
            <p:nvPr/>
          </p:nvSpPr>
          <p:spPr>
            <a:xfrm>
              <a:off x="804400" y="2230450"/>
              <a:ext cx="1460486" cy="638815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Licitaciones Nacionales e Internacionales</a:t>
              </a:r>
            </a:p>
          </p:txBody>
        </p:sp>
        <p:sp>
          <p:nvSpPr>
            <p:cNvPr id="10" name="Rectángulo 25">
              <a:extLst>
                <a:ext uri="{FF2B5EF4-FFF2-40B4-BE49-F238E27FC236}">
                  <a16:creationId xmlns:a16="http://schemas.microsoft.com/office/drawing/2014/main" id="{8D26D652-C682-47D0-97B0-C5847D394A1E}"/>
                </a:ext>
              </a:extLst>
            </p:cNvPr>
            <p:cNvSpPr/>
            <p:nvPr/>
          </p:nvSpPr>
          <p:spPr>
            <a:xfrm>
              <a:off x="-458891" y="2241130"/>
              <a:ext cx="1104734" cy="514467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Contratos art. 83</a:t>
              </a:r>
            </a:p>
          </p:txBody>
        </p:sp>
        <p:sp>
          <p:nvSpPr>
            <p:cNvPr id="11" name="Rectángulo 26">
              <a:extLst>
                <a:ext uri="{FF2B5EF4-FFF2-40B4-BE49-F238E27FC236}">
                  <a16:creationId xmlns:a16="http://schemas.microsoft.com/office/drawing/2014/main" id="{5C31C61D-C788-4386-BE2D-6EB114FBF11B}"/>
                </a:ext>
              </a:extLst>
            </p:cNvPr>
            <p:cNvSpPr/>
            <p:nvPr/>
          </p:nvSpPr>
          <p:spPr>
            <a:xfrm>
              <a:off x="5373847" y="2323073"/>
              <a:ext cx="1207014" cy="386444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Cultura Científica</a:t>
              </a:r>
            </a:p>
          </p:txBody>
        </p:sp>
        <p:sp>
          <p:nvSpPr>
            <p:cNvPr id="12" name="Rectángulo 8"/>
            <p:cNvSpPr/>
            <p:nvPr/>
          </p:nvSpPr>
          <p:spPr>
            <a:xfrm>
              <a:off x="3874504" y="2314948"/>
              <a:ext cx="1280160" cy="565186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Oficina Técnica </a:t>
              </a:r>
              <a:b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</a:b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de Patentes</a:t>
              </a:r>
            </a:p>
          </p:txBody>
        </p:sp>
        <p:sp>
          <p:nvSpPr>
            <p:cNvPr id="13" name="Rectángulo 10"/>
            <p:cNvSpPr/>
            <p:nvPr/>
          </p:nvSpPr>
          <p:spPr>
            <a:xfrm>
              <a:off x="8434708" y="2323658"/>
              <a:ext cx="1076683" cy="373597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Apoyo Jurídico</a:t>
              </a:r>
            </a:p>
          </p:txBody>
        </p:sp>
        <p:sp>
          <p:nvSpPr>
            <p:cNvPr id="14" name="28 Rectángulo"/>
            <p:cNvSpPr/>
            <p:nvPr/>
          </p:nvSpPr>
          <p:spPr>
            <a:xfrm>
              <a:off x="-458891" y="3310102"/>
              <a:ext cx="1104734" cy="298720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FEI</a:t>
              </a:r>
              <a:endParaRPr kumimoji="0" lang="es-ES" sz="146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Light SemiCondensed" panose="020B0502040204020203" pitchFamily="34" charset="0"/>
                <a:ea typeface="+mn-ea"/>
                <a:cs typeface="+mn-cs"/>
              </a:endParaRPr>
            </a:p>
          </p:txBody>
        </p:sp>
        <p:sp>
          <p:nvSpPr>
            <p:cNvPr id="15" name="Rectángulo 21">
              <a:extLst>
                <a:ext uri="{FF2B5EF4-FFF2-40B4-BE49-F238E27FC236}">
                  <a16:creationId xmlns:a16="http://schemas.microsoft.com/office/drawing/2014/main" id="{EB980C94-CAC1-4FF3-9247-325EF6ECAE62}"/>
                </a:ext>
              </a:extLst>
            </p:cNvPr>
            <p:cNvSpPr/>
            <p:nvPr/>
          </p:nvSpPr>
          <p:spPr>
            <a:xfrm>
              <a:off x="6710405" y="2310753"/>
              <a:ext cx="1551337" cy="657507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Valorización y Comercialización</a:t>
              </a:r>
            </a:p>
          </p:txBody>
        </p:sp>
        <p:sp>
          <p:nvSpPr>
            <p:cNvPr id="16" name="Rectángulo 21">
              <a:extLst>
                <a:ext uri="{FF2B5EF4-FFF2-40B4-BE49-F238E27FC236}">
                  <a16:creationId xmlns:a16="http://schemas.microsoft.com/office/drawing/2014/main" id="{EB980C94-CAC1-4FF3-9247-325EF6ECAE62}"/>
                </a:ext>
              </a:extLst>
            </p:cNvPr>
            <p:cNvSpPr/>
            <p:nvPr/>
          </p:nvSpPr>
          <p:spPr>
            <a:xfrm>
              <a:off x="6775756" y="3435150"/>
              <a:ext cx="1420633" cy="386855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ETCU</a:t>
              </a:r>
            </a:p>
          </p:txBody>
        </p:sp>
        <p:sp>
          <p:nvSpPr>
            <p:cNvPr id="17" name="Rectángulo 23">
              <a:extLst>
                <a:ext uri="{FF2B5EF4-FFF2-40B4-BE49-F238E27FC236}">
                  <a16:creationId xmlns:a16="http://schemas.microsoft.com/office/drawing/2014/main" id="{A1583CFD-CAAB-46B6-8E7C-C04A0A09B402}"/>
                </a:ext>
              </a:extLst>
            </p:cNvPr>
            <p:cNvSpPr/>
            <p:nvPr/>
          </p:nvSpPr>
          <p:spPr>
            <a:xfrm>
              <a:off x="2424577" y="2765416"/>
              <a:ext cx="1294571" cy="682276"/>
            </a:xfrm>
            <a:prstGeom prst="rect">
              <a:avLst/>
            </a:prstGeom>
            <a:solidFill>
              <a:srgbClr val="858585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Proyectos Colaborativos </a:t>
              </a:r>
            </a:p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y de Fundaciones</a:t>
              </a:r>
            </a:p>
          </p:txBody>
        </p:sp>
      </p:grpSp>
      <p:sp>
        <p:nvSpPr>
          <p:cNvPr id="27" name="Rectángulo 26"/>
          <p:cNvSpPr/>
          <p:nvPr/>
        </p:nvSpPr>
        <p:spPr>
          <a:xfrm>
            <a:off x="824206" y="5981951"/>
            <a:ext cx="2036135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667" b="0" i="0" u="none" strike="noStrike" kern="1200" cap="none" spc="0" normalizeH="0" baseline="0" noProof="0" dirty="0">
                <a:ln>
                  <a:noFill/>
                </a:ln>
                <a:solidFill>
                  <a:srgbClr val="858585"/>
                </a:solidFill>
                <a:effectLst/>
                <a:uLnTx/>
                <a:uFillTx/>
                <a:latin typeface="Bahnschrift SemiBold Condensed" panose="020B0502040204020203" pitchFamily="34" charset="0"/>
                <a:ea typeface="+mn-ea"/>
                <a:cs typeface="+mn-cs"/>
              </a:rPr>
              <a:t>40.4431; -3.7233</a:t>
            </a:r>
          </a:p>
        </p:txBody>
      </p:sp>
      <p:grpSp>
        <p:nvGrpSpPr>
          <p:cNvPr id="28" name="Grupo 27"/>
          <p:cNvGrpSpPr/>
          <p:nvPr/>
        </p:nvGrpSpPr>
        <p:grpSpPr>
          <a:xfrm>
            <a:off x="331967" y="6004917"/>
            <a:ext cx="472785" cy="472785"/>
            <a:chOff x="211743" y="4491042"/>
            <a:chExt cx="429053" cy="429053"/>
          </a:xfrm>
        </p:grpSpPr>
        <p:sp>
          <p:nvSpPr>
            <p:cNvPr id="29" name="Anillo 28"/>
            <p:cNvSpPr/>
            <p:nvPr/>
          </p:nvSpPr>
          <p:spPr>
            <a:xfrm>
              <a:off x="211743" y="4491042"/>
              <a:ext cx="429053" cy="429053"/>
            </a:xfrm>
            <a:prstGeom prst="donut">
              <a:avLst>
                <a:gd name="adj" fmla="val 15827"/>
              </a:avLst>
            </a:prstGeom>
            <a:solidFill>
              <a:srgbClr val="CB03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Elipse 29"/>
            <p:cNvSpPr/>
            <p:nvPr/>
          </p:nvSpPr>
          <p:spPr>
            <a:xfrm>
              <a:off x="340860" y="4620160"/>
              <a:ext cx="170818" cy="170817"/>
            </a:xfrm>
            <a:prstGeom prst="ellipse">
              <a:avLst/>
            </a:prstGeom>
            <a:noFill/>
            <a:ln>
              <a:solidFill>
                <a:srgbClr val="CB03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1" name="Grupo 30" hidden="1"/>
          <p:cNvGrpSpPr/>
          <p:nvPr/>
        </p:nvGrpSpPr>
        <p:grpSpPr>
          <a:xfrm>
            <a:off x="1103446" y="1700809"/>
            <a:ext cx="9950929" cy="3193395"/>
            <a:chOff x="-458891" y="1538968"/>
            <a:chExt cx="9970282" cy="2403911"/>
          </a:xfrm>
        </p:grpSpPr>
        <p:grpSp>
          <p:nvGrpSpPr>
            <p:cNvPr id="32" name="Grupo 31"/>
            <p:cNvGrpSpPr/>
            <p:nvPr/>
          </p:nvGrpSpPr>
          <p:grpSpPr>
            <a:xfrm>
              <a:off x="95430" y="1966170"/>
              <a:ext cx="8877301" cy="1415774"/>
              <a:chOff x="718884" y="-1891504"/>
              <a:chExt cx="10741534" cy="1333500"/>
            </a:xfrm>
          </p:grpSpPr>
          <p:sp>
            <p:nvSpPr>
              <p:cNvPr id="45" name="Forma libre 44"/>
              <p:cNvSpPr/>
              <p:nvPr/>
            </p:nvSpPr>
            <p:spPr>
              <a:xfrm>
                <a:off x="718884" y="-1891504"/>
                <a:ext cx="10741534" cy="1333500"/>
              </a:xfrm>
              <a:custGeom>
                <a:avLst/>
                <a:gdLst>
                  <a:gd name="connsiteX0" fmla="*/ 0 w 8877300"/>
                  <a:gd name="connsiteY0" fmla="*/ 1333500 h 1333500"/>
                  <a:gd name="connsiteX1" fmla="*/ 0 w 8877300"/>
                  <a:gd name="connsiteY1" fmla="*/ 0 h 1333500"/>
                  <a:gd name="connsiteX2" fmla="*/ 8877300 w 8877300"/>
                  <a:gd name="connsiteY2" fmla="*/ 0 h 1333500"/>
                  <a:gd name="connsiteX3" fmla="*/ 8877300 w 8877300"/>
                  <a:gd name="connsiteY3" fmla="*/ 546100 h 1333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77300" h="1333500">
                    <a:moveTo>
                      <a:pt x="0" y="1333500"/>
                    </a:moveTo>
                    <a:lnTo>
                      <a:pt x="0" y="0"/>
                    </a:lnTo>
                    <a:lnTo>
                      <a:pt x="8877300" y="0"/>
                    </a:lnTo>
                    <a:lnTo>
                      <a:pt x="8877300" y="546100"/>
                    </a:lnTo>
                  </a:path>
                </a:pathLst>
              </a:custGeom>
              <a:noFill/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Light" panose="020B0502040204020203" pitchFamily="34" charset="0"/>
                  <a:ea typeface="+mn-ea"/>
                  <a:cs typeface="+mn-cs"/>
                </a:endParaRPr>
              </a:p>
            </p:txBody>
          </p:sp>
          <p:cxnSp>
            <p:nvCxnSpPr>
              <p:cNvPr id="46" name="Conector recto 45"/>
              <p:cNvCxnSpPr/>
              <p:nvPr/>
            </p:nvCxnSpPr>
            <p:spPr>
              <a:xfrm>
                <a:off x="2445458" y="-1891504"/>
                <a:ext cx="0" cy="469104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Conector recto 46"/>
              <p:cNvCxnSpPr/>
              <p:nvPr/>
            </p:nvCxnSpPr>
            <p:spPr>
              <a:xfrm>
                <a:off x="4292924" y="-1891504"/>
                <a:ext cx="0" cy="999644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47"/>
              <p:cNvCxnSpPr/>
              <p:nvPr/>
            </p:nvCxnSpPr>
            <p:spPr>
              <a:xfrm>
                <a:off x="6029551" y="-1891504"/>
                <a:ext cx="0" cy="133350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48"/>
              <p:cNvCxnSpPr/>
              <p:nvPr/>
            </p:nvCxnSpPr>
            <p:spPr>
              <a:xfrm>
                <a:off x="7833621" y="-1891504"/>
                <a:ext cx="0" cy="469104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49"/>
              <p:cNvCxnSpPr/>
              <p:nvPr/>
            </p:nvCxnSpPr>
            <p:spPr>
              <a:xfrm>
                <a:off x="9661560" y="-1891504"/>
                <a:ext cx="0" cy="133350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Rectángulo 14">
              <a:extLst>
                <a:ext uri="{FF2B5EF4-FFF2-40B4-BE49-F238E27FC236}">
                  <a16:creationId xmlns:a16="http://schemas.microsoft.com/office/drawing/2014/main" id="{A786C369-CEDD-4F49-B852-2AA0A7A3E2FD}"/>
                </a:ext>
              </a:extLst>
            </p:cNvPr>
            <p:cNvSpPr/>
            <p:nvPr/>
          </p:nvSpPr>
          <p:spPr>
            <a:xfrm>
              <a:off x="2144044" y="1538971"/>
              <a:ext cx="2152356" cy="417715"/>
            </a:xfrm>
            <a:prstGeom prst="round2SameRect">
              <a:avLst/>
            </a:prstGeom>
            <a:solidFill>
              <a:srgbClr val="CB033D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DIRECCIÓN</a:t>
              </a:r>
            </a:p>
          </p:txBody>
        </p:sp>
        <p:sp>
          <p:nvSpPr>
            <p:cNvPr id="34" name="Rectángulo 15">
              <a:extLst>
                <a:ext uri="{FF2B5EF4-FFF2-40B4-BE49-F238E27FC236}">
                  <a16:creationId xmlns:a16="http://schemas.microsoft.com/office/drawing/2014/main" id="{C65B9B75-CEAE-4DDF-81E8-16B5ABBD6AD5}"/>
                </a:ext>
              </a:extLst>
            </p:cNvPr>
            <p:cNvSpPr/>
            <p:nvPr/>
          </p:nvSpPr>
          <p:spPr>
            <a:xfrm>
              <a:off x="4644009" y="1538968"/>
              <a:ext cx="2152356" cy="417806"/>
            </a:xfrm>
            <a:prstGeom prst="round2SameRect">
              <a:avLst/>
            </a:prstGeom>
            <a:solidFill>
              <a:srgbClr val="CB033D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Jefatura de Servicio</a:t>
              </a:r>
            </a:p>
          </p:txBody>
        </p:sp>
        <p:sp>
          <p:nvSpPr>
            <p:cNvPr id="35" name="Rectángulo 22">
              <a:extLst>
                <a:ext uri="{FF2B5EF4-FFF2-40B4-BE49-F238E27FC236}">
                  <a16:creationId xmlns:a16="http://schemas.microsoft.com/office/drawing/2014/main" id="{0F37A24E-7F3B-41EA-BDCA-4D9D5FCA9698}"/>
                </a:ext>
              </a:extLst>
            </p:cNvPr>
            <p:cNvSpPr/>
            <p:nvPr/>
          </p:nvSpPr>
          <p:spPr>
            <a:xfrm>
              <a:off x="3867321" y="3308299"/>
              <a:ext cx="1277701" cy="6345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Propiedad  Intelectual e Industrial</a:t>
              </a:r>
            </a:p>
          </p:txBody>
        </p:sp>
        <p:sp>
          <p:nvSpPr>
            <p:cNvPr id="36" name="Rectángulo 24">
              <a:extLst>
                <a:ext uri="{FF2B5EF4-FFF2-40B4-BE49-F238E27FC236}">
                  <a16:creationId xmlns:a16="http://schemas.microsoft.com/office/drawing/2014/main" id="{123569C0-5ED7-4859-88D3-435BE4F28DEC}"/>
                </a:ext>
              </a:extLst>
            </p:cNvPr>
            <p:cNvSpPr/>
            <p:nvPr/>
          </p:nvSpPr>
          <p:spPr>
            <a:xfrm>
              <a:off x="804400" y="2230450"/>
              <a:ext cx="1460486" cy="6388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Licitaciones Nacionales e Internacionales</a:t>
              </a:r>
            </a:p>
          </p:txBody>
        </p:sp>
        <p:sp>
          <p:nvSpPr>
            <p:cNvPr id="37" name="Rectángulo 25">
              <a:extLst>
                <a:ext uri="{FF2B5EF4-FFF2-40B4-BE49-F238E27FC236}">
                  <a16:creationId xmlns:a16="http://schemas.microsoft.com/office/drawing/2014/main" id="{8D26D652-C682-47D0-97B0-C5847D394A1E}"/>
                </a:ext>
              </a:extLst>
            </p:cNvPr>
            <p:cNvSpPr/>
            <p:nvPr/>
          </p:nvSpPr>
          <p:spPr>
            <a:xfrm>
              <a:off x="-458891" y="2241130"/>
              <a:ext cx="1104734" cy="5144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Contratos art. 83</a:t>
              </a:r>
            </a:p>
          </p:txBody>
        </p:sp>
        <p:sp>
          <p:nvSpPr>
            <p:cNvPr id="38" name="Rectángulo 26">
              <a:extLst>
                <a:ext uri="{FF2B5EF4-FFF2-40B4-BE49-F238E27FC236}">
                  <a16:creationId xmlns:a16="http://schemas.microsoft.com/office/drawing/2014/main" id="{5C31C61D-C788-4386-BE2D-6EB114FBF11B}"/>
                </a:ext>
              </a:extLst>
            </p:cNvPr>
            <p:cNvSpPr/>
            <p:nvPr/>
          </p:nvSpPr>
          <p:spPr>
            <a:xfrm>
              <a:off x="5373847" y="2323073"/>
              <a:ext cx="1207014" cy="38644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Cultura Científica</a:t>
              </a:r>
            </a:p>
          </p:txBody>
        </p:sp>
        <p:sp>
          <p:nvSpPr>
            <p:cNvPr id="39" name="Rectángulo 8"/>
            <p:cNvSpPr/>
            <p:nvPr/>
          </p:nvSpPr>
          <p:spPr>
            <a:xfrm>
              <a:off x="3874504" y="2314948"/>
              <a:ext cx="1280160" cy="5651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Oficina Técnica </a:t>
              </a:r>
              <a:b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</a:b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de Patentes</a:t>
              </a:r>
            </a:p>
          </p:txBody>
        </p:sp>
        <p:sp>
          <p:nvSpPr>
            <p:cNvPr id="40" name="Rectángulo 10"/>
            <p:cNvSpPr/>
            <p:nvPr/>
          </p:nvSpPr>
          <p:spPr>
            <a:xfrm>
              <a:off x="8434708" y="2323658"/>
              <a:ext cx="1076683" cy="3735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Apoyo Jurídico</a:t>
              </a:r>
            </a:p>
          </p:txBody>
        </p:sp>
        <p:sp>
          <p:nvSpPr>
            <p:cNvPr id="41" name="28 Rectángulo"/>
            <p:cNvSpPr/>
            <p:nvPr/>
          </p:nvSpPr>
          <p:spPr>
            <a:xfrm>
              <a:off x="-458891" y="3310102"/>
              <a:ext cx="1104734" cy="2987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FEI</a:t>
              </a:r>
              <a:endParaRPr kumimoji="0" lang="es-ES" sz="1467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Bahnschrift Light SemiCondensed" panose="020B0502040204020203" pitchFamily="34" charset="0"/>
                <a:ea typeface="+mn-ea"/>
                <a:cs typeface="+mn-cs"/>
              </a:endParaRPr>
            </a:p>
          </p:txBody>
        </p:sp>
        <p:sp>
          <p:nvSpPr>
            <p:cNvPr id="42" name="Rectángulo 21">
              <a:extLst>
                <a:ext uri="{FF2B5EF4-FFF2-40B4-BE49-F238E27FC236}">
                  <a16:creationId xmlns:a16="http://schemas.microsoft.com/office/drawing/2014/main" id="{EB980C94-CAC1-4FF3-9247-325EF6ECAE62}"/>
                </a:ext>
              </a:extLst>
            </p:cNvPr>
            <p:cNvSpPr/>
            <p:nvPr/>
          </p:nvSpPr>
          <p:spPr>
            <a:xfrm>
              <a:off x="6710405" y="2310753"/>
              <a:ext cx="1551337" cy="6575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Valorización y Comercialización</a:t>
              </a:r>
            </a:p>
          </p:txBody>
        </p:sp>
        <p:sp>
          <p:nvSpPr>
            <p:cNvPr id="43" name="Rectángulo 21">
              <a:extLst>
                <a:ext uri="{FF2B5EF4-FFF2-40B4-BE49-F238E27FC236}">
                  <a16:creationId xmlns:a16="http://schemas.microsoft.com/office/drawing/2014/main" id="{EB980C94-CAC1-4FF3-9247-325EF6ECAE62}"/>
                </a:ext>
              </a:extLst>
            </p:cNvPr>
            <p:cNvSpPr/>
            <p:nvPr/>
          </p:nvSpPr>
          <p:spPr>
            <a:xfrm>
              <a:off x="6775756" y="3435150"/>
              <a:ext cx="1420633" cy="38685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ETCU</a:t>
              </a:r>
            </a:p>
          </p:txBody>
        </p:sp>
        <p:sp>
          <p:nvSpPr>
            <p:cNvPr id="44" name="Rectángulo 23">
              <a:extLst>
                <a:ext uri="{FF2B5EF4-FFF2-40B4-BE49-F238E27FC236}">
                  <a16:creationId xmlns:a16="http://schemas.microsoft.com/office/drawing/2014/main" id="{A1583CFD-CAAB-46B6-8E7C-C04A0A09B402}"/>
                </a:ext>
              </a:extLst>
            </p:cNvPr>
            <p:cNvSpPr/>
            <p:nvPr/>
          </p:nvSpPr>
          <p:spPr>
            <a:xfrm>
              <a:off x="2424577" y="2765416"/>
              <a:ext cx="1294571" cy="6822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0" h="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Proyectos Colaborativos </a:t>
              </a:r>
            </a:p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67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75000"/>
                    </a:srgbClr>
                  </a:solidFill>
                  <a:effectLst/>
                  <a:uLnTx/>
                  <a:uFillTx/>
                  <a:latin typeface="Bahnschrift Light SemiCondensed" panose="020B0502040204020203" pitchFamily="34" charset="0"/>
                  <a:ea typeface="+mn-ea"/>
                  <a:cs typeface="+mn-cs"/>
                </a:rPr>
                <a:t>y de Fundaciones</a:t>
              </a:r>
            </a:p>
          </p:txBody>
        </p:sp>
      </p:grpSp>
      <p:pic>
        <p:nvPicPr>
          <p:cNvPr id="51" name="Imagen 5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07702" y="0"/>
            <a:ext cx="7373521" cy="1720075"/>
          </a:xfrm>
          <a:custGeom>
            <a:avLst/>
            <a:gdLst>
              <a:gd name="connsiteX0" fmla="*/ 0 w 6394237"/>
              <a:gd name="connsiteY0" fmla="*/ 0 h 1491630"/>
              <a:gd name="connsiteX1" fmla="*/ 6394237 w 6394237"/>
              <a:gd name="connsiteY1" fmla="*/ 0 h 1491630"/>
              <a:gd name="connsiteX2" fmla="*/ 6394237 w 6394237"/>
              <a:gd name="connsiteY2" fmla="*/ 1 h 1491630"/>
              <a:gd name="connsiteX3" fmla="*/ 6150325 w 6394237"/>
              <a:gd name="connsiteY3" fmla="*/ 268372 h 1491630"/>
              <a:gd name="connsiteX4" fmla="*/ 3197119 w 6394237"/>
              <a:gd name="connsiteY4" fmla="*/ 1491630 h 1491630"/>
              <a:gd name="connsiteX5" fmla="*/ 243913 w 6394237"/>
              <a:gd name="connsiteY5" fmla="*/ 268372 h 149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94237" h="1491630">
                <a:moveTo>
                  <a:pt x="0" y="0"/>
                </a:moveTo>
                <a:lnTo>
                  <a:pt x="6394237" y="0"/>
                </a:lnTo>
                <a:lnTo>
                  <a:pt x="6394237" y="1"/>
                </a:lnTo>
                <a:lnTo>
                  <a:pt x="6150325" y="268372"/>
                </a:lnTo>
                <a:cubicBezTo>
                  <a:pt x="5394534" y="1024163"/>
                  <a:pt x="4350418" y="1491630"/>
                  <a:pt x="3197119" y="1491630"/>
                </a:cubicBezTo>
                <a:cubicBezTo>
                  <a:pt x="2043821" y="1491630"/>
                  <a:pt x="999705" y="1024163"/>
                  <a:pt x="243913" y="268372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4055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Imagen 36">
            <a:extLst>
              <a:ext uri="{FF2B5EF4-FFF2-40B4-BE49-F238E27FC236}">
                <a16:creationId xmlns:a16="http://schemas.microsoft.com/office/drawing/2014/main" id="{E417F7B8-0B62-284C-8477-F9F6F81CD5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7666" t="3056" r="13186" b="25496"/>
          <a:stretch>
            <a:fillRect/>
          </a:stretch>
        </p:blipFill>
        <p:spPr>
          <a:xfrm>
            <a:off x="3016496" y="1143000"/>
            <a:ext cx="1940998" cy="3881995"/>
          </a:xfrm>
          <a:custGeom>
            <a:avLst/>
            <a:gdLst>
              <a:gd name="connsiteX0" fmla="*/ 0 w 1940998"/>
              <a:gd name="connsiteY0" fmla="*/ 0 h 3881995"/>
              <a:gd name="connsiteX1" fmla="*/ 1940998 w 1940998"/>
              <a:gd name="connsiteY1" fmla="*/ 1940998 h 3881995"/>
              <a:gd name="connsiteX2" fmla="*/ 0 w 1940998"/>
              <a:gd name="connsiteY2" fmla="*/ 3881995 h 3881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0998" h="3881995">
                <a:moveTo>
                  <a:pt x="0" y="0"/>
                </a:moveTo>
                <a:cubicBezTo>
                  <a:pt x="1071984" y="0"/>
                  <a:pt x="1940998" y="869015"/>
                  <a:pt x="1940998" y="1940998"/>
                </a:cubicBezTo>
                <a:cubicBezTo>
                  <a:pt x="1940998" y="3012981"/>
                  <a:pt x="1071984" y="3881995"/>
                  <a:pt x="0" y="3881995"/>
                </a:cubicBezTo>
                <a:close/>
              </a:path>
            </a:pathLst>
          </a:cu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E417F7B8-0B62-284C-8477-F9F6F81CD5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723" t="14276" r="33129" b="14276"/>
          <a:stretch>
            <a:fillRect/>
          </a:stretch>
        </p:blipFill>
        <p:spPr>
          <a:xfrm>
            <a:off x="994978" y="1752600"/>
            <a:ext cx="1940998" cy="3881995"/>
          </a:xfrm>
          <a:custGeom>
            <a:avLst/>
            <a:gdLst>
              <a:gd name="connsiteX0" fmla="*/ 1940998 w 1940998"/>
              <a:gd name="connsiteY0" fmla="*/ 0 h 3881995"/>
              <a:gd name="connsiteX1" fmla="*/ 1940998 w 1940998"/>
              <a:gd name="connsiteY1" fmla="*/ 3881995 h 3881995"/>
              <a:gd name="connsiteX2" fmla="*/ 0 w 1940998"/>
              <a:gd name="connsiteY2" fmla="*/ 1940998 h 3881995"/>
              <a:gd name="connsiteX3" fmla="*/ 1940998 w 1940998"/>
              <a:gd name="connsiteY3" fmla="*/ 0 h 3881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0998" h="3881995">
                <a:moveTo>
                  <a:pt x="1940998" y="0"/>
                </a:moveTo>
                <a:lnTo>
                  <a:pt x="1940998" y="3881995"/>
                </a:lnTo>
                <a:cubicBezTo>
                  <a:pt x="869015" y="3881995"/>
                  <a:pt x="0" y="3012981"/>
                  <a:pt x="0" y="1940998"/>
                </a:cubicBezTo>
                <a:cubicBezTo>
                  <a:pt x="0" y="869014"/>
                  <a:pt x="869015" y="0"/>
                  <a:pt x="1940998" y="0"/>
                </a:cubicBezTo>
                <a:close/>
              </a:path>
            </a:pathLst>
          </a:cu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5630805" y="2092342"/>
            <a:ext cx="5410301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219170">
              <a:lnSpc>
                <a:spcPct val="80000"/>
              </a:lnSpc>
              <a:buClrTx/>
            </a:pPr>
            <a:r>
              <a:rPr lang="es-ES" sz="4267" b="1" dirty="0">
                <a:solidFill>
                  <a:srgbClr val="17375E"/>
                </a:solidFill>
                <a:latin typeface="DIN Next LT Pro" panose="020B0803020203050203" pitchFamily="34" charset="0"/>
              </a:rPr>
              <a:t>Presentación</a:t>
            </a:r>
            <a:endParaRPr kumimoji="0" lang="es-ES" sz="4267" b="1" i="0" u="none" strike="noStrike" kern="1200" cap="none" spc="0" normalizeH="0" baseline="0" noProof="0" dirty="0">
              <a:ln>
                <a:noFill/>
              </a:ln>
              <a:solidFill>
                <a:srgbClr val="17375E"/>
              </a:solidFill>
              <a:effectLst/>
              <a:uLnTx/>
              <a:uFillTx/>
              <a:latin typeface="DIN Next LT Pro" panose="020B0803020203050203" pitchFamily="34" charset="0"/>
              <a:ea typeface="+mj-ea"/>
              <a:cs typeface="+mj-cs"/>
            </a:endParaRPr>
          </a:p>
        </p:txBody>
      </p:sp>
      <p:sp>
        <p:nvSpPr>
          <p:cNvPr id="7" name="Rectángulo 2"/>
          <p:cNvSpPr/>
          <p:nvPr/>
        </p:nvSpPr>
        <p:spPr>
          <a:xfrm>
            <a:off x="5643506" y="2761057"/>
            <a:ext cx="5484609" cy="2124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19170">
              <a:buClrTx/>
            </a:pPr>
            <a:r>
              <a:rPr lang="es-ES" sz="1467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El equipo de Apoyo Jurídico de la </a:t>
            </a:r>
            <a:r>
              <a:rPr lang="es-ES" sz="1467" kern="1200" dirty="0" err="1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Otri</a:t>
            </a:r>
            <a:r>
              <a:rPr lang="es-ES" sz="1467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 está formado por dos </a:t>
            </a:r>
            <a:r>
              <a:rPr lang="es-ES" sz="1467" kern="1200" spc="-2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abogados especializados en Propiedad Intelectual e Industrial. </a:t>
            </a:r>
          </a:p>
          <a:p>
            <a:pPr lvl="0" defTabSz="1219170">
              <a:buClrTx/>
            </a:pPr>
            <a:r>
              <a:rPr lang="es-ES" sz="1467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Desarrolla sus funciones siguiendo las directrices y bajo </a:t>
            </a:r>
            <a:br>
              <a:rPr lang="es-ES" sz="1467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</a:br>
            <a:r>
              <a:rPr lang="es-ES" sz="1467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a supervisión de la Dirección y Jefatura de la OTRI.</a:t>
            </a:r>
            <a:br>
              <a:rPr lang="es-ES" sz="1467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</a:br>
            <a:endParaRPr lang="es-ES" sz="1467" kern="1200" dirty="0">
              <a:solidFill>
                <a:prstClr val="black"/>
              </a:solidFill>
              <a:latin typeface="Bahnschrift Light" panose="020B0502040204020203" pitchFamily="34" charset="0"/>
              <a:ea typeface="+mn-ea"/>
              <a:cs typeface="+mn-cs"/>
            </a:endParaRPr>
          </a:p>
          <a:p>
            <a:pPr lvl="0" defTabSz="1219170">
              <a:buClrTx/>
            </a:pPr>
            <a:r>
              <a:rPr lang="es-ES" sz="1467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Su función principal es el asesoramiento jurídico en los procesos de transferencia a la sociedad del conocimiento generado por la Universidad.</a:t>
            </a:r>
          </a:p>
          <a:p>
            <a:pPr lvl="0" defTabSz="1219170">
              <a:buClrTx/>
            </a:pPr>
            <a:endParaRPr lang="es-ES" sz="1467" kern="1200" dirty="0">
              <a:solidFill>
                <a:prstClr val="black"/>
              </a:solidFill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8" name="Forma libre 7"/>
          <p:cNvSpPr/>
          <p:nvPr/>
        </p:nvSpPr>
        <p:spPr>
          <a:xfrm rot="5400000">
            <a:off x="11102552" y="-205489"/>
            <a:ext cx="880565" cy="1298330"/>
          </a:xfrm>
          <a:custGeom>
            <a:avLst/>
            <a:gdLst>
              <a:gd name="connsiteX0" fmla="*/ 0 w 880565"/>
              <a:gd name="connsiteY0" fmla="*/ 1298330 h 1298330"/>
              <a:gd name="connsiteX1" fmla="*/ 0 w 880565"/>
              <a:gd name="connsiteY1" fmla="*/ 953590 h 1298330"/>
              <a:gd name="connsiteX2" fmla="*/ 31790 w 880565"/>
              <a:gd name="connsiteY2" fmla="*/ 938276 h 1298330"/>
              <a:gd name="connsiteX3" fmla="*/ 489818 w 880565"/>
              <a:gd name="connsiteY3" fmla="*/ 168707 h 1298330"/>
              <a:gd name="connsiteX4" fmla="*/ 483299 w 880565"/>
              <a:gd name="connsiteY4" fmla="*/ 61348 h 1298330"/>
              <a:gd name="connsiteX5" fmla="*/ 472008 w 880565"/>
              <a:gd name="connsiteY5" fmla="*/ 0 h 1298330"/>
              <a:gd name="connsiteX6" fmla="*/ 867801 w 880565"/>
              <a:gd name="connsiteY6" fmla="*/ 0 h 1298330"/>
              <a:gd name="connsiteX7" fmla="*/ 880565 w 880565"/>
              <a:gd name="connsiteY7" fmla="*/ 168707 h 1298330"/>
              <a:gd name="connsiteX8" fmla="*/ 190942 w 880565"/>
              <a:gd name="connsiteY8" fmla="*/ 1296161 h 1298330"/>
              <a:gd name="connsiteX9" fmla="*/ 186298 w 880565"/>
              <a:gd name="connsiteY9" fmla="*/ 1298330 h 1298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80565" h="1298330">
                <a:moveTo>
                  <a:pt x="0" y="1298330"/>
                </a:moveTo>
                <a:lnTo>
                  <a:pt x="0" y="953590"/>
                </a:lnTo>
                <a:lnTo>
                  <a:pt x="31790" y="938276"/>
                </a:lnTo>
                <a:cubicBezTo>
                  <a:pt x="304612" y="790070"/>
                  <a:pt x="489818" y="501017"/>
                  <a:pt x="489818" y="168707"/>
                </a:cubicBezTo>
                <a:cubicBezTo>
                  <a:pt x="489818" y="132361"/>
                  <a:pt x="487602" y="96532"/>
                  <a:pt x="483299" y="61348"/>
                </a:cubicBezTo>
                <a:lnTo>
                  <a:pt x="472008" y="0"/>
                </a:lnTo>
                <a:lnTo>
                  <a:pt x="867801" y="0"/>
                </a:lnTo>
                <a:lnTo>
                  <a:pt x="880565" y="168707"/>
                </a:lnTo>
                <a:cubicBezTo>
                  <a:pt x="880565" y="660307"/>
                  <a:pt x="600356" y="1086460"/>
                  <a:pt x="190942" y="1296161"/>
                </a:cubicBezTo>
                <a:lnTo>
                  <a:pt x="186298" y="1298330"/>
                </a:lnTo>
                <a:close/>
              </a:path>
            </a:pathLst>
          </a:custGeom>
          <a:gradFill flip="none" rotWithShape="1">
            <a:gsLst>
              <a:gs pos="39000">
                <a:srgbClr val="CC0935"/>
              </a:gs>
              <a:gs pos="100000">
                <a:srgbClr val="CC0935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600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>
            <a:extLst>
              <a:ext uri="{FF2B5EF4-FFF2-40B4-BE49-F238E27FC236}">
                <a16:creationId xmlns:a16="http://schemas.microsoft.com/office/drawing/2014/main" id="{2048E597-45B2-3A4D-9425-01E27708CD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2" t="3503" b="18062"/>
          <a:stretch>
            <a:fillRect/>
          </a:stretch>
        </p:blipFill>
        <p:spPr>
          <a:xfrm>
            <a:off x="8953500" y="0"/>
            <a:ext cx="3238500" cy="1881805"/>
          </a:xfrm>
          <a:custGeom>
            <a:avLst/>
            <a:gdLst>
              <a:gd name="connsiteX0" fmla="*/ 0 w 3238500"/>
              <a:gd name="connsiteY0" fmla="*/ 0 h 1881805"/>
              <a:gd name="connsiteX1" fmla="*/ 3238500 w 3238500"/>
              <a:gd name="connsiteY1" fmla="*/ 0 h 1881805"/>
              <a:gd name="connsiteX2" fmla="*/ 3238500 w 3238500"/>
              <a:gd name="connsiteY2" fmla="*/ 1637468 h 1881805"/>
              <a:gd name="connsiteX3" fmla="*/ 3099122 w 3238500"/>
              <a:gd name="connsiteY3" fmla="*/ 1704610 h 1881805"/>
              <a:gd name="connsiteX4" fmla="*/ 2221442 w 3238500"/>
              <a:gd name="connsiteY4" fmla="*/ 1881805 h 1881805"/>
              <a:gd name="connsiteX5" fmla="*/ 12424 w 3238500"/>
              <a:gd name="connsiteY5" fmla="*/ 81404 h 1881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38500" h="1881805">
                <a:moveTo>
                  <a:pt x="0" y="0"/>
                </a:moveTo>
                <a:lnTo>
                  <a:pt x="3238500" y="0"/>
                </a:lnTo>
                <a:lnTo>
                  <a:pt x="3238500" y="1637468"/>
                </a:lnTo>
                <a:lnTo>
                  <a:pt x="3099122" y="1704610"/>
                </a:lnTo>
                <a:cubicBezTo>
                  <a:pt x="2829358" y="1818710"/>
                  <a:pt x="2532768" y="1881805"/>
                  <a:pt x="2221442" y="1881805"/>
                </a:cubicBezTo>
                <a:cubicBezTo>
                  <a:pt x="1131798" y="1881805"/>
                  <a:pt x="222678" y="1108891"/>
                  <a:pt x="12424" y="81404"/>
                </a:cubicBezTo>
                <a:close/>
              </a:path>
            </a:pathLst>
          </a:cu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779405" y="1592362"/>
            <a:ext cx="5410301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219170">
              <a:lnSpc>
                <a:spcPct val="80000"/>
              </a:lnSpc>
              <a:buClrTx/>
            </a:pPr>
            <a:r>
              <a:rPr lang="es-ES" sz="4267" b="1" noProof="0" dirty="0">
                <a:solidFill>
                  <a:srgbClr val="17375E"/>
                </a:solidFill>
                <a:latin typeface="DIN Next LT Pro" panose="020B0803020203050203" pitchFamily="34" charset="0"/>
              </a:rPr>
              <a:t>Funciones</a:t>
            </a:r>
            <a:endParaRPr kumimoji="0" lang="es-ES" sz="4267" b="1" i="0" u="none" strike="noStrike" kern="1200" cap="none" spc="0" normalizeH="0" baseline="0" noProof="0" dirty="0">
              <a:ln>
                <a:noFill/>
              </a:ln>
              <a:solidFill>
                <a:srgbClr val="17375E"/>
              </a:solidFill>
              <a:effectLst/>
              <a:uLnTx/>
              <a:uFillTx/>
              <a:latin typeface="DIN Next LT Pro" panose="020B0803020203050203" pitchFamily="34" charset="0"/>
              <a:ea typeface="+mj-ea"/>
              <a:cs typeface="+mj-cs"/>
            </a:endParaRPr>
          </a:p>
        </p:txBody>
      </p:sp>
      <p:sp>
        <p:nvSpPr>
          <p:cNvPr id="6" name="Google Shape;135;p4"/>
          <p:cNvSpPr txBox="1">
            <a:spLocks/>
          </p:cNvSpPr>
          <p:nvPr/>
        </p:nvSpPr>
        <p:spPr>
          <a:xfrm>
            <a:off x="1130387" y="2315153"/>
            <a:ext cx="3479713" cy="815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342891" indent="-342891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defTabSz="91437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003" indent="0">
              <a:lnSpc>
                <a:spcPct val="90000"/>
              </a:lnSpc>
              <a:spcBef>
                <a:spcPts val="0"/>
              </a:spcBef>
              <a:buClrTx/>
              <a:buSzPct val="100000"/>
              <a:buNone/>
            </a:pPr>
            <a:r>
              <a:rPr lang="es-ES" sz="1600" b="1" dirty="0">
                <a:solidFill>
                  <a:srgbClr val="17375E"/>
                </a:solidFill>
                <a:highlight>
                  <a:srgbClr val="FFFFFF"/>
                </a:highlight>
                <a:latin typeface="Bahnschrift SemiBold" panose="020B0502040204020203" pitchFamily="34" charset="0"/>
              </a:rPr>
              <a:t>Servicio de asesoramiento jurídico en materia de propiedad intelectual e industrial. </a:t>
            </a:r>
            <a:endParaRPr lang="es-ES" sz="3600" dirty="0">
              <a:solidFill>
                <a:srgbClr val="17375E"/>
              </a:solidFill>
              <a:highlight>
                <a:srgbClr val="FFFFFF"/>
              </a:highlight>
              <a:latin typeface="Bahnschrift SemiBold" panose="020B0502040204020203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705514" y="2349045"/>
            <a:ext cx="836959" cy="658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219170">
              <a:lnSpc>
                <a:spcPct val="80000"/>
              </a:lnSpc>
              <a:buClrTx/>
            </a:pPr>
            <a:r>
              <a:rPr lang="es-ES" sz="4267" b="1" noProof="0" dirty="0">
                <a:solidFill>
                  <a:srgbClr val="CC0935"/>
                </a:solidFill>
                <a:latin typeface="DIN Next LT Pro" panose="020B0803020203050203" pitchFamily="34" charset="0"/>
              </a:rPr>
              <a:t>1</a:t>
            </a:r>
            <a:endParaRPr kumimoji="0" lang="es-ES" sz="4267" b="1" i="0" u="none" strike="noStrike" kern="1200" cap="none" spc="0" normalizeH="0" baseline="0" noProof="0" dirty="0">
              <a:ln>
                <a:noFill/>
              </a:ln>
              <a:solidFill>
                <a:srgbClr val="CC0935"/>
              </a:solidFill>
              <a:effectLst/>
              <a:uLnTx/>
              <a:uFillTx/>
              <a:latin typeface="DIN Next LT Pro" panose="020B0803020203050203" pitchFamily="34" charset="0"/>
            </a:endParaRPr>
          </a:p>
        </p:txBody>
      </p:sp>
      <p:sp>
        <p:nvSpPr>
          <p:cNvPr id="10" name="Rectángulo 2"/>
          <p:cNvSpPr/>
          <p:nvPr/>
        </p:nvSpPr>
        <p:spPr>
          <a:xfrm>
            <a:off x="892927" y="3445733"/>
            <a:ext cx="4085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Objetivos:</a:t>
            </a:r>
          </a:p>
        </p:txBody>
      </p:sp>
      <p:sp>
        <p:nvSpPr>
          <p:cNvPr id="11" name="Rectángulo 2"/>
          <p:cNvSpPr/>
          <p:nvPr/>
        </p:nvSpPr>
        <p:spPr>
          <a:xfrm>
            <a:off x="705514" y="3859173"/>
            <a:ext cx="3904586" cy="18056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Proteger los intereses y el patrimonio intangible de la UCM previamente a su transferencia a la sociedad.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Estudio y propuesta de resolución de </a:t>
            </a:r>
            <a:b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</a:b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las cuestiones que puedan surgir con posterioridad a la transferencia.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Divulgación jurídica de la PI.</a:t>
            </a:r>
          </a:p>
        </p:txBody>
      </p:sp>
      <p:sp>
        <p:nvSpPr>
          <p:cNvPr id="12" name="Rectángulo 2"/>
          <p:cNvSpPr/>
          <p:nvPr/>
        </p:nvSpPr>
        <p:spPr>
          <a:xfrm>
            <a:off x="5299363" y="1141499"/>
            <a:ext cx="5484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Destinatarios:</a:t>
            </a:r>
          </a:p>
        </p:txBody>
      </p:sp>
      <p:sp>
        <p:nvSpPr>
          <p:cNvPr id="13" name="Rectángulo 2"/>
          <p:cNvSpPr/>
          <p:nvPr/>
        </p:nvSpPr>
        <p:spPr>
          <a:xfrm>
            <a:off x="5098473" y="1548187"/>
            <a:ext cx="5999394" cy="97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Personal docente e investigador de la UCM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Personal de la OTRI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Personal del vicerrectorado de investigación y transferencia </a:t>
            </a:r>
          </a:p>
        </p:txBody>
      </p:sp>
      <p:sp>
        <p:nvSpPr>
          <p:cNvPr id="14" name="Rectángulo 2"/>
          <p:cNvSpPr/>
          <p:nvPr/>
        </p:nvSpPr>
        <p:spPr>
          <a:xfrm>
            <a:off x="5299362" y="2771063"/>
            <a:ext cx="5484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Tipología de acuerdos:</a:t>
            </a:r>
          </a:p>
        </p:txBody>
      </p:sp>
      <p:sp>
        <p:nvSpPr>
          <p:cNvPr id="15" name="Rectángulo 2"/>
          <p:cNvSpPr/>
          <p:nvPr/>
        </p:nvSpPr>
        <p:spPr>
          <a:xfrm>
            <a:off x="5098473" y="3180487"/>
            <a:ext cx="54753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spc="-20" dirty="0">
                <a:solidFill>
                  <a:prstClr val="black"/>
                </a:solidFill>
                <a:latin typeface="Bahnschrift Light" panose="020B0502040204020203" pitchFamily="34" charset="0"/>
              </a:rPr>
              <a:t>Acuerdos de transferencia de tecnología: licencia de patentes, </a:t>
            </a: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licencia de know-how, licencias de uso de software.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Acuerdos de transferencia de material (MTA)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Acuerdos de confidencialidad (NDA)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Acuerdos de cotitularidad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Contratos para la realización de proyectos </a:t>
            </a:r>
            <a:r>
              <a:rPr lang="es-ES" dirty="0" err="1">
                <a:solidFill>
                  <a:prstClr val="black"/>
                </a:solidFill>
                <a:latin typeface="Bahnschrift Light" panose="020B0502040204020203" pitchFamily="34" charset="0"/>
              </a:rPr>
              <a:t>I+D+i</a:t>
            </a:r>
            <a:endParaRPr lang="es-ES" dirty="0">
              <a:solidFill>
                <a:prstClr val="black"/>
              </a:solidFill>
              <a:latin typeface="Bahnschrift Light" panose="020B0502040204020203" pitchFamily="34" charset="0"/>
            </a:endParaRP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Convenios de colaboración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spc="-20" dirty="0">
                <a:solidFill>
                  <a:prstClr val="black"/>
                </a:solidFill>
                <a:latin typeface="Bahnschrift Light" panose="020B0502040204020203" pitchFamily="34" charset="0"/>
              </a:rPr>
              <a:t>Solicitud y constitución de ETCU: acuerdo de transferencia, </a:t>
            </a: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pacto entre socios y convenios de colaboración entre la empresa y UCM</a:t>
            </a:r>
          </a:p>
        </p:txBody>
      </p:sp>
    </p:spTree>
    <p:extLst>
      <p:ext uri="{BB962C8B-B14F-4D97-AF65-F5344CB8AC3E}">
        <p14:creationId xmlns:p14="http://schemas.microsoft.com/office/powerpoint/2010/main" val="584557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779405" y="1592362"/>
            <a:ext cx="5410301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219170">
              <a:lnSpc>
                <a:spcPct val="80000"/>
              </a:lnSpc>
              <a:buClrTx/>
            </a:pPr>
            <a:r>
              <a:rPr lang="es-ES" sz="4267" b="1" noProof="0" dirty="0">
                <a:solidFill>
                  <a:srgbClr val="17375E"/>
                </a:solidFill>
                <a:latin typeface="DIN Next LT Pro" panose="020B0803020203050203" pitchFamily="34" charset="0"/>
              </a:rPr>
              <a:t>Funciones</a:t>
            </a:r>
            <a:endParaRPr kumimoji="0" lang="es-ES" sz="4267" b="1" i="0" u="none" strike="noStrike" kern="1200" cap="none" spc="0" normalizeH="0" baseline="0" noProof="0" dirty="0">
              <a:ln>
                <a:noFill/>
              </a:ln>
              <a:solidFill>
                <a:srgbClr val="17375E"/>
              </a:solidFill>
              <a:effectLst/>
              <a:uLnTx/>
              <a:uFillTx/>
              <a:latin typeface="DIN Next LT Pro" panose="020B0803020203050203" pitchFamily="34" charset="0"/>
              <a:ea typeface="+mj-ea"/>
              <a:cs typeface="+mj-cs"/>
            </a:endParaRPr>
          </a:p>
        </p:txBody>
      </p:sp>
      <p:sp>
        <p:nvSpPr>
          <p:cNvPr id="6" name="Google Shape;135;p4"/>
          <p:cNvSpPr txBox="1">
            <a:spLocks/>
          </p:cNvSpPr>
          <p:nvPr/>
        </p:nvSpPr>
        <p:spPr>
          <a:xfrm>
            <a:off x="1181187" y="2315153"/>
            <a:ext cx="3479713" cy="815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342891" indent="-342891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defTabSz="91437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003" indent="0">
              <a:lnSpc>
                <a:spcPct val="90000"/>
              </a:lnSpc>
              <a:spcBef>
                <a:spcPts val="0"/>
              </a:spcBef>
              <a:buClrTx/>
              <a:buSzPct val="100000"/>
              <a:buNone/>
            </a:pPr>
            <a:r>
              <a:rPr lang="es-ES" sz="1600" b="1" dirty="0">
                <a:solidFill>
                  <a:srgbClr val="17375E"/>
                </a:solidFill>
                <a:highlight>
                  <a:srgbClr val="FFFFFF"/>
                </a:highlight>
                <a:latin typeface="Bahnschrift SemiBold" panose="020B0502040204020203" pitchFamily="34" charset="0"/>
              </a:rPr>
              <a:t>Servicio de asesoramiento </a:t>
            </a:r>
            <a:br>
              <a:rPr lang="es-ES" sz="1600" b="1" dirty="0">
                <a:solidFill>
                  <a:srgbClr val="17375E"/>
                </a:solidFill>
                <a:highlight>
                  <a:srgbClr val="FFFFFF"/>
                </a:highlight>
                <a:latin typeface="Bahnschrift SemiBold" panose="020B0502040204020203" pitchFamily="34" charset="0"/>
              </a:rPr>
            </a:br>
            <a:r>
              <a:rPr lang="es-ES" sz="1600" b="1" dirty="0">
                <a:solidFill>
                  <a:srgbClr val="17375E"/>
                </a:solidFill>
                <a:highlight>
                  <a:srgbClr val="FFFFFF"/>
                </a:highlight>
                <a:latin typeface="Bahnschrift SemiBold" panose="020B0502040204020203" pitchFamily="34" charset="0"/>
              </a:rPr>
              <a:t>jurídico interno </a:t>
            </a:r>
            <a:endParaRPr lang="es-ES" sz="3600" dirty="0">
              <a:solidFill>
                <a:srgbClr val="17375E"/>
              </a:solidFill>
              <a:highlight>
                <a:srgbClr val="FFFFFF"/>
              </a:highlight>
              <a:latin typeface="Bahnschrift SemiBold" panose="020B0502040204020203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743614" y="2349045"/>
            <a:ext cx="836959" cy="658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219170">
              <a:lnSpc>
                <a:spcPct val="80000"/>
              </a:lnSpc>
              <a:buClrTx/>
            </a:pPr>
            <a:r>
              <a:rPr lang="es-ES" sz="4267" b="1" dirty="0">
                <a:solidFill>
                  <a:srgbClr val="CC0935"/>
                </a:solidFill>
                <a:latin typeface="DIN Next LT Pro" panose="020B0803020203050203" pitchFamily="34" charset="0"/>
              </a:rPr>
              <a:t>2</a:t>
            </a:r>
            <a:endParaRPr kumimoji="0" lang="es-ES" sz="4267" b="1" i="0" u="none" strike="noStrike" kern="1200" cap="none" spc="0" normalizeH="0" baseline="0" noProof="0" dirty="0">
              <a:ln>
                <a:noFill/>
              </a:ln>
              <a:solidFill>
                <a:srgbClr val="CC0935"/>
              </a:solidFill>
              <a:effectLst/>
              <a:uLnTx/>
              <a:uFillTx/>
              <a:latin typeface="DIN Next LT Pro" panose="020B0803020203050203" pitchFamily="34" charset="0"/>
            </a:endParaRPr>
          </a:p>
        </p:txBody>
      </p:sp>
      <p:sp>
        <p:nvSpPr>
          <p:cNvPr id="10" name="Rectángulo 2"/>
          <p:cNvSpPr/>
          <p:nvPr/>
        </p:nvSpPr>
        <p:spPr>
          <a:xfrm>
            <a:off x="847899" y="3245557"/>
            <a:ext cx="5484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Objetivos:</a:t>
            </a:r>
          </a:p>
        </p:txBody>
      </p:sp>
      <p:sp>
        <p:nvSpPr>
          <p:cNvPr id="11" name="Rectángulo 2"/>
          <p:cNvSpPr/>
          <p:nvPr/>
        </p:nvSpPr>
        <p:spPr>
          <a:xfrm>
            <a:off x="625319" y="3675720"/>
            <a:ext cx="3904586" cy="841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Proteger los intereses y el patrimonio intangible de la UCM 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Resolución de consultas jurídicas internas </a:t>
            </a:r>
          </a:p>
        </p:txBody>
      </p:sp>
      <p:sp>
        <p:nvSpPr>
          <p:cNvPr id="12" name="Rectángulo 2"/>
          <p:cNvSpPr/>
          <p:nvPr/>
        </p:nvSpPr>
        <p:spPr>
          <a:xfrm>
            <a:off x="5299363" y="1621950"/>
            <a:ext cx="5484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Destinatarios:</a:t>
            </a:r>
          </a:p>
        </p:txBody>
      </p:sp>
      <p:sp>
        <p:nvSpPr>
          <p:cNvPr id="13" name="Rectángulo 2"/>
          <p:cNvSpPr/>
          <p:nvPr/>
        </p:nvSpPr>
        <p:spPr>
          <a:xfrm>
            <a:off x="5091546" y="2015265"/>
            <a:ext cx="5999394" cy="625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Personal de la OTRI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Personal del vicerrectorado de investigación y transferencia </a:t>
            </a:r>
          </a:p>
        </p:txBody>
      </p:sp>
      <p:sp>
        <p:nvSpPr>
          <p:cNvPr id="14" name="Rectángulo 2"/>
          <p:cNvSpPr/>
          <p:nvPr/>
        </p:nvSpPr>
        <p:spPr>
          <a:xfrm>
            <a:off x="5299362" y="2955561"/>
            <a:ext cx="5484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Tipología de actuaciones:</a:t>
            </a:r>
          </a:p>
        </p:txBody>
      </p:sp>
      <p:sp>
        <p:nvSpPr>
          <p:cNvPr id="15" name="Rectángulo 2"/>
          <p:cNvSpPr/>
          <p:nvPr/>
        </p:nvSpPr>
        <p:spPr>
          <a:xfrm>
            <a:off x="5100783" y="3387118"/>
            <a:ext cx="5475372" cy="2328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Elaboración de notas internas 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Elaboración de informes jurídicos 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Participación en la elaboración de procedimientos internos. 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Elaboración de recursos y oposiciones administrativos </a:t>
            </a:r>
            <a:b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</a:b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en relación a la actividad de la OTRI.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Necesidades de asesoramiento que presente tanto </a:t>
            </a:r>
            <a:b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</a:b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la Dirección de la Oficina como la Jefatura de Servicio.</a:t>
            </a:r>
          </a:p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Diseño y planificación de actividades formativas jurídicas.</a:t>
            </a: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2048E597-45B2-3A4D-9425-01E27708CD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2" t="3503" b="18062"/>
          <a:stretch>
            <a:fillRect/>
          </a:stretch>
        </p:blipFill>
        <p:spPr>
          <a:xfrm>
            <a:off x="8953500" y="0"/>
            <a:ext cx="3238500" cy="1881805"/>
          </a:xfrm>
          <a:custGeom>
            <a:avLst/>
            <a:gdLst>
              <a:gd name="connsiteX0" fmla="*/ 0 w 3238500"/>
              <a:gd name="connsiteY0" fmla="*/ 0 h 1881805"/>
              <a:gd name="connsiteX1" fmla="*/ 3238500 w 3238500"/>
              <a:gd name="connsiteY1" fmla="*/ 0 h 1881805"/>
              <a:gd name="connsiteX2" fmla="*/ 3238500 w 3238500"/>
              <a:gd name="connsiteY2" fmla="*/ 1637468 h 1881805"/>
              <a:gd name="connsiteX3" fmla="*/ 3099122 w 3238500"/>
              <a:gd name="connsiteY3" fmla="*/ 1704610 h 1881805"/>
              <a:gd name="connsiteX4" fmla="*/ 2221442 w 3238500"/>
              <a:gd name="connsiteY4" fmla="*/ 1881805 h 1881805"/>
              <a:gd name="connsiteX5" fmla="*/ 12424 w 3238500"/>
              <a:gd name="connsiteY5" fmla="*/ 81404 h 1881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38500" h="1881805">
                <a:moveTo>
                  <a:pt x="0" y="0"/>
                </a:moveTo>
                <a:lnTo>
                  <a:pt x="3238500" y="0"/>
                </a:lnTo>
                <a:lnTo>
                  <a:pt x="3238500" y="1637468"/>
                </a:lnTo>
                <a:lnTo>
                  <a:pt x="3099122" y="1704610"/>
                </a:lnTo>
                <a:cubicBezTo>
                  <a:pt x="2829358" y="1818710"/>
                  <a:pt x="2532768" y="1881805"/>
                  <a:pt x="2221442" y="1881805"/>
                </a:cubicBezTo>
                <a:cubicBezTo>
                  <a:pt x="1131798" y="1881805"/>
                  <a:pt x="222678" y="1108891"/>
                  <a:pt x="12424" y="8140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08627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>
            <a:extLst>
              <a:ext uri="{FF2B5EF4-FFF2-40B4-BE49-F238E27FC236}">
                <a16:creationId xmlns:a16="http://schemas.microsoft.com/office/drawing/2014/main" id="{901A5482-B154-3C4F-9A07-8A6FC4853B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10" t="45317" b="26811"/>
          <a:stretch>
            <a:fillRect/>
          </a:stretch>
        </p:blipFill>
        <p:spPr>
          <a:xfrm>
            <a:off x="3943343" y="-1"/>
            <a:ext cx="7257266" cy="1495291"/>
          </a:xfrm>
          <a:custGeom>
            <a:avLst/>
            <a:gdLst>
              <a:gd name="connsiteX0" fmla="*/ 0 w 7257266"/>
              <a:gd name="connsiteY0" fmla="*/ 0 h 1495291"/>
              <a:gd name="connsiteX1" fmla="*/ 7257266 w 7257266"/>
              <a:gd name="connsiteY1" fmla="*/ 0 h 1495291"/>
              <a:gd name="connsiteX2" fmla="*/ 7092693 w 7257266"/>
              <a:gd name="connsiteY2" fmla="*/ 156906 h 1495291"/>
              <a:gd name="connsiteX3" fmla="*/ 3628633 w 7257266"/>
              <a:gd name="connsiteY3" fmla="*/ 1495291 h 1495291"/>
              <a:gd name="connsiteX4" fmla="*/ 164573 w 7257266"/>
              <a:gd name="connsiteY4" fmla="*/ 156906 h 1495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57266" h="1495291">
                <a:moveTo>
                  <a:pt x="0" y="0"/>
                </a:moveTo>
                <a:lnTo>
                  <a:pt x="7257266" y="0"/>
                </a:lnTo>
                <a:lnTo>
                  <a:pt x="7092693" y="156906"/>
                </a:lnTo>
                <a:cubicBezTo>
                  <a:pt x="6177771" y="988468"/>
                  <a:pt x="4962390" y="1495291"/>
                  <a:pt x="3628633" y="1495291"/>
                </a:cubicBezTo>
                <a:cubicBezTo>
                  <a:pt x="2294877" y="1495291"/>
                  <a:pt x="1079496" y="988468"/>
                  <a:pt x="164573" y="156906"/>
                </a:cubicBezTo>
                <a:close/>
              </a:path>
            </a:pathLst>
          </a:cu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779405" y="1768202"/>
            <a:ext cx="5410301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219170">
              <a:lnSpc>
                <a:spcPct val="80000"/>
              </a:lnSpc>
              <a:buClrTx/>
            </a:pPr>
            <a:r>
              <a:rPr lang="es-ES" sz="4267" b="1" dirty="0">
                <a:solidFill>
                  <a:srgbClr val="17375E"/>
                </a:solidFill>
                <a:latin typeface="DIN Next LT Pro" panose="020B0803020203050203" pitchFamily="34" charset="0"/>
              </a:rPr>
              <a:t>Tramitación</a:t>
            </a:r>
            <a:endParaRPr kumimoji="0" lang="es-ES" sz="4267" b="1" i="0" u="none" strike="noStrike" kern="1200" cap="none" spc="0" normalizeH="0" baseline="0" noProof="0" dirty="0">
              <a:ln>
                <a:noFill/>
              </a:ln>
              <a:solidFill>
                <a:srgbClr val="17375E"/>
              </a:solidFill>
              <a:effectLst/>
              <a:uLnTx/>
              <a:uFillTx/>
              <a:latin typeface="DIN Next LT Pro" panose="020B0803020203050203" pitchFamily="34" charset="0"/>
              <a:ea typeface="+mj-ea"/>
              <a:cs typeface="+mj-cs"/>
            </a:endParaRPr>
          </a:p>
        </p:txBody>
      </p:sp>
      <p:sp>
        <p:nvSpPr>
          <p:cNvPr id="16" name="Rectángulo 2"/>
          <p:cNvSpPr/>
          <p:nvPr/>
        </p:nvSpPr>
        <p:spPr>
          <a:xfrm>
            <a:off x="842906" y="2500417"/>
            <a:ext cx="548460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19170">
              <a:buClrTx/>
            </a:pPr>
            <a:r>
              <a:rPr lang="es-ES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Recepción de consultas de los destinatarios de forma </a:t>
            </a:r>
            <a:br>
              <a:rPr lang="es-ES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</a:br>
            <a:r>
              <a:rPr lang="es-ES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electrónica a través del correo </a:t>
            </a:r>
            <a:r>
              <a:rPr lang="es-ES" kern="1200" dirty="0">
                <a:solidFill>
                  <a:srgbClr val="17375E"/>
                </a:solidFill>
                <a:latin typeface="Bahnschrift SemiBold" panose="020B0502040204020203" pitchFamily="34" charset="0"/>
                <a:ea typeface="+mn-ea"/>
                <a:cs typeface="+mn-cs"/>
              </a:rPr>
              <a:t>otrijur</a:t>
            </a:r>
            <a:r>
              <a:rPr lang="es-ES" kern="1200" dirty="0">
                <a:solidFill>
                  <a:srgbClr val="CC0935"/>
                </a:solidFill>
                <a:latin typeface="Bahnschrift SemiBold" panose="020B0502040204020203" pitchFamily="34" charset="0"/>
                <a:ea typeface="+mn-ea"/>
                <a:cs typeface="+mn-cs"/>
              </a:rPr>
              <a:t>@</a:t>
            </a:r>
            <a:r>
              <a:rPr lang="es-ES" kern="1200" dirty="0">
                <a:solidFill>
                  <a:srgbClr val="17375E"/>
                </a:solidFill>
                <a:latin typeface="Bahnschrift SemiBold" panose="020B0502040204020203" pitchFamily="34" charset="0"/>
                <a:ea typeface="+mn-ea"/>
                <a:cs typeface="+mn-cs"/>
              </a:rPr>
              <a:t>ucm.es</a:t>
            </a:r>
            <a:r>
              <a:rPr lang="es-ES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 </a:t>
            </a:r>
            <a:br>
              <a:rPr lang="es-ES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</a:br>
            <a:endParaRPr lang="es-ES" kern="1200" dirty="0">
              <a:solidFill>
                <a:prstClr val="black"/>
              </a:solidFill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58799" y="3399681"/>
            <a:ext cx="5334000" cy="1771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90000"/>
              </a:lnSpc>
              <a:spcBef>
                <a:spcPts val="1000"/>
              </a:spcBef>
              <a:buClr>
                <a:srgbClr val="CC0935"/>
              </a:buClr>
              <a:buSzPts val="1400"/>
              <a:buFont typeface="Wingdings" panose="05000000000000000000" pitchFamily="2" charset="2"/>
              <a:buChar char="§"/>
            </a:pPr>
            <a:r>
              <a:rPr lang="es-ES" dirty="0">
                <a:latin typeface="Bahnschrift Light" panose="020B0502040204020203" pitchFamily="34" charset="0"/>
              </a:rPr>
              <a:t>La consulta debe ir acompañada de todos los antecedentes necesarios para su estudio y valoración siendo el tiempo </a:t>
            </a:r>
            <a:r>
              <a:rPr lang="es-ES" spc="-20" dirty="0">
                <a:latin typeface="Bahnschrift Light" panose="020B0502040204020203" pitchFamily="34" charset="0"/>
              </a:rPr>
              <a:t>medio estimado de respuesta de 20 días hábiles que variará en función de si se cuenta con toda la información necesaria, </a:t>
            </a:r>
            <a:r>
              <a:rPr lang="es-ES" dirty="0">
                <a:latin typeface="Bahnschrift Light" panose="020B0502040204020203" pitchFamily="34" charset="0"/>
              </a:rPr>
              <a:t>así como de la complejidad de</a:t>
            </a:r>
            <a:r>
              <a:rPr lang="es-ES" dirty="0">
                <a:solidFill>
                  <a:srgbClr val="FF0000"/>
                </a:solidFill>
                <a:latin typeface="Bahnschrift Light" panose="020B0502040204020203" pitchFamily="34" charset="0"/>
              </a:rPr>
              <a:t>l </a:t>
            </a:r>
            <a:r>
              <a:rPr lang="es-ES" dirty="0">
                <a:latin typeface="Bahnschrift Light" panose="020B0502040204020203" pitchFamily="34" charset="0"/>
              </a:rPr>
              <a:t>asunto y de la carga de trabajo del área. 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Clr>
                <a:srgbClr val="CC0935"/>
              </a:buClr>
              <a:buSzPts val="1400"/>
              <a:buFont typeface="Wingdings" panose="05000000000000000000" pitchFamily="2" charset="2"/>
              <a:buChar char="§"/>
            </a:pPr>
            <a:r>
              <a:rPr lang="es-ES" dirty="0">
                <a:latin typeface="Bahnschrift Light" panose="020B0502040204020203" pitchFamily="34" charset="0"/>
              </a:rPr>
              <a:t>Se ofrece una valoración jurídica y, en ciertos casos,</a:t>
            </a:r>
            <a:br>
              <a:rPr lang="es-ES" dirty="0">
                <a:latin typeface="Bahnschrift Light" panose="020B0502040204020203" pitchFamily="34" charset="0"/>
              </a:rPr>
            </a:br>
            <a:r>
              <a:rPr lang="es-ES" dirty="0">
                <a:latin typeface="Bahnschrift Light" panose="020B0502040204020203" pitchFamily="34" charset="0"/>
              </a:rPr>
              <a:t>la revisión del texto del </a:t>
            </a:r>
            <a:r>
              <a:rPr lang="es-ES" dirty="0">
                <a:highlight>
                  <a:schemeClr val="lt1"/>
                </a:highlight>
                <a:latin typeface="Bahnschrift Light" panose="020B0502040204020203" pitchFamily="34" charset="0"/>
              </a:rPr>
              <a:t>documento </a:t>
            </a:r>
            <a:r>
              <a:rPr lang="es-ES" dirty="0">
                <a:latin typeface="Bahnschrift Light" panose="020B0502040204020203" pitchFamily="34" charset="0"/>
              </a:rPr>
              <a:t>a firmar.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6189706" y="2500417"/>
            <a:ext cx="5334000" cy="2675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90000"/>
              </a:lnSpc>
              <a:spcBef>
                <a:spcPts val="1000"/>
              </a:spcBef>
              <a:buClr>
                <a:srgbClr val="CC0935"/>
              </a:buClr>
              <a:buSzPts val="1400"/>
              <a:buFont typeface="Wingdings" panose="05000000000000000000" pitchFamily="2" charset="2"/>
              <a:buChar char="§"/>
            </a:pPr>
            <a:r>
              <a:rPr lang="es-ES" dirty="0">
                <a:latin typeface="Bahnschrift Light" panose="020B0502040204020203" pitchFamily="34" charset="0"/>
              </a:rPr>
              <a:t>La valoración emitida se realiza únicamente en base a la información y documentación que aportan los solicitantes haciéndose responsables de la veracidad y exactitud de lo aportado</a:t>
            </a:r>
            <a:r>
              <a:rPr lang="es-ES" dirty="0">
                <a:solidFill>
                  <a:srgbClr val="FF0000"/>
                </a:solidFill>
                <a:highlight>
                  <a:schemeClr val="lt1"/>
                </a:highlight>
                <a:latin typeface="Bahnschrift Light" panose="020B0502040204020203" pitchFamily="34" charset="0"/>
              </a:rPr>
              <a:t> </a:t>
            </a:r>
            <a:r>
              <a:rPr lang="es-ES" dirty="0">
                <a:highlight>
                  <a:schemeClr val="lt1"/>
                </a:highlight>
                <a:latin typeface="Bahnschrift Light" panose="020B0502040204020203" pitchFamily="34" charset="0"/>
              </a:rPr>
              <a:t>mediante la firma de una declaración responsable que facilita la Sección de Patentes y Contratos de la OTRI.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Clr>
                <a:srgbClr val="CC0935"/>
              </a:buClr>
              <a:buSzPts val="1400"/>
              <a:buFont typeface="Wingdings" panose="05000000000000000000" pitchFamily="2" charset="2"/>
              <a:buChar char="§"/>
            </a:pPr>
            <a:r>
              <a:rPr lang="es-ES" dirty="0">
                <a:latin typeface="Bahnschrift Light" panose="020B0502040204020203" pitchFamily="34" charset="0"/>
              </a:rPr>
              <a:t>La firma de los acuerdos por parte de la</a:t>
            </a:r>
            <a:r>
              <a:rPr lang="es-ES" dirty="0">
                <a:solidFill>
                  <a:srgbClr val="FF0000"/>
                </a:solidFill>
                <a:latin typeface="Bahnschrift Light" panose="020B0502040204020203" pitchFamily="34" charset="0"/>
              </a:rPr>
              <a:t> </a:t>
            </a:r>
            <a:r>
              <a:rPr lang="es-ES" dirty="0">
                <a:latin typeface="Bahnschrift Light" panose="020B0502040204020203" pitchFamily="34" charset="0"/>
              </a:rPr>
              <a:t>Vicerrectora </a:t>
            </a:r>
            <a:br>
              <a:rPr lang="es-ES" dirty="0">
                <a:latin typeface="Bahnschrift Light" panose="020B0502040204020203" pitchFamily="34" charset="0"/>
              </a:rPr>
            </a:br>
            <a:r>
              <a:rPr lang="es-ES" dirty="0">
                <a:latin typeface="Bahnschrift Light" panose="020B0502040204020203" pitchFamily="34" charset="0"/>
              </a:rPr>
              <a:t>de Investigación y Transferencia con competencias en </a:t>
            </a:r>
            <a:br>
              <a:rPr lang="es-ES" dirty="0">
                <a:latin typeface="Bahnschrift Light" panose="020B0502040204020203" pitchFamily="34" charset="0"/>
              </a:rPr>
            </a:br>
            <a:r>
              <a:rPr lang="es-ES" spc="-20" dirty="0">
                <a:latin typeface="Bahnschrift Light" panose="020B0502040204020203" pitchFamily="34" charset="0"/>
              </a:rPr>
              <a:t>la materia por delegación del Rector, se realiza de forma </a:t>
            </a:r>
            <a:r>
              <a:rPr lang="es-ES" dirty="0">
                <a:latin typeface="Bahnschrift Light" panose="020B0502040204020203" pitchFamily="34" charset="0"/>
              </a:rPr>
              <a:t>electrónica por la Sección de Patentes y Contratos </a:t>
            </a:r>
            <a:br>
              <a:rPr lang="es-ES" dirty="0">
                <a:latin typeface="Bahnschrift Light" panose="020B0502040204020203" pitchFamily="34" charset="0"/>
              </a:rPr>
            </a:br>
            <a:r>
              <a:rPr lang="es-ES" dirty="0">
                <a:latin typeface="Bahnschrift Light" panose="020B0502040204020203" pitchFamily="34" charset="0"/>
              </a:rPr>
              <a:t>de la OTRI. </a:t>
            </a:r>
          </a:p>
          <a:p>
            <a:pPr marL="285750" lvl="0" indent="-285750">
              <a:lnSpc>
                <a:spcPct val="90000"/>
              </a:lnSpc>
              <a:spcBef>
                <a:spcPts val="1000"/>
              </a:spcBef>
              <a:buClr>
                <a:srgbClr val="CC0935"/>
              </a:buClr>
              <a:buSzPts val="1400"/>
              <a:buFont typeface="Wingdings" panose="05000000000000000000" pitchFamily="2" charset="2"/>
              <a:buChar char="§"/>
            </a:pPr>
            <a:r>
              <a:rPr lang="es-ES" dirty="0">
                <a:latin typeface="Bahnschrift Light" panose="020B0502040204020203" pitchFamily="34" charset="0"/>
              </a:rPr>
              <a:t>El archivo de los acuerdos firmados se gestiona </a:t>
            </a:r>
            <a:br>
              <a:rPr lang="es-ES" dirty="0">
                <a:latin typeface="Bahnschrift Light" panose="020B0502040204020203" pitchFamily="34" charset="0"/>
              </a:rPr>
            </a:br>
            <a:r>
              <a:rPr lang="es-ES" dirty="0">
                <a:latin typeface="Bahnschrift Light" panose="020B0502040204020203" pitchFamily="34" charset="0"/>
              </a:rPr>
              <a:t>en la Sección de Patentes y Contratos de la OTRI. </a:t>
            </a:r>
          </a:p>
        </p:txBody>
      </p:sp>
    </p:spTree>
    <p:extLst>
      <p:ext uri="{BB962C8B-B14F-4D97-AF65-F5344CB8AC3E}">
        <p14:creationId xmlns:p14="http://schemas.microsoft.com/office/powerpoint/2010/main" val="3123964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50" t="613" r="9495" b="1790"/>
          <a:stretch/>
        </p:blipFill>
        <p:spPr>
          <a:xfrm>
            <a:off x="7162801" y="2394010"/>
            <a:ext cx="5028957" cy="4516299"/>
          </a:xfrm>
          <a:custGeom>
            <a:avLst/>
            <a:gdLst>
              <a:gd name="connsiteX0" fmla="*/ 4143659 w 5028957"/>
              <a:gd name="connsiteY0" fmla="*/ 0 h 4516299"/>
              <a:gd name="connsiteX1" fmla="*/ 4978751 w 5028957"/>
              <a:gd name="connsiteY1" fmla="*/ 84185 h 4516299"/>
              <a:gd name="connsiteX2" fmla="*/ 5028957 w 5028957"/>
              <a:gd name="connsiteY2" fmla="*/ 95772 h 4516299"/>
              <a:gd name="connsiteX3" fmla="*/ 5028957 w 5028957"/>
              <a:gd name="connsiteY3" fmla="*/ 2272627 h 4516299"/>
              <a:gd name="connsiteX4" fmla="*/ 4950110 w 5028957"/>
              <a:gd name="connsiteY4" fmla="*/ 2234644 h 4516299"/>
              <a:gd name="connsiteX5" fmla="*/ 4143660 w 5028957"/>
              <a:gd name="connsiteY5" fmla="*/ 2071829 h 4516299"/>
              <a:gd name="connsiteX6" fmla="*/ 2071830 w 5028957"/>
              <a:gd name="connsiteY6" fmla="*/ 4143658 h 4516299"/>
              <a:gd name="connsiteX7" fmla="*/ 2082527 w 5028957"/>
              <a:gd name="connsiteY7" fmla="*/ 4355492 h 4516299"/>
              <a:gd name="connsiteX8" fmla="*/ 2107069 w 5028957"/>
              <a:gd name="connsiteY8" fmla="*/ 4516299 h 4516299"/>
              <a:gd name="connsiteX9" fmla="*/ 17514 w 5028957"/>
              <a:gd name="connsiteY9" fmla="*/ 4516299 h 4516299"/>
              <a:gd name="connsiteX10" fmla="*/ 5393 w 5028957"/>
              <a:gd name="connsiteY10" fmla="*/ 4356891 h 4516299"/>
              <a:gd name="connsiteX11" fmla="*/ 0 w 5028957"/>
              <a:gd name="connsiteY11" fmla="*/ 4143658 h 4516299"/>
              <a:gd name="connsiteX12" fmla="*/ 4143659 w 5028957"/>
              <a:gd name="connsiteY12" fmla="*/ 0 h 4516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28957" h="4516299">
                <a:moveTo>
                  <a:pt x="4143659" y="0"/>
                </a:moveTo>
                <a:cubicBezTo>
                  <a:pt x="4429719" y="0"/>
                  <a:pt x="4709008" y="28988"/>
                  <a:pt x="4978751" y="84185"/>
                </a:cubicBezTo>
                <a:lnTo>
                  <a:pt x="5028957" y="95772"/>
                </a:lnTo>
                <a:lnTo>
                  <a:pt x="5028957" y="2272627"/>
                </a:lnTo>
                <a:lnTo>
                  <a:pt x="4950110" y="2234644"/>
                </a:lnTo>
                <a:cubicBezTo>
                  <a:pt x="4702240" y="2129804"/>
                  <a:pt x="4429720" y="2071829"/>
                  <a:pt x="4143660" y="2071829"/>
                </a:cubicBezTo>
                <a:cubicBezTo>
                  <a:pt x="2999420" y="2071829"/>
                  <a:pt x="2071830" y="2999418"/>
                  <a:pt x="2071830" y="4143658"/>
                </a:cubicBezTo>
                <a:cubicBezTo>
                  <a:pt x="2071830" y="4215174"/>
                  <a:pt x="2075454" y="4285842"/>
                  <a:pt x="2082527" y="4355492"/>
                </a:cubicBezTo>
                <a:lnTo>
                  <a:pt x="2107069" y="4516299"/>
                </a:lnTo>
                <a:lnTo>
                  <a:pt x="17514" y="4516299"/>
                </a:lnTo>
                <a:lnTo>
                  <a:pt x="5393" y="4356891"/>
                </a:lnTo>
                <a:cubicBezTo>
                  <a:pt x="1813" y="4286266"/>
                  <a:pt x="0" y="4215174"/>
                  <a:pt x="0" y="4143658"/>
                </a:cubicBezTo>
                <a:cubicBezTo>
                  <a:pt x="0" y="1855179"/>
                  <a:pt x="1855180" y="0"/>
                  <a:pt x="4143659" y="0"/>
                </a:cubicBezTo>
                <a:close/>
              </a:path>
            </a:pathLst>
          </a:cu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779405" y="1592362"/>
            <a:ext cx="8834495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219170">
              <a:lnSpc>
                <a:spcPct val="80000"/>
              </a:lnSpc>
              <a:buClrTx/>
            </a:pPr>
            <a:r>
              <a:rPr lang="es-ES" sz="4267" b="1" dirty="0">
                <a:solidFill>
                  <a:srgbClr val="17375E"/>
                </a:solidFill>
                <a:latin typeface="DIN Next LT Pro" panose="020B0803020203050203" pitchFamily="34" charset="0"/>
              </a:rPr>
              <a:t>Divulgación jurídica </a:t>
            </a:r>
            <a:r>
              <a:rPr lang="es-ES" sz="4267" b="1" dirty="0">
                <a:solidFill>
                  <a:srgbClr val="CC0935"/>
                </a:solidFill>
                <a:latin typeface="DIN Next LT Pro" panose="020B0803020203050203" pitchFamily="34" charset="0"/>
              </a:rPr>
              <a:t>“</a:t>
            </a:r>
            <a:r>
              <a:rPr lang="es-ES" sz="4267" b="1" dirty="0" err="1">
                <a:solidFill>
                  <a:srgbClr val="CC0935"/>
                </a:solidFill>
                <a:latin typeface="DIN Next LT Pro" panose="020B0803020203050203" pitchFamily="34" charset="0"/>
              </a:rPr>
              <a:t>Love</a:t>
            </a:r>
            <a:r>
              <a:rPr lang="es-ES" sz="4267" b="1" dirty="0">
                <a:solidFill>
                  <a:srgbClr val="CC0935"/>
                </a:solidFill>
                <a:latin typeface="DIN Next LT Pro" panose="020B0803020203050203" pitchFamily="34" charset="0"/>
              </a:rPr>
              <a:t> </a:t>
            </a:r>
            <a:r>
              <a:rPr lang="es-ES" sz="4267" b="1" dirty="0" err="1">
                <a:solidFill>
                  <a:srgbClr val="CC0935"/>
                </a:solidFill>
                <a:latin typeface="DIN Next LT Pro" panose="020B0803020203050203" pitchFamily="34" charset="0"/>
              </a:rPr>
              <a:t>the</a:t>
            </a:r>
            <a:r>
              <a:rPr lang="es-ES" sz="4267" b="1" dirty="0">
                <a:solidFill>
                  <a:srgbClr val="CC0935"/>
                </a:solidFill>
                <a:latin typeface="DIN Next LT Pro" panose="020B0803020203050203" pitchFamily="34" charset="0"/>
              </a:rPr>
              <a:t> IP”</a:t>
            </a:r>
          </a:p>
          <a:p>
            <a:pPr lvl="0" algn="l" defTabSz="1219170">
              <a:lnSpc>
                <a:spcPct val="80000"/>
              </a:lnSpc>
              <a:buClrTx/>
            </a:pPr>
            <a:r>
              <a:rPr lang="es-ES" sz="4267" b="1" dirty="0">
                <a:solidFill>
                  <a:srgbClr val="17375E"/>
                </a:solidFill>
                <a:latin typeface="DIN Next LT Pro" panose="020B0803020203050203" pitchFamily="34" charset="0"/>
              </a:rPr>
              <a:t> </a:t>
            </a:r>
            <a:endParaRPr kumimoji="0" lang="es-ES" sz="4267" b="1" i="0" u="none" strike="noStrike" kern="1200" cap="none" spc="0" normalizeH="0" baseline="0" noProof="0" dirty="0">
              <a:ln>
                <a:noFill/>
              </a:ln>
              <a:solidFill>
                <a:srgbClr val="17375E"/>
              </a:solidFill>
              <a:effectLst/>
              <a:uLnTx/>
              <a:uFillTx/>
              <a:latin typeface="DIN Next LT Pro" panose="020B0803020203050203" pitchFamily="34" charset="0"/>
              <a:ea typeface="+mj-ea"/>
              <a:cs typeface="+mj-cs"/>
            </a:endParaRPr>
          </a:p>
        </p:txBody>
      </p:sp>
      <p:sp>
        <p:nvSpPr>
          <p:cNvPr id="16" name="Rectángulo 2"/>
          <p:cNvSpPr/>
          <p:nvPr/>
        </p:nvSpPr>
        <p:spPr>
          <a:xfrm>
            <a:off x="790154" y="2324577"/>
            <a:ext cx="63198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19170">
              <a:buClrTx/>
            </a:pPr>
            <a:r>
              <a:rPr lang="es-ES" kern="1200" dirty="0">
                <a:solidFill>
                  <a:prstClr val="black"/>
                </a:solidFill>
                <a:latin typeface="Bahnschrift Light" panose="020B0502040204020203" pitchFamily="34" charset="0"/>
                <a:ea typeface="+mn-ea"/>
                <a:cs typeface="+mn-cs"/>
              </a:rPr>
              <a:t>Boletín informativo mensual sobre Propiedad Intelectual e Industrial (PI) elaborado por el equipo de Apoyo Jurídico de la OTRI.</a:t>
            </a:r>
          </a:p>
        </p:txBody>
      </p:sp>
      <p:sp>
        <p:nvSpPr>
          <p:cNvPr id="7" name="Rectángulo 2"/>
          <p:cNvSpPr/>
          <p:nvPr/>
        </p:nvSpPr>
        <p:spPr>
          <a:xfrm>
            <a:off x="779404" y="3210709"/>
            <a:ext cx="5484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Destinatarios:</a:t>
            </a:r>
          </a:p>
        </p:txBody>
      </p:sp>
      <p:sp>
        <p:nvSpPr>
          <p:cNvPr id="8" name="Rectángulo 2"/>
          <p:cNvSpPr/>
          <p:nvPr/>
        </p:nvSpPr>
        <p:spPr>
          <a:xfrm>
            <a:off x="578515" y="3617397"/>
            <a:ext cx="54753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Comunidad universitaria.</a:t>
            </a:r>
          </a:p>
        </p:txBody>
      </p:sp>
      <p:sp>
        <p:nvSpPr>
          <p:cNvPr id="9" name="Rectángulo 2"/>
          <p:cNvSpPr/>
          <p:nvPr/>
        </p:nvSpPr>
        <p:spPr>
          <a:xfrm>
            <a:off x="779404" y="4149557"/>
            <a:ext cx="5484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/>
            <a:r>
              <a:rPr lang="es-ES" sz="2000" b="1" dirty="0">
                <a:solidFill>
                  <a:srgbClr val="CA003A"/>
                </a:solidFill>
                <a:latin typeface="DIN Next LT Pro" panose="020B0803020203050203" pitchFamily="34" charset="0"/>
              </a:rPr>
              <a:t>Objetivo:</a:t>
            </a:r>
          </a:p>
        </p:txBody>
      </p:sp>
      <p:sp>
        <p:nvSpPr>
          <p:cNvPr id="10" name="Rectángulo 2"/>
          <p:cNvSpPr/>
          <p:nvPr/>
        </p:nvSpPr>
        <p:spPr>
          <a:xfrm>
            <a:off x="578515" y="4549667"/>
            <a:ext cx="54753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 defTabSz="1219170">
              <a:spcAft>
                <a:spcPts val="800"/>
              </a:spcAft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Acercar la PI aportando información sencilla, actualidad </a:t>
            </a:r>
            <a:b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</a:br>
            <a:r>
              <a:rPr lang="es-ES" dirty="0">
                <a:solidFill>
                  <a:prstClr val="black"/>
                </a:solidFill>
                <a:latin typeface="Bahnschrift Light" panose="020B0502040204020203" pitchFamily="34" charset="0"/>
              </a:rPr>
              <a:t>y datos curiosos. Se elaboran tres secciones (novedades legislativas, píldoras Informativas, casos de interés) y se informa de algún evento relevante.</a:t>
            </a: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8802879" y="503195"/>
            <a:ext cx="2881989" cy="23889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dirty="0">
                <a:solidFill>
                  <a:srgbClr val="858585"/>
                </a:solidFill>
              </a:rPr>
              <a:t>https://www.ucm.es/otri/love-the-ip </a:t>
            </a:r>
          </a:p>
        </p:txBody>
      </p:sp>
      <p:sp>
        <p:nvSpPr>
          <p:cNvPr id="12" name="Rectángulo redondeado 11">
            <a:hlinkClick r:id="rId3"/>
          </p:cNvPr>
          <p:cNvSpPr/>
          <p:nvPr/>
        </p:nvSpPr>
        <p:spPr>
          <a:xfrm>
            <a:off x="8653521" y="463842"/>
            <a:ext cx="3188412" cy="379264"/>
          </a:xfrm>
          <a:prstGeom prst="roundRect">
            <a:avLst>
              <a:gd name="adj" fmla="val 50000"/>
            </a:avLst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Rectángulo redondeado 12"/>
          <p:cNvSpPr/>
          <p:nvPr/>
        </p:nvSpPr>
        <p:spPr>
          <a:xfrm>
            <a:off x="8653521" y="496753"/>
            <a:ext cx="3188411" cy="313441"/>
          </a:xfrm>
          <a:prstGeom prst="roundRect">
            <a:avLst>
              <a:gd name="adj" fmla="val 50000"/>
            </a:avLst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0357">
            <a:off x="11553342" y="634816"/>
            <a:ext cx="384287" cy="28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46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9" t="13943" r="13093" b="26142"/>
          <a:stretch/>
        </p:blipFill>
        <p:spPr>
          <a:xfrm>
            <a:off x="0" y="-25400"/>
            <a:ext cx="12192000" cy="6985556"/>
          </a:xfrm>
          <a:prstGeom prst="rect">
            <a:avLst/>
          </a:prstGeom>
        </p:spPr>
      </p:pic>
      <p:sp>
        <p:nvSpPr>
          <p:cNvPr id="7" name="Forma libre 16">
            <a:extLst>
              <a:ext uri="{FF2B5EF4-FFF2-40B4-BE49-F238E27FC236}">
                <a16:creationId xmlns:a16="http://schemas.microsoft.com/office/drawing/2014/main" id="{D4F93F17-6DB2-4350-8D1F-70B292C967AD}"/>
              </a:ext>
            </a:extLst>
          </p:cNvPr>
          <p:cNvSpPr/>
          <p:nvPr/>
        </p:nvSpPr>
        <p:spPr>
          <a:xfrm>
            <a:off x="9966960" y="5093418"/>
            <a:ext cx="2225040" cy="1860549"/>
          </a:xfrm>
          <a:custGeom>
            <a:avLst/>
            <a:gdLst>
              <a:gd name="connsiteX0" fmla="*/ 1679934 w 1763688"/>
              <a:gd name="connsiteY0" fmla="*/ 0 h 1474772"/>
              <a:gd name="connsiteX1" fmla="*/ 1763688 w 1763688"/>
              <a:gd name="connsiteY1" fmla="*/ 4229 h 1474772"/>
              <a:gd name="connsiteX2" fmla="*/ 1763688 w 1763688"/>
              <a:gd name="connsiteY2" fmla="*/ 1474772 h 1474772"/>
              <a:gd name="connsiteX3" fmla="*/ 0 w 1763688"/>
              <a:gd name="connsiteY3" fmla="*/ 1474772 h 1474772"/>
              <a:gd name="connsiteX4" fmla="*/ 18404 w 1763688"/>
              <a:gd name="connsiteY4" fmla="*/ 1354186 h 1474772"/>
              <a:gd name="connsiteX5" fmla="*/ 1679934 w 1763688"/>
              <a:gd name="connsiteY5" fmla="*/ 0 h 147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3688" h="1474772">
                <a:moveTo>
                  <a:pt x="1679934" y="0"/>
                </a:moveTo>
                <a:lnTo>
                  <a:pt x="1763688" y="4229"/>
                </a:lnTo>
                <a:lnTo>
                  <a:pt x="1763688" y="1474772"/>
                </a:lnTo>
                <a:lnTo>
                  <a:pt x="0" y="1474772"/>
                </a:lnTo>
                <a:lnTo>
                  <a:pt x="18404" y="1354186"/>
                </a:lnTo>
                <a:cubicBezTo>
                  <a:pt x="176549" y="581354"/>
                  <a:pt x="860351" y="0"/>
                  <a:pt x="16799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52BB185-2CCC-4C86-ABF5-2FDD3B8D94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6271" y="5652995"/>
            <a:ext cx="1145580" cy="84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4957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686</Words>
  <Application>Microsoft Office PowerPoint</Application>
  <PresentationFormat>Panorámica</PresentationFormat>
  <Paragraphs>82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8" baseType="lpstr">
      <vt:lpstr>Arial</vt:lpstr>
      <vt:lpstr>Bahnschrift Light</vt:lpstr>
      <vt:lpstr>Bahnschrift Light SemiCondensed</vt:lpstr>
      <vt:lpstr>Bahnschrift SemiBold</vt:lpstr>
      <vt:lpstr>Bahnschrift SemiBold Condensed</vt:lpstr>
      <vt:lpstr>Calibri</vt:lpstr>
      <vt:lpstr>DIN Next LT Pro</vt:lpstr>
      <vt:lpstr>Wingdings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OTRI - Apoyo Jurídico</dc:title>
  <dc:creator>Cristina</dc:creator>
  <cp:keywords>OTRI;UCM;Apoyo Jurídico</cp:keywords>
  <cp:lastModifiedBy>Vsr .</cp:lastModifiedBy>
  <cp:revision>16</cp:revision>
  <dcterms:created xsi:type="dcterms:W3CDTF">2021-06-07T12:48:04Z</dcterms:created>
  <dcterms:modified xsi:type="dcterms:W3CDTF">2021-10-06T11:58:15Z</dcterms:modified>
</cp:coreProperties>
</file>