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88" r:id="rId4"/>
    <p:sldId id="289" r:id="rId5"/>
    <p:sldId id="278" r:id="rId6"/>
    <p:sldId id="276" r:id="rId7"/>
    <p:sldId id="279" r:id="rId8"/>
    <p:sldId id="280" r:id="rId9"/>
    <p:sldId id="285" r:id="rId10"/>
    <p:sldId id="281" r:id="rId11"/>
    <p:sldId id="291" r:id="rId12"/>
    <p:sldId id="290" r:id="rId13"/>
    <p:sldId id="282" r:id="rId14"/>
    <p:sldId id="283" r:id="rId15"/>
    <p:sldId id="284" r:id="rId16"/>
    <p:sldId id="286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75" d="100"/>
          <a:sy n="75" d="100"/>
        </p:scale>
        <p:origin x="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Aspectos destacables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puntuacion 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Hoja1!$B$2:$E$2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Hoja1!$B$3:$E$3</c:f>
              <c:numCache>
                <c:formatCode>General</c:formatCode>
                <c:ptCount val="4"/>
                <c:pt idx="0">
                  <c:v>0</c:v>
                </c:pt>
                <c:pt idx="1">
                  <c:v>11.8</c:v>
                </c:pt>
                <c:pt idx="2">
                  <c:v>69.7</c:v>
                </c:pt>
                <c:pt idx="3">
                  <c:v>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D-4F5B-9B70-E6400067135D}"/>
            </c:ext>
          </c:extLst>
        </c:ser>
        <c:ser>
          <c:idx val="1"/>
          <c:order val="1"/>
          <c:tx>
            <c:v>puntiacion 3.5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Hoja1!$B$2:$E$2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Hoja1!$B$4:$E$4</c:f>
              <c:numCache>
                <c:formatCode>General</c:formatCode>
                <c:ptCount val="4"/>
                <c:pt idx="0">
                  <c:v>3.9</c:v>
                </c:pt>
                <c:pt idx="1">
                  <c:v>29.7</c:v>
                </c:pt>
                <c:pt idx="2">
                  <c:v>24.3</c:v>
                </c:pt>
                <c:pt idx="3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D-4F5B-9B70-E6400067135D}"/>
            </c:ext>
          </c:extLst>
        </c:ser>
        <c:ser>
          <c:idx val="2"/>
          <c:order val="2"/>
          <c:tx>
            <c:v>puntuación 7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Hoja1!$B$2:$E$2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Hoja1!$B$5:$E$5</c:f>
              <c:numCache>
                <c:formatCode>General</c:formatCode>
                <c:ptCount val="4"/>
                <c:pt idx="0">
                  <c:v>96.1</c:v>
                </c:pt>
                <c:pt idx="1">
                  <c:v>54.9</c:v>
                </c:pt>
                <c:pt idx="2">
                  <c:v>6.2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ED-4F5B-9B70-E64000671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795903"/>
        <c:axId val="515793407"/>
      </c:barChart>
      <c:catAx>
        <c:axId val="51579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5793407"/>
        <c:crosses val="autoZero"/>
        <c:auto val="1"/>
        <c:lblAlgn val="ctr"/>
        <c:lblOffset val="100"/>
        <c:noMultiLvlLbl val="0"/>
      </c:catAx>
      <c:valAx>
        <c:axId val="5157934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5795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Aspectos mejorables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puntuación 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Hoja1!$B$28:$E$28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Hoja1!$B$29:$E$29</c:f>
              <c:numCache>
                <c:formatCode>General</c:formatCode>
                <c:ptCount val="4"/>
                <c:pt idx="0">
                  <c:v>0</c:v>
                </c:pt>
                <c:pt idx="1">
                  <c:v>7.4</c:v>
                </c:pt>
                <c:pt idx="2">
                  <c:v>69.5</c:v>
                </c:pt>
                <c:pt idx="3">
                  <c:v>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9-4E87-A5A0-F9337AE8D8F8}"/>
            </c:ext>
          </c:extLst>
        </c:ser>
        <c:ser>
          <c:idx val="1"/>
          <c:order val="1"/>
          <c:tx>
            <c:v>puntuación 7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Hoja1!$B$28:$E$28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Hoja1!$B$30:$E$30</c:f>
              <c:numCache>
                <c:formatCode>General</c:formatCode>
                <c:ptCount val="4"/>
                <c:pt idx="0">
                  <c:v>0</c:v>
                </c:pt>
                <c:pt idx="1">
                  <c:v>31.7</c:v>
                </c:pt>
                <c:pt idx="2">
                  <c:v>25.1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39-4E87-A5A0-F9337AE8D8F8}"/>
            </c:ext>
          </c:extLst>
        </c:ser>
        <c:ser>
          <c:idx val="2"/>
          <c:order val="2"/>
          <c:tx>
            <c:v>puntuación 14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Hoja1!$B$28:$E$28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Hoja1!$B$31:$E$31</c:f>
              <c:numCache>
                <c:formatCode>General</c:formatCode>
                <c:ptCount val="4"/>
                <c:pt idx="0">
                  <c:v>100</c:v>
                </c:pt>
                <c:pt idx="1">
                  <c:v>60.8</c:v>
                </c:pt>
                <c:pt idx="2">
                  <c:v>5.4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39-4E87-A5A0-F9337AE8D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080703"/>
        <c:axId val="519086943"/>
      </c:barChart>
      <c:catAx>
        <c:axId val="51908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9086943"/>
        <c:crosses val="autoZero"/>
        <c:auto val="1"/>
        <c:lblAlgn val="ctr"/>
        <c:lblOffset val="100"/>
        <c:noMultiLvlLbl val="0"/>
      </c:catAx>
      <c:valAx>
        <c:axId val="51908694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908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Participación en proyectos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puntuación 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Hoja1!$B$38:$E$38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Hoja1!$B$39:$E$39</c:f>
              <c:numCache>
                <c:formatCode>General</c:formatCode>
                <c:ptCount val="4"/>
                <c:pt idx="0">
                  <c:v>5.9</c:v>
                </c:pt>
                <c:pt idx="1">
                  <c:v>17</c:v>
                </c:pt>
                <c:pt idx="2">
                  <c:v>34.700000000000003</c:v>
                </c:pt>
                <c:pt idx="3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2-4318-AE24-7AA5AAA23DDB}"/>
            </c:ext>
          </c:extLst>
        </c:ser>
        <c:ser>
          <c:idx val="1"/>
          <c:order val="1"/>
          <c:tx>
            <c:v>puntuación 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Hoja1!$B$38:$E$38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Hoja1!$B$40:$E$40</c:f>
              <c:numCache>
                <c:formatCode>General</c:formatCode>
                <c:ptCount val="4"/>
                <c:pt idx="0">
                  <c:v>8.4</c:v>
                </c:pt>
                <c:pt idx="1">
                  <c:v>18.8</c:v>
                </c:pt>
                <c:pt idx="2">
                  <c:v>20.3</c:v>
                </c:pt>
                <c:pt idx="3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2-4318-AE24-7AA5AAA23DDB}"/>
            </c:ext>
          </c:extLst>
        </c:ser>
        <c:ser>
          <c:idx val="2"/>
          <c:order val="2"/>
          <c:tx>
            <c:v>puntuación 2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Hoja1!$B$38:$E$38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Hoja1!$B$41:$E$41</c:f>
              <c:numCache>
                <c:formatCode>General</c:formatCode>
                <c:ptCount val="4"/>
                <c:pt idx="0">
                  <c:v>85.7</c:v>
                </c:pt>
                <c:pt idx="1">
                  <c:v>64.2</c:v>
                </c:pt>
                <c:pt idx="2">
                  <c:v>45</c:v>
                </c:pt>
                <c:pt idx="3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2-4318-AE24-7AA5AAA23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697023"/>
        <c:axId val="421690367"/>
      </c:barChart>
      <c:catAx>
        <c:axId val="42169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1690367"/>
        <c:crosses val="autoZero"/>
        <c:auto val="1"/>
        <c:lblAlgn val="ctr"/>
        <c:lblOffset val="100"/>
        <c:noMultiLvlLbl val="0"/>
      </c:catAx>
      <c:valAx>
        <c:axId val="42169036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169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Participación en Congresos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puntuación 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Hoja1!$B$67:$E$67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Hoja1!$B$68:$E$68</c:f>
              <c:numCache>
                <c:formatCode>General</c:formatCode>
                <c:ptCount val="4"/>
                <c:pt idx="0">
                  <c:v>19.7</c:v>
                </c:pt>
                <c:pt idx="1">
                  <c:v>49</c:v>
                </c:pt>
                <c:pt idx="2">
                  <c:v>74.900000000000006</c:v>
                </c:pt>
                <c:pt idx="3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1-42F3-82C7-898F2FD2C089}"/>
            </c:ext>
          </c:extLst>
        </c:ser>
        <c:ser>
          <c:idx val="1"/>
          <c:order val="1"/>
          <c:tx>
            <c:v>puntuación 0.75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Hoja1!$B$67:$E$67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Hoja1!$B$69:$E$69</c:f>
              <c:numCache>
                <c:formatCode>General</c:formatCode>
                <c:ptCount val="4"/>
                <c:pt idx="0">
                  <c:v>8.9</c:v>
                </c:pt>
                <c:pt idx="1">
                  <c:v>9.1999999999999993</c:v>
                </c:pt>
                <c:pt idx="2">
                  <c:v>4.2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91-42F3-82C7-898F2FD2C089}"/>
            </c:ext>
          </c:extLst>
        </c:ser>
        <c:ser>
          <c:idx val="2"/>
          <c:order val="2"/>
          <c:tx>
            <c:v>puntuación 1.25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Hoja1!$B$67:$E$67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Hoja1!$B$70:$E$70</c:f>
              <c:numCache>
                <c:formatCode>General</c:formatCode>
                <c:ptCount val="4"/>
                <c:pt idx="0">
                  <c:v>71.400000000000006</c:v>
                </c:pt>
                <c:pt idx="1">
                  <c:v>41.8</c:v>
                </c:pt>
                <c:pt idx="2">
                  <c:v>20.9</c:v>
                </c:pt>
                <c:pt idx="3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91-42F3-82C7-898F2FD2C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695359"/>
        <c:axId val="421696191"/>
      </c:barChart>
      <c:catAx>
        <c:axId val="42169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1696191"/>
        <c:crosses val="autoZero"/>
        <c:auto val="1"/>
        <c:lblAlgn val="ctr"/>
        <c:lblOffset val="100"/>
        <c:noMultiLvlLbl val="0"/>
      </c:catAx>
      <c:valAx>
        <c:axId val="421696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169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Publicaciones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puntuación 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Hoja1!$B$82:$E$82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Hoja1!$B$83:$E$83</c:f>
              <c:numCache>
                <c:formatCode>General</c:formatCode>
                <c:ptCount val="4"/>
                <c:pt idx="0">
                  <c:v>36.9</c:v>
                </c:pt>
                <c:pt idx="1">
                  <c:v>61.7</c:v>
                </c:pt>
                <c:pt idx="2">
                  <c:v>82.3</c:v>
                </c:pt>
                <c:pt idx="3">
                  <c:v>90.3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0-4BB7-BE8B-069BD92B4D53}"/>
            </c:ext>
          </c:extLst>
        </c:ser>
        <c:ser>
          <c:idx val="1"/>
          <c:order val="1"/>
          <c:tx>
            <c:v>puntuación 0.75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Hoja1!$B$82:$E$82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Hoja1!$B$84:$E$84</c:f>
              <c:numCache>
                <c:formatCode>General</c:formatCode>
                <c:ptCount val="4"/>
                <c:pt idx="0">
                  <c:v>2.5</c:v>
                </c:pt>
                <c:pt idx="1">
                  <c:v>3.2</c:v>
                </c:pt>
                <c:pt idx="2">
                  <c:v>1.6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0-4BB7-BE8B-069BD92B4D53}"/>
            </c:ext>
          </c:extLst>
        </c:ser>
        <c:ser>
          <c:idx val="2"/>
          <c:order val="2"/>
          <c:tx>
            <c:v>puntuación 1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Hoja1!$B$82:$E$82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Hoja1!$B$85:$E$85</c:f>
              <c:numCache>
                <c:formatCode>General</c:formatCode>
                <c:ptCount val="4"/>
                <c:pt idx="0">
                  <c:v>8.4</c:v>
                </c:pt>
                <c:pt idx="1">
                  <c:v>4.5</c:v>
                </c:pt>
                <c:pt idx="2">
                  <c:v>1.8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F0-4BB7-BE8B-069BD92B4D53}"/>
            </c:ext>
          </c:extLst>
        </c:ser>
        <c:ser>
          <c:idx val="3"/>
          <c:order val="3"/>
          <c:tx>
            <c:v>puntuación 2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Hoja1!$B$82:$E$82</c:f>
              <c:strCache>
                <c:ptCount val="4"/>
                <c:pt idx="0">
                  <c:v>excelente, %</c:v>
                </c:pt>
                <c:pt idx="1">
                  <c:v>muy positiva, %</c:v>
                </c:pt>
                <c:pt idx="2">
                  <c:v>positiva, %</c:v>
                </c:pt>
                <c:pt idx="3">
                  <c:v>no positiva, %</c:v>
                </c:pt>
              </c:strCache>
            </c:strRef>
          </c:cat>
          <c:val>
            <c:numRef>
              <c:f>Hoja1!$B$86:$E$86</c:f>
              <c:numCache>
                <c:formatCode>General</c:formatCode>
                <c:ptCount val="4"/>
                <c:pt idx="0">
                  <c:v>52.2</c:v>
                </c:pt>
                <c:pt idx="1">
                  <c:v>30.6</c:v>
                </c:pt>
                <c:pt idx="2">
                  <c:v>14.3</c:v>
                </c:pt>
                <c:pt idx="3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F0-4BB7-BE8B-069BD92B4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842575"/>
        <c:axId val="558838415"/>
      </c:barChart>
      <c:catAx>
        <c:axId val="55884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8838415"/>
        <c:crosses val="autoZero"/>
        <c:auto val="1"/>
        <c:lblAlgn val="ctr"/>
        <c:lblOffset val="100"/>
        <c:noMultiLvlLbl val="0"/>
      </c:catAx>
      <c:valAx>
        <c:axId val="55883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884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1"/>
            <a:ext cx="9143999" cy="6869843"/>
          </a:xfrm>
          <a:prstGeom prst="rect">
            <a:avLst/>
          </a:prstGeom>
          <a:noFill/>
        </p:spPr>
      </p:pic>
      <p:pic>
        <p:nvPicPr>
          <p:cNvPr id="3" name="Picture 2" descr="E:\Recursos\Logos\Logo UCM 2012\Marca UCM logo Blanco.gi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779912" y="332656"/>
            <a:ext cx="1584176" cy="1455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8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2" cstate="print"/>
          <a:srcRect t="94985"/>
          <a:stretch>
            <a:fillRect/>
          </a:stretch>
        </p:blipFill>
        <p:spPr bwMode="auto">
          <a:xfrm>
            <a:off x="0" y="6525344"/>
            <a:ext cx="9143999" cy="344500"/>
          </a:xfrm>
          <a:prstGeom prst="rect">
            <a:avLst/>
          </a:prstGeom>
          <a:noFill/>
        </p:spPr>
      </p:pic>
      <p:pic>
        <p:nvPicPr>
          <p:cNvPr id="13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2" cstate="print"/>
          <a:srcRect b="89917"/>
          <a:stretch>
            <a:fillRect/>
          </a:stretch>
        </p:blipFill>
        <p:spPr bwMode="auto">
          <a:xfrm>
            <a:off x="0" y="0"/>
            <a:ext cx="9143999" cy="692696"/>
          </a:xfrm>
          <a:prstGeom prst="rect">
            <a:avLst/>
          </a:prstGeom>
          <a:noFill/>
        </p:spPr>
      </p:pic>
      <p:pic>
        <p:nvPicPr>
          <p:cNvPr id="20481" name="Picture 1" descr="E:\Recursos\Logos\Logo UCM 2012\Marca UCM Alternativa logo blanc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28" y="150540"/>
            <a:ext cx="1800200" cy="46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18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Trabajo\Vicerrectorado de Planificación\Presentación Reestructuración de Departamentos\Rec\Fondo muy claro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1"/>
            <a:ext cx="9143999" cy="6869844"/>
          </a:xfrm>
          <a:prstGeom prst="rect">
            <a:avLst/>
          </a:prstGeom>
          <a:noFill/>
        </p:spPr>
      </p:pic>
      <p:pic>
        <p:nvPicPr>
          <p:cNvPr id="14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3" cstate="print"/>
          <a:srcRect t="94985"/>
          <a:stretch>
            <a:fillRect/>
          </a:stretch>
        </p:blipFill>
        <p:spPr bwMode="auto">
          <a:xfrm>
            <a:off x="0" y="6525344"/>
            <a:ext cx="9143999" cy="344500"/>
          </a:xfrm>
          <a:prstGeom prst="rect">
            <a:avLst/>
          </a:prstGeom>
          <a:noFill/>
        </p:spPr>
      </p:pic>
      <p:pic>
        <p:nvPicPr>
          <p:cNvPr id="13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3" cstate="print"/>
          <a:srcRect b="89917"/>
          <a:stretch>
            <a:fillRect/>
          </a:stretch>
        </p:blipFill>
        <p:spPr bwMode="auto">
          <a:xfrm>
            <a:off x="0" y="0"/>
            <a:ext cx="9143999" cy="692696"/>
          </a:xfrm>
          <a:prstGeom prst="rect">
            <a:avLst/>
          </a:prstGeom>
          <a:noFill/>
        </p:spPr>
      </p:pic>
      <p:pic>
        <p:nvPicPr>
          <p:cNvPr id="20481" name="Picture 1" descr="E:\Recursos\Logos\Logo UCM 2012\Marca UCM Alternativa logo blanco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28" y="150540"/>
            <a:ext cx="1800200" cy="46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18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0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29508" y="3284984"/>
            <a:ext cx="8300158" cy="83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Estudios de validez y fiabilidad del cuestionario de estudiantes </a:t>
            </a:r>
            <a:r>
              <a:rPr lang="es-E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Docentia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-UCM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Curso 2020-21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32329" y="6237312"/>
            <a:ext cx="260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Vicerrectorado de Calidad</a:t>
            </a:r>
          </a:p>
        </p:txBody>
      </p:sp>
    </p:spTree>
    <p:extLst>
      <p:ext uri="{BB962C8B-B14F-4D97-AF65-F5344CB8AC3E}">
        <p14:creationId xmlns:p14="http://schemas.microsoft.com/office/powerpoint/2010/main" val="214682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DB381E-E3D7-4D13-8EE7-5306E24B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0198"/>
            <a:ext cx="4392487" cy="18945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DEEB73-D3B6-44C4-9E23-467878E42CEF}"/>
              </a:ext>
            </a:extLst>
          </p:cNvPr>
          <p:cNvSpPr txBox="1"/>
          <p:nvPr/>
        </p:nvSpPr>
        <p:spPr>
          <a:xfrm>
            <a:off x="1403648" y="692696"/>
            <a:ext cx="676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Diagramas de dispersión en función de las diferentes dimensiones  y la calificación final por grupos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6117768-40F4-482C-B594-22CF9055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09347"/>
            <a:ext cx="4392488" cy="18841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3F3E4A-12DB-4063-85DA-3C7052148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17033"/>
            <a:ext cx="4392485" cy="18685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86D28D8-ABE2-47DC-BE06-52B67F624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137" y="3717033"/>
            <a:ext cx="4194792" cy="19114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85B8C15-F6A5-4C0E-96E5-279BBD3B9DD9}"/>
              </a:ext>
            </a:extLst>
          </p:cNvPr>
          <p:cNvSpPr txBox="1"/>
          <p:nvPr/>
        </p:nvSpPr>
        <p:spPr>
          <a:xfrm>
            <a:off x="1454870" y="5980638"/>
            <a:ext cx="696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El grupo de los excelentes es el mas compacto en todas las dimensiones 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F538DE33-0B5D-4BA6-A6F3-4D4A152AAA6B}"/>
              </a:ext>
            </a:extLst>
          </p:cNvPr>
          <p:cNvSpPr/>
          <p:nvPr/>
        </p:nvSpPr>
        <p:spPr>
          <a:xfrm>
            <a:off x="4427984" y="5628439"/>
            <a:ext cx="360040" cy="24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51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10B2D3-FE4D-DA30-0144-3D6A86A828AF}"/>
              </a:ext>
            </a:extLst>
          </p:cNvPr>
          <p:cNvSpPr txBox="1"/>
          <p:nvPr/>
        </p:nvSpPr>
        <p:spPr>
          <a:xfrm>
            <a:off x="1331640" y="1484784"/>
            <a:ext cx="70567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dirty="0"/>
              <a:t>Fiabilidad como ausencia de errores aleatorios e independencia de desviaciones producidas por errores causales (medidas de consistencia interna)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8A269A-CDBD-598F-8556-FF23B9BEC5DF}"/>
              </a:ext>
            </a:extLst>
          </p:cNvPr>
          <p:cNvSpPr txBox="1"/>
          <p:nvPr/>
        </p:nvSpPr>
        <p:spPr>
          <a:xfrm>
            <a:off x="2051720" y="2780928"/>
            <a:ext cx="586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Consistencia interna de la encuesta en el trienio evaluado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54974C2-8813-DC4A-254A-BC7C5AAF8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84955"/>
              </p:ext>
            </p:extLst>
          </p:nvPr>
        </p:nvGraphicFramePr>
        <p:xfrm>
          <a:off x="1619673" y="3965735"/>
          <a:ext cx="5544615" cy="1440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2900">
                  <a:extLst>
                    <a:ext uri="{9D8B030D-6E8A-4147-A177-3AD203B41FA5}">
                      <a16:colId xmlns:a16="http://schemas.microsoft.com/office/drawing/2014/main" val="4068012921"/>
                    </a:ext>
                  </a:extLst>
                </a:gridCol>
                <a:gridCol w="1671576">
                  <a:extLst>
                    <a:ext uri="{9D8B030D-6E8A-4147-A177-3AD203B41FA5}">
                      <a16:colId xmlns:a16="http://schemas.microsoft.com/office/drawing/2014/main" val="2090119843"/>
                    </a:ext>
                  </a:extLst>
                </a:gridCol>
                <a:gridCol w="1360139">
                  <a:extLst>
                    <a:ext uri="{9D8B030D-6E8A-4147-A177-3AD203B41FA5}">
                      <a16:colId xmlns:a16="http://schemas.microsoft.com/office/drawing/2014/main" val="1505219338"/>
                    </a:ext>
                  </a:extLst>
                </a:gridCol>
              </a:tblGrid>
              <a:tr h="3700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Curso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Alfa Cronbach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Evaluación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3457298"/>
                  </a:ext>
                </a:extLst>
              </a:tr>
              <a:tr h="3700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2018-2019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0.978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&gt;0,70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9592786"/>
                  </a:ext>
                </a:extLst>
              </a:tr>
              <a:tr h="3700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2019-2020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0.979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&gt;0.70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7430431"/>
                  </a:ext>
                </a:extLst>
              </a:tr>
              <a:tr h="330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2020-2021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0.978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&gt;0.70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723756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6964B1B-F39E-B08A-430E-F8EEE5C9D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3499991"/>
            <a:ext cx="4850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Fiabilidad de la encuesta de estudiantes. Alfa de Cronbach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4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00FE77-2953-81A9-C624-48AAFDC52752}"/>
              </a:ext>
            </a:extLst>
          </p:cNvPr>
          <p:cNvSpPr txBox="1"/>
          <p:nvPr/>
        </p:nvSpPr>
        <p:spPr>
          <a:xfrm>
            <a:off x="1187624" y="1556792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Conclusiones: </a:t>
            </a:r>
          </a:p>
          <a:p>
            <a:endParaRPr lang="es-ES" b="1" dirty="0"/>
          </a:p>
          <a:p>
            <a:pPr marL="285750" indent="-285750">
              <a:buFontTx/>
              <a:buChar char="-"/>
            </a:pPr>
            <a:r>
              <a:rPr lang="es-ES" dirty="0"/>
              <a:t>Las medidas de validez utilizando Análisis de Componentes Principales y medidas de correlación con el coeficiente de Pearson muestran que independientemente de la calificación que obtiene el profesor hay una fuerte correlación entre la calificación obtenida y los resultados de las dimensiones evaluadas fundamentalmente a través de encuestas</a:t>
            </a:r>
          </a:p>
          <a:p>
            <a:pPr marL="285750" indent="-285750">
              <a:buFontTx/>
              <a:buChar char="-"/>
            </a:pPr>
            <a:r>
              <a:rPr lang="es-ES" dirty="0"/>
              <a:t>La fiabilidad medida con el estadístico α </a:t>
            </a:r>
            <a:r>
              <a:rPr lang="es-ES" dirty="0" err="1" smtClean="0"/>
              <a:t>Cronbach</a:t>
            </a:r>
            <a:r>
              <a:rPr lang="es-ES" dirty="0" smtClean="0"/>
              <a:t> </a:t>
            </a:r>
            <a:r>
              <a:rPr lang="es-ES" dirty="0"/>
              <a:t>(por encima de 0.70) en el trienio evaluado muestra la consistencia interna de la encuesta utilizada 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702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4A11AE-7EA9-4A89-82A2-A4832C7CF18E}"/>
              </a:ext>
            </a:extLst>
          </p:cNvPr>
          <p:cNvSpPr txBox="1"/>
          <p:nvPr/>
        </p:nvSpPr>
        <p:spPr>
          <a:xfrm>
            <a:off x="467544" y="1484784"/>
            <a:ext cx="7966818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Dimensiones, criterios de evaluación e indicadores del Programa DOCENTIA-UCM.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Procesos de reflexión, mejora y actualización de la actividad docente</a:t>
            </a:r>
            <a:endParaRPr lang="es-E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7B1BDC-532E-4528-8F6A-EADD135F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92896"/>
            <a:ext cx="8326858" cy="38324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478506-6037-735E-3639-AFDA1BE3DE10}"/>
              </a:ext>
            </a:extLst>
          </p:cNvPr>
          <p:cNvSpPr txBox="1"/>
          <p:nvPr/>
        </p:nvSpPr>
        <p:spPr>
          <a:xfrm>
            <a:off x="1259632" y="850712"/>
            <a:ext cx="507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Más estudios en los que no se utiliza la encuesta ….</a:t>
            </a:r>
          </a:p>
        </p:txBody>
      </p:sp>
    </p:spTree>
    <p:extLst>
      <p:ext uri="{BB962C8B-B14F-4D97-AF65-F5344CB8AC3E}">
        <p14:creationId xmlns:p14="http://schemas.microsoft.com/office/powerpoint/2010/main" val="325243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219D54D-77C0-443C-887C-8E9A9D3BEC11}"/>
              </a:ext>
            </a:extLst>
          </p:cNvPr>
          <p:cNvSpPr txBox="1"/>
          <p:nvPr/>
        </p:nvSpPr>
        <p:spPr>
          <a:xfrm>
            <a:off x="467544" y="8367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Correlaciones entre los </a:t>
            </a: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rocesos de reflexión, mejora y actualización de la actividad docente </a:t>
            </a:r>
            <a:r>
              <a:rPr lang="es-ES" b="1" dirty="0"/>
              <a:t>y la calificación final para todos los profesores evaluados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9FA84C-35E8-433D-AD6A-E4609B6F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043"/>
            <a:ext cx="9144000" cy="47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77DB2D-B249-4C97-9FF2-DFA4713CDAD1}"/>
              </a:ext>
            </a:extLst>
          </p:cNvPr>
          <p:cNvSpPr txBox="1"/>
          <p:nvPr/>
        </p:nvSpPr>
        <p:spPr>
          <a:xfrm>
            <a:off x="431540" y="2204864"/>
            <a:ext cx="80648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Fuerte correlación entre la valoración de la identificación y el análisis de fortalezas y vías de mejora en la planificación, el desarrollo y los resultados de la docencia en todos los grupos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La correlación también es importante entre dos últimos ítems y la valoración global dado el peso que tienen estas valoraciones en la calificación final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En los diagramas de dispersión esta  dimensión es la que muestra un patrón muy aleatorio para todos los grupos salvo para el de los profesores excelentes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A31B08-CDAC-4B2E-B03E-0F63B90C6314}"/>
              </a:ext>
            </a:extLst>
          </p:cNvPr>
          <p:cNvSpPr txBox="1"/>
          <p:nvPr/>
        </p:nvSpPr>
        <p:spPr>
          <a:xfrm>
            <a:off x="539552" y="836712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Correlaciones entre los </a:t>
            </a: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rocesos de reflexión, mejora y actualización de la actividad docente </a:t>
            </a:r>
            <a:r>
              <a:rPr lang="es-ES" b="1" dirty="0"/>
              <a:t>y la calificación final para todos los profesores evaluados </a:t>
            </a:r>
          </a:p>
        </p:txBody>
      </p:sp>
    </p:spTree>
    <p:extLst>
      <p:ext uri="{BB962C8B-B14F-4D97-AF65-F5344CB8AC3E}">
        <p14:creationId xmlns:p14="http://schemas.microsoft.com/office/powerpoint/2010/main" val="283563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06C0CF9-35CC-4D9F-9549-4C41AFA4154E}"/>
              </a:ext>
            </a:extLst>
          </p:cNvPr>
          <p:cNvGrpSpPr/>
          <p:nvPr/>
        </p:nvGrpSpPr>
        <p:grpSpPr>
          <a:xfrm>
            <a:off x="395537" y="1052736"/>
            <a:ext cx="8636627" cy="4972043"/>
            <a:chOff x="395537" y="1052736"/>
            <a:chExt cx="8636627" cy="4972043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C649AD5-C4E7-4DC0-A2A9-B1301D8D173F}"/>
                </a:ext>
              </a:extLst>
            </p:cNvPr>
            <p:cNvSpPr txBox="1"/>
            <p:nvPr/>
          </p:nvSpPr>
          <p:spPr>
            <a:xfrm>
              <a:off x="503548" y="1052736"/>
              <a:ext cx="8136904" cy="709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b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Procesos de reflexión, mejora y actualización de la actividad docente por grupos de evaluación trienal </a:t>
              </a:r>
              <a:endPara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FA6FA99B-E77E-452B-B490-9D0805C543C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1894814"/>
                </p:ext>
              </p:extLst>
            </p:nvPr>
          </p:nvGraphicFramePr>
          <p:xfrm>
            <a:off x="503548" y="1761969"/>
            <a:ext cx="2844316" cy="1896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BF3CA39C-6B70-49E4-8C85-2BA827DC71C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86816169"/>
                </p:ext>
              </p:extLst>
            </p:nvPr>
          </p:nvGraphicFramePr>
          <p:xfrm>
            <a:off x="3347864" y="1782383"/>
            <a:ext cx="2844316" cy="18348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56591AEF-AA4B-4ABF-9751-8F6F65F76FC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6288815"/>
                </p:ext>
              </p:extLst>
            </p:nvPr>
          </p:nvGraphicFramePr>
          <p:xfrm>
            <a:off x="6219613" y="1782384"/>
            <a:ext cx="2646042" cy="18348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10CC2CD-9D38-4D6C-A107-FFE30322A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37" y="4005064"/>
              <a:ext cx="2995022" cy="1800200"/>
            </a:xfrm>
            <a:prstGeom prst="rect">
              <a:avLst/>
            </a:prstGeom>
          </p:spPr>
        </p:pic>
        <p:graphicFrame>
          <p:nvGraphicFramePr>
            <p:cNvPr id="11" name="Gráfico 10">
              <a:extLst>
                <a:ext uri="{FF2B5EF4-FFF2-40B4-BE49-F238E27FC236}">
                  <a16:creationId xmlns:a16="http://schemas.microsoft.com/office/drawing/2014/main" id="{9E64BA0D-58F6-45B3-90DE-7563867CE72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76714714"/>
                </p:ext>
              </p:extLst>
            </p:nvPr>
          </p:nvGraphicFramePr>
          <p:xfrm>
            <a:off x="3369387" y="4005064"/>
            <a:ext cx="3146829" cy="19511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" name="Gráfico 1">
              <a:extLst>
                <a:ext uri="{FF2B5EF4-FFF2-40B4-BE49-F238E27FC236}">
                  <a16:creationId xmlns:a16="http://schemas.microsoft.com/office/drawing/2014/main" id="{74B97BDC-7C33-4F23-B285-2F139D74662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0257443"/>
                </p:ext>
              </p:extLst>
            </p:nvPr>
          </p:nvGraphicFramePr>
          <p:xfrm>
            <a:off x="6386122" y="3936547"/>
            <a:ext cx="2646042" cy="2088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212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42F214-0BA4-4043-9081-2AF27BB6DFD1}"/>
              </a:ext>
            </a:extLst>
          </p:cNvPr>
          <p:cNvSpPr txBox="1"/>
          <p:nvPr/>
        </p:nvSpPr>
        <p:spPr>
          <a:xfrm>
            <a:off x="5066427" y="60212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A14CEA-D0EE-42FA-9CBE-7C86E645D312}"/>
              </a:ext>
            </a:extLst>
          </p:cNvPr>
          <p:cNvSpPr txBox="1"/>
          <p:nvPr/>
        </p:nvSpPr>
        <p:spPr>
          <a:xfrm>
            <a:off x="395536" y="191683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dirty="0"/>
              <a:t>Validez entendida como el hecho de que el instrumento mide lo que queremos medir (análisis de componentes)</a:t>
            </a:r>
          </a:p>
          <a:p>
            <a:pPr marL="285750" indent="-285750">
              <a:buFontTx/>
              <a:buChar char="-"/>
            </a:pPr>
            <a:r>
              <a:rPr lang="es-ES" b="1" dirty="0"/>
              <a:t>Fiabilidad como ausencia de errores aleatorios e independencia de desviaciones producidas por errores causales (medidas de consistencia interna)</a:t>
            </a:r>
          </a:p>
          <a:p>
            <a:endParaRPr lang="es-ES" b="1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680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42F214-0BA4-4043-9081-2AF27BB6DFD1}"/>
              </a:ext>
            </a:extLst>
          </p:cNvPr>
          <p:cNvSpPr txBox="1"/>
          <p:nvPr/>
        </p:nvSpPr>
        <p:spPr>
          <a:xfrm>
            <a:off x="5066427" y="60212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A14CEA-D0EE-42FA-9CBE-7C86E645D312}"/>
              </a:ext>
            </a:extLst>
          </p:cNvPr>
          <p:cNvSpPr txBox="1"/>
          <p:nvPr/>
        </p:nvSpPr>
        <p:spPr>
          <a:xfrm>
            <a:off x="1259632" y="1628800"/>
            <a:ext cx="56656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Herramientas utilizadas</a:t>
            </a:r>
            <a:r>
              <a:rPr lang="es-ES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dirty="0"/>
              <a:t>Datos disponibles desde los servicios informáticos UCM</a:t>
            </a:r>
          </a:p>
          <a:p>
            <a:pPr marL="285750" indent="-285750">
              <a:buFontTx/>
              <a:buChar char="-"/>
            </a:pPr>
            <a:r>
              <a:rPr lang="es-ES" dirty="0"/>
              <a:t>Análisis de componentes principales </a:t>
            </a:r>
          </a:p>
          <a:p>
            <a:pPr marL="285750" indent="-285750">
              <a:buFontTx/>
              <a:buChar char="-"/>
            </a:pPr>
            <a:r>
              <a:rPr lang="es-ES" dirty="0"/>
              <a:t>Microsoft Excel </a:t>
            </a:r>
          </a:p>
          <a:p>
            <a:pPr marL="285750" indent="-285750">
              <a:buFontTx/>
              <a:buChar char="-"/>
            </a:pPr>
            <a:r>
              <a:rPr lang="es-ES" dirty="0"/>
              <a:t>Estadísticas de fiabilidad con </a:t>
            </a:r>
            <a:r>
              <a:rPr lang="el-GR" dirty="0"/>
              <a:t>α</a:t>
            </a:r>
            <a:r>
              <a:rPr lang="es-ES" dirty="0"/>
              <a:t> </a:t>
            </a:r>
            <a:r>
              <a:rPr lang="es-ES" dirty="0" err="1"/>
              <a:t>Crobach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869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42F214-0BA4-4043-9081-2AF27BB6DFD1}"/>
              </a:ext>
            </a:extLst>
          </p:cNvPr>
          <p:cNvSpPr txBox="1"/>
          <p:nvPr/>
        </p:nvSpPr>
        <p:spPr>
          <a:xfrm>
            <a:off x="5066427" y="60212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A14CEA-D0EE-42FA-9CBE-7C86E645D312}"/>
              </a:ext>
            </a:extLst>
          </p:cNvPr>
          <p:cNvSpPr txBox="1"/>
          <p:nvPr/>
        </p:nvSpPr>
        <p:spPr>
          <a:xfrm>
            <a:off x="431540" y="1258106"/>
            <a:ext cx="8280920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Validez entendida como el hecho de que el instrumento mide lo que queremos medir (análisis de componentes)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Las encuestas de los estudiantes se utilizan para medir 3 de las dimensiones del modelo </a:t>
            </a:r>
            <a:r>
              <a:rPr lang="es-ES" dirty="0" err="1"/>
              <a:t>Docentia</a:t>
            </a:r>
            <a:r>
              <a:rPr lang="es-ES" dirty="0"/>
              <a:t>-UCM junto con el informe del centro y departamento y los resultados obtenidos por los estudiantes (La tasa de suspensos de los estudiantes es inferior al 85% en la convocatoria ordinaria, 3%)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Se estudia como afectan a los resultados globales la evaluación de estas dimensiones y si hay correlación entre su medida y la evaluación global </a:t>
            </a:r>
          </a:p>
          <a:p>
            <a:endParaRPr lang="es-ES" b="1" dirty="0"/>
          </a:p>
          <a:p>
            <a:pPr marL="44958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1. Planificación y organización de la docencia.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2. Desarrollo de la enseñanza.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3. Resultados.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b="1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115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B03947-5A1B-415A-8812-D038B3693E57}"/>
              </a:ext>
            </a:extLst>
          </p:cNvPr>
          <p:cNvSpPr txBox="1"/>
          <p:nvPr/>
        </p:nvSpPr>
        <p:spPr>
          <a:xfrm>
            <a:off x="683568" y="98072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Programa </a:t>
            </a:r>
            <a:r>
              <a:rPr lang="es-ES" b="1" dirty="0" err="1"/>
              <a:t>Docentia</a:t>
            </a:r>
            <a:r>
              <a:rPr lang="es-ES" b="1" dirty="0"/>
              <a:t>-UCM. Dimensiones y criterios de la evaluación del profesorado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F6020D-8DA7-45C9-98C8-53879426F662}"/>
              </a:ext>
            </a:extLst>
          </p:cNvPr>
          <p:cNvSpPr txBox="1"/>
          <p:nvPr/>
        </p:nvSpPr>
        <p:spPr>
          <a:xfrm>
            <a:off x="791580" y="1859339"/>
            <a:ext cx="77768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800" dirty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Con el fin de reducir la dimensión de variables predictivas se ha utilizado un procedimiento de Análisis de Componentes Principales (PCA)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Los componentes principales se definen como un grupo de combinaciones ortogonales de las variables utilizadas que tienen mayor varianza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Cuando las variables están altamente correlacionadas, los primeros componentes principales pueden ser suficientes para describir la mayor parte de variabilidad presente en los datos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Dos componentes principales presentan valores propios por encima de uno y en conjunto explican el 98.65% de la variabilidad de los datos originales</a:t>
            </a:r>
          </a:p>
          <a:p>
            <a:r>
              <a:rPr lang="es-ES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443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96A448-1425-48B2-AF22-3BF72ABE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6105525" cy="38195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DBFFF70-623C-420F-BE6A-02E26589F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046" y="1196752"/>
            <a:ext cx="4686954" cy="119079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5FB6A25-6967-4847-B1C8-536C22ED84CB}"/>
              </a:ext>
            </a:extLst>
          </p:cNvPr>
          <p:cNvSpPr txBox="1"/>
          <p:nvPr/>
        </p:nvSpPr>
        <p:spPr>
          <a:xfrm>
            <a:off x="827584" y="908720"/>
            <a:ext cx="360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Análisis de Componentes Principales</a:t>
            </a:r>
          </a:p>
        </p:txBody>
      </p:sp>
    </p:spTree>
    <p:extLst>
      <p:ext uri="{BB962C8B-B14F-4D97-AF65-F5344CB8AC3E}">
        <p14:creationId xmlns:p14="http://schemas.microsoft.com/office/powerpoint/2010/main" val="276126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34770C-CDC4-4883-A9EA-874E10B410BC}"/>
              </a:ext>
            </a:extLst>
          </p:cNvPr>
          <p:cNvSpPr txBox="1"/>
          <p:nvPr/>
        </p:nvSpPr>
        <p:spPr>
          <a:xfrm>
            <a:off x="827584" y="908720"/>
            <a:ext cx="367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Análisis de Componentes Principales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6444DD-334C-4AB9-AE2C-3E00076E5EAF}"/>
              </a:ext>
            </a:extLst>
          </p:cNvPr>
          <p:cNvSpPr txBox="1"/>
          <p:nvPr/>
        </p:nvSpPr>
        <p:spPr>
          <a:xfrm>
            <a:off x="683568" y="3373282"/>
            <a:ext cx="69847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Los pesos de las diferentes dimensiones de la primera columna tienen una interpretación interesante, son todos prácticamente iguales salvo el correspondiente a la dimensión de reflexión y mejora. En el segundo componente tiene mucho más peso esta dimensión y probablemente es la que nos puede permitir evaluar las diferencias en la valoración total del proceso.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Las dimensiones planificación, desarrollo y resultados están fuertemente correlacionadas</a:t>
            </a:r>
            <a:endParaRPr lang="es-E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B502A4-9F3A-46C8-BE62-B55CAE0C4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457" y="1556792"/>
            <a:ext cx="4686954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82EF95-9DB7-4768-995B-E91B69CB3063}"/>
              </a:ext>
            </a:extLst>
          </p:cNvPr>
          <p:cNvSpPr txBox="1"/>
          <p:nvPr/>
        </p:nvSpPr>
        <p:spPr>
          <a:xfrm>
            <a:off x="1187624" y="834305"/>
            <a:ext cx="666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Correlaciones entre las diferentes dimensiones y la calificación final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3494D-6749-41B2-BD1F-C75C0C7B8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657" y="3645024"/>
            <a:ext cx="5658465" cy="29083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F79B750-9796-4210-A3A0-B6E87BD4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03637"/>
            <a:ext cx="5652120" cy="25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2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82EF95-9DB7-4768-995B-E91B69CB3063}"/>
              </a:ext>
            </a:extLst>
          </p:cNvPr>
          <p:cNvSpPr txBox="1"/>
          <p:nvPr/>
        </p:nvSpPr>
        <p:spPr>
          <a:xfrm>
            <a:off x="1115616" y="836712"/>
            <a:ext cx="775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Correlaciones entre las diferentes dimensiones y la calificación final por grupos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E66463-6F2E-498D-A7EA-3930A27C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4283968" cy="22412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E1D1E5E-26F0-4A6D-ADCC-AF18FA439A40}"/>
              </a:ext>
            </a:extLst>
          </p:cNvPr>
          <p:cNvSpPr txBox="1"/>
          <p:nvPr/>
        </p:nvSpPr>
        <p:spPr>
          <a:xfrm>
            <a:off x="683568" y="1160748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a) excelente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DD3DCB-A31C-4205-85EB-420930C07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47" y="1530080"/>
            <a:ext cx="4283968" cy="21797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F5159A-9C55-4A10-9BAD-6E3CBAB58DA5}"/>
              </a:ext>
            </a:extLst>
          </p:cNvPr>
          <p:cNvSpPr txBox="1"/>
          <p:nvPr/>
        </p:nvSpPr>
        <p:spPr>
          <a:xfrm>
            <a:off x="5868144" y="1167980"/>
            <a:ext cx="16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b) muy positivo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DF804D9-1AA2-4483-B277-1A2303C25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22" y="4149080"/>
            <a:ext cx="4285357" cy="215755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560DB68-3F39-475B-BB2C-0B8461DA828B}"/>
              </a:ext>
            </a:extLst>
          </p:cNvPr>
          <p:cNvSpPr txBox="1"/>
          <p:nvPr/>
        </p:nvSpPr>
        <p:spPr>
          <a:xfrm>
            <a:off x="853551" y="3779748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c) positivo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EA09F6D-1E5F-4E63-A22D-44C65C037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727" y="4132571"/>
            <a:ext cx="4076088" cy="209434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42F9A48-B725-4CE1-B80B-F6CF9EC8F506}"/>
              </a:ext>
            </a:extLst>
          </p:cNvPr>
          <p:cNvSpPr txBox="1"/>
          <p:nvPr/>
        </p:nvSpPr>
        <p:spPr>
          <a:xfrm>
            <a:off x="5951500" y="3779748"/>
            <a:ext cx="14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d) no positivo</a:t>
            </a:r>
          </a:p>
        </p:txBody>
      </p:sp>
    </p:spTree>
    <p:extLst>
      <p:ext uri="{BB962C8B-B14F-4D97-AF65-F5344CB8AC3E}">
        <p14:creationId xmlns:p14="http://schemas.microsoft.com/office/powerpoint/2010/main" val="98455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755</Words>
  <Application>Microsoft Office PowerPoint</Application>
  <PresentationFormat>Presentación en pantalla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</dc:creator>
  <cp:lastModifiedBy>JOSE MANUEL SEGOVIA GUISADO</cp:lastModifiedBy>
  <cp:revision>40</cp:revision>
  <dcterms:created xsi:type="dcterms:W3CDTF">2016-10-17T15:47:14Z</dcterms:created>
  <dcterms:modified xsi:type="dcterms:W3CDTF">2022-11-11T08:57:35Z</dcterms:modified>
</cp:coreProperties>
</file>