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56" r:id="rId2"/>
    <p:sldId id="263" r:id="rId3"/>
    <p:sldId id="276" r:id="rId4"/>
    <p:sldId id="260" r:id="rId5"/>
    <p:sldId id="269" r:id="rId6"/>
    <p:sldId id="270" r:id="rId7"/>
    <p:sldId id="285" r:id="rId8"/>
    <p:sldId id="259" r:id="rId9"/>
    <p:sldId id="289" r:id="rId10"/>
    <p:sldId id="274" r:id="rId11"/>
    <p:sldId id="277" r:id="rId12"/>
    <p:sldId id="261" r:id="rId13"/>
    <p:sldId id="284" r:id="rId14"/>
    <p:sldId id="286" r:id="rId15"/>
    <p:sldId id="262" r:id="rId16"/>
    <p:sldId id="278" r:id="rId17"/>
    <p:sldId id="264" r:id="rId18"/>
    <p:sldId id="283" r:id="rId19"/>
    <p:sldId id="279" r:id="rId20"/>
    <p:sldId id="265" r:id="rId21"/>
    <p:sldId id="281" r:id="rId22"/>
    <p:sldId id="268" r:id="rId23"/>
    <p:sldId id="290" r:id="rId24"/>
    <p:sldId id="292" r:id="rId25"/>
    <p:sldId id="293" r:id="rId26"/>
    <p:sldId id="287" r:id="rId27"/>
    <p:sldId id="294" r:id="rId28"/>
    <p:sldId id="266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34" autoAdjust="0"/>
    <p:restoredTop sz="99761" autoAdjust="0"/>
  </p:normalViewPr>
  <p:slideViewPr>
    <p:cSldViewPr snapToGrid="0" snapToObjects="1"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4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layout>
        <c:manualLayout>
          <c:xMode val="edge"/>
          <c:yMode val="edge"/>
          <c:x val="0.44073072435215799"/>
          <c:y val="5.0603792229595101E-2"/>
        </c:manualLayout>
      </c:layout>
      <c:overlay val="0"/>
    </c:title>
    <c:autoTitleDeleted val="0"/>
    <c:plotArea>
      <c:layout/>
      <c:doughnutChart>
        <c:varyColors val="1"/>
        <c:ser>
          <c:idx val="0"/>
          <c:order val="0"/>
          <c:tx>
            <c:strRef>
              <c:f>Feuil1!$B$1</c:f>
              <c:strCache>
                <c:ptCount val="1"/>
                <c:pt idx="0">
                  <c:v>Matière</c:v>
                </c:pt>
              </c:strCache>
            </c:strRef>
          </c:tx>
          <c:cat>
            <c:strRef>
              <c:f>Feuil1!$A$2:$A$7</c:f>
              <c:strCache>
                <c:ptCount val="6"/>
                <c:pt idx="0">
                  <c:v>en matière de</c:v>
                </c:pt>
                <c:pt idx="1">
                  <c:v>substantif concret (sens 1)</c:v>
                </c:pt>
                <c:pt idx="2">
                  <c:v>substantif abstrait (sens 2)</c:v>
                </c:pt>
                <c:pt idx="3">
                  <c:v>matière noire</c:v>
                </c:pt>
                <c:pt idx="4">
                  <c:v>matière première</c:v>
                </c:pt>
                <c:pt idx="5">
                  <c:v>entrée en matière</c:v>
                </c:pt>
              </c:strCache>
            </c:strRef>
          </c:cat>
          <c:val>
            <c:numRef>
              <c:f>Feuil1!$B$2:$B$7</c:f>
              <c:numCache>
                <c:formatCode>General</c:formatCode>
                <c:ptCount val="6"/>
                <c:pt idx="0">
                  <c:v>51</c:v>
                </c:pt>
                <c:pt idx="1">
                  <c:v>28</c:v>
                </c:pt>
                <c:pt idx="2">
                  <c:v>4</c:v>
                </c:pt>
                <c:pt idx="3">
                  <c:v>4</c:v>
                </c:pt>
                <c:pt idx="4">
                  <c:v>3</c:v>
                </c:pt>
                <c:pt idx="5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86F-47A8-B4BC-572B3102A0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legend>
      <c:legendPos val="r"/>
      <c:layout>
        <c:manualLayout>
          <c:xMode val="edge"/>
          <c:yMode val="edge"/>
          <c:x val="0.62815433735028803"/>
          <c:y val="0.110764813610314"/>
          <c:w val="0.37184566264971097"/>
          <c:h val="0.88923518638968602"/>
        </c:manualLayout>
      </c:layout>
      <c:overlay val="0"/>
      <c:txPr>
        <a:bodyPr/>
        <a:lstStyle/>
        <a:p>
          <a:pPr>
            <a:defRPr kern="1200"/>
          </a:pPr>
          <a:endParaRPr lang="fr-FR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fr-FR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overlay val="0"/>
    </c:title>
    <c:autoTitleDeleted val="0"/>
    <c:plotArea>
      <c:layout>
        <c:manualLayout>
          <c:layoutTarget val="inner"/>
          <c:xMode val="edge"/>
          <c:yMode val="edge"/>
          <c:x val="5.8262317622716601E-2"/>
          <c:y val="0.12901863937965799"/>
          <c:w val="0.58294956686169996"/>
          <c:h val="0.80415531705537402"/>
        </c:manualLayout>
      </c:layout>
      <c:doughnutChart>
        <c:varyColors val="1"/>
        <c:ser>
          <c:idx val="0"/>
          <c:order val="0"/>
          <c:tx>
            <c:strRef>
              <c:f>Feuil1!$B$1</c:f>
              <c:strCache>
                <c:ptCount val="1"/>
                <c:pt idx="0">
                  <c:v>Matériel</c:v>
                </c:pt>
              </c:strCache>
            </c:strRef>
          </c:tx>
          <c:cat>
            <c:strRef>
              <c:f>Feuil1!$A$2:$A$7</c:f>
              <c:strCache>
                <c:ptCount val="6"/>
                <c:pt idx="0">
                  <c:v>informatique</c:v>
                </c:pt>
                <c:pt idx="1">
                  <c:v>équipement général/ustensiles</c:v>
                </c:pt>
                <c:pt idx="2">
                  <c:v>médical</c:v>
                </c:pt>
                <c:pt idx="3">
                  <c:v>militaire</c:v>
                </c:pt>
                <c:pt idx="4">
                  <c:v>scolaire</c:v>
                </c:pt>
                <c:pt idx="5">
                  <c:v>en opposition à "salariés"</c:v>
                </c:pt>
              </c:strCache>
            </c:strRef>
          </c:cat>
          <c:val>
            <c:numRef>
              <c:f>Feuil1!$B$2:$B$7</c:f>
              <c:numCache>
                <c:formatCode>General</c:formatCode>
                <c:ptCount val="6"/>
                <c:pt idx="0">
                  <c:v>17</c:v>
                </c:pt>
                <c:pt idx="1">
                  <c:v>30</c:v>
                </c:pt>
                <c:pt idx="2">
                  <c:v>12</c:v>
                </c:pt>
                <c:pt idx="3">
                  <c:v>11</c:v>
                </c:pt>
                <c:pt idx="4">
                  <c:v>6</c:v>
                </c:pt>
                <c:pt idx="5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47D-4527-A99C-D051D9C11E2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legend>
      <c:legendPos val="r"/>
      <c:layout>
        <c:manualLayout>
          <c:xMode val="edge"/>
          <c:yMode val="edge"/>
          <c:x val="0.70957985120808398"/>
          <c:y val="9.7961717973048604E-2"/>
          <c:w val="0.29042014879191602"/>
          <c:h val="0.9020382820269510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fr-FR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overlay val="0"/>
    </c:title>
    <c:autoTitleDeleted val="0"/>
    <c:plotArea>
      <c:layout/>
      <c:doughnutChart>
        <c:varyColors val="1"/>
        <c:ser>
          <c:idx val="0"/>
          <c:order val="0"/>
          <c:tx>
            <c:strRef>
              <c:f>Feuil1!$B$1</c:f>
              <c:strCache>
                <c:ptCount val="1"/>
                <c:pt idx="0">
                  <c:v>Matériau</c:v>
                </c:pt>
              </c:strCache>
            </c:strRef>
          </c:tx>
          <c:cat>
            <c:strRef>
              <c:f>Feuil1!$A$2:$A$5</c:f>
              <c:strCache>
                <c:ptCount val="4"/>
                <c:pt idx="0">
                  <c:v>technologie</c:v>
                </c:pt>
                <c:pt idx="1">
                  <c:v>sciences</c:v>
                </c:pt>
                <c:pt idx="2">
                  <c:v>textile</c:v>
                </c:pt>
                <c:pt idx="3">
                  <c:v>architecture, bâtiment</c:v>
                </c:pt>
              </c:strCache>
            </c:strRef>
          </c:cat>
          <c:val>
            <c:numRef>
              <c:f>Feuil1!$B$2:$B$5</c:f>
              <c:numCache>
                <c:formatCode>General</c:formatCode>
                <c:ptCount val="4"/>
                <c:pt idx="0">
                  <c:v>19</c:v>
                </c:pt>
                <c:pt idx="1">
                  <c:v>25</c:v>
                </c:pt>
                <c:pt idx="2">
                  <c:v>8</c:v>
                </c:pt>
                <c:pt idx="3">
                  <c:v>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4BA-4DF4-99F1-2EB4F835320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legend>
      <c:legendPos val="r"/>
      <c:layout>
        <c:manualLayout>
          <c:xMode val="edge"/>
          <c:yMode val="edge"/>
          <c:x val="0.64302878582505596"/>
          <c:y val="6.49227461517842E-2"/>
          <c:w val="0.248861889959344"/>
          <c:h val="0.8543312364257610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fr-FR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267C52-A422-F942-8279-2E027E2D5861}" type="doc">
      <dgm:prSet loTypeId="urn:microsoft.com/office/officeart/2005/8/layout/hierarchy3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CB1F0529-E3C8-B94E-9A76-B4D1FED929D3}">
      <dgm:prSet phldrT="[Texte]"/>
      <dgm:spPr/>
      <dgm:t>
        <a:bodyPr/>
        <a:lstStyle/>
        <a:p>
          <a:r>
            <a:rPr lang="fr-FR" dirty="0" err="1"/>
            <a:t>Matérial</a:t>
          </a:r>
          <a:endParaRPr lang="fr-FR" dirty="0"/>
        </a:p>
      </dgm:t>
    </dgm:pt>
    <dgm:pt modelId="{CF03305E-2644-7242-8F76-C4F77CF375F6}" type="parTrans" cxnId="{744C7C63-E666-1545-A94B-36294E1CF1FF}">
      <dgm:prSet/>
      <dgm:spPr/>
      <dgm:t>
        <a:bodyPr/>
        <a:lstStyle/>
        <a:p>
          <a:endParaRPr lang="fr-FR"/>
        </a:p>
      </dgm:t>
    </dgm:pt>
    <dgm:pt modelId="{E3600D91-46EC-B841-9883-40FE60055EAF}" type="sibTrans" cxnId="{744C7C63-E666-1545-A94B-36294E1CF1FF}">
      <dgm:prSet/>
      <dgm:spPr/>
      <dgm:t>
        <a:bodyPr/>
        <a:lstStyle/>
        <a:p>
          <a:endParaRPr lang="fr-FR"/>
        </a:p>
      </dgm:t>
    </dgm:pt>
    <dgm:pt modelId="{9E40BA0C-25CB-1446-BA5D-D89D36C77FED}">
      <dgm:prSet phldrT="[Texte]"/>
      <dgm:spPr/>
      <dgm:t>
        <a:bodyPr/>
        <a:lstStyle/>
        <a:p>
          <a:r>
            <a:rPr lang="fr-FR" b="1" dirty="0"/>
            <a:t>Matériel</a:t>
          </a:r>
          <a:r>
            <a:rPr lang="fr-FR" dirty="0"/>
            <a:t> – Langue des Sciences humaines</a:t>
          </a:r>
        </a:p>
      </dgm:t>
    </dgm:pt>
    <dgm:pt modelId="{A5854674-F557-D349-B2DE-7EED5A137FDD}" type="parTrans" cxnId="{B7DE4C28-E82E-8D48-823E-527CDA59FA22}">
      <dgm:prSet/>
      <dgm:spPr/>
      <dgm:t>
        <a:bodyPr/>
        <a:lstStyle/>
        <a:p>
          <a:endParaRPr lang="fr-FR"/>
        </a:p>
      </dgm:t>
    </dgm:pt>
    <dgm:pt modelId="{57AD2F00-2A56-1843-97C3-70CF6C70FEAE}" type="sibTrans" cxnId="{B7DE4C28-E82E-8D48-823E-527CDA59FA22}">
      <dgm:prSet/>
      <dgm:spPr/>
      <dgm:t>
        <a:bodyPr/>
        <a:lstStyle/>
        <a:p>
          <a:endParaRPr lang="fr-FR"/>
        </a:p>
      </dgm:t>
    </dgm:pt>
    <dgm:pt modelId="{08FE4123-9A30-6C47-957F-C46938B7F82E}">
      <dgm:prSet phldrT="[Texte]"/>
      <dgm:spPr/>
      <dgm:t>
        <a:bodyPr/>
        <a:lstStyle/>
        <a:p>
          <a:r>
            <a:rPr lang="fr-FR" dirty="0"/>
            <a:t>Nécessité d’un pluriel : </a:t>
          </a:r>
          <a:r>
            <a:rPr lang="fr-FR" b="1" dirty="0"/>
            <a:t>Matériels</a:t>
          </a:r>
        </a:p>
      </dgm:t>
    </dgm:pt>
    <dgm:pt modelId="{08D782BC-6352-0C43-BB18-0AF6470F4B6A}" type="parTrans" cxnId="{41A4E337-AF73-4440-943C-587C3D2B324C}">
      <dgm:prSet/>
      <dgm:spPr/>
      <dgm:t>
        <a:bodyPr/>
        <a:lstStyle/>
        <a:p>
          <a:endParaRPr lang="fr-FR"/>
        </a:p>
      </dgm:t>
    </dgm:pt>
    <dgm:pt modelId="{8FB5127E-6C51-8545-8BCC-461A5A2DF577}" type="sibTrans" cxnId="{41A4E337-AF73-4440-943C-587C3D2B324C}">
      <dgm:prSet/>
      <dgm:spPr/>
      <dgm:t>
        <a:bodyPr/>
        <a:lstStyle/>
        <a:p>
          <a:endParaRPr lang="fr-FR"/>
        </a:p>
      </dgm:t>
    </dgm:pt>
    <dgm:pt modelId="{DEE76030-C12B-554E-B617-7179892F27F3}">
      <dgm:prSet phldrT="[Texte]"/>
      <dgm:spPr/>
      <dgm:t>
        <a:bodyPr/>
        <a:lstStyle/>
        <a:p>
          <a:r>
            <a:rPr lang="fr-FR" dirty="0"/>
            <a:t>Matériaux</a:t>
          </a:r>
        </a:p>
      </dgm:t>
    </dgm:pt>
    <dgm:pt modelId="{6978C6A9-A191-AD41-A14B-97C17FA5276C}" type="parTrans" cxnId="{DC617647-9ECE-814F-BFCA-A937024E2BA4}">
      <dgm:prSet/>
      <dgm:spPr/>
      <dgm:t>
        <a:bodyPr/>
        <a:lstStyle/>
        <a:p>
          <a:endParaRPr lang="fr-FR"/>
        </a:p>
      </dgm:t>
    </dgm:pt>
    <dgm:pt modelId="{BA9AFDD7-2C86-B644-9EA8-CDEC185C972E}" type="sibTrans" cxnId="{DC617647-9ECE-814F-BFCA-A937024E2BA4}">
      <dgm:prSet/>
      <dgm:spPr/>
      <dgm:t>
        <a:bodyPr/>
        <a:lstStyle/>
        <a:p>
          <a:endParaRPr lang="fr-FR"/>
        </a:p>
      </dgm:t>
    </dgm:pt>
    <dgm:pt modelId="{792A438E-DF0A-F349-9DF7-6A385EDF1B13}">
      <dgm:prSet phldrT="[Texte]"/>
      <dgm:spPr/>
      <dgm:t>
        <a:bodyPr/>
        <a:lstStyle/>
        <a:p>
          <a:r>
            <a:rPr lang="fr-FR" b="1" dirty="0"/>
            <a:t>Matériaux</a:t>
          </a:r>
          <a:r>
            <a:rPr lang="fr-FR" dirty="0"/>
            <a:t> – Langue de l’architecture, du bâtiment</a:t>
          </a:r>
        </a:p>
      </dgm:t>
    </dgm:pt>
    <dgm:pt modelId="{D972BD0F-E276-6545-863E-3206D419135D}" type="parTrans" cxnId="{CEA90718-8D98-594A-A044-C16E7F02AEA6}">
      <dgm:prSet/>
      <dgm:spPr/>
      <dgm:t>
        <a:bodyPr/>
        <a:lstStyle/>
        <a:p>
          <a:endParaRPr lang="fr-FR"/>
        </a:p>
      </dgm:t>
    </dgm:pt>
    <dgm:pt modelId="{B668293E-B9A9-4441-899E-5D885356B6E1}" type="sibTrans" cxnId="{CEA90718-8D98-594A-A044-C16E7F02AEA6}">
      <dgm:prSet/>
      <dgm:spPr/>
      <dgm:t>
        <a:bodyPr/>
        <a:lstStyle/>
        <a:p>
          <a:endParaRPr lang="fr-FR"/>
        </a:p>
      </dgm:t>
    </dgm:pt>
    <dgm:pt modelId="{1C134EF0-B7E7-F941-A787-373DB8356CD3}">
      <dgm:prSet phldrT="[Texte]"/>
      <dgm:spPr/>
      <dgm:t>
        <a:bodyPr/>
        <a:lstStyle/>
        <a:p>
          <a:r>
            <a:rPr lang="fr-FR" dirty="0"/>
            <a:t>Nécessité d’un singulier : </a:t>
          </a:r>
          <a:r>
            <a:rPr lang="fr-FR" b="1" dirty="0"/>
            <a:t>Matériau</a:t>
          </a:r>
        </a:p>
      </dgm:t>
    </dgm:pt>
    <dgm:pt modelId="{9F859403-6DF6-A946-9C79-6E2D389B75EE}" type="parTrans" cxnId="{E29A174F-E3CA-B94A-81F2-80E8055AA3F7}">
      <dgm:prSet/>
      <dgm:spPr/>
      <dgm:t>
        <a:bodyPr/>
        <a:lstStyle/>
        <a:p>
          <a:endParaRPr lang="fr-FR"/>
        </a:p>
      </dgm:t>
    </dgm:pt>
    <dgm:pt modelId="{F677870F-7FC1-5049-8E3E-DF8523104C5B}" type="sibTrans" cxnId="{E29A174F-E3CA-B94A-81F2-80E8055AA3F7}">
      <dgm:prSet/>
      <dgm:spPr/>
      <dgm:t>
        <a:bodyPr/>
        <a:lstStyle/>
        <a:p>
          <a:endParaRPr lang="fr-FR"/>
        </a:p>
      </dgm:t>
    </dgm:pt>
    <dgm:pt modelId="{B39C3BB3-5ABC-C743-9702-4008D7D8D71E}" type="pres">
      <dgm:prSet presAssocID="{3E267C52-A422-F942-8279-2E027E2D586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D6D8059-B456-2044-86D6-39F2B5608E1E}" type="pres">
      <dgm:prSet presAssocID="{CB1F0529-E3C8-B94E-9A76-B4D1FED929D3}" presName="root" presStyleCnt="0"/>
      <dgm:spPr/>
    </dgm:pt>
    <dgm:pt modelId="{DEF72540-2645-E943-A807-0092AD40DF35}" type="pres">
      <dgm:prSet presAssocID="{CB1F0529-E3C8-B94E-9A76-B4D1FED929D3}" presName="rootComposite" presStyleCnt="0"/>
      <dgm:spPr/>
    </dgm:pt>
    <dgm:pt modelId="{3F754CE2-3FFC-BC40-9F5C-D73DF4C31055}" type="pres">
      <dgm:prSet presAssocID="{CB1F0529-E3C8-B94E-9A76-B4D1FED929D3}" presName="rootText" presStyleLbl="node1" presStyleIdx="0" presStyleCnt="2"/>
      <dgm:spPr/>
    </dgm:pt>
    <dgm:pt modelId="{5915F07B-EBEF-A248-A2DE-FA16F45FEE22}" type="pres">
      <dgm:prSet presAssocID="{CB1F0529-E3C8-B94E-9A76-B4D1FED929D3}" presName="rootConnector" presStyleLbl="node1" presStyleIdx="0" presStyleCnt="2"/>
      <dgm:spPr/>
    </dgm:pt>
    <dgm:pt modelId="{C946A765-B923-4343-8241-3B1E319FFA79}" type="pres">
      <dgm:prSet presAssocID="{CB1F0529-E3C8-B94E-9A76-B4D1FED929D3}" presName="childShape" presStyleCnt="0"/>
      <dgm:spPr/>
    </dgm:pt>
    <dgm:pt modelId="{7B5D8F8F-C6FE-3C44-96F3-74C20CD1FD77}" type="pres">
      <dgm:prSet presAssocID="{A5854674-F557-D349-B2DE-7EED5A137FDD}" presName="Name13" presStyleLbl="parChTrans1D2" presStyleIdx="0" presStyleCnt="4"/>
      <dgm:spPr/>
    </dgm:pt>
    <dgm:pt modelId="{63030D37-D697-9843-8400-3AACBF85F7A0}" type="pres">
      <dgm:prSet presAssocID="{9E40BA0C-25CB-1446-BA5D-D89D36C77FED}" presName="childText" presStyleLbl="bgAcc1" presStyleIdx="0" presStyleCnt="4">
        <dgm:presLayoutVars>
          <dgm:bulletEnabled val="1"/>
        </dgm:presLayoutVars>
      </dgm:prSet>
      <dgm:spPr/>
    </dgm:pt>
    <dgm:pt modelId="{6481642E-4FDE-3C43-BA3D-E2CB4A26AE0B}" type="pres">
      <dgm:prSet presAssocID="{08D782BC-6352-0C43-BB18-0AF6470F4B6A}" presName="Name13" presStyleLbl="parChTrans1D2" presStyleIdx="1" presStyleCnt="4"/>
      <dgm:spPr/>
    </dgm:pt>
    <dgm:pt modelId="{1278EFDD-3DED-A84F-86E6-9A82781C4A01}" type="pres">
      <dgm:prSet presAssocID="{08FE4123-9A30-6C47-957F-C46938B7F82E}" presName="childText" presStyleLbl="bgAcc1" presStyleIdx="1" presStyleCnt="4">
        <dgm:presLayoutVars>
          <dgm:bulletEnabled val="1"/>
        </dgm:presLayoutVars>
      </dgm:prSet>
      <dgm:spPr/>
    </dgm:pt>
    <dgm:pt modelId="{4410D20B-F7C7-D249-9F78-52E5D39A3182}" type="pres">
      <dgm:prSet presAssocID="{DEE76030-C12B-554E-B617-7179892F27F3}" presName="root" presStyleCnt="0"/>
      <dgm:spPr/>
    </dgm:pt>
    <dgm:pt modelId="{BC9CA020-B9F9-A949-8620-44FE2CE2AD47}" type="pres">
      <dgm:prSet presAssocID="{DEE76030-C12B-554E-B617-7179892F27F3}" presName="rootComposite" presStyleCnt="0"/>
      <dgm:spPr/>
    </dgm:pt>
    <dgm:pt modelId="{83C80E5C-E4E9-D44B-AA82-3208FB599857}" type="pres">
      <dgm:prSet presAssocID="{DEE76030-C12B-554E-B617-7179892F27F3}" presName="rootText" presStyleLbl="node1" presStyleIdx="1" presStyleCnt="2"/>
      <dgm:spPr/>
    </dgm:pt>
    <dgm:pt modelId="{D922F1A0-ACC3-654D-A3F0-1538113924C1}" type="pres">
      <dgm:prSet presAssocID="{DEE76030-C12B-554E-B617-7179892F27F3}" presName="rootConnector" presStyleLbl="node1" presStyleIdx="1" presStyleCnt="2"/>
      <dgm:spPr/>
    </dgm:pt>
    <dgm:pt modelId="{90AC063B-803C-624F-A88D-383B54BFD8D1}" type="pres">
      <dgm:prSet presAssocID="{DEE76030-C12B-554E-B617-7179892F27F3}" presName="childShape" presStyleCnt="0"/>
      <dgm:spPr/>
    </dgm:pt>
    <dgm:pt modelId="{88274B5C-2572-A641-A1C4-3F312B9DB004}" type="pres">
      <dgm:prSet presAssocID="{D972BD0F-E276-6545-863E-3206D419135D}" presName="Name13" presStyleLbl="parChTrans1D2" presStyleIdx="2" presStyleCnt="4"/>
      <dgm:spPr/>
    </dgm:pt>
    <dgm:pt modelId="{D97A5CD4-8ADB-7348-AC9F-FD5024A1B282}" type="pres">
      <dgm:prSet presAssocID="{792A438E-DF0A-F349-9DF7-6A385EDF1B13}" presName="childText" presStyleLbl="bgAcc1" presStyleIdx="2" presStyleCnt="4">
        <dgm:presLayoutVars>
          <dgm:bulletEnabled val="1"/>
        </dgm:presLayoutVars>
      </dgm:prSet>
      <dgm:spPr/>
    </dgm:pt>
    <dgm:pt modelId="{04AF5AA7-4D27-094C-8961-90D20AD6B012}" type="pres">
      <dgm:prSet presAssocID="{9F859403-6DF6-A946-9C79-6E2D389B75EE}" presName="Name13" presStyleLbl="parChTrans1D2" presStyleIdx="3" presStyleCnt="4"/>
      <dgm:spPr/>
    </dgm:pt>
    <dgm:pt modelId="{6619BA2A-B15D-8542-BC00-47A5E4505889}" type="pres">
      <dgm:prSet presAssocID="{1C134EF0-B7E7-F941-A787-373DB8356CD3}" presName="childText" presStyleLbl="bgAcc1" presStyleIdx="3" presStyleCnt="4">
        <dgm:presLayoutVars>
          <dgm:bulletEnabled val="1"/>
        </dgm:presLayoutVars>
      </dgm:prSet>
      <dgm:spPr/>
    </dgm:pt>
  </dgm:ptLst>
  <dgm:cxnLst>
    <dgm:cxn modelId="{F9DA6801-BA82-EC47-B7FC-A896F13F9966}" type="presOf" srcId="{D972BD0F-E276-6545-863E-3206D419135D}" destId="{88274B5C-2572-A641-A1C4-3F312B9DB004}" srcOrd="0" destOrd="0" presId="urn:microsoft.com/office/officeart/2005/8/layout/hierarchy3"/>
    <dgm:cxn modelId="{C89A0103-C78A-254D-9F27-A60A35B41E78}" type="presOf" srcId="{3E267C52-A422-F942-8279-2E027E2D5861}" destId="{B39C3BB3-5ABC-C743-9702-4008D7D8D71E}" srcOrd="0" destOrd="0" presId="urn:microsoft.com/office/officeart/2005/8/layout/hierarchy3"/>
    <dgm:cxn modelId="{CEA90718-8D98-594A-A044-C16E7F02AEA6}" srcId="{DEE76030-C12B-554E-B617-7179892F27F3}" destId="{792A438E-DF0A-F349-9DF7-6A385EDF1B13}" srcOrd="0" destOrd="0" parTransId="{D972BD0F-E276-6545-863E-3206D419135D}" sibTransId="{B668293E-B9A9-4441-899E-5D885356B6E1}"/>
    <dgm:cxn modelId="{A0FBC125-DA74-A94E-94A8-6BD001DB4804}" type="presOf" srcId="{792A438E-DF0A-F349-9DF7-6A385EDF1B13}" destId="{D97A5CD4-8ADB-7348-AC9F-FD5024A1B282}" srcOrd="0" destOrd="0" presId="urn:microsoft.com/office/officeart/2005/8/layout/hierarchy3"/>
    <dgm:cxn modelId="{B7DE4C28-E82E-8D48-823E-527CDA59FA22}" srcId="{CB1F0529-E3C8-B94E-9A76-B4D1FED929D3}" destId="{9E40BA0C-25CB-1446-BA5D-D89D36C77FED}" srcOrd="0" destOrd="0" parTransId="{A5854674-F557-D349-B2DE-7EED5A137FDD}" sibTransId="{57AD2F00-2A56-1843-97C3-70CF6C70FEAE}"/>
    <dgm:cxn modelId="{D49B252F-901A-254C-A3DE-6BFFDB0A5685}" type="presOf" srcId="{DEE76030-C12B-554E-B617-7179892F27F3}" destId="{83C80E5C-E4E9-D44B-AA82-3208FB599857}" srcOrd="0" destOrd="0" presId="urn:microsoft.com/office/officeart/2005/8/layout/hierarchy3"/>
    <dgm:cxn modelId="{41A4E337-AF73-4440-943C-587C3D2B324C}" srcId="{CB1F0529-E3C8-B94E-9A76-B4D1FED929D3}" destId="{08FE4123-9A30-6C47-957F-C46938B7F82E}" srcOrd="1" destOrd="0" parTransId="{08D782BC-6352-0C43-BB18-0AF6470F4B6A}" sibTransId="{8FB5127E-6C51-8545-8BCC-461A5A2DF577}"/>
    <dgm:cxn modelId="{F9AD9341-BE93-E045-ADB2-C94985C1B21B}" type="presOf" srcId="{DEE76030-C12B-554E-B617-7179892F27F3}" destId="{D922F1A0-ACC3-654D-A3F0-1538113924C1}" srcOrd="1" destOrd="0" presId="urn:microsoft.com/office/officeart/2005/8/layout/hierarchy3"/>
    <dgm:cxn modelId="{744C7C63-E666-1545-A94B-36294E1CF1FF}" srcId="{3E267C52-A422-F942-8279-2E027E2D5861}" destId="{CB1F0529-E3C8-B94E-9A76-B4D1FED929D3}" srcOrd="0" destOrd="0" parTransId="{CF03305E-2644-7242-8F76-C4F77CF375F6}" sibTransId="{E3600D91-46EC-B841-9883-40FE60055EAF}"/>
    <dgm:cxn modelId="{CD1FB764-F36B-DF42-B09D-9FD8BF6CD452}" type="presOf" srcId="{08D782BC-6352-0C43-BB18-0AF6470F4B6A}" destId="{6481642E-4FDE-3C43-BA3D-E2CB4A26AE0B}" srcOrd="0" destOrd="0" presId="urn:microsoft.com/office/officeart/2005/8/layout/hierarchy3"/>
    <dgm:cxn modelId="{DC617647-9ECE-814F-BFCA-A937024E2BA4}" srcId="{3E267C52-A422-F942-8279-2E027E2D5861}" destId="{DEE76030-C12B-554E-B617-7179892F27F3}" srcOrd="1" destOrd="0" parTransId="{6978C6A9-A191-AD41-A14B-97C17FA5276C}" sibTransId="{BA9AFDD7-2C86-B644-9EA8-CDEC185C972E}"/>
    <dgm:cxn modelId="{12F13048-01B5-5A49-A503-89C070C4F8DA}" type="presOf" srcId="{CB1F0529-E3C8-B94E-9A76-B4D1FED929D3}" destId="{3F754CE2-3FFC-BC40-9F5C-D73DF4C31055}" srcOrd="0" destOrd="0" presId="urn:microsoft.com/office/officeart/2005/8/layout/hierarchy3"/>
    <dgm:cxn modelId="{E29A174F-E3CA-B94A-81F2-80E8055AA3F7}" srcId="{DEE76030-C12B-554E-B617-7179892F27F3}" destId="{1C134EF0-B7E7-F941-A787-373DB8356CD3}" srcOrd="1" destOrd="0" parTransId="{9F859403-6DF6-A946-9C79-6E2D389B75EE}" sibTransId="{F677870F-7FC1-5049-8E3E-DF8523104C5B}"/>
    <dgm:cxn modelId="{5083DD72-C19E-F140-B420-5B757F897D39}" type="presOf" srcId="{9F859403-6DF6-A946-9C79-6E2D389B75EE}" destId="{04AF5AA7-4D27-094C-8961-90D20AD6B012}" srcOrd="0" destOrd="0" presId="urn:microsoft.com/office/officeart/2005/8/layout/hierarchy3"/>
    <dgm:cxn modelId="{10BB9D89-6B86-9F43-BCAA-905F5898DD46}" type="presOf" srcId="{1C134EF0-B7E7-F941-A787-373DB8356CD3}" destId="{6619BA2A-B15D-8542-BC00-47A5E4505889}" srcOrd="0" destOrd="0" presId="urn:microsoft.com/office/officeart/2005/8/layout/hierarchy3"/>
    <dgm:cxn modelId="{45B1C889-04A2-5E49-8E3E-E8D145304DE9}" type="presOf" srcId="{CB1F0529-E3C8-B94E-9A76-B4D1FED929D3}" destId="{5915F07B-EBEF-A248-A2DE-FA16F45FEE22}" srcOrd="1" destOrd="0" presId="urn:microsoft.com/office/officeart/2005/8/layout/hierarchy3"/>
    <dgm:cxn modelId="{BB137AA6-7BBD-6B4E-92CC-8EA6FF8E497B}" type="presOf" srcId="{08FE4123-9A30-6C47-957F-C46938B7F82E}" destId="{1278EFDD-3DED-A84F-86E6-9A82781C4A01}" srcOrd="0" destOrd="0" presId="urn:microsoft.com/office/officeart/2005/8/layout/hierarchy3"/>
    <dgm:cxn modelId="{D51A86F2-2EE4-AC45-AD35-D8F82B6D8619}" type="presOf" srcId="{9E40BA0C-25CB-1446-BA5D-D89D36C77FED}" destId="{63030D37-D697-9843-8400-3AACBF85F7A0}" srcOrd="0" destOrd="0" presId="urn:microsoft.com/office/officeart/2005/8/layout/hierarchy3"/>
    <dgm:cxn modelId="{E1E949F9-EEA0-A34B-9CD6-1ACDF0D20D7F}" type="presOf" srcId="{A5854674-F557-D349-B2DE-7EED5A137FDD}" destId="{7B5D8F8F-C6FE-3C44-96F3-74C20CD1FD77}" srcOrd="0" destOrd="0" presId="urn:microsoft.com/office/officeart/2005/8/layout/hierarchy3"/>
    <dgm:cxn modelId="{0462C964-BD8E-8A4C-81B7-7FCE086DA85A}" type="presParOf" srcId="{B39C3BB3-5ABC-C743-9702-4008D7D8D71E}" destId="{0D6D8059-B456-2044-86D6-39F2B5608E1E}" srcOrd="0" destOrd="0" presId="urn:microsoft.com/office/officeart/2005/8/layout/hierarchy3"/>
    <dgm:cxn modelId="{34F10A9B-BE3A-3D4E-953E-D435D8DEC27A}" type="presParOf" srcId="{0D6D8059-B456-2044-86D6-39F2B5608E1E}" destId="{DEF72540-2645-E943-A807-0092AD40DF35}" srcOrd="0" destOrd="0" presId="urn:microsoft.com/office/officeart/2005/8/layout/hierarchy3"/>
    <dgm:cxn modelId="{851A33C8-2903-6143-AE89-A37B673FED01}" type="presParOf" srcId="{DEF72540-2645-E943-A807-0092AD40DF35}" destId="{3F754CE2-3FFC-BC40-9F5C-D73DF4C31055}" srcOrd="0" destOrd="0" presId="urn:microsoft.com/office/officeart/2005/8/layout/hierarchy3"/>
    <dgm:cxn modelId="{37DBDD4F-729B-8C4C-9D1A-3D598D91FB22}" type="presParOf" srcId="{DEF72540-2645-E943-A807-0092AD40DF35}" destId="{5915F07B-EBEF-A248-A2DE-FA16F45FEE22}" srcOrd="1" destOrd="0" presId="urn:microsoft.com/office/officeart/2005/8/layout/hierarchy3"/>
    <dgm:cxn modelId="{A94F9924-859D-AD45-BC26-340F10394D0A}" type="presParOf" srcId="{0D6D8059-B456-2044-86D6-39F2B5608E1E}" destId="{C946A765-B923-4343-8241-3B1E319FFA79}" srcOrd="1" destOrd="0" presId="urn:microsoft.com/office/officeart/2005/8/layout/hierarchy3"/>
    <dgm:cxn modelId="{1AF479D7-4F3F-1241-8135-76B7026810A3}" type="presParOf" srcId="{C946A765-B923-4343-8241-3B1E319FFA79}" destId="{7B5D8F8F-C6FE-3C44-96F3-74C20CD1FD77}" srcOrd="0" destOrd="0" presId="urn:microsoft.com/office/officeart/2005/8/layout/hierarchy3"/>
    <dgm:cxn modelId="{7F454CE4-79A1-6A4E-92FF-636F6D1B1752}" type="presParOf" srcId="{C946A765-B923-4343-8241-3B1E319FFA79}" destId="{63030D37-D697-9843-8400-3AACBF85F7A0}" srcOrd="1" destOrd="0" presId="urn:microsoft.com/office/officeart/2005/8/layout/hierarchy3"/>
    <dgm:cxn modelId="{FAD07A51-D8AD-AA4C-B4F5-30ADA4DF82E7}" type="presParOf" srcId="{C946A765-B923-4343-8241-3B1E319FFA79}" destId="{6481642E-4FDE-3C43-BA3D-E2CB4A26AE0B}" srcOrd="2" destOrd="0" presId="urn:microsoft.com/office/officeart/2005/8/layout/hierarchy3"/>
    <dgm:cxn modelId="{41111473-A134-E949-8FD5-15A97B63CDE4}" type="presParOf" srcId="{C946A765-B923-4343-8241-3B1E319FFA79}" destId="{1278EFDD-3DED-A84F-86E6-9A82781C4A01}" srcOrd="3" destOrd="0" presId="urn:microsoft.com/office/officeart/2005/8/layout/hierarchy3"/>
    <dgm:cxn modelId="{77F936EF-9F6F-3649-8B2E-AF08FF3D9E1D}" type="presParOf" srcId="{B39C3BB3-5ABC-C743-9702-4008D7D8D71E}" destId="{4410D20B-F7C7-D249-9F78-52E5D39A3182}" srcOrd="1" destOrd="0" presId="urn:microsoft.com/office/officeart/2005/8/layout/hierarchy3"/>
    <dgm:cxn modelId="{CD77B0DF-BB71-F044-A62D-A9FB77D534A9}" type="presParOf" srcId="{4410D20B-F7C7-D249-9F78-52E5D39A3182}" destId="{BC9CA020-B9F9-A949-8620-44FE2CE2AD47}" srcOrd="0" destOrd="0" presId="urn:microsoft.com/office/officeart/2005/8/layout/hierarchy3"/>
    <dgm:cxn modelId="{23ACCD10-031E-144D-BA9F-A04DD467D704}" type="presParOf" srcId="{BC9CA020-B9F9-A949-8620-44FE2CE2AD47}" destId="{83C80E5C-E4E9-D44B-AA82-3208FB599857}" srcOrd="0" destOrd="0" presId="urn:microsoft.com/office/officeart/2005/8/layout/hierarchy3"/>
    <dgm:cxn modelId="{15007B18-0821-3B4F-8674-B0E7F0CEEFF0}" type="presParOf" srcId="{BC9CA020-B9F9-A949-8620-44FE2CE2AD47}" destId="{D922F1A0-ACC3-654D-A3F0-1538113924C1}" srcOrd="1" destOrd="0" presId="urn:microsoft.com/office/officeart/2005/8/layout/hierarchy3"/>
    <dgm:cxn modelId="{8EA77948-160F-7344-BD91-1CEA64EEFCEC}" type="presParOf" srcId="{4410D20B-F7C7-D249-9F78-52E5D39A3182}" destId="{90AC063B-803C-624F-A88D-383B54BFD8D1}" srcOrd="1" destOrd="0" presId="urn:microsoft.com/office/officeart/2005/8/layout/hierarchy3"/>
    <dgm:cxn modelId="{3E0FF84B-2415-0D4B-B148-2B3E39DE65F2}" type="presParOf" srcId="{90AC063B-803C-624F-A88D-383B54BFD8D1}" destId="{88274B5C-2572-A641-A1C4-3F312B9DB004}" srcOrd="0" destOrd="0" presId="urn:microsoft.com/office/officeart/2005/8/layout/hierarchy3"/>
    <dgm:cxn modelId="{A6EAD4BD-F6B1-4546-A7F8-807433C5A77B}" type="presParOf" srcId="{90AC063B-803C-624F-A88D-383B54BFD8D1}" destId="{D97A5CD4-8ADB-7348-AC9F-FD5024A1B282}" srcOrd="1" destOrd="0" presId="urn:microsoft.com/office/officeart/2005/8/layout/hierarchy3"/>
    <dgm:cxn modelId="{1B13294E-5FA2-1E49-92E5-A67DB892E763}" type="presParOf" srcId="{90AC063B-803C-624F-A88D-383B54BFD8D1}" destId="{04AF5AA7-4D27-094C-8961-90D20AD6B012}" srcOrd="2" destOrd="0" presId="urn:microsoft.com/office/officeart/2005/8/layout/hierarchy3"/>
    <dgm:cxn modelId="{6CA62C51-E284-B74D-95DF-800E7AF43B32}" type="presParOf" srcId="{90AC063B-803C-624F-A88D-383B54BFD8D1}" destId="{6619BA2A-B15D-8542-BC00-47A5E4505889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754CE2-3FFC-BC40-9F5C-D73DF4C31055}">
      <dsp:nvSpPr>
        <dsp:cNvPr id="0" name=""/>
        <dsp:cNvSpPr/>
      </dsp:nvSpPr>
      <dsp:spPr>
        <a:xfrm>
          <a:off x="337215" y="777"/>
          <a:ext cx="2595922" cy="12979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2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shade val="100000"/>
                <a:satMod val="15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>
          <a:noFill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>
            <a:rot lat="0" lon="0" rev="0"/>
          </a:camera>
          <a:lightRig rig="twoPt" dir="r">
            <a:rot lat="0" lon="0" rev="6000000"/>
          </a:lightRig>
        </a:scene3d>
        <a:sp3d prstMaterial="matte">
          <a:bevelT w="0" h="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48260" rIns="72390" bIns="4826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800" kern="1200" dirty="0" err="1"/>
            <a:t>Matérial</a:t>
          </a:r>
          <a:endParaRPr lang="fr-FR" sz="3800" kern="1200" dirty="0"/>
        </a:p>
      </dsp:txBody>
      <dsp:txXfrm>
        <a:off x="375231" y="38793"/>
        <a:ext cx="2519890" cy="1221929"/>
      </dsp:txXfrm>
    </dsp:sp>
    <dsp:sp modelId="{7B5D8F8F-C6FE-3C44-96F3-74C20CD1FD77}">
      <dsp:nvSpPr>
        <dsp:cNvPr id="0" name=""/>
        <dsp:cNvSpPr/>
      </dsp:nvSpPr>
      <dsp:spPr>
        <a:xfrm>
          <a:off x="596807" y="1298738"/>
          <a:ext cx="259592" cy="973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73471"/>
              </a:lnTo>
              <a:lnTo>
                <a:pt x="259592" y="97347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030D37-D697-9843-8400-3AACBF85F7A0}">
      <dsp:nvSpPr>
        <dsp:cNvPr id="0" name=""/>
        <dsp:cNvSpPr/>
      </dsp:nvSpPr>
      <dsp:spPr>
        <a:xfrm>
          <a:off x="856399" y="1623228"/>
          <a:ext cx="2076738" cy="12979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100" b="1" kern="1200" dirty="0"/>
            <a:t>Matériel</a:t>
          </a:r>
          <a:r>
            <a:rPr lang="fr-FR" sz="2100" kern="1200" dirty="0"/>
            <a:t> – Langue des Sciences humaines</a:t>
          </a:r>
        </a:p>
      </dsp:txBody>
      <dsp:txXfrm>
        <a:off x="894415" y="1661244"/>
        <a:ext cx="2000706" cy="1221929"/>
      </dsp:txXfrm>
    </dsp:sp>
    <dsp:sp modelId="{6481642E-4FDE-3C43-BA3D-E2CB4A26AE0B}">
      <dsp:nvSpPr>
        <dsp:cNvPr id="0" name=""/>
        <dsp:cNvSpPr/>
      </dsp:nvSpPr>
      <dsp:spPr>
        <a:xfrm>
          <a:off x="596807" y="1298738"/>
          <a:ext cx="259592" cy="25959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5922"/>
              </a:lnTo>
              <a:lnTo>
                <a:pt x="259592" y="259592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78EFDD-3DED-A84F-86E6-9A82781C4A01}">
      <dsp:nvSpPr>
        <dsp:cNvPr id="0" name=""/>
        <dsp:cNvSpPr/>
      </dsp:nvSpPr>
      <dsp:spPr>
        <a:xfrm>
          <a:off x="856399" y="3245680"/>
          <a:ext cx="2076738" cy="12979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100" kern="1200" dirty="0"/>
            <a:t>Nécessité d’un pluriel : </a:t>
          </a:r>
          <a:r>
            <a:rPr lang="fr-FR" sz="2100" b="1" kern="1200" dirty="0"/>
            <a:t>Matériels</a:t>
          </a:r>
        </a:p>
      </dsp:txBody>
      <dsp:txXfrm>
        <a:off x="894415" y="3283696"/>
        <a:ext cx="2000706" cy="1221929"/>
      </dsp:txXfrm>
    </dsp:sp>
    <dsp:sp modelId="{83C80E5C-E4E9-D44B-AA82-3208FB599857}">
      <dsp:nvSpPr>
        <dsp:cNvPr id="0" name=""/>
        <dsp:cNvSpPr/>
      </dsp:nvSpPr>
      <dsp:spPr>
        <a:xfrm>
          <a:off x="3582118" y="777"/>
          <a:ext cx="2595922" cy="12979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2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shade val="100000"/>
                <a:satMod val="15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>
          <a:noFill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>
            <a:rot lat="0" lon="0" rev="0"/>
          </a:camera>
          <a:lightRig rig="twoPt" dir="r">
            <a:rot lat="0" lon="0" rev="6000000"/>
          </a:lightRig>
        </a:scene3d>
        <a:sp3d prstMaterial="matte">
          <a:bevelT w="0" h="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48260" rIns="72390" bIns="4826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800" kern="1200" dirty="0"/>
            <a:t>Matériaux</a:t>
          </a:r>
        </a:p>
      </dsp:txBody>
      <dsp:txXfrm>
        <a:off x="3620134" y="38793"/>
        <a:ext cx="2519890" cy="1221929"/>
      </dsp:txXfrm>
    </dsp:sp>
    <dsp:sp modelId="{88274B5C-2572-A641-A1C4-3F312B9DB004}">
      <dsp:nvSpPr>
        <dsp:cNvPr id="0" name=""/>
        <dsp:cNvSpPr/>
      </dsp:nvSpPr>
      <dsp:spPr>
        <a:xfrm>
          <a:off x="3841711" y="1298738"/>
          <a:ext cx="259592" cy="973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73471"/>
              </a:lnTo>
              <a:lnTo>
                <a:pt x="259592" y="97347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7A5CD4-8ADB-7348-AC9F-FD5024A1B282}">
      <dsp:nvSpPr>
        <dsp:cNvPr id="0" name=""/>
        <dsp:cNvSpPr/>
      </dsp:nvSpPr>
      <dsp:spPr>
        <a:xfrm>
          <a:off x="4101303" y="1623228"/>
          <a:ext cx="2076738" cy="12979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100" b="1" kern="1200" dirty="0"/>
            <a:t>Matériaux</a:t>
          </a:r>
          <a:r>
            <a:rPr lang="fr-FR" sz="2100" kern="1200" dirty="0"/>
            <a:t> – Langue de l’architecture, du bâtiment</a:t>
          </a:r>
        </a:p>
      </dsp:txBody>
      <dsp:txXfrm>
        <a:off x="4139319" y="1661244"/>
        <a:ext cx="2000706" cy="1221929"/>
      </dsp:txXfrm>
    </dsp:sp>
    <dsp:sp modelId="{04AF5AA7-4D27-094C-8961-90D20AD6B012}">
      <dsp:nvSpPr>
        <dsp:cNvPr id="0" name=""/>
        <dsp:cNvSpPr/>
      </dsp:nvSpPr>
      <dsp:spPr>
        <a:xfrm>
          <a:off x="3841711" y="1298738"/>
          <a:ext cx="259592" cy="25959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5922"/>
              </a:lnTo>
              <a:lnTo>
                <a:pt x="259592" y="259592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619BA2A-B15D-8542-BC00-47A5E4505889}">
      <dsp:nvSpPr>
        <dsp:cNvPr id="0" name=""/>
        <dsp:cNvSpPr/>
      </dsp:nvSpPr>
      <dsp:spPr>
        <a:xfrm>
          <a:off x="4101303" y="3245680"/>
          <a:ext cx="2076738" cy="12979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100" kern="1200" dirty="0"/>
            <a:t>Nécessité d’un singulier : </a:t>
          </a:r>
          <a:r>
            <a:rPr lang="fr-FR" sz="2100" b="1" kern="1200" dirty="0"/>
            <a:t>Matériau</a:t>
          </a:r>
        </a:p>
      </dsp:txBody>
      <dsp:txXfrm>
        <a:off x="4139319" y="3283696"/>
        <a:ext cx="2000706" cy="12219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0.68961</cdr:x>
      <cdr:y>0.5066</cdr:y>
    </cdr:from>
    <cdr:to>
      <cdr:x>0.89236</cdr:x>
      <cdr:y>0.59894</cdr:y>
    </cdr:to>
    <cdr:sp macro="" textlink="">
      <cdr:nvSpPr>
        <cdr:cNvPr id="2" name="ZoneTexte 1"/>
        <cdr:cNvSpPr txBox="1"/>
      </cdr:nvSpPr>
      <cdr:spPr>
        <a:xfrm xmlns:a="http://schemas.openxmlformats.org/drawingml/2006/main">
          <a:off x="6065338" y="2669951"/>
          <a:ext cx="1783262" cy="48667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fr-FR" sz="1600" dirty="0"/>
            <a:t>Ex : </a:t>
          </a:r>
          <a:r>
            <a:rPr lang="fr-FR" sz="1600" i="1" dirty="0"/>
            <a:t>la base d’un article 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0.75023</cdr:x>
      <cdr:y>0.36148</cdr:y>
    </cdr:from>
    <cdr:to>
      <cdr:x>0.94642</cdr:x>
      <cdr:y>0.41977</cdr:y>
    </cdr:to>
    <cdr:sp macro="" textlink="">
      <cdr:nvSpPr>
        <cdr:cNvPr id="2" name="ZoneTexte 1"/>
        <cdr:cNvSpPr txBox="1"/>
      </cdr:nvSpPr>
      <cdr:spPr>
        <a:xfrm xmlns:a="http://schemas.openxmlformats.org/drawingml/2006/main">
          <a:off x="5900404" y="2060903"/>
          <a:ext cx="1543039" cy="3323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fr-FR" sz="1400" dirty="0"/>
            <a:t>Ex : </a:t>
          </a:r>
          <a:r>
            <a:rPr lang="fr-FR" sz="1400" i="1" dirty="0"/>
            <a:t>cuisine</a:t>
          </a:r>
          <a:r>
            <a:rPr lang="fr-FR" sz="1400" dirty="0"/>
            <a:t>, </a:t>
          </a:r>
          <a:r>
            <a:rPr lang="fr-FR" sz="1400" i="1" dirty="0"/>
            <a:t>bricolage</a:t>
          </a:r>
        </a:p>
      </cdr:txBody>
    </cdr:sp>
  </cdr:relSizeAnchor>
  <cdr:relSizeAnchor xmlns:cdr="http://schemas.openxmlformats.org/drawingml/2006/chartDrawing">
    <cdr:from>
      <cdr:x>0.74947</cdr:x>
      <cdr:y>0.46766</cdr:y>
    </cdr:from>
    <cdr:to>
      <cdr:x>0.96819</cdr:x>
      <cdr:y>0.51971</cdr:y>
    </cdr:to>
    <cdr:sp macro="" textlink="">
      <cdr:nvSpPr>
        <cdr:cNvPr id="3" name="ZoneTexte 2"/>
        <cdr:cNvSpPr txBox="1"/>
      </cdr:nvSpPr>
      <cdr:spPr>
        <a:xfrm xmlns:a="http://schemas.openxmlformats.org/drawingml/2006/main">
          <a:off x="5894466" y="2666283"/>
          <a:ext cx="1720157" cy="29675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fr-FR" sz="1400" dirty="0"/>
            <a:t>Ex : </a:t>
          </a:r>
          <a:r>
            <a:rPr lang="fr-FR" sz="1400" i="1" dirty="0"/>
            <a:t>gants</a:t>
          </a:r>
          <a:r>
            <a:rPr lang="fr-FR" sz="1400" dirty="0"/>
            <a:t>, </a:t>
          </a:r>
          <a:r>
            <a:rPr lang="fr-FR" sz="1400" i="1" dirty="0"/>
            <a:t>seringue</a:t>
          </a:r>
        </a:p>
      </cdr:txBody>
    </cdr:sp>
  </cdr:relSizeAnchor>
  <cdr:relSizeAnchor xmlns:cdr="http://schemas.openxmlformats.org/drawingml/2006/chartDrawing">
    <cdr:from>
      <cdr:x>0.76594</cdr:x>
      <cdr:y>0.77787</cdr:y>
    </cdr:from>
    <cdr:to>
      <cdr:x>0.96118</cdr:x>
      <cdr:y>0.84658</cdr:y>
    </cdr:to>
    <cdr:sp macro="" textlink="">
      <cdr:nvSpPr>
        <cdr:cNvPr id="4" name="ZoneTexte 3"/>
        <cdr:cNvSpPr txBox="1"/>
      </cdr:nvSpPr>
      <cdr:spPr>
        <a:xfrm xmlns:a="http://schemas.openxmlformats.org/drawingml/2006/main">
          <a:off x="6023998" y="4434940"/>
          <a:ext cx="1535484" cy="39171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fr-FR" sz="1400" dirty="0"/>
            <a:t>Ex : </a:t>
          </a:r>
          <a:r>
            <a:rPr lang="fr-FR" sz="1400" i="1" dirty="0"/>
            <a:t>livre</a:t>
          </a:r>
          <a:r>
            <a:rPr lang="fr-FR" sz="1400" dirty="0"/>
            <a:t>, </a:t>
          </a:r>
          <a:r>
            <a:rPr lang="fr-FR" sz="1400" i="1" dirty="0"/>
            <a:t>stylo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0.7096</cdr:x>
      <cdr:y>0.1794</cdr:y>
    </cdr:from>
    <cdr:to>
      <cdr:x>0.89268</cdr:x>
      <cdr:y>0.27639</cdr:y>
    </cdr:to>
    <cdr:sp macro="" textlink="">
      <cdr:nvSpPr>
        <cdr:cNvPr id="2" name="ZoneTexte 1"/>
        <cdr:cNvSpPr txBox="1"/>
      </cdr:nvSpPr>
      <cdr:spPr>
        <a:xfrm xmlns:a="http://schemas.openxmlformats.org/drawingml/2006/main">
          <a:off x="5980059" y="960390"/>
          <a:ext cx="1542860" cy="51927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fr-FR" sz="1400" dirty="0"/>
            <a:t>Ex : </a:t>
          </a:r>
          <a:r>
            <a:rPr lang="fr-FR" sz="1400" i="1" dirty="0"/>
            <a:t>composant</a:t>
          </a:r>
        </a:p>
        <a:p xmlns:a="http://schemas.openxmlformats.org/drawingml/2006/main">
          <a:r>
            <a:rPr lang="fr-FR" sz="1400" i="1" dirty="0"/>
            <a:t>de câble</a:t>
          </a:r>
        </a:p>
      </cdr:txBody>
    </cdr:sp>
  </cdr:relSizeAnchor>
  <cdr:relSizeAnchor xmlns:cdr="http://schemas.openxmlformats.org/drawingml/2006/chartDrawing">
    <cdr:from>
      <cdr:x>0.70895</cdr:x>
      <cdr:y>0.38771</cdr:y>
    </cdr:from>
    <cdr:to>
      <cdr:x>0.92676</cdr:x>
      <cdr:y>0.48702</cdr:y>
    </cdr:to>
    <cdr:sp macro="" textlink="">
      <cdr:nvSpPr>
        <cdr:cNvPr id="3" name="ZoneTexte 2"/>
        <cdr:cNvSpPr txBox="1"/>
      </cdr:nvSpPr>
      <cdr:spPr>
        <a:xfrm xmlns:a="http://schemas.openxmlformats.org/drawingml/2006/main">
          <a:off x="5974583" y="2075584"/>
          <a:ext cx="1835578" cy="53163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fr-FR" sz="1400" dirty="0"/>
            <a:t>Ex : </a:t>
          </a:r>
          <a:r>
            <a:rPr lang="fr-FR" sz="1400" i="1" dirty="0"/>
            <a:t>pour fabrication de</a:t>
          </a:r>
        </a:p>
        <a:p xmlns:a="http://schemas.openxmlformats.org/drawingml/2006/main">
          <a:r>
            <a:rPr lang="fr-FR" sz="1400" i="1" dirty="0"/>
            <a:t>cosmétiques  </a:t>
          </a:r>
        </a:p>
      </cdr:txBody>
    </cdr:sp>
  </cdr:relSizeAnchor>
  <cdr:relSizeAnchor xmlns:cdr="http://schemas.openxmlformats.org/drawingml/2006/chartDrawing">
    <cdr:from>
      <cdr:x>0.70986</cdr:x>
      <cdr:y>0.60692</cdr:y>
    </cdr:from>
    <cdr:to>
      <cdr:x>0.81836</cdr:x>
      <cdr:y>0.78483</cdr:y>
    </cdr:to>
    <cdr:sp macro="" textlink="">
      <cdr:nvSpPr>
        <cdr:cNvPr id="4" name="ZoneTexte 3"/>
        <cdr:cNvSpPr txBox="1"/>
      </cdr:nvSpPr>
      <cdr:spPr>
        <a:xfrm xmlns:a="http://schemas.openxmlformats.org/drawingml/2006/main">
          <a:off x="5982251" y="3249142"/>
          <a:ext cx="914400" cy="9524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fr-FR" sz="1400" dirty="0"/>
            <a:t>Ex : </a:t>
          </a:r>
          <a:r>
            <a:rPr lang="fr-FR" sz="1400" i="1" dirty="0"/>
            <a:t>coton, laine</a:t>
          </a:r>
        </a:p>
        <a:p xmlns:a="http://schemas.openxmlformats.org/drawingml/2006/main">
          <a:r>
            <a:rPr lang="fr-FR" sz="1400" i="1" dirty="0"/>
            <a:t>(transformés)</a:t>
          </a:r>
        </a:p>
      </cdr:txBody>
    </cdr:sp>
  </cdr:relSizeAnchor>
  <cdr:relSizeAnchor xmlns:cdr="http://schemas.openxmlformats.org/drawingml/2006/chartDrawing">
    <cdr:from>
      <cdr:x>0.72254</cdr:x>
      <cdr:y>0.86477</cdr:y>
    </cdr:from>
    <cdr:to>
      <cdr:x>0.96901</cdr:x>
      <cdr:y>0.97339</cdr:y>
    </cdr:to>
    <cdr:sp macro="" textlink="">
      <cdr:nvSpPr>
        <cdr:cNvPr id="5" name="ZoneTexte 4"/>
        <cdr:cNvSpPr txBox="1"/>
      </cdr:nvSpPr>
      <cdr:spPr>
        <a:xfrm xmlns:a="http://schemas.openxmlformats.org/drawingml/2006/main">
          <a:off x="6089076" y="4629508"/>
          <a:ext cx="2077171" cy="5815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fr-FR" sz="1400" dirty="0"/>
            <a:t>Ex : </a:t>
          </a:r>
          <a:r>
            <a:rPr lang="fr-FR" sz="1400" i="1" dirty="0"/>
            <a:t>planches de bois,</a:t>
          </a:r>
        </a:p>
        <a:p xmlns:a="http://schemas.openxmlformats.org/drawingml/2006/main">
          <a:r>
            <a:rPr lang="fr-FR" sz="1400" i="1" dirty="0"/>
            <a:t>béton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015109-A34B-CE4C-8A29-C3F4113D66E2}" type="datetimeFigureOut">
              <a:rPr lang="fr-FR" smtClean="0"/>
              <a:t>25/10/2019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5BAADC-65BC-9C40-A1D3-A49F0EFA5E12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3252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BAADC-65BC-9C40-A1D3-A49F0EFA5E12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4382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86953" y="268288"/>
            <a:ext cx="5669280" cy="39003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268940" y="268288"/>
            <a:ext cx="182880" cy="38868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00400" y="4208929"/>
            <a:ext cx="5458968" cy="1048684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/>
              <a:t>Cliquez et modifiez le titre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00400" y="5257800"/>
            <a:ext cx="5458968" cy="621792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0"/>
              </a:spcBef>
              <a:buClr>
                <a:schemeClr val="accent1"/>
              </a:buClr>
              <a:buSzPct val="100000"/>
              <a:buFont typeface="Wingdings 2" pitchFamily="18" charset="2"/>
              <a:buNone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76600" y="390525"/>
            <a:ext cx="5504688" cy="365125"/>
          </a:xfr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2200" b="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B1A24CD3-204F-4468-8EE4-28A6668D006A}" type="datetimeFigureOut">
              <a:rPr lang="en-US" smtClean="0"/>
              <a:t>10/25/2019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18688" y="6356350"/>
            <a:ext cx="4736592" cy="365125"/>
          </a:xfrm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100" b="1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6494" y="6356350"/>
            <a:ext cx="685800" cy="365125"/>
          </a:xfr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100" b="1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57AF16DE-A0D5-4438-950F-5B1E159C2C28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212106" y="268288"/>
            <a:ext cx="1645920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212106" y="6356350"/>
            <a:ext cx="1752600" cy="365125"/>
          </a:xfrm>
        </p:spPr>
        <p:txBody>
          <a:bodyPr/>
          <a:lstStyle/>
          <a:p>
            <a:fld id="{B1A24CD3-204F-4468-8EE4-28A6668D006A}" type="datetimeFigureOut">
              <a:rPr lang="en-US" smtClean="0"/>
              <a:t>10/25/2019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F16DE-A0D5-4438-950F-5B1E159C2C28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e de titre avec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86953" y="268288"/>
            <a:ext cx="5669280" cy="25603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00399" y="4171950"/>
            <a:ext cx="5457919" cy="1085850"/>
          </a:xfrm>
        </p:spPr>
        <p:txBody>
          <a:bodyPr>
            <a:normAutofit/>
          </a:bodyPr>
          <a:lstStyle>
            <a:lvl1pPr>
              <a:defRPr sz="4600"/>
            </a:lvl1pPr>
          </a:lstStyle>
          <a:p>
            <a:r>
              <a:rPr lang="fr-FR"/>
              <a:t>Cliquez et modifiez le titre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00401" y="5257799"/>
            <a:ext cx="5457918" cy="618565"/>
          </a:xfrm>
        </p:spPr>
        <p:txBody>
          <a:bodyPr>
            <a:normAutofit/>
          </a:bodyPr>
          <a:lstStyle>
            <a:lvl1pPr marL="0" indent="0" algn="l">
              <a:spcBef>
                <a:spcPct val="0"/>
              </a:spcBef>
              <a:buNone/>
              <a:defRPr sz="1600">
                <a:solidFill>
                  <a:schemeClr val="tx2"/>
                </a:solidFill>
              </a:defRPr>
            </a:lvl1pPr>
            <a:lvl2pPr marL="457200" indent="0" algn="ctr">
              <a:spcBef>
                <a:spcPct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76600" y="389965"/>
            <a:ext cx="5499847" cy="365125"/>
          </a:xfrm>
        </p:spPr>
        <p:txBody>
          <a:bodyPr/>
          <a:lstStyle>
            <a:lvl1pPr>
              <a:defRPr sz="2200" b="0" baseline="0">
                <a:solidFill>
                  <a:schemeClr val="bg1"/>
                </a:solidFill>
              </a:defRPr>
            </a:lvl1pPr>
          </a:lstStyle>
          <a:p>
            <a:fld id="{B1A24CD3-204F-4468-8EE4-28A6668D006A}" type="datetimeFigureOut">
              <a:rPr lang="en-US" smtClean="0"/>
              <a:t>10/25/2019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13847" y="6356350"/>
            <a:ext cx="473411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65459" y="6356350"/>
            <a:ext cx="685800" cy="365125"/>
          </a:xfr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100" b="1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57AF16DE-A0D5-4438-950F-5B1E159C2C28}" type="slidenum">
              <a:rPr lang="en-US" smtClean="0"/>
              <a:t>‹Nº›</a:t>
            </a:fld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3200400" y="2877671"/>
            <a:ext cx="5646867" cy="1280160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fr-FR"/>
              <a:t>Faire glisser l'image vers l'espace réservé ou cliquer sur l'icône pour l'ajouter</a:t>
            </a:r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268940" y="268288"/>
            <a:ext cx="182880" cy="38868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, contenu e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69875" y="268288"/>
            <a:ext cx="1645920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8423" y="914400"/>
            <a:ext cx="6508377" cy="1143000"/>
          </a:xfrm>
        </p:spPr>
        <p:txBody>
          <a:bodyPr/>
          <a:lstStyle/>
          <a:p>
            <a:r>
              <a:rPr lang="fr-FR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78423" y="2209800"/>
            <a:ext cx="6508377" cy="3916363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212106" y="6356350"/>
            <a:ext cx="1752600" cy="365125"/>
          </a:xfrm>
        </p:spPr>
        <p:txBody>
          <a:bodyPr/>
          <a:lstStyle/>
          <a:p>
            <a:fld id="{B1A24CD3-204F-4468-8EE4-28A6668D006A}" type="datetimeFigureOut">
              <a:rPr lang="en-US" smtClean="0"/>
              <a:t>10/25/2019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78423" y="6356350"/>
            <a:ext cx="492685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31694" y="361016"/>
            <a:ext cx="506506" cy="365125"/>
          </a:xfrm>
        </p:spPr>
        <p:txBody>
          <a:bodyPr/>
          <a:lstStyle/>
          <a:p>
            <a:fld id="{57AF16DE-A0D5-4438-950F-5B1E159C2C28}" type="slidenum">
              <a:rPr lang="en-US" smtClean="0"/>
              <a:t>‹Nº›</a:t>
            </a:fld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269875" y="1976718"/>
            <a:ext cx="1645920" cy="4625788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fr-FR"/>
              <a:t>Faire glisser l'image vers l'espace réservé ou cliquer sur l'icône pour l'ajouter</a:t>
            </a: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58952" y="268288"/>
            <a:ext cx="1099073" cy="6350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1" y="3429000"/>
            <a:ext cx="4966446" cy="1398494"/>
          </a:xfrm>
        </p:spPr>
        <p:txBody>
          <a:bodyPr anchor="b" anchorCtr="0"/>
          <a:lstStyle>
            <a:lvl1pPr algn="r">
              <a:defRPr sz="4600" b="0" cap="none" baseline="0"/>
            </a:lvl1pPr>
          </a:lstStyle>
          <a:p>
            <a:r>
              <a:rPr lang="fr-FR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9801" y="4824414"/>
            <a:ext cx="4966446" cy="1320800"/>
          </a:xfrm>
        </p:spPr>
        <p:txBody>
          <a:bodyPr anchor="t" anchorCtr="0">
            <a:normAutofit/>
          </a:bodyPr>
          <a:lstStyle>
            <a:lvl1pPr marL="0" indent="0" algn="r">
              <a:spcBef>
                <a:spcPts val="0"/>
              </a:spcBef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600" y="6356350"/>
            <a:ext cx="1622612" cy="365125"/>
          </a:xfrm>
        </p:spPr>
        <p:txBody>
          <a:bodyPr/>
          <a:lstStyle/>
          <a:p>
            <a:fld id="{B1A24CD3-204F-4468-8EE4-28A6668D006A}" type="datetimeFigureOut">
              <a:rPr lang="en-US" smtClean="0"/>
              <a:t>10/25/2019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4812" y="6356350"/>
            <a:ext cx="5311588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F16DE-A0D5-4438-950F-5B1E159C2C28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avec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69875" y="4773706"/>
            <a:ext cx="2971800" cy="18445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0354" y="3429001"/>
            <a:ext cx="4966446" cy="1398494"/>
          </a:xfrm>
        </p:spPr>
        <p:txBody>
          <a:bodyPr anchor="b" anchorCtr="0"/>
          <a:lstStyle>
            <a:lvl1pPr algn="r">
              <a:defRPr sz="4600" b="0" cap="none" baseline="0"/>
            </a:lvl1pPr>
          </a:lstStyle>
          <a:p>
            <a:r>
              <a:rPr lang="fr-FR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20354" y="4824414"/>
            <a:ext cx="4966446" cy="1320800"/>
          </a:xfrm>
        </p:spPr>
        <p:txBody>
          <a:bodyPr anchor="t" anchorCtr="0">
            <a:normAutofit/>
          </a:bodyPr>
          <a:lstStyle>
            <a:lvl1pPr marL="0" indent="0" algn="r">
              <a:spcBef>
                <a:spcPts val="0"/>
              </a:spcBef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1212" y="6104965"/>
            <a:ext cx="506506" cy="365125"/>
          </a:xfrm>
        </p:spPr>
        <p:txBody>
          <a:bodyPr/>
          <a:lstStyle/>
          <a:p>
            <a:fld id="{57AF16DE-A0D5-4438-950F-5B1E159C2C28}" type="slidenum">
              <a:rPr lang="en-US" smtClean="0"/>
              <a:t>‹Nº›</a:t>
            </a:fld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269874" y="268288"/>
            <a:ext cx="2971800" cy="4438650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fr-FR"/>
              <a:t>Faire glisser l'image vers l'espace réservé ou cliquer sur l'icône pour l'ajouter</a:t>
            </a: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91401" cy="1143000"/>
          </a:xfrm>
        </p:spPr>
        <p:txBody>
          <a:bodyPr/>
          <a:lstStyle/>
          <a:p>
            <a:r>
              <a:rPr lang="fr-FR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14563"/>
            <a:ext cx="3566160" cy="3911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82440" y="2214563"/>
            <a:ext cx="3566160" cy="3911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4CD3-204F-4468-8EE4-28A6668D006A}" type="datetimeFigureOut">
              <a:rPr lang="en-US" smtClean="0"/>
              <a:t>10/25/2019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F16DE-A0D5-4438-950F-5B1E159C2C28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8835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54132"/>
            <a:ext cx="3566160" cy="639762"/>
          </a:xfrm>
        </p:spPr>
        <p:txBody>
          <a:bodyPr anchor="b">
            <a:noAutofit/>
          </a:bodyPr>
          <a:lstStyle>
            <a:lvl1pPr marL="0" indent="0" algn="ctr">
              <a:spcBef>
                <a:spcPct val="0"/>
              </a:spcBef>
              <a:buNone/>
              <a:defRPr sz="20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689411"/>
            <a:ext cx="3566160" cy="343675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79391" y="2054132"/>
            <a:ext cx="3566160" cy="639762"/>
          </a:xfrm>
        </p:spPr>
        <p:txBody>
          <a:bodyPr anchor="b">
            <a:noAutofit/>
          </a:bodyPr>
          <a:lstStyle>
            <a:lvl1pPr marL="0" indent="0" algn="ctr">
              <a:spcBef>
                <a:spcPct val="0"/>
              </a:spcBef>
              <a:buNone/>
              <a:defRPr sz="20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79391" y="2689411"/>
            <a:ext cx="3566160" cy="343675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4CD3-204F-4468-8EE4-28A6668D006A}" type="datetimeFigureOut">
              <a:rPr lang="en-US" smtClean="0"/>
              <a:t>10/25/2019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F16DE-A0D5-4438-950F-5B1E159C2C28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us, Haut et b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91401" cy="1143000"/>
          </a:xfrm>
        </p:spPr>
        <p:txBody>
          <a:bodyPr/>
          <a:lstStyle/>
          <a:p>
            <a:r>
              <a:rPr lang="fr-FR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199" y="2214562"/>
            <a:ext cx="7396163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4CD3-204F-4468-8EE4-28A6668D006A}" type="datetimeFigureOut">
              <a:rPr lang="en-US" smtClean="0"/>
              <a:t>10/25/2019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F16DE-A0D5-4438-950F-5B1E159C2C28}" type="slidenum">
              <a:rPr lang="en-US" smtClean="0"/>
              <a:t>‹Nº›</a:t>
            </a:fld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457199" y="4224973"/>
            <a:ext cx="7396163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91401" cy="1143000"/>
          </a:xfrm>
        </p:spPr>
        <p:txBody>
          <a:bodyPr/>
          <a:lstStyle/>
          <a:p>
            <a:r>
              <a:rPr lang="fr-FR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82440" y="2214562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4CD3-204F-4468-8EE4-28A6668D006A}" type="datetimeFigureOut">
              <a:rPr lang="en-US" smtClean="0"/>
              <a:t>10/25/2019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F16DE-A0D5-4438-950F-5B1E159C2C28}" type="slidenum">
              <a:rPr lang="en-US" smtClean="0"/>
              <a:t>‹Nº›</a:t>
            </a:fld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4282440" y="4224973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4"/>
          </p:nvPr>
        </p:nvSpPr>
        <p:spPr>
          <a:xfrm>
            <a:off x="457200" y="2214563"/>
            <a:ext cx="3566160" cy="3911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91401" cy="1143000"/>
          </a:xfrm>
        </p:spPr>
        <p:txBody>
          <a:bodyPr/>
          <a:lstStyle/>
          <a:p>
            <a:r>
              <a:rPr lang="fr-FR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82440" y="2214562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4CD3-204F-4468-8EE4-28A6668D006A}" type="datetimeFigureOut">
              <a:rPr lang="en-US" smtClean="0"/>
              <a:t>10/25/2019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F16DE-A0D5-4438-950F-5B1E159C2C28}" type="slidenum">
              <a:rPr lang="en-US" smtClean="0"/>
              <a:t>‹Nº›</a:t>
            </a:fld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4282440" y="4224973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57200" y="2214562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57200" y="4224973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4CD3-204F-4468-8EE4-28A6668D006A}" type="datetimeFigureOut">
              <a:rPr lang="en-US" smtClean="0"/>
              <a:t>10/25/2019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F16DE-A0D5-4438-950F-5B1E159C2C28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48918" y="268288"/>
            <a:ext cx="718073" cy="566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4CD3-204F-4468-8EE4-28A6668D006A}" type="datetimeFigureOut">
              <a:rPr lang="en-US" smtClean="0"/>
              <a:t>10/25/2019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F16DE-A0D5-4438-950F-5B1E159C2C28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48918" y="268288"/>
            <a:ext cx="718073" cy="566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95082"/>
            <a:ext cx="3566160" cy="1035424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fr-FR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052" y="990600"/>
            <a:ext cx="3566160" cy="51355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2057400"/>
            <a:ext cx="3566160" cy="3657601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4CD3-204F-4468-8EE4-28A6668D006A}" type="datetimeFigureOut">
              <a:rPr lang="en-US" smtClean="0"/>
              <a:t>10/25/2019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F16DE-A0D5-4438-950F-5B1E159C2C28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746811" y="268288"/>
            <a:ext cx="4114800" cy="566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95082"/>
            <a:ext cx="3566160" cy="1035424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fr-FR"/>
              <a:t>Cliquez et modifiez le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2057400"/>
            <a:ext cx="3566160" cy="3657601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1365" y="6124014"/>
            <a:ext cx="1752600" cy="365125"/>
          </a:xfrm>
        </p:spPr>
        <p:txBody>
          <a:bodyPr/>
          <a:lstStyle>
            <a:lvl1pPr algn="l">
              <a:defRPr/>
            </a:lvl1pPr>
          </a:lstStyle>
          <a:p>
            <a:fld id="{B1A24CD3-204F-4468-8EE4-28A6668D006A}" type="datetimeFigureOut">
              <a:rPr lang="en-US" smtClean="0"/>
              <a:t>10/25/2019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74812" y="6356350"/>
            <a:ext cx="3863788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F16DE-A0D5-4438-950F-5B1E159C2C28}" type="slidenum">
              <a:rPr lang="en-US" smtClean="0"/>
              <a:t>‹Nº›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4760258" y="990600"/>
            <a:ext cx="4096512" cy="5611813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fr-FR"/>
              <a:t>Faire glisser l'image vers l'espace réservé ou cliquer sur l'icône pour l'ajouter</a:t>
            </a:r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u-dessus de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16775" y="268288"/>
            <a:ext cx="1639457" cy="36393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88" y="4267200"/>
            <a:ext cx="6477000" cy="566738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fr-FR"/>
              <a:t>Cliquez et modifiez le titre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69874" y="268288"/>
            <a:ext cx="6858000" cy="36393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Faire glisser l'image vers l'espace réservé ou cliquer sur l'icône pour l'ajouter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8788" y="4840941"/>
            <a:ext cx="6475412" cy="130427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4CD3-204F-4468-8EE4-28A6668D006A}" type="datetimeFigureOut">
              <a:rPr lang="en-US" smtClean="0"/>
              <a:t>10/25/2019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F16DE-A0D5-4438-950F-5B1E159C2C28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4 images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35471" y="268288"/>
            <a:ext cx="720761" cy="36393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88" y="4267200"/>
            <a:ext cx="6477000" cy="566738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fr-FR"/>
              <a:t>Cliquez et modifiez le titre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69874" y="268288"/>
            <a:ext cx="3006726" cy="36393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Faire glisser l'image vers l'espace réservé ou cliquer sur l'icône pour l'ajouter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8788" y="4840941"/>
            <a:ext cx="6475412" cy="130427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4CD3-204F-4468-8EE4-28A6668D006A}" type="datetimeFigureOut">
              <a:rPr lang="en-US" smtClean="0"/>
              <a:t>10/25/2019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F16DE-A0D5-4438-950F-5B1E159C2C28}" type="slidenum">
              <a:rPr lang="en-US" smtClean="0"/>
              <a:t>‹Nº›</a:t>
            </a:fld>
            <a:endParaRPr lang="en-US"/>
          </a:p>
        </p:txBody>
      </p:sp>
      <p:sp>
        <p:nvSpPr>
          <p:cNvPr id="10" name="Picture Placeholder 2"/>
          <p:cNvSpPr>
            <a:spLocks noGrp="1"/>
          </p:cNvSpPr>
          <p:nvPr>
            <p:ph type="pic" idx="13"/>
          </p:nvPr>
        </p:nvSpPr>
        <p:spPr>
          <a:xfrm>
            <a:off x="3352800" y="268288"/>
            <a:ext cx="4701988" cy="17756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Faire glisser l'image vers l'espace réservé ou cliquer sur l'icône pour l'ajouter</a:t>
            </a:r>
            <a:endParaRPr/>
          </a:p>
        </p:txBody>
      </p:sp>
      <p:sp>
        <p:nvSpPr>
          <p:cNvPr id="11" name="Picture Placeholder 2"/>
          <p:cNvSpPr>
            <a:spLocks noGrp="1"/>
          </p:cNvSpPr>
          <p:nvPr>
            <p:ph type="pic" idx="14"/>
          </p:nvPr>
        </p:nvSpPr>
        <p:spPr>
          <a:xfrm>
            <a:off x="3352800" y="2131935"/>
            <a:ext cx="2304288" cy="17756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Faire glisser l'image vers l'espace réservé ou cliquer sur l'icône pour l'ajouter</a:t>
            </a:r>
            <a:endParaRPr/>
          </a:p>
        </p:txBody>
      </p:sp>
      <p:sp>
        <p:nvSpPr>
          <p:cNvPr id="12" name="Picture Placeholder 2"/>
          <p:cNvSpPr>
            <a:spLocks noGrp="1"/>
          </p:cNvSpPr>
          <p:nvPr>
            <p:ph type="pic" idx="15"/>
          </p:nvPr>
        </p:nvSpPr>
        <p:spPr>
          <a:xfrm>
            <a:off x="5750500" y="2131935"/>
            <a:ext cx="2304288" cy="17756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Faire glisser l'image vers l'espace réservé ou cliquer sur l'icône pour l'ajouter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212106" y="268288"/>
            <a:ext cx="1645920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4CD3-204F-4468-8EE4-28A6668D006A}" type="datetimeFigureOut">
              <a:rPr lang="en-US" smtClean="0"/>
              <a:t>10/25/2019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F16DE-A0D5-4438-950F-5B1E159C2C28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48918" y="268288"/>
            <a:ext cx="718073" cy="566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543799" y="1035424"/>
            <a:ext cx="1322295" cy="5090739"/>
          </a:xfrm>
        </p:spPr>
        <p:txBody>
          <a:bodyPr vert="eaVert" anchor="t" anchorCtr="0"/>
          <a:lstStyle/>
          <a:p>
            <a:r>
              <a:rPr lang="fr-FR"/>
              <a:t>Cliquez et modifiez le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035424"/>
            <a:ext cx="6019800" cy="5109789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4CD3-204F-4468-8EE4-28A6668D006A}" type="datetimeFigureOut">
              <a:rPr lang="en-US" smtClean="0"/>
              <a:t>10/25/2019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F16DE-A0D5-4438-950F-5B1E159C2C28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6508377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fr-FR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199" y="2209800"/>
            <a:ext cx="6508377" cy="3916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98659" y="6356350"/>
            <a:ext cx="1752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B1A24CD3-204F-4468-8EE4-28A6668D006A}" type="datetimeFigureOut">
              <a:rPr lang="en-US" smtClean="0"/>
              <a:t>10/25/2019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4812" y="6356350"/>
            <a:ext cx="6007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56494" y="361016"/>
            <a:ext cx="5065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200" b="1">
                <a:solidFill>
                  <a:schemeClr val="bg1"/>
                </a:solidFill>
              </a:defRPr>
            </a:lvl1pPr>
          </a:lstStyle>
          <a:p>
            <a:fld id="{57AF16DE-A0D5-4438-950F-5B1E159C2C28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800"/>
        </a:spcBef>
        <a:buClr>
          <a:schemeClr val="accent1"/>
        </a:buClr>
        <a:buSzPct val="100000"/>
        <a:buFont typeface="Wingdings 2" pitchFamily="18" charset="2"/>
        <a:buChar char="¡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100000"/>
        <a:buFont typeface="Wingdings 2" pitchFamily="18" charset="2"/>
        <a:buChar char="¡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600"/>
        </a:spcBef>
        <a:buClr>
          <a:schemeClr val="accent1"/>
        </a:buClr>
        <a:buSzPct val="100000"/>
        <a:buFont typeface="Wingdings 2" pitchFamily="18" charset="2"/>
        <a:buChar char="¡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100000"/>
        <a:buFont typeface="Wingdings 2" pitchFamily="18" charset="2"/>
        <a:buChar char="¡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600"/>
        </a:spcBef>
        <a:buClr>
          <a:schemeClr val="accent1"/>
        </a:buClr>
        <a:buSzPct val="100000"/>
        <a:buFont typeface="Wingdings 2" pitchFamily="18" charset="2"/>
        <a:buChar char="¡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1377950" indent="-228600" algn="l" defTabSz="914400" rtl="0" eaLnBrk="1" latinLnBrk="0" hangingPunct="1">
        <a:spcBef>
          <a:spcPct val="20000"/>
        </a:spcBef>
        <a:buClr>
          <a:schemeClr val="accent1">
            <a:lumMod val="50000"/>
          </a:schemeClr>
        </a:buClr>
        <a:buFont typeface="Wingdings 2" pitchFamily="18" charset="2"/>
        <a:buChar char=""/>
        <a:defRPr lang="en-US" sz="1800" kern="1200" dirty="0" smtClean="0">
          <a:solidFill>
            <a:schemeClr val="tx2"/>
          </a:solidFill>
          <a:latin typeface="+mn-lt"/>
          <a:ea typeface="+mn-ea"/>
          <a:cs typeface="+mn-cs"/>
        </a:defRPr>
      </a:lvl6pPr>
      <a:lvl7pPr marL="1603375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lang="en-US" sz="1800" kern="1200" dirty="0" smtClean="0">
          <a:solidFill>
            <a:schemeClr val="tx2"/>
          </a:solidFill>
          <a:latin typeface="+mn-lt"/>
          <a:ea typeface="+mn-ea"/>
          <a:cs typeface="+mn-cs"/>
        </a:defRPr>
      </a:lvl7pPr>
      <a:lvl8pPr marL="1830388" indent="-228600" algn="l" defTabSz="914400" rtl="0" eaLnBrk="1" latinLnBrk="0" hangingPunct="1">
        <a:spcBef>
          <a:spcPct val="20000"/>
        </a:spcBef>
        <a:buClr>
          <a:schemeClr val="accent1">
            <a:lumMod val="50000"/>
          </a:schemeClr>
        </a:buClr>
        <a:buFont typeface="Wingdings 2" pitchFamily="18" charset="2"/>
        <a:buChar char=""/>
        <a:defRPr lang="en-US" sz="1800" kern="1200" dirty="0" smtClean="0">
          <a:solidFill>
            <a:schemeClr val="tx2"/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lang="en-US" sz="1800" kern="1200" dirty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s://dle.rae.es/?id=DglqVCc" TargetMode="External"/><Relationship Id="rId3" Type="http://schemas.openxmlformats.org/officeDocument/2006/relationships/hyperlink" Target="https://www.cnrtl.fr" TargetMode="External"/><Relationship Id="rId7" Type="http://schemas.openxmlformats.org/officeDocument/2006/relationships/hyperlink" Target="http://bdl.oqlf.gouv.qc.ca/bdl" TargetMode="External"/><Relationship Id="rId2" Type="http://schemas.openxmlformats.org/officeDocument/2006/relationships/hyperlink" Target="http://www.btb.termiumplus.gc.ca" TargetMode="External"/><Relationship Id="rId1" Type="http://schemas.openxmlformats.org/officeDocument/2006/relationships/slideLayout" Target="../slideLayouts/slideLayout15.xml"/><Relationship Id="rId6" Type="http://schemas.openxmlformats.org/officeDocument/2006/relationships/hyperlink" Target="https://atilf.atilf.fr" TargetMode="External"/><Relationship Id="rId5" Type="http://schemas.openxmlformats.org/officeDocument/2006/relationships/hyperlink" Target="https://www.larousse.fr/dictionnaire/francais-espagnol" TargetMode="External"/><Relationship Id="rId4" Type="http://schemas.openxmlformats.org/officeDocument/2006/relationships/hyperlink" Target="https://www.larousse.fr" TargetMode="External"/><Relationship Id="rId9" Type="http://schemas.openxmlformats.org/officeDocument/2006/relationships/hyperlink" Target="https://www.sketchengine.eu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00400" y="4528929"/>
            <a:ext cx="5458968" cy="1048684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/>
              <a:t>Matière, Matériel et Matériau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673685" y="5717588"/>
            <a:ext cx="6186210" cy="621792"/>
          </a:xfrm>
        </p:spPr>
        <p:txBody>
          <a:bodyPr/>
          <a:lstStyle/>
          <a:p>
            <a:pPr algn="ctr"/>
            <a:r>
              <a:rPr lang="fr-FR" b="1" dirty="0" err="1"/>
              <a:t>Jihane</a:t>
            </a:r>
            <a:r>
              <a:rPr lang="fr-FR" b="1" dirty="0"/>
              <a:t> El </a:t>
            </a:r>
            <a:r>
              <a:rPr lang="fr-FR" b="1" dirty="0" err="1"/>
              <a:t>Idrissi</a:t>
            </a:r>
            <a:r>
              <a:rPr lang="fr-FR" b="1" dirty="0"/>
              <a:t>, Romane Le </a:t>
            </a:r>
            <a:r>
              <a:rPr lang="fr-FR" b="1" dirty="0" err="1"/>
              <a:t>Penru</a:t>
            </a:r>
            <a:r>
              <a:rPr lang="fr-FR" b="1" dirty="0"/>
              <a:t> et Juliane Vigneron</a:t>
            </a:r>
          </a:p>
        </p:txBody>
      </p:sp>
    </p:spTree>
    <p:extLst>
      <p:ext uri="{BB962C8B-B14F-4D97-AF65-F5344CB8AC3E}">
        <p14:creationId xmlns:p14="http://schemas.microsoft.com/office/powerpoint/2010/main" val="34096282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3514" y="372184"/>
            <a:ext cx="4275223" cy="467894"/>
          </a:xfrm>
        </p:spPr>
        <p:txBody>
          <a:bodyPr/>
          <a:lstStyle/>
          <a:p>
            <a:pPr algn="ctr"/>
            <a:r>
              <a:rPr lang="fr-FR" sz="3200" dirty="0"/>
              <a:t>Table des matières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736227" y="946910"/>
            <a:ext cx="7725019" cy="5724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/>
              <a:t>I</a:t>
            </a:r>
            <a:r>
              <a:rPr lang="fr-FR" sz="2600" dirty="0"/>
              <a:t>. Définition et équivalence espagnole des termes</a:t>
            </a:r>
          </a:p>
          <a:p>
            <a:endParaRPr lang="fr-FR" sz="2600" dirty="0"/>
          </a:p>
          <a:p>
            <a:r>
              <a:rPr lang="fr-FR" sz="2600" dirty="0"/>
              <a:t>II. Présentation du corpus</a:t>
            </a:r>
          </a:p>
          <a:p>
            <a:pPr marL="571500" indent="-571500">
              <a:buAutoNum type="romanUcPeriod"/>
            </a:pPr>
            <a:endParaRPr lang="fr-FR" sz="2600" dirty="0"/>
          </a:p>
          <a:p>
            <a:r>
              <a:rPr lang="fr-FR" sz="2600" dirty="0"/>
              <a:t>III. Spécificités d’emploi de chaque terme</a:t>
            </a:r>
          </a:p>
          <a:p>
            <a:endParaRPr lang="fr-FR" sz="2600" dirty="0"/>
          </a:p>
          <a:p>
            <a:r>
              <a:rPr lang="fr-FR" sz="2600" dirty="0"/>
              <a:t>IV. Emplois problématiques</a:t>
            </a:r>
          </a:p>
          <a:p>
            <a:endParaRPr lang="fr-FR" sz="2600" dirty="0"/>
          </a:p>
          <a:p>
            <a:r>
              <a:rPr lang="fr-FR" sz="2600" dirty="0"/>
              <a:t>V. Comment les enseigner?</a:t>
            </a:r>
          </a:p>
          <a:p>
            <a:endParaRPr lang="fr-FR" sz="2600" dirty="0"/>
          </a:p>
          <a:p>
            <a:r>
              <a:rPr lang="fr-FR" sz="2600" dirty="0"/>
              <a:t>Exercices</a:t>
            </a:r>
          </a:p>
          <a:p>
            <a:endParaRPr lang="fr-FR" sz="2600" dirty="0"/>
          </a:p>
          <a:p>
            <a:r>
              <a:rPr lang="fr-FR" sz="2600" dirty="0"/>
              <a:t>Bibliographie</a:t>
            </a:r>
          </a:p>
        </p:txBody>
      </p:sp>
    </p:spTree>
    <p:extLst>
      <p:ext uri="{BB962C8B-B14F-4D97-AF65-F5344CB8AC3E}">
        <p14:creationId xmlns:p14="http://schemas.microsoft.com/office/powerpoint/2010/main" val="1414172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-441741" y="4199689"/>
            <a:ext cx="10049565" cy="1085850"/>
          </a:xfrm>
        </p:spPr>
        <p:txBody>
          <a:bodyPr>
            <a:noAutofit/>
          </a:bodyPr>
          <a:lstStyle/>
          <a:p>
            <a:pPr algn="ctr"/>
            <a:r>
              <a:rPr lang="fr-FR" sz="3600" dirty="0"/>
              <a:t>I. Définition et équivalence</a:t>
            </a:r>
            <a:br>
              <a:rPr lang="fr-FR" sz="3600" dirty="0"/>
            </a:br>
            <a:r>
              <a:rPr lang="fr-FR" sz="3600" dirty="0"/>
              <a:t>espagnole des termes</a:t>
            </a:r>
          </a:p>
        </p:txBody>
      </p:sp>
    </p:spTree>
    <p:extLst>
      <p:ext uri="{BB962C8B-B14F-4D97-AF65-F5344CB8AC3E}">
        <p14:creationId xmlns:p14="http://schemas.microsoft.com/office/powerpoint/2010/main" val="3830660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61864" y="327093"/>
            <a:ext cx="2913243" cy="784005"/>
          </a:xfrm>
        </p:spPr>
        <p:txBody>
          <a:bodyPr/>
          <a:lstStyle/>
          <a:p>
            <a:r>
              <a:rPr lang="fr-FR" dirty="0"/>
              <a:t>Matière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492699" y="1360140"/>
            <a:ext cx="7087196" cy="5078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b="1" dirty="0"/>
              <a:t>DÉFINITIONS</a:t>
            </a:r>
            <a:r>
              <a:rPr lang="fr-FR" dirty="0"/>
              <a:t> :</a:t>
            </a:r>
            <a:r>
              <a:rPr lang="fr-FR" b="1" dirty="0"/>
              <a:t> </a:t>
            </a:r>
            <a:r>
              <a:rPr lang="fr-FR" dirty="0"/>
              <a:t>substantif féminin.</a:t>
            </a:r>
          </a:p>
          <a:p>
            <a:pPr algn="just"/>
            <a:endParaRPr lang="fr-FR" dirty="0"/>
          </a:p>
          <a:p>
            <a:pPr algn="just"/>
            <a:r>
              <a:rPr lang="fr-FR" u="sng" dirty="0"/>
              <a:t>Trésor de la Langue Française informatisé </a:t>
            </a:r>
            <a:r>
              <a:rPr lang="fr-FR" dirty="0"/>
              <a:t>:</a:t>
            </a:r>
          </a:p>
          <a:p>
            <a:pPr algn="just"/>
            <a:r>
              <a:rPr lang="fr-FR" dirty="0"/>
              <a:t>Philosophique, physique. </a:t>
            </a:r>
            <a:r>
              <a:rPr lang="fr-FR" i="1" dirty="0">
                <a:solidFill>
                  <a:schemeClr val="accent1"/>
                </a:solidFill>
              </a:rPr>
              <a:t>Substance dont sont faits les corps perçus par le sens et dont les caractéristiques fondamentales sont l’étendue et la masse. </a:t>
            </a:r>
            <a:r>
              <a:rPr lang="fr-FR" dirty="0"/>
              <a:t>Ex : </a:t>
            </a:r>
            <a:r>
              <a:rPr lang="fr-FR" i="1" dirty="0"/>
              <a:t>une</a:t>
            </a:r>
            <a:r>
              <a:rPr lang="fr-FR" dirty="0"/>
              <a:t> </a:t>
            </a:r>
            <a:r>
              <a:rPr lang="fr-FR" i="1" dirty="0"/>
              <a:t>planète</a:t>
            </a:r>
            <a:r>
              <a:rPr lang="fr-FR" dirty="0"/>
              <a:t>.</a:t>
            </a:r>
            <a:endParaRPr lang="fr-FR" i="1" dirty="0">
              <a:solidFill>
                <a:schemeClr val="accent1"/>
              </a:solidFill>
            </a:endParaRPr>
          </a:p>
          <a:p>
            <a:pPr algn="just"/>
            <a:endParaRPr lang="fr-FR" dirty="0"/>
          </a:p>
          <a:p>
            <a:pPr algn="just"/>
            <a:r>
              <a:rPr lang="fr-FR" u="sng" dirty="0"/>
              <a:t>Larousse</a:t>
            </a:r>
            <a:r>
              <a:rPr lang="fr-FR" dirty="0"/>
              <a:t> : </a:t>
            </a:r>
          </a:p>
          <a:p>
            <a:pPr marL="342900" indent="-342900" algn="just">
              <a:buAutoNum type="arabicPeriod"/>
            </a:pPr>
            <a:r>
              <a:rPr lang="fr-FR" i="1" dirty="0">
                <a:solidFill>
                  <a:srgbClr val="990000"/>
                </a:solidFill>
              </a:rPr>
              <a:t>Substance constituant les corps, douée de propriétés physiques. </a:t>
            </a:r>
            <a:r>
              <a:rPr lang="fr-FR" dirty="0">
                <a:solidFill>
                  <a:srgbClr val="000000"/>
                </a:solidFill>
              </a:rPr>
              <a:t>Ex : </a:t>
            </a:r>
            <a:r>
              <a:rPr lang="fr-FR" i="1" dirty="0">
                <a:solidFill>
                  <a:srgbClr val="000000"/>
                </a:solidFill>
              </a:rPr>
              <a:t>un</a:t>
            </a:r>
            <a:r>
              <a:rPr lang="fr-FR" dirty="0">
                <a:solidFill>
                  <a:srgbClr val="000000"/>
                </a:solidFill>
              </a:rPr>
              <a:t> </a:t>
            </a:r>
            <a:r>
              <a:rPr lang="fr-FR" i="1" dirty="0">
                <a:solidFill>
                  <a:srgbClr val="000000"/>
                </a:solidFill>
              </a:rPr>
              <a:t>astre</a:t>
            </a:r>
            <a:r>
              <a:rPr lang="fr-FR" dirty="0">
                <a:solidFill>
                  <a:srgbClr val="000000"/>
                </a:solidFill>
              </a:rPr>
              <a:t>.</a:t>
            </a:r>
            <a:endParaRPr lang="fr-FR" i="1" dirty="0">
              <a:solidFill>
                <a:srgbClr val="990000"/>
              </a:solidFill>
            </a:endParaRPr>
          </a:p>
          <a:p>
            <a:pPr marL="342900" indent="-342900" algn="just">
              <a:buAutoNum type="arabicPeriod"/>
            </a:pPr>
            <a:r>
              <a:rPr lang="fr-FR" i="1" dirty="0">
                <a:solidFill>
                  <a:srgbClr val="990000"/>
                </a:solidFill>
              </a:rPr>
              <a:t>Ce qui constitue le sujet d’un ouvrage, d’un discours, le contenu d’une étude. </a:t>
            </a:r>
            <a:r>
              <a:rPr lang="fr-FR" dirty="0">
                <a:solidFill>
                  <a:srgbClr val="000000"/>
                </a:solidFill>
              </a:rPr>
              <a:t>Ex : </a:t>
            </a:r>
            <a:r>
              <a:rPr lang="fr-FR" i="1" dirty="0">
                <a:solidFill>
                  <a:srgbClr val="000000"/>
                </a:solidFill>
              </a:rPr>
              <a:t>la</a:t>
            </a:r>
            <a:r>
              <a:rPr lang="fr-FR" dirty="0">
                <a:solidFill>
                  <a:srgbClr val="000000"/>
                </a:solidFill>
              </a:rPr>
              <a:t> </a:t>
            </a:r>
            <a:r>
              <a:rPr lang="fr-FR" i="1" dirty="0">
                <a:solidFill>
                  <a:srgbClr val="000000"/>
                </a:solidFill>
              </a:rPr>
              <a:t>matière</a:t>
            </a:r>
            <a:r>
              <a:rPr lang="fr-FR" dirty="0">
                <a:solidFill>
                  <a:srgbClr val="000000"/>
                </a:solidFill>
              </a:rPr>
              <a:t>, </a:t>
            </a:r>
            <a:r>
              <a:rPr lang="fr-FR" i="1" dirty="0">
                <a:solidFill>
                  <a:srgbClr val="000000"/>
                </a:solidFill>
              </a:rPr>
              <a:t>le</a:t>
            </a:r>
            <a:r>
              <a:rPr lang="fr-FR" dirty="0">
                <a:solidFill>
                  <a:srgbClr val="000000"/>
                </a:solidFill>
              </a:rPr>
              <a:t> </a:t>
            </a:r>
            <a:r>
              <a:rPr lang="fr-FR" i="1" dirty="0">
                <a:solidFill>
                  <a:srgbClr val="000000"/>
                </a:solidFill>
              </a:rPr>
              <a:t>contenu</a:t>
            </a:r>
            <a:r>
              <a:rPr lang="fr-FR" dirty="0">
                <a:solidFill>
                  <a:srgbClr val="000000"/>
                </a:solidFill>
              </a:rPr>
              <a:t> </a:t>
            </a:r>
            <a:r>
              <a:rPr lang="fr-FR" i="1" dirty="0">
                <a:solidFill>
                  <a:srgbClr val="000000"/>
                </a:solidFill>
              </a:rPr>
              <a:t>d’un roman</a:t>
            </a:r>
            <a:r>
              <a:rPr lang="fr-FR" dirty="0">
                <a:solidFill>
                  <a:srgbClr val="000000"/>
                </a:solidFill>
              </a:rPr>
              <a:t>.</a:t>
            </a:r>
            <a:endParaRPr lang="fr-FR" i="1" dirty="0">
              <a:solidFill>
                <a:srgbClr val="990000"/>
              </a:solidFill>
            </a:endParaRPr>
          </a:p>
          <a:p>
            <a:pPr algn="just"/>
            <a:endParaRPr lang="fr-FR" dirty="0"/>
          </a:p>
          <a:p>
            <a:pPr algn="just"/>
            <a:r>
              <a:rPr lang="fr-FR" dirty="0"/>
              <a:t>	Matière première, matière noire, matière scolaire,…</a:t>
            </a:r>
          </a:p>
          <a:p>
            <a:pPr algn="just"/>
            <a:endParaRPr lang="fr-FR" dirty="0"/>
          </a:p>
          <a:p>
            <a:pPr algn="just"/>
            <a:r>
              <a:rPr lang="fr-FR" b="1" dirty="0"/>
              <a:t>SYNONYMES</a:t>
            </a:r>
            <a:r>
              <a:rPr lang="fr-FR" dirty="0"/>
              <a:t> : substance, élément / sujet, thème</a:t>
            </a:r>
          </a:p>
          <a:p>
            <a:pPr algn="just"/>
            <a:r>
              <a:rPr lang="fr-FR" b="1" dirty="0"/>
              <a:t>ANTONYMES</a:t>
            </a:r>
            <a:r>
              <a:rPr lang="fr-FR" dirty="0"/>
              <a:t> : âme, esprit</a:t>
            </a:r>
          </a:p>
        </p:txBody>
      </p:sp>
      <p:sp>
        <p:nvSpPr>
          <p:cNvPr id="5" name="Flèche vers la droite 4"/>
          <p:cNvSpPr/>
          <p:nvPr/>
        </p:nvSpPr>
        <p:spPr>
          <a:xfrm>
            <a:off x="681212" y="5283567"/>
            <a:ext cx="722475" cy="324211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25606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74958" y="327095"/>
            <a:ext cx="2900150" cy="820720"/>
          </a:xfrm>
        </p:spPr>
        <p:txBody>
          <a:bodyPr/>
          <a:lstStyle/>
          <a:p>
            <a:r>
              <a:rPr lang="fr-FR" dirty="0"/>
              <a:t>Matériel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493054" y="1236090"/>
            <a:ext cx="6914929" cy="5355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b="1" dirty="0"/>
              <a:t>DÉFINITIONS</a:t>
            </a:r>
            <a:r>
              <a:rPr lang="fr-FR" dirty="0"/>
              <a:t> : substantif masculin et adjectif.</a:t>
            </a:r>
          </a:p>
          <a:p>
            <a:pPr algn="just"/>
            <a:endParaRPr lang="fr-FR" dirty="0"/>
          </a:p>
          <a:p>
            <a:pPr algn="just"/>
            <a:r>
              <a:rPr lang="fr-FR" u="sng" dirty="0"/>
              <a:t>Trésor de la Langue Française informatisé </a:t>
            </a:r>
            <a:r>
              <a:rPr lang="fr-FR" dirty="0"/>
              <a:t>:</a:t>
            </a:r>
          </a:p>
          <a:p>
            <a:pPr marL="342900" indent="-342900" algn="just">
              <a:buAutoNum type="arabicPeriod"/>
            </a:pPr>
            <a:r>
              <a:rPr lang="fr-FR" dirty="0"/>
              <a:t>Nom masculin. </a:t>
            </a:r>
            <a:r>
              <a:rPr lang="fr-FR" i="1" dirty="0">
                <a:solidFill>
                  <a:srgbClr val="990000"/>
                </a:solidFill>
              </a:rPr>
              <a:t>Ensemble des équipements et outillages utilisés dans un service, une exploitation, dans le cadre d’une activité.</a:t>
            </a:r>
            <a:r>
              <a:rPr lang="fr-FR" dirty="0">
                <a:solidFill>
                  <a:srgbClr val="000000"/>
                </a:solidFill>
              </a:rPr>
              <a:t> Ex : </a:t>
            </a:r>
            <a:r>
              <a:rPr lang="fr-FR" i="1" dirty="0">
                <a:solidFill>
                  <a:srgbClr val="000000"/>
                </a:solidFill>
              </a:rPr>
              <a:t>matériel agricole</a:t>
            </a:r>
            <a:r>
              <a:rPr lang="fr-FR" dirty="0">
                <a:solidFill>
                  <a:srgbClr val="000000"/>
                </a:solidFill>
              </a:rPr>
              <a:t>, </a:t>
            </a:r>
            <a:r>
              <a:rPr lang="fr-FR" i="1" dirty="0">
                <a:solidFill>
                  <a:srgbClr val="000000"/>
                </a:solidFill>
              </a:rPr>
              <a:t>médical</a:t>
            </a:r>
            <a:r>
              <a:rPr lang="fr-FR" dirty="0">
                <a:solidFill>
                  <a:srgbClr val="000000"/>
                </a:solidFill>
              </a:rPr>
              <a:t>,…</a:t>
            </a:r>
            <a:endParaRPr lang="fr-FR" i="1" dirty="0">
              <a:solidFill>
                <a:srgbClr val="990000"/>
              </a:solidFill>
            </a:endParaRPr>
          </a:p>
          <a:p>
            <a:pPr algn="just"/>
            <a:r>
              <a:rPr lang="fr-FR" dirty="0"/>
              <a:t>2. Adjectif. </a:t>
            </a:r>
            <a:r>
              <a:rPr lang="fr-FR" i="1" dirty="0">
                <a:solidFill>
                  <a:srgbClr val="990000"/>
                </a:solidFill>
              </a:rPr>
              <a:t>Relatif aux nécessités de la vie quotidienne. Domaine des choses matérielles. </a:t>
            </a:r>
            <a:r>
              <a:rPr lang="fr-FR" dirty="0"/>
              <a:t>Ex : </a:t>
            </a:r>
            <a:r>
              <a:rPr lang="fr-FR" i="1" dirty="0"/>
              <a:t>un problème matériel</a:t>
            </a:r>
            <a:endParaRPr lang="fr-FR" i="1" dirty="0">
              <a:solidFill>
                <a:srgbClr val="990000"/>
              </a:solidFill>
            </a:endParaRPr>
          </a:p>
          <a:p>
            <a:pPr algn="just"/>
            <a:endParaRPr lang="fr-FR" dirty="0"/>
          </a:p>
          <a:p>
            <a:pPr algn="just"/>
            <a:r>
              <a:rPr lang="fr-FR" u="sng" dirty="0"/>
              <a:t>Larousse</a:t>
            </a:r>
            <a:r>
              <a:rPr lang="fr-FR" dirty="0"/>
              <a:t> : </a:t>
            </a:r>
          </a:p>
          <a:p>
            <a:pPr algn="just"/>
            <a:r>
              <a:rPr lang="fr-FR" dirty="0"/>
              <a:t>Nom masculin. </a:t>
            </a:r>
            <a:r>
              <a:rPr lang="fr-FR" i="1" dirty="0">
                <a:solidFill>
                  <a:srgbClr val="990000"/>
                </a:solidFill>
              </a:rPr>
              <a:t>Ensemble d’éléments susceptibles d’être exploités, élaborés scientifiquement, d’être analysés.</a:t>
            </a:r>
          </a:p>
          <a:p>
            <a:pPr algn="just"/>
            <a:endParaRPr lang="fr-FR" i="1" dirty="0">
              <a:solidFill>
                <a:srgbClr val="990000"/>
              </a:solidFill>
            </a:endParaRPr>
          </a:p>
          <a:p>
            <a:pPr algn="just"/>
            <a:r>
              <a:rPr lang="fr-FR" i="1" dirty="0">
                <a:solidFill>
                  <a:srgbClr val="990000"/>
                </a:solidFill>
              </a:rPr>
              <a:t>	</a:t>
            </a:r>
          </a:p>
          <a:p>
            <a:pPr algn="just"/>
            <a:r>
              <a:rPr lang="fr-FR" dirty="0"/>
              <a:t>	Matériel informatique (</a:t>
            </a:r>
            <a:r>
              <a:rPr lang="fr-FR" i="1" dirty="0"/>
              <a:t>souris</a:t>
            </a:r>
            <a:r>
              <a:rPr lang="fr-FR" dirty="0"/>
              <a:t>, </a:t>
            </a:r>
            <a:r>
              <a:rPr lang="fr-FR" i="1" dirty="0"/>
              <a:t>écran</a:t>
            </a:r>
            <a:r>
              <a:rPr lang="fr-FR" dirty="0"/>
              <a:t>), médical (</a:t>
            </a:r>
            <a:r>
              <a:rPr lang="fr-FR" i="1" dirty="0"/>
              <a:t>seringue</a:t>
            </a:r>
            <a:r>
              <a:rPr lang="fr-FR" dirty="0"/>
              <a:t>, </a:t>
            </a:r>
            <a:r>
              <a:rPr lang="fr-FR" i="1" dirty="0"/>
              <a:t>gants</a:t>
            </a:r>
            <a:r>
              <a:rPr lang="fr-FR" dirty="0"/>
              <a:t>), militaire (</a:t>
            </a:r>
            <a:r>
              <a:rPr lang="fr-FR" i="1" dirty="0"/>
              <a:t>char</a:t>
            </a:r>
            <a:r>
              <a:rPr lang="fr-FR" dirty="0"/>
              <a:t>, </a:t>
            </a:r>
            <a:r>
              <a:rPr lang="fr-FR" i="1" dirty="0"/>
              <a:t>bottes</a:t>
            </a:r>
            <a:r>
              <a:rPr lang="fr-FR" dirty="0"/>
              <a:t>)…</a:t>
            </a:r>
          </a:p>
          <a:p>
            <a:pPr algn="just"/>
            <a:endParaRPr lang="fr-FR" dirty="0"/>
          </a:p>
          <a:p>
            <a:pPr algn="just"/>
            <a:r>
              <a:rPr lang="fr-FR" b="1" dirty="0"/>
              <a:t>SYNONYMES</a:t>
            </a:r>
            <a:r>
              <a:rPr lang="fr-FR" dirty="0"/>
              <a:t> : équipement, outil</a:t>
            </a:r>
          </a:p>
          <a:p>
            <a:r>
              <a:rPr lang="fr-FR" b="1" dirty="0"/>
              <a:t>ANTONYMES</a:t>
            </a:r>
            <a:r>
              <a:rPr lang="fr-FR" dirty="0"/>
              <a:t> : abstrait</a:t>
            </a:r>
          </a:p>
        </p:txBody>
      </p:sp>
      <p:sp>
        <p:nvSpPr>
          <p:cNvPr id="5" name="Flèche vers la droite 4"/>
          <p:cNvSpPr/>
          <p:nvPr/>
        </p:nvSpPr>
        <p:spPr>
          <a:xfrm>
            <a:off x="600001" y="5085010"/>
            <a:ext cx="723474" cy="35853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519843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3054" y="338905"/>
            <a:ext cx="2825442" cy="846908"/>
          </a:xfrm>
        </p:spPr>
        <p:txBody>
          <a:bodyPr/>
          <a:lstStyle/>
          <a:p>
            <a:r>
              <a:rPr lang="fr-FR" dirty="0"/>
              <a:t>Matériau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493054" y="1596365"/>
            <a:ext cx="699326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b="1" dirty="0"/>
              <a:t>DÉFINITIONS</a:t>
            </a:r>
            <a:r>
              <a:rPr lang="fr-FR" dirty="0"/>
              <a:t> : substantif masculin.</a:t>
            </a:r>
          </a:p>
          <a:p>
            <a:pPr algn="just"/>
            <a:endParaRPr lang="fr-FR" dirty="0"/>
          </a:p>
          <a:p>
            <a:pPr algn="just"/>
            <a:r>
              <a:rPr lang="fr-FR" u="sng" dirty="0"/>
              <a:t>Trésor de la Langue Française informatisé </a:t>
            </a:r>
            <a:r>
              <a:rPr lang="fr-FR" dirty="0"/>
              <a:t>:</a:t>
            </a:r>
          </a:p>
          <a:p>
            <a:pPr marL="342900" indent="-342900" algn="just">
              <a:buAutoNum type="arabicPeriod"/>
            </a:pPr>
            <a:r>
              <a:rPr lang="fr-FR" i="1" dirty="0">
                <a:solidFill>
                  <a:srgbClr val="990000"/>
                </a:solidFill>
              </a:rPr>
              <a:t>Type de matière qui entre dans la construction d’un objet fabriqué. </a:t>
            </a:r>
            <a:r>
              <a:rPr lang="fr-FR" dirty="0">
                <a:solidFill>
                  <a:srgbClr val="000000"/>
                </a:solidFill>
              </a:rPr>
              <a:t>Ex : </a:t>
            </a:r>
            <a:r>
              <a:rPr lang="fr-FR" i="1" dirty="0">
                <a:solidFill>
                  <a:srgbClr val="000000"/>
                </a:solidFill>
              </a:rPr>
              <a:t>métal</a:t>
            </a:r>
            <a:r>
              <a:rPr lang="fr-FR" dirty="0">
                <a:solidFill>
                  <a:srgbClr val="000000"/>
                </a:solidFill>
              </a:rPr>
              <a:t>, </a:t>
            </a:r>
            <a:r>
              <a:rPr lang="fr-FR" i="1" dirty="0">
                <a:solidFill>
                  <a:srgbClr val="000000"/>
                </a:solidFill>
              </a:rPr>
              <a:t>béton</a:t>
            </a:r>
            <a:r>
              <a:rPr lang="fr-FR" dirty="0">
                <a:solidFill>
                  <a:srgbClr val="000000"/>
                </a:solidFill>
              </a:rPr>
              <a:t>,…</a:t>
            </a:r>
            <a:endParaRPr lang="fr-FR" i="1" dirty="0">
              <a:solidFill>
                <a:srgbClr val="990000"/>
              </a:solidFill>
            </a:endParaRPr>
          </a:p>
          <a:p>
            <a:pPr marL="342900" indent="-342900" algn="just">
              <a:buAutoNum type="arabicPeriod"/>
            </a:pPr>
            <a:r>
              <a:rPr lang="fr-FR" i="1" dirty="0">
                <a:solidFill>
                  <a:srgbClr val="990000"/>
                </a:solidFill>
              </a:rPr>
              <a:t>Type d’élément qui entre dans la composition de quelque chose.</a:t>
            </a:r>
            <a:r>
              <a:rPr lang="fr-FR" dirty="0">
                <a:solidFill>
                  <a:srgbClr val="000000"/>
                </a:solidFill>
              </a:rPr>
              <a:t> Ex : </a:t>
            </a:r>
            <a:r>
              <a:rPr lang="fr-FR" i="1" dirty="0">
                <a:solidFill>
                  <a:srgbClr val="000000"/>
                </a:solidFill>
              </a:rPr>
              <a:t>matériau</a:t>
            </a:r>
            <a:r>
              <a:rPr lang="fr-FR" dirty="0">
                <a:solidFill>
                  <a:srgbClr val="000000"/>
                </a:solidFill>
              </a:rPr>
              <a:t> </a:t>
            </a:r>
            <a:r>
              <a:rPr lang="fr-FR" i="1" dirty="0">
                <a:solidFill>
                  <a:srgbClr val="000000"/>
                </a:solidFill>
              </a:rPr>
              <a:t>d’un sondage</a:t>
            </a:r>
            <a:endParaRPr lang="fr-FR" i="1" dirty="0">
              <a:solidFill>
                <a:srgbClr val="990000"/>
              </a:solidFill>
            </a:endParaRPr>
          </a:p>
          <a:p>
            <a:pPr algn="just"/>
            <a:endParaRPr lang="fr-FR" dirty="0"/>
          </a:p>
          <a:p>
            <a:pPr algn="just"/>
            <a:r>
              <a:rPr lang="fr-FR" u="sng" dirty="0"/>
              <a:t>Larousse</a:t>
            </a:r>
            <a:r>
              <a:rPr lang="fr-FR" dirty="0"/>
              <a:t> :</a:t>
            </a:r>
          </a:p>
          <a:p>
            <a:pPr algn="just"/>
            <a:endParaRPr lang="fr-FR" dirty="0"/>
          </a:p>
          <a:p>
            <a:pPr algn="just"/>
            <a:r>
              <a:rPr lang="fr-FR" dirty="0"/>
              <a:t>	Les matériaux sont classés en grandes catégories : métaux, céramiques, verres, textiles, polymères, pierres et bétons, matériaux composites naturels (bois) ou artificiels.</a:t>
            </a:r>
          </a:p>
          <a:p>
            <a:pPr algn="just"/>
            <a:endParaRPr lang="fr-FR" dirty="0"/>
          </a:p>
          <a:p>
            <a:pPr algn="just"/>
            <a:r>
              <a:rPr lang="fr-FR" b="1" dirty="0"/>
              <a:t>SYNONYMES</a:t>
            </a:r>
            <a:r>
              <a:rPr lang="fr-FR" dirty="0"/>
              <a:t>: élément, ressource, document</a:t>
            </a:r>
          </a:p>
        </p:txBody>
      </p:sp>
      <p:sp>
        <p:nvSpPr>
          <p:cNvPr id="6" name="Flèche vers la droite 5"/>
          <p:cNvSpPr/>
          <p:nvPr/>
        </p:nvSpPr>
        <p:spPr>
          <a:xfrm>
            <a:off x="666844" y="4370961"/>
            <a:ext cx="721894" cy="33253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0" y="6154013"/>
            <a:ext cx="78740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chemeClr val="accent1"/>
                </a:solidFill>
              </a:rPr>
              <a:t>ATTENTION</a:t>
            </a:r>
            <a:r>
              <a:rPr lang="fr-FR" dirty="0">
                <a:solidFill>
                  <a:schemeClr val="accent1"/>
                </a:solidFill>
              </a:rPr>
              <a:t> : pour les trois termes </a:t>
            </a:r>
            <a:r>
              <a:rPr lang="fr-FR" dirty="0">
                <a:solidFill>
                  <a:schemeClr val="accent1"/>
                </a:solidFill>
                <a:sym typeface="Wingdings"/>
              </a:rPr>
              <a:t> Sens 1 : concret / Sens 2 : abstrait.</a:t>
            </a:r>
            <a:endParaRPr lang="fr-FR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223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199" y="342900"/>
            <a:ext cx="6508377" cy="1143000"/>
          </a:xfrm>
        </p:spPr>
        <p:txBody>
          <a:bodyPr/>
          <a:lstStyle/>
          <a:p>
            <a:r>
              <a:rPr lang="fr-FR" dirty="0"/>
              <a:t>Attention aux pluriels !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457199" y="2473156"/>
            <a:ext cx="27913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/>
              <a:t>Matière</a:t>
            </a:r>
          </a:p>
          <a:p>
            <a:endParaRPr lang="fr-FR" sz="3600" dirty="0"/>
          </a:p>
          <a:p>
            <a:r>
              <a:rPr lang="fr-FR" sz="3600" dirty="0"/>
              <a:t>Matériel</a:t>
            </a:r>
          </a:p>
          <a:p>
            <a:endParaRPr lang="fr-FR" sz="3600" dirty="0"/>
          </a:p>
          <a:p>
            <a:r>
              <a:rPr lang="fr-FR" sz="3600" dirty="0"/>
              <a:t>Matériau</a:t>
            </a:r>
          </a:p>
        </p:txBody>
      </p:sp>
      <p:sp>
        <p:nvSpPr>
          <p:cNvPr id="8" name="Flèche vers la droite 7"/>
          <p:cNvSpPr/>
          <p:nvPr/>
        </p:nvSpPr>
        <p:spPr>
          <a:xfrm>
            <a:off x="3048000" y="2619822"/>
            <a:ext cx="1071987" cy="490036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Flèche vers la droite 10"/>
          <p:cNvSpPr/>
          <p:nvPr/>
        </p:nvSpPr>
        <p:spPr>
          <a:xfrm>
            <a:off x="3048000" y="3667907"/>
            <a:ext cx="1071987" cy="490036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" name="Flèche vers la droite 11"/>
          <p:cNvSpPr/>
          <p:nvPr/>
        </p:nvSpPr>
        <p:spPr>
          <a:xfrm>
            <a:off x="3048000" y="4813719"/>
            <a:ext cx="1071987" cy="490036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310172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199" y="342900"/>
            <a:ext cx="6508377" cy="1143000"/>
          </a:xfrm>
        </p:spPr>
        <p:txBody>
          <a:bodyPr/>
          <a:lstStyle/>
          <a:p>
            <a:r>
              <a:rPr lang="fr-FR" dirty="0"/>
              <a:t>Attention aux pluriels !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457199" y="2473156"/>
            <a:ext cx="27913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/>
              <a:t>Matière</a:t>
            </a:r>
          </a:p>
          <a:p>
            <a:endParaRPr lang="fr-FR" sz="3600" dirty="0"/>
          </a:p>
          <a:p>
            <a:r>
              <a:rPr lang="fr-FR" sz="3600" dirty="0"/>
              <a:t>Matériel</a:t>
            </a:r>
          </a:p>
          <a:p>
            <a:endParaRPr lang="fr-FR" sz="3600" dirty="0"/>
          </a:p>
          <a:p>
            <a:r>
              <a:rPr lang="fr-FR" sz="3600" dirty="0"/>
              <a:t>Matériau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5026526" y="2473154"/>
            <a:ext cx="246734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/>
              <a:t>Matière</a:t>
            </a:r>
            <a:r>
              <a:rPr lang="fr-FR" sz="3600" b="1" dirty="0">
                <a:solidFill>
                  <a:schemeClr val="accent1"/>
                </a:solidFill>
              </a:rPr>
              <a:t>s</a:t>
            </a:r>
            <a:endParaRPr lang="fr-FR" sz="3600" b="1" dirty="0"/>
          </a:p>
          <a:p>
            <a:endParaRPr lang="fr-FR" sz="3600" dirty="0"/>
          </a:p>
          <a:p>
            <a:r>
              <a:rPr lang="fr-FR" sz="3600" dirty="0"/>
              <a:t>Matériel</a:t>
            </a:r>
            <a:r>
              <a:rPr lang="fr-FR" sz="3600" b="1" dirty="0">
                <a:solidFill>
                  <a:srgbClr val="990000"/>
                </a:solidFill>
              </a:rPr>
              <a:t>s</a:t>
            </a:r>
            <a:endParaRPr lang="fr-FR" sz="3600" b="1" dirty="0"/>
          </a:p>
          <a:p>
            <a:endParaRPr lang="fr-FR" sz="3600" dirty="0"/>
          </a:p>
          <a:p>
            <a:r>
              <a:rPr lang="fr-FR" sz="3600" dirty="0"/>
              <a:t>Matériau</a:t>
            </a:r>
            <a:r>
              <a:rPr lang="fr-FR" sz="3600" b="1" dirty="0">
                <a:solidFill>
                  <a:srgbClr val="990000"/>
                </a:solidFill>
              </a:rPr>
              <a:t>x</a:t>
            </a:r>
            <a:endParaRPr lang="fr-FR" sz="3600" b="1" dirty="0"/>
          </a:p>
        </p:txBody>
      </p:sp>
      <p:sp>
        <p:nvSpPr>
          <p:cNvPr id="8" name="Flèche vers la droite 7"/>
          <p:cNvSpPr/>
          <p:nvPr/>
        </p:nvSpPr>
        <p:spPr>
          <a:xfrm>
            <a:off x="3048000" y="2619822"/>
            <a:ext cx="1071987" cy="490036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Flèche vers la droite 10"/>
          <p:cNvSpPr/>
          <p:nvPr/>
        </p:nvSpPr>
        <p:spPr>
          <a:xfrm>
            <a:off x="3048000" y="3667907"/>
            <a:ext cx="1071987" cy="490036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" name="Flèche vers la droite 11"/>
          <p:cNvSpPr/>
          <p:nvPr/>
        </p:nvSpPr>
        <p:spPr>
          <a:xfrm>
            <a:off x="3048000" y="4813719"/>
            <a:ext cx="1071987" cy="490036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877371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78423" y="514077"/>
            <a:ext cx="6508377" cy="647882"/>
          </a:xfrm>
        </p:spPr>
        <p:txBody>
          <a:bodyPr/>
          <a:lstStyle/>
          <a:p>
            <a:r>
              <a:rPr lang="fr-FR" dirty="0"/>
              <a:t>Un peu d’Histoire…</a:t>
            </a:r>
          </a:p>
        </p:txBody>
      </p:sp>
      <p:graphicFrame>
        <p:nvGraphicFramePr>
          <p:cNvPr id="15" name="Diagramme 14"/>
          <p:cNvGraphicFramePr/>
          <p:nvPr>
            <p:extLst>
              <p:ext uri="{D42A27DB-BD31-4B8C-83A1-F6EECF244321}">
                <p14:modId xmlns:p14="http://schemas.microsoft.com/office/powerpoint/2010/main" val="1346907506"/>
              </p:ext>
            </p:extLst>
          </p:nvPr>
        </p:nvGraphicFramePr>
        <p:xfrm>
          <a:off x="2045138" y="1545096"/>
          <a:ext cx="6515257" cy="45444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1" name="Double flèche horizontale 20"/>
          <p:cNvSpPr/>
          <p:nvPr/>
        </p:nvSpPr>
        <p:spPr>
          <a:xfrm>
            <a:off x="4981981" y="2088498"/>
            <a:ext cx="621931" cy="327351"/>
          </a:xfrm>
          <a:prstGeom prst="leftRightArrow">
            <a:avLst>
              <a:gd name="adj1" fmla="val 28385"/>
              <a:gd name="adj2" fmla="val 50000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ZoneTexte 21"/>
          <p:cNvSpPr txBox="1"/>
          <p:nvPr/>
        </p:nvSpPr>
        <p:spPr>
          <a:xfrm>
            <a:off x="998052" y="6337512"/>
            <a:ext cx="76887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Aujourd’hui, « matériel » est surtout employé comme nom collectif.</a:t>
            </a:r>
          </a:p>
        </p:txBody>
      </p:sp>
    </p:spTree>
    <p:extLst>
      <p:ext uri="{BB962C8B-B14F-4D97-AF65-F5344CB8AC3E}">
        <p14:creationId xmlns:p14="http://schemas.microsoft.com/office/powerpoint/2010/main" val="6110975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61864" y="576135"/>
            <a:ext cx="4177345" cy="784005"/>
          </a:xfrm>
        </p:spPr>
        <p:txBody>
          <a:bodyPr/>
          <a:lstStyle/>
          <a:p>
            <a:pPr algn="l"/>
            <a:r>
              <a:rPr lang="fr-FR" dirty="0"/>
              <a:t>Équivalence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492699" y="1804042"/>
            <a:ext cx="676497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Équivalence « </a:t>
            </a:r>
            <a:r>
              <a:rPr lang="fr-FR" b="1" dirty="0">
                <a:solidFill>
                  <a:schemeClr val="accent1"/>
                </a:solidFill>
              </a:rPr>
              <a:t>Matière</a:t>
            </a:r>
            <a:r>
              <a:rPr lang="fr-FR" dirty="0"/>
              <a:t> » :</a:t>
            </a:r>
          </a:p>
          <a:p>
            <a:pPr marL="285750" indent="-285750">
              <a:buFontTx/>
              <a:buChar char="-"/>
            </a:pPr>
            <a:r>
              <a:rPr lang="fr-FR" dirty="0"/>
              <a:t>Substance biologique, physique : </a:t>
            </a:r>
            <a:r>
              <a:rPr lang="fr-FR" i="1" dirty="0" err="1"/>
              <a:t>materia</a:t>
            </a:r>
            <a:r>
              <a:rPr lang="fr-FR" b="1" dirty="0"/>
              <a:t> </a:t>
            </a:r>
            <a:r>
              <a:rPr lang="fr-FR" dirty="0"/>
              <a:t>/ </a:t>
            </a:r>
            <a:r>
              <a:rPr lang="fr-FR" b="1" dirty="0" err="1"/>
              <a:t>material</a:t>
            </a:r>
            <a:endParaRPr lang="fr-FR" b="1" dirty="0"/>
          </a:p>
          <a:p>
            <a:pPr marL="285750" indent="-285750">
              <a:buFontTx/>
              <a:buChar char="-"/>
            </a:pPr>
            <a:r>
              <a:rPr lang="fr-FR" dirty="0"/>
              <a:t>Substance dont une chose est faite : </a:t>
            </a:r>
            <a:r>
              <a:rPr lang="fr-FR" i="1" dirty="0" err="1"/>
              <a:t>materia</a:t>
            </a:r>
            <a:r>
              <a:rPr lang="fr-FR" b="1" dirty="0"/>
              <a:t> </a:t>
            </a:r>
            <a:r>
              <a:rPr lang="fr-FR" dirty="0"/>
              <a:t>/ </a:t>
            </a:r>
            <a:r>
              <a:rPr lang="fr-FR" b="1" dirty="0" err="1"/>
              <a:t>material</a:t>
            </a:r>
            <a:endParaRPr lang="fr-FR" b="1" dirty="0"/>
          </a:p>
          <a:p>
            <a:pPr marL="285750" indent="-285750">
              <a:buFontTx/>
              <a:buChar char="-"/>
            </a:pPr>
            <a:r>
              <a:rPr lang="fr-FR" dirty="0"/>
              <a:t>Élément analysable : </a:t>
            </a:r>
            <a:r>
              <a:rPr lang="fr-FR" i="1" dirty="0" err="1"/>
              <a:t>materia</a:t>
            </a:r>
            <a:endParaRPr lang="fr-FR" i="1" dirty="0"/>
          </a:p>
          <a:p>
            <a:endParaRPr lang="fr-FR" dirty="0"/>
          </a:p>
          <a:p>
            <a:endParaRPr lang="fr-FR" dirty="0"/>
          </a:p>
          <a:p>
            <a:r>
              <a:rPr lang="fr-FR" dirty="0"/>
              <a:t>Équivalence « </a:t>
            </a:r>
            <a:r>
              <a:rPr lang="fr-FR" b="1" dirty="0">
                <a:solidFill>
                  <a:srgbClr val="990000"/>
                </a:solidFill>
              </a:rPr>
              <a:t>Matériel</a:t>
            </a:r>
            <a:r>
              <a:rPr lang="fr-FR" dirty="0"/>
              <a:t> » :</a:t>
            </a:r>
          </a:p>
          <a:p>
            <a:pPr marL="285750" indent="-285750">
              <a:buFontTx/>
              <a:buChar char="-"/>
            </a:pPr>
            <a:r>
              <a:rPr lang="fr-FR" dirty="0"/>
              <a:t>Équipement : </a:t>
            </a:r>
            <a:r>
              <a:rPr lang="fr-FR" b="1" dirty="0" err="1"/>
              <a:t>material</a:t>
            </a:r>
            <a:r>
              <a:rPr lang="fr-FR" b="1" dirty="0"/>
              <a:t> </a:t>
            </a:r>
            <a:r>
              <a:rPr lang="fr-FR" dirty="0"/>
              <a:t>/ </a:t>
            </a:r>
            <a:r>
              <a:rPr lang="fr-FR" i="1" dirty="0" err="1"/>
              <a:t>equipamiento</a:t>
            </a:r>
            <a:r>
              <a:rPr lang="fr-FR" b="1" dirty="0"/>
              <a:t> / </a:t>
            </a:r>
            <a:r>
              <a:rPr lang="fr-FR" i="1" dirty="0" err="1"/>
              <a:t>equipo</a:t>
            </a:r>
            <a:endParaRPr lang="fr-FR" i="1" dirty="0"/>
          </a:p>
          <a:p>
            <a:pPr marL="285750" indent="-285750">
              <a:buFontTx/>
              <a:buChar char="-"/>
            </a:pPr>
            <a:r>
              <a:rPr lang="fr-FR" dirty="0"/>
              <a:t>Élément analysable : </a:t>
            </a:r>
            <a:r>
              <a:rPr lang="fr-FR" b="1" dirty="0" err="1"/>
              <a:t>material</a:t>
            </a:r>
            <a:endParaRPr lang="fr-FR" b="1" dirty="0"/>
          </a:p>
          <a:p>
            <a:endParaRPr lang="fr-FR" dirty="0"/>
          </a:p>
          <a:p>
            <a:endParaRPr lang="fr-FR" dirty="0"/>
          </a:p>
          <a:p>
            <a:r>
              <a:rPr lang="fr-FR" dirty="0"/>
              <a:t>Équivalence « </a:t>
            </a:r>
            <a:r>
              <a:rPr lang="fr-FR" b="1" dirty="0">
                <a:solidFill>
                  <a:srgbClr val="990000"/>
                </a:solidFill>
              </a:rPr>
              <a:t>Matériau</a:t>
            </a:r>
            <a:r>
              <a:rPr lang="fr-FR" dirty="0"/>
              <a:t> » :</a:t>
            </a:r>
          </a:p>
          <a:p>
            <a:pPr marL="285750" indent="-285750">
              <a:buFontTx/>
              <a:buChar char="-"/>
            </a:pPr>
            <a:r>
              <a:rPr lang="fr-FR" dirty="0"/>
              <a:t>Substance, matière : </a:t>
            </a:r>
            <a:r>
              <a:rPr lang="fr-FR" b="1" dirty="0" err="1"/>
              <a:t>material</a:t>
            </a:r>
            <a:endParaRPr lang="fr-FR" b="1" dirty="0"/>
          </a:p>
          <a:p>
            <a:pPr marL="285750" indent="-285750">
              <a:buFontTx/>
              <a:buChar char="-"/>
            </a:pPr>
            <a:r>
              <a:rPr lang="fr-FR" dirty="0"/>
              <a:t>Matière pour la construction : </a:t>
            </a:r>
            <a:r>
              <a:rPr lang="fr-FR" b="1" dirty="0" err="1"/>
              <a:t>material</a:t>
            </a:r>
            <a:endParaRPr lang="fr-FR" b="1" dirty="0"/>
          </a:p>
          <a:p>
            <a:pPr marL="285750" indent="-285750">
              <a:buFontTx/>
              <a:buChar char="-"/>
            </a:pPr>
            <a:r>
              <a:rPr lang="fr-FR" dirty="0"/>
              <a:t>Élément analysable : </a:t>
            </a:r>
            <a:r>
              <a:rPr lang="fr-FR" b="1" dirty="0" err="1"/>
              <a:t>material</a:t>
            </a:r>
            <a:r>
              <a:rPr lang="fr-FR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986975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711159" y="4171950"/>
            <a:ext cx="6938210" cy="1085850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/>
              <a:t>II. Présentation du corpus</a:t>
            </a:r>
          </a:p>
        </p:txBody>
      </p:sp>
    </p:spTree>
    <p:extLst>
      <p:ext uri="{BB962C8B-B14F-4D97-AF65-F5344CB8AC3E}">
        <p14:creationId xmlns:p14="http://schemas.microsoft.com/office/powerpoint/2010/main" val="1848641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199" y="258102"/>
            <a:ext cx="7391401" cy="1143000"/>
          </a:xfrm>
        </p:spPr>
        <p:txBody>
          <a:bodyPr/>
          <a:lstStyle/>
          <a:p>
            <a:r>
              <a:rPr lang="fr-FR" sz="2800" dirty="0"/>
              <a:t>Sur 100 occurrences (Sketch </a:t>
            </a:r>
            <a:r>
              <a:rPr lang="fr-FR" sz="2800" dirty="0" err="1"/>
              <a:t>Engine</a:t>
            </a:r>
            <a:r>
              <a:rPr lang="fr-FR" sz="2800" dirty="0"/>
              <a:t> + Google Actualités)</a:t>
            </a:r>
          </a:p>
        </p:txBody>
      </p:sp>
      <p:graphicFrame>
        <p:nvGraphicFramePr>
          <p:cNvPr id="4" name="Graphique 3"/>
          <p:cNvGraphicFramePr/>
          <p:nvPr>
            <p:extLst>
              <p:ext uri="{D42A27DB-BD31-4B8C-83A1-F6EECF244321}">
                <p14:modId xmlns:p14="http://schemas.microsoft.com/office/powerpoint/2010/main" val="3806483935"/>
              </p:ext>
            </p:extLst>
          </p:nvPr>
        </p:nvGraphicFramePr>
        <p:xfrm>
          <a:off x="0" y="1045417"/>
          <a:ext cx="8795332" cy="52703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6065338" y="2901582"/>
            <a:ext cx="2290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Ex : </a:t>
            </a:r>
            <a:r>
              <a:rPr lang="fr-FR" sz="1600" i="1" dirty="0"/>
              <a:t>la pierre brute</a:t>
            </a:r>
          </a:p>
        </p:txBody>
      </p:sp>
    </p:spTree>
    <p:extLst>
      <p:ext uri="{BB962C8B-B14F-4D97-AF65-F5344CB8AC3E}">
        <p14:creationId xmlns:p14="http://schemas.microsoft.com/office/powerpoint/2010/main" val="469303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phique 1"/>
          <p:cNvGraphicFramePr/>
          <p:nvPr>
            <p:extLst>
              <p:ext uri="{D42A27DB-BD31-4B8C-83A1-F6EECF244321}">
                <p14:modId xmlns:p14="http://schemas.microsoft.com/office/powerpoint/2010/main" val="2976108203"/>
              </p:ext>
            </p:extLst>
          </p:nvPr>
        </p:nvGraphicFramePr>
        <p:xfrm>
          <a:off x="135262" y="835422"/>
          <a:ext cx="7864809" cy="57013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ZoneTexte 2"/>
          <p:cNvSpPr txBox="1"/>
          <p:nvPr/>
        </p:nvSpPr>
        <p:spPr>
          <a:xfrm>
            <a:off x="320478" y="446030"/>
            <a:ext cx="65935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990000"/>
                </a:solidFill>
              </a:rPr>
              <a:t>10 occurrences en tant qu’adjectif / 90 en tant que nom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6159260" y="1837169"/>
            <a:ext cx="16145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/>
              <a:t>Ex : </a:t>
            </a:r>
            <a:r>
              <a:rPr lang="fr-FR" sz="1400" i="1" dirty="0"/>
              <a:t>souris</a:t>
            </a:r>
            <a:r>
              <a:rPr lang="fr-FR" sz="1400" dirty="0"/>
              <a:t>, </a:t>
            </a:r>
            <a:r>
              <a:rPr lang="fr-FR" sz="1400" i="1" dirty="0"/>
              <a:t>écran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159260" y="4392392"/>
            <a:ext cx="15733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/>
              <a:t>Ex : </a:t>
            </a:r>
            <a:r>
              <a:rPr lang="fr-FR" sz="1400" i="1" dirty="0"/>
              <a:t>char</a:t>
            </a:r>
            <a:r>
              <a:rPr lang="fr-FR" sz="1400" dirty="0"/>
              <a:t>, </a:t>
            </a:r>
            <a:r>
              <a:rPr lang="fr-FR" sz="1400" i="1" dirty="0"/>
              <a:t>armes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6159260" y="6382903"/>
            <a:ext cx="22244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/>
              <a:t>Ex : </a:t>
            </a:r>
            <a:r>
              <a:rPr lang="fr-FR" sz="1400" i="1" dirty="0"/>
              <a:t>matériel de bureau</a:t>
            </a:r>
          </a:p>
        </p:txBody>
      </p:sp>
    </p:spTree>
    <p:extLst>
      <p:ext uri="{BB962C8B-B14F-4D97-AF65-F5344CB8AC3E}">
        <p14:creationId xmlns:p14="http://schemas.microsoft.com/office/powerpoint/2010/main" val="11351880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phique 1"/>
          <p:cNvGraphicFramePr/>
          <p:nvPr>
            <p:extLst>
              <p:ext uri="{D42A27DB-BD31-4B8C-83A1-F6EECF244321}">
                <p14:modId xmlns:p14="http://schemas.microsoft.com/office/powerpoint/2010/main" val="3606710929"/>
              </p:ext>
            </p:extLst>
          </p:nvPr>
        </p:nvGraphicFramePr>
        <p:xfrm>
          <a:off x="427303" y="771561"/>
          <a:ext cx="8427377" cy="53534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344632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99514" y="482025"/>
            <a:ext cx="3242183" cy="630150"/>
          </a:xfrm>
        </p:spPr>
        <p:txBody>
          <a:bodyPr/>
          <a:lstStyle/>
          <a:p>
            <a:pPr algn="ctr"/>
            <a:r>
              <a:rPr lang="fr-FR" dirty="0"/>
              <a:t>En résumé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076914" y="2413971"/>
            <a:ext cx="76738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fr-FR" dirty="0"/>
              <a:t>3 équivalences possibles : </a:t>
            </a:r>
            <a:r>
              <a:rPr lang="fr-FR" b="1" dirty="0" err="1"/>
              <a:t>material</a:t>
            </a:r>
            <a:r>
              <a:rPr lang="fr-FR" dirty="0"/>
              <a:t> / </a:t>
            </a:r>
            <a:r>
              <a:rPr lang="fr-FR" dirty="0" err="1"/>
              <a:t>materia</a:t>
            </a:r>
            <a:r>
              <a:rPr lang="fr-FR" b="1" dirty="0"/>
              <a:t> / </a:t>
            </a:r>
            <a:r>
              <a:rPr lang="fr-FR" dirty="0" err="1"/>
              <a:t>equipamiento</a:t>
            </a:r>
            <a:endParaRPr lang="fr-FR" dirty="0"/>
          </a:p>
          <a:p>
            <a:r>
              <a:rPr lang="fr-FR" dirty="0"/>
              <a:t>	</a:t>
            </a:r>
          </a:p>
          <a:p>
            <a:pPr marL="285750" indent="-285750">
              <a:buFont typeface="Wingdings" charset="2"/>
              <a:buChar char="Ø"/>
            </a:pPr>
            <a:r>
              <a:rPr lang="fr-FR" b="1" dirty="0"/>
              <a:t>Attention</a:t>
            </a:r>
            <a:r>
              <a:rPr lang="fr-FR" dirty="0"/>
              <a:t> à l’emploi des pluriels de « matériel » et de « matériau »</a:t>
            </a:r>
          </a:p>
        </p:txBody>
      </p:sp>
      <p:graphicFrame>
        <p:nvGraphicFramePr>
          <p:cNvPr id="8" name="Tableau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603839"/>
              </p:ext>
            </p:extLst>
          </p:nvPr>
        </p:nvGraphicFramePr>
        <p:xfrm>
          <a:off x="1076914" y="4238406"/>
          <a:ext cx="7038987" cy="138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63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463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463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Matière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Matériel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Matériau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Substance, chose physique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Ensemble</a:t>
                      </a:r>
                      <a:r>
                        <a:rPr lang="fr-FR" baseline="0" dirty="0"/>
                        <a:t> d’outils, d’équipement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Architecture,</a:t>
                      </a:r>
                      <a:r>
                        <a:rPr lang="fr-FR" baseline="0" dirty="0"/>
                        <a:t> bâtiment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fr-FR" dirty="0"/>
                        <a:t>En opposition</a:t>
                      </a:r>
                      <a:r>
                        <a:rPr lang="fr-FR" baseline="0" dirty="0"/>
                        <a:t> à l’abstraction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93809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04800" y="4527717"/>
            <a:ext cx="8598568" cy="1085850"/>
          </a:xfrm>
        </p:spPr>
        <p:txBody>
          <a:bodyPr>
            <a:normAutofit fontScale="90000"/>
          </a:bodyPr>
          <a:lstStyle/>
          <a:p>
            <a:pPr algn="ctr"/>
            <a:r>
              <a:rPr lang="fr-FR" sz="3600" dirty="0"/>
              <a:t>III. Spécificités d’emploi de chaque terme</a:t>
            </a:r>
          </a:p>
        </p:txBody>
      </p:sp>
    </p:spTree>
    <p:extLst>
      <p:ext uri="{BB962C8B-B14F-4D97-AF65-F5344CB8AC3E}">
        <p14:creationId xmlns:p14="http://schemas.microsoft.com/office/powerpoint/2010/main" val="35395899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788" y="339558"/>
            <a:ext cx="6477000" cy="566738"/>
          </a:xfrm>
        </p:spPr>
        <p:txBody>
          <a:bodyPr/>
          <a:lstStyle/>
          <a:p>
            <a:r>
              <a:rPr lang="fr-FR" dirty="0"/>
              <a:t>Sans ambiguïté 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2847474" y="2223805"/>
            <a:ext cx="4892842" cy="3181684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dirty="0"/>
              <a:t>En la matière</a:t>
            </a:r>
          </a:p>
          <a:p>
            <a:endParaRPr lang="fr-FR" dirty="0"/>
          </a:p>
          <a:p>
            <a:pPr marL="285750" indent="-285750">
              <a:buFontTx/>
              <a:buChar char="-"/>
            </a:pPr>
            <a:r>
              <a:rPr lang="fr-FR" dirty="0"/>
              <a:t>En matière de</a:t>
            </a:r>
          </a:p>
          <a:p>
            <a:endParaRPr lang="fr-FR" dirty="0"/>
          </a:p>
          <a:p>
            <a:pPr marL="285750" indent="-285750">
              <a:buFontTx/>
              <a:buChar char="-"/>
            </a:pPr>
            <a:r>
              <a:rPr lang="fr-FR" dirty="0"/>
              <a:t>Donner, être matière à</a:t>
            </a:r>
          </a:p>
          <a:p>
            <a:pPr marL="285750" indent="-285750">
              <a:buFontTx/>
              <a:buChar char="-"/>
            </a:pPr>
            <a:endParaRPr lang="fr-FR" dirty="0"/>
          </a:p>
          <a:p>
            <a:endParaRPr lang="fr-FR" dirty="0"/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r>
              <a:rPr lang="fr-FR" dirty="0"/>
              <a:t>Entrer en matière</a:t>
            </a:r>
          </a:p>
          <a:p>
            <a:endParaRPr lang="fr-FR" dirty="0"/>
          </a:p>
          <a:p>
            <a:pPr marL="285750" indent="-285750">
              <a:buFontTx/>
              <a:buChar char="-"/>
            </a:pPr>
            <a:r>
              <a:rPr lang="fr-FR" dirty="0"/>
              <a:t>Table des matières</a:t>
            </a:r>
          </a:p>
          <a:p>
            <a:endParaRPr lang="fr-FR" dirty="0"/>
          </a:p>
          <a:p>
            <a:pPr marL="285750" indent="-285750">
              <a:buFontTx/>
              <a:buChar char="-"/>
            </a:pPr>
            <a:r>
              <a:rPr lang="fr-FR" dirty="0"/>
              <a:t>Matière première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458788" y="1430421"/>
            <a:ext cx="5532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fr-FR" dirty="0"/>
              <a:t>« </a:t>
            </a:r>
            <a:r>
              <a:rPr lang="fr-FR" b="1" dirty="0"/>
              <a:t>Matière</a:t>
            </a:r>
            <a:r>
              <a:rPr lang="fr-FR" dirty="0"/>
              <a:t> » utilisé dans les locutions suivantes :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458788" y="4478421"/>
            <a:ext cx="43524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fr-FR" dirty="0"/>
              <a:t>« </a:t>
            </a:r>
            <a:r>
              <a:rPr lang="fr-FR" b="1" dirty="0"/>
              <a:t>Matériel</a:t>
            </a:r>
            <a:r>
              <a:rPr lang="fr-FR" dirty="0"/>
              <a:t> » utilisé comme adjectif :</a:t>
            </a:r>
          </a:p>
          <a:p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2566737" y="5240421"/>
            <a:ext cx="6100996" cy="1200329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dirty="0"/>
              <a:t>L’univers matériel</a:t>
            </a:r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r>
              <a:rPr lang="fr-FR" dirty="0"/>
              <a:t>Un problème matériel</a:t>
            </a:r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r>
              <a:rPr lang="fr-FR" dirty="0"/>
              <a:t>Une preuve matérielle</a:t>
            </a:r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r>
              <a:rPr lang="fr-FR" dirty="0"/>
              <a:t>Des dégâts matériels</a:t>
            </a:r>
          </a:p>
        </p:txBody>
      </p:sp>
    </p:spTree>
    <p:extLst>
      <p:ext uri="{BB962C8B-B14F-4D97-AF65-F5344CB8AC3E}">
        <p14:creationId xmlns:p14="http://schemas.microsoft.com/office/powerpoint/2010/main" val="2301552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788" y="376989"/>
            <a:ext cx="6477000" cy="566738"/>
          </a:xfrm>
        </p:spPr>
        <p:txBody>
          <a:bodyPr/>
          <a:lstStyle/>
          <a:p>
            <a:r>
              <a:rPr lang="fr-FR" dirty="0"/>
              <a:t>Pas de synonymie mais emploi ambigu</a:t>
            </a:r>
          </a:p>
        </p:txBody>
      </p:sp>
      <p:pic>
        <p:nvPicPr>
          <p:cNvPr id="8" name="Image 7" descr="Capture d’écran 2019-10-15 à 12.41.10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93" y="1283369"/>
            <a:ext cx="1788763" cy="1981868"/>
          </a:xfrm>
          <a:prstGeom prst="rect">
            <a:avLst/>
          </a:prstGeom>
        </p:spPr>
      </p:pic>
      <p:pic>
        <p:nvPicPr>
          <p:cNvPr id="9" name="Image 8" descr="Capture d’écran 2019-10-15 à 12.41.38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597" y="1283369"/>
            <a:ext cx="2971948" cy="1671721"/>
          </a:xfrm>
          <a:prstGeom prst="rect">
            <a:avLst/>
          </a:prstGeom>
        </p:spPr>
      </p:pic>
      <p:pic>
        <p:nvPicPr>
          <p:cNvPr id="10" name="Image 9" descr="Capture d’écran 2019-10-15 à 12.42.19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436" y="1283369"/>
            <a:ext cx="2529371" cy="1928729"/>
          </a:xfrm>
          <a:prstGeom prst="rect">
            <a:avLst/>
          </a:prstGeom>
        </p:spPr>
      </p:pic>
      <p:pic>
        <p:nvPicPr>
          <p:cNvPr id="11" name="Image 10" descr="Capture d’écran 2019-10-15 à 12.43.42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88" y="4358105"/>
            <a:ext cx="2692113" cy="1920374"/>
          </a:xfrm>
          <a:prstGeom prst="rect">
            <a:avLst/>
          </a:prstGeom>
        </p:spPr>
      </p:pic>
      <p:pic>
        <p:nvPicPr>
          <p:cNvPr id="12" name="Image 11" descr="Capture d’écran 2019-10-15 à 12.44.27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239" y="4358105"/>
            <a:ext cx="2864286" cy="1920374"/>
          </a:xfrm>
          <a:prstGeom prst="rect">
            <a:avLst/>
          </a:prstGeom>
        </p:spPr>
      </p:pic>
      <p:pic>
        <p:nvPicPr>
          <p:cNvPr id="13" name="Image 12" descr="Capture d’écran 2019-10-15 à 12.44.53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624" y="4358105"/>
            <a:ext cx="1569245" cy="1920374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721895" y="3705545"/>
            <a:ext cx="9543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Matière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3635624" y="3705545"/>
            <a:ext cx="10056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Matériel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6523789" y="3705545"/>
            <a:ext cx="10827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Matériau</a:t>
            </a:r>
          </a:p>
        </p:txBody>
      </p:sp>
      <p:sp>
        <p:nvSpPr>
          <p:cNvPr id="17" name="Flèche vers la droite 16"/>
          <p:cNvSpPr/>
          <p:nvPr/>
        </p:nvSpPr>
        <p:spPr>
          <a:xfrm>
            <a:off x="5276266" y="3749858"/>
            <a:ext cx="703181" cy="29579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0" name="Flèche vers la droite 19"/>
          <p:cNvSpPr/>
          <p:nvPr/>
        </p:nvSpPr>
        <p:spPr>
          <a:xfrm>
            <a:off x="2242426" y="3758243"/>
            <a:ext cx="703181" cy="29579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517085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630947" y="4714875"/>
            <a:ext cx="7027371" cy="1085850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/>
              <a:t>IV. Emploi problématique</a:t>
            </a:r>
          </a:p>
        </p:txBody>
      </p:sp>
    </p:spTree>
    <p:extLst>
      <p:ext uri="{BB962C8B-B14F-4D97-AF65-F5344CB8AC3E}">
        <p14:creationId xmlns:p14="http://schemas.microsoft.com/office/powerpoint/2010/main" val="26152806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788" y="606885"/>
            <a:ext cx="6477000" cy="566738"/>
          </a:xfrm>
        </p:spPr>
        <p:txBody>
          <a:bodyPr/>
          <a:lstStyle/>
          <a:p>
            <a:r>
              <a:rPr lang="fr-FR" dirty="0"/>
              <a:t>Cas de synonymie dans le domaine des sciences humaines et sociales</a:t>
            </a:r>
          </a:p>
        </p:txBody>
      </p:sp>
      <p:sp>
        <p:nvSpPr>
          <p:cNvPr id="7" name="Rectangle 6"/>
          <p:cNvSpPr/>
          <p:nvPr/>
        </p:nvSpPr>
        <p:spPr>
          <a:xfrm>
            <a:off x="458788" y="1574726"/>
            <a:ext cx="5775095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- Elle a puisé le </a:t>
            </a:r>
            <a:r>
              <a:rPr lang="fr-FR" b="1" dirty="0"/>
              <a:t>matériau</a:t>
            </a:r>
            <a:r>
              <a:rPr lang="fr-FR" dirty="0"/>
              <a:t> (ou : la </a:t>
            </a:r>
            <a:r>
              <a:rPr lang="fr-FR" b="1" dirty="0"/>
              <a:t>matière</a:t>
            </a:r>
            <a:r>
              <a:rPr lang="fr-FR" dirty="0"/>
              <a:t>) de son roman dans ses propres souvenirs.</a:t>
            </a:r>
          </a:p>
          <a:p>
            <a:endParaRPr lang="fr-FR" dirty="0"/>
          </a:p>
          <a:p>
            <a:r>
              <a:rPr lang="fr-FR" dirty="0"/>
              <a:t>- Les écrits de l’auteur ont fourni un </a:t>
            </a:r>
            <a:r>
              <a:rPr lang="fr-FR" b="1" dirty="0"/>
              <a:t>matériau</a:t>
            </a:r>
            <a:r>
              <a:rPr lang="fr-FR" dirty="0"/>
              <a:t> (ou : un </a:t>
            </a:r>
            <a:r>
              <a:rPr lang="fr-FR" b="1" dirty="0"/>
              <a:t>matériel </a:t>
            </a:r>
            <a:r>
              <a:rPr lang="fr-FR" dirty="0"/>
              <a:t>ou</a:t>
            </a:r>
            <a:r>
              <a:rPr lang="fr-FR" b="1" dirty="0"/>
              <a:t> </a:t>
            </a:r>
            <a:r>
              <a:rPr lang="fr-FR" dirty="0"/>
              <a:t>une</a:t>
            </a:r>
            <a:r>
              <a:rPr lang="fr-FR" b="1" dirty="0"/>
              <a:t> matière</a:t>
            </a:r>
            <a:r>
              <a:rPr lang="fr-FR" dirty="0"/>
              <a:t>) riche et utile à la connaissance de cette période charnière dans l’histoire du pays.</a:t>
            </a:r>
          </a:p>
          <a:p>
            <a:endParaRPr lang="fr-FR" dirty="0"/>
          </a:p>
          <a:p>
            <a:r>
              <a:rPr lang="fr-FR" dirty="0"/>
              <a:t>- La collecte du </a:t>
            </a:r>
            <a:r>
              <a:rPr lang="fr-FR" b="1" dirty="0"/>
              <a:t>matériel</a:t>
            </a:r>
            <a:r>
              <a:rPr lang="fr-FR" dirty="0"/>
              <a:t> linguistique qui a servi à l’élaboration de l’ouvrage s’est étalée sur plus de dix ans.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4752472" y="5173703"/>
            <a:ext cx="4366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/>
              <a:t>Exemples tirés de la Banque de Dépannage Linguistique</a:t>
            </a:r>
          </a:p>
        </p:txBody>
      </p:sp>
      <p:pic>
        <p:nvPicPr>
          <p:cNvPr id="3" name="Image 2" descr="Capture d’écran 2019-10-17 à 11.19.2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88" y="4977885"/>
            <a:ext cx="3298415" cy="1684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8415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V. Comment les enseigner?</a:t>
            </a:r>
          </a:p>
        </p:txBody>
      </p:sp>
    </p:spTree>
    <p:extLst>
      <p:ext uri="{BB962C8B-B14F-4D97-AF65-F5344CB8AC3E}">
        <p14:creationId xmlns:p14="http://schemas.microsoft.com/office/powerpoint/2010/main" val="42866637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67528" y="4593449"/>
            <a:ext cx="7653021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fr-FR" u="sng" dirty="0"/>
              <a:t>Sens 2</a:t>
            </a:r>
            <a:r>
              <a:rPr lang="fr-FR" dirty="0"/>
              <a:t> : vers un emploi de « matière »?</a:t>
            </a:r>
          </a:p>
          <a:p>
            <a:endParaRPr lang="fr-FR" dirty="0"/>
          </a:p>
          <a:p>
            <a:r>
              <a:rPr lang="fr-FR" dirty="0"/>
              <a:t>Termes interchangeables et nuance d’utilisation très fine.</a:t>
            </a:r>
          </a:p>
          <a:p>
            <a:endParaRPr lang="fr-FR" dirty="0"/>
          </a:p>
          <a:p>
            <a:r>
              <a:rPr lang="fr-FR" dirty="0"/>
              <a:t>Utilisation hors champs définis précédemment	     emploi de « matière » plus sûr car plus fréquent et plus général.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667529" y="1097135"/>
            <a:ext cx="3647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fr-FR" u="sng" dirty="0"/>
              <a:t>Sens 1</a:t>
            </a:r>
            <a:r>
              <a:rPr lang="fr-FR" dirty="0"/>
              <a:t> : quelle(s) solution(s) ?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667529" y="3345262"/>
            <a:ext cx="76530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Chaque terme a une utilisation propre et réservée à un domaine en particulier.</a:t>
            </a:r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99116"/>
              </p:ext>
            </p:extLst>
          </p:nvPr>
        </p:nvGraphicFramePr>
        <p:xfrm>
          <a:off x="1524000" y="1690453"/>
          <a:ext cx="6096000" cy="12852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fr-FR" dirty="0"/>
                        <a:t>Matière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Matériel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Matériau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Locutions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Textil</a:t>
                      </a:r>
                      <a:r>
                        <a:rPr lang="fr-FR" baseline="0" dirty="0"/>
                        <a:t>e, 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Adjectif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Ustensiles et équipement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- Français de spécialité (construction)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Flèche vers la droite 5"/>
          <p:cNvSpPr/>
          <p:nvPr/>
        </p:nvSpPr>
        <p:spPr>
          <a:xfrm>
            <a:off x="5947287" y="5686087"/>
            <a:ext cx="574843" cy="330319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164802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r-FR" dirty="0"/>
              <a:t>Exercices</a:t>
            </a:r>
          </a:p>
        </p:txBody>
      </p:sp>
    </p:spTree>
    <p:extLst>
      <p:ext uri="{BB962C8B-B14F-4D97-AF65-F5344CB8AC3E}">
        <p14:creationId xmlns:p14="http://schemas.microsoft.com/office/powerpoint/2010/main" val="27300582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6823" y="4467164"/>
            <a:ext cx="7371500" cy="1754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b="1" dirty="0">
                <a:solidFill>
                  <a:srgbClr val="990000"/>
                </a:solidFill>
              </a:rPr>
              <a:t>2.</a:t>
            </a:r>
          </a:p>
          <a:p>
            <a:pPr marL="285750" indent="-285750" algn="just">
              <a:buFontTx/>
              <a:buChar char="-"/>
            </a:pPr>
            <a:r>
              <a:rPr lang="fr-FR" dirty="0"/>
              <a:t>Les résultats du sondage ont servi de </a:t>
            </a:r>
            <a:r>
              <a:rPr lang="fr-FR" b="1" dirty="0"/>
              <a:t>____________</a:t>
            </a:r>
            <a:r>
              <a:rPr lang="fr-FR" dirty="0"/>
              <a:t> de base à l’étude en cours.</a:t>
            </a:r>
          </a:p>
          <a:p>
            <a:pPr marL="285750" indent="-285750" algn="just">
              <a:buFontTx/>
              <a:buChar char="-"/>
            </a:pPr>
            <a:endParaRPr lang="fr-FR" dirty="0"/>
          </a:p>
          <a:p>
            <a:pPr marL="285750" indent="-285750" algn="just">
              <a:buFontTx/>
              <a:buChar char="-"/>
            </a:pPr>
            <a:r>
              <a:rPr lang="fr-FR" dirty="0"/>
              <a:t>L’équipe est rentrée avec un(e) </a:t>
            </a:r>
            <a:r>
              <a:rPr lang="fr-FR" b="1" dirty="0"/>
              <a:t>__________ </a:t>
            </a:r>
            <a:r>
              <a:rPr lang="fr-FR" dirty="0"/>
              <a:t>ethnographique d’une valeur inestimable.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536823" y="1072361"/>
            <a:ext cx="7371500" cy="2862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b="1" dirty="0">
                <a:solidFill>
                  <a:srgbClr val="990000"/>
                </a:solidFill>
              </a:rPr>
              <a:t>1.</a:t>
            </a:r>
          </a:p>
          <a:p>
            <a:pPr algn="just"/>
            <a:r>
              <a:rPr lang="fr-FR" dirty="0">
                <a:solidFill>
                  <a:srgbClr val="000000"/>
                </a:solidFill>
              </a:rPr>
              <a:t>Léon est menuisier. Il réalise le plus souvent des portes et des parquets en bois. Ce qu’il préfère c’est le chêne car c’est un bois très facile à travailler. Pour le découper en planches, il utilise une scie et un mètre. Il les assemble ensuite à l’aide d’un marteau et de clous.</a:t>
            </a:r>
          </a:p>
          <a:p>
            <a:endParaRPr lang="fr-FR" dirty="0">
              <a:solidFill>
                <a:srgbClr val="000000"/>
              </a:solidFill>
            </a:endParaRPr>
          </a:p>
          <a:p>
            <a:r>
              <a:rPr lang="fr-FR" dirty="0">
                <a:solidFill>
                  <a:srgbClr val="000000"/>
                </a:solidFill>
              </a:rPr>
              <a:t>Matière :</a:t>
            </a:r>
          </a:p>
          <a:p>
            <a:r>
              <a:rPr lang="fr-FR" dirty="0">
                <a:solidFill>
                  <a:srgbClr val="000000"/>
                </a:solidFill>
              </a:rPr>
              <a:t>Matériel :</a:t>
            </a:r>
          </a:p>
          <a:p>
            <a:r>
              <a:rPr lang="fr-FR" dirty="0">
                <a:solidFill>
                  <a:srgbClr val="000000"/>
                </a:solidFill>
              </a:rPr>
              <a:t>Matériau :</a:t>
            </a:r>
          </a:p>
        </p:txBody>
      </p:sp>
    </p:spTree>
    <p:extLst>
      <p:ext uri="{BB962C8B-B14F-4D97-AF65-F5344CB8AC3E}">
        <p14:creationId xmlns:p14="http://schemas.microsoft.com/office/powerpoint/2010/main" val="33442388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6823" y="4525418"/>
            <a:ext cx="7371500" cy="1754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b="1" dirty="0">
                <a:solidFill>
                  <a:srgbClr val="990000"/>
                </a:solidFill>
              </a:rPr>
              <a:t>2.</a:t>
            </a:r>
          </a:p>
          <a:p>
            <a:pPr marL="285750" indent="-285750" algn="just">
              <a:buFontTx/>
              <a:buChar char="-"/>
            </a:pPr>
            <a:r>
              <a:rPr lang="fr-FR" dirty="0"/>
              <a:t>Les résultats du sondage ont servi de </a:t>
            </a:r>
            <a:r>
              <a:rPr lang="fr-FR" b="1" dirty="0"/>
              <a:t>matériau</a:t>
            </a:r>
            <a:r>
              <a:rPr lang="fr-FR" dirty="0"/>
              <a:t> (ou : de </a:t>
            </a:r>
            <a:r>
              <a:rPr lang="fr-FR" b="1" dirty="0"/>
              <a:t>matériel </a:t>
            </a:r>
            <a:r>
              <a:rPr lang="fr-FR" dirty="0"/>
              <a:t>ou de </a:t>
            </a:r>
            <a:r>
              <a:rPr lang="fr-FR" b="1" dirty="0"/>
              <a:t>matière</a:t>
            </a:r>
            <a:r>
              <a:rPr lang="fr-FR" dirty="0"/>
              <a:t>) de base à l’étude en cours.</a:t>
            </a:r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 algn="just">
              <a:buFontTx/>
              <a:buChar char="-"/>
            </a:pPr>
            <a:r>
              <a:rPr lang="fr-FR" dirty="0"/>
              <a:t>L’équipe est rentrée avec un </a:t>
            </a:r>
            <a:r>
              <a:rPr lang="fr-FR" b="1" dirty="0"/>
              <a:t>matériel</a:t>
            </a:r>
            <a:r>
              <a:rPr lang="fr-FR" dirty="0"/>
              <a:t> ethnographique d’une valeur inestimable.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536823" y="1072361"/>
            <a:ext cx="7371500" cy="2862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b="1" dirty="0">
                <a:solidFill>
                  <a:srgbClr val="990000"/>
                </a:solidFill>
              </a:rPr>
              <a:t>1.</a:t>
            </a:r>
          </a:p>
          <a:p>
            <a:pPr algn="just"/>
            <a:r>
              <a:rPr lang="fr-FR" dirty="0"/>
              <a:t>Léon est menuisier. Il réalise le plus souvent des portes et des parquets en </a:t>
            </a:r>
            <a:r>
              <a:rPr lang="fr-FR" b="1" dirty="0">
                <a:solidFill>
                  <a:schemeClr val="accent4"/>
                </a:solidFill>
              </a:rPr>
              <a:t>bois</a:t>
            </a:r>
            <a:r>
              <a:rPr lang="fr-FR" dirty="0"/>
              <a:t>. Ce qu’il préfère c’est le </a:t>
            </a:r>
            <a:r>
              <a:rPr lang="fr-FR" b="1" dirty="0">
                <a:solidFill>
                  <a:srgbClr val="990000"/>
                </a:solidFill>
              </a:rPr>
              <a:t>chêne</a:t>
            </a:r>
            <a:r>
              <a:rPr lang="fr-FR" dirty="0"/>
              <a:t> car c’est un </a:t>
            </a:r>
            <a:r>
              <a:rPr lang="fr-FR" b="1" dirty="0">
                <a:solidFill>
                  <a:srgbClr val="990000"/>
                </a:solidFill>
              </a:rPr>
              <a:t>bois</a:t>
            </a:r>
            <a:r>
              <a:rPr lang="fr-FR" dirty="0"/>
              <a:t> très facile à travailler. Pour le découper en </a:t>
            </a:r>
            <a:r>
              <a:rPr lang="fr-FR" b="1" dirty="0">
                <a:solidFill>
                  <a:srgbClr val="EB8F00"/>
                </a:solidFill>
              </a:rPr>
              <a:t>planches</a:t>
            </a:r>
            <a:r>
              <a:rPr lang="fr-FR" dirty="0"/>
              <a:t>, il utilise une </a:t>
            </a:r>
            <a:r>
              <a:rPr lang="fr-FR" b="1" dirty="0">
                <a:solidFill>
                  <a:schemeClr val="accent3"/>
                </a:solidFill>
              </a:rPr>
              <a:t>scie</a:t>
            </a:r>
            <a:r>
              <a:rPr lang="fr-FR" dirty="0">
                <a:solidFill>
                  <a:schemeClr val="accent3"/>
                </a:solidFill>
              </a:rPr>
              <a:t> </a:t>
            </a:r>
            <a:r>
              <a:rPr lang="fr-FR" dirty="0"/>
              <a:t>et un </a:t>
            </a:r>
            <a:r>
              <a:rPr lang="fr-FR" b="1" dirty="0">
                <a:solidFill>
                  <a:srgbClr val="E94A00"/>
                </a:solidFill>
              </a:rPr>
              <a:t>mètre</a:t>
            </a:r>
            <a:r>
              <a:rPr lang="fr-FR" dirty="0"/>
              <a:t>. Il les assemble ensuite à l’aide d’un </a:t>
            </a:r>
            <a:r>
              <a:rPr lang="fr-FR" b="1" dirty="0">
                <a:solidFill>
                  <a:srgbClr val="E94A00"/>
                </a:solidFill>
              </a:rPr>
              <a:t>marteau</a:t>
            </a:r>
            <a:r>
              <a:rPr lang="fr-FR" dirty="0"/>
              <a:t> et de </a:t>
            </a:r>
            <a:r>
              <a:rPr lang="fr-FR" b="1" dirty="0">
                <a:solidFill>
                  <a:srgbClr val="E94A00"/>
                </a:solidFill>
              </a:rPr>
              <a:t>clous</a:t>
            </a:r>
            <a:r>
              <a:rPr lang="fr-FR" dirty="0"/>
              <a:t>.</a:t>
            </a:r>
          </a:p>
          <a:p>
            <a:endParaRPr lang="fr-FR" dirty="0"/>
          </a:p>
          <a:p>
            <a:r>
              <a:rPr lang="fr-FR" dirty="0"/>
              <a:t>Matière : </a:t>
            </a:r>
            <a:r>
              <a:rPr lang="fr-FR" b="1" dirty="0">
                <a:solidFill>
                  <a:schemeClr val="accent1"/>
                </a:solidFill>
              </a:rPr>
              <a:t>chêne</a:t>
            </a:r>
            <a:r>
              <a:rPr lang="fr-FR" dirty="0"/>
              <a:t> – </a:t>
            </a:r>
            <a:r>
              <a:rPr lang="fr-FR" b="1" dirty="0">
                <a:solidFill>
                  <a:srgbClr val="990000"/>
                </a:solidFill>
              </a:rPr>
              <a:t>bois</a:t>
            </a:r>
            <a:r>
              <a:rPr lang="fr-FR" dirty="0">
                <a:solidFill>
                  <a:srgbClr val="990000"/>
                </a:solidFill>
              </a:rPr>
              <a:t> </a:t>
            </a:r>
          </a:p>
          <a:p>
            <a:r>
              <a:rPr lang="fr-FR" dirty="0"/>
              <a:t>Matériel : </a:t>
            </a:r>
            <a:r>
              <a:rPr lang="fr-FR" b="1" dirty="0">
                <a:solidFill>
                  <a:srgbClr val="E94A00"/>
                </a:solidFill>
              </a:rPr>
              <a:t>scie</a:t>
            </a:r>
            <a:r>
              <a:rPr lang="fr-FR" dirty="0"/>
              <a:t> – </a:t>
            </a:r>
            <a:r>
              <a:rPr lang="fr-FR" b="1" dirty="0">
                <a:solidFill>
                  <a:srgbClr val="E94A00"/>
                </a:solidFill>
              </a:rPr>
              <a:t>mètre</a:t>
            </a:r>
            <a:r>
              <a:rPr lang="fr-FR" dirty="0">
                <a:solidFill>
                  <a:srgbClr val="E94A00"/>
                </a:solidFill>
              </a:rPr>
              <a:t> </a:t>
            </a:r>
            <a:r>
              <a:rPr lang="fr-FR" dirty="0"/>
              <a:t>– </a:t>
            </a:r>
            <a:r>
              <a:rPr lang="fr-FR" b="1" dirty="0">
                <a:solidFill>
                  <a:srgbClr val="E94A00"/>
                </a:solidFill>
              </a:rPr>
              <a:t>marteau</a:t>
            </a:r>
            <a:r>
              <a:rPr lang="fr-FR" dirty="0"/>
              <a:t> – </a:t>
            </a:r>
            <a:r>
              <a:rPr lang="fr-FR" b="1" dirty="0">
                <a:solidFill>
                  <a:srgbClr val="E94A00"/>
                </a:solidFill>
              </a:rPr>
              <a:t>clous</a:t>
            </a:r>
            <a:r>
              <a:rPr lang="fr-FR" dirty="0">
                <a:solidFill>
                  <a:srgbClr val="E94A00"/>
                </a:solidFill>
              </a:rPr>
              <a:t> </a:t>
            </a:r>
          </a:p>
          <a:p>
            <a:r>
              <a:rPr lang="fr-FR" dirty="0"/>
              <a:t>Matériau : </a:t>
            </a:r>
            <a:r>
              <a:rPr lang="fr-FR" b="1" dirty="0">
                <a:solidFill>
                  <a:srgbClr val="EB8F00"/>
                </a:solidFill>
              </a:rPr>
              <a:t>bois</a:t>
            </a:r>
            <a:r>
              <a:rPr lang="fr-FR" dirty="0"/>
              <a:t> – </a:t>
            </a:r>
            <a:r>
              <a:rPr lang="fr-FR" b="1" dirty="0">
                <a:solidFill>
                  <a:srgbClr val="EB8F00"/>
                </a:solidFill>
              </a:rPr>
              <a:t>planches</a:t>
            </a:r>
            <a:r>
              <a:rPr lang="fr-FR" dirty="0">
                <a:solidFill>
                  <a:srgbClr val="EB8F00"/>
                </a:solidFill>
              </a:rPr>
              <a:t> </a:t>
            </a:r>
          </a:p>
        </p:txBody>
      </p:sp>
      <p:pic>
        <p:nvPicPr>
          <p:cNvPr id="2" name="Image 1" descr="Capture d’écran 2019-10-17 à 11.32.37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1385" y="2706721"/>
            <a:ext cx="2738694" cy="180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4545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r-FR" dirty="0"/>
              <a:t>Bibliographie</a:t>
            </a:r>
          </a:p>
        </p:txBody>
      </p:sp>
    </p:spTree>
    <p:extLst>
      <p:ext uri="{BB962C8B-B14F-4D97-AF65-F5344CB8AC3E}">
        <p14:creationId xmlns:p14="http://schemas.microsoft.com/office/powerpoint/2010/main" val="8462203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86064" y="994356"/>
            <a:ext cx="8235655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fr-FR" sz="1500" dirty="0"/>
              <a:t>Bureau de la traduction – </a:t>
            </a:r>
            <a:r>
              <a:rPr lang="fr-FR" sz="1500" dirty="0" err="1"/>
              <a:t>Termium</a:t>
            </a:r>
            <a:r>
              <a:rPr lang="fr-FR" sz="1500" dirty="0"/>
              <a:t> Plus – </a:t>
            </a:r>
            <a:r>
              <a:rPr lang="fr-FR" sz="1500" i="1" dirty="0"/>
              <a:t>Clefs du français pratique</a:t>
            </a:r>
            <a:r>
              <a:rPr lang="fr-FR" sz="1500" dirty="0"/>
              <a:t> </a:t>
            </a:r>
          </a:p>
          <a:p>
            <a:r>
              <a:rPr lang="fr-FR" sz="1500" dirty="0">
                <a:hlinkClick r:id="rId2"/>
              </a:rPr>
              <a:t>www.btb.termiumplus.gc.ca</a:t>
            </a:r>
            <a:r>
              <a:rPr lang="fr-FR" sz="1500" dirty="0"/>
              <a:t> [consulté le 12/10/2019]</a:t>
            </a:r>
          </a:p>
          <a:p>
            <a:endParaRPr lang="fr-FR" sz="1500" dirty="0"/>
          </a:p>
          <a:p>
            <a:pPr marL="285750" indent="-285750">
              <a:buFont typeface="Wingdings" charset="2"/>
              <a:buChar char="Ø"/>
            </a:pPr>
            <a:r>
              <a:rPr lang="fr-FR" sz="1500" dirty="0"/>
              <a:t>Centre National de Ressources Textuelles et Lexicales</a:t>
            </a:r>
          </a:p>
          <a:p>
            <a:r>
              <a:rPr lang="fr-FR" sz="1500" dirty="0">
                <a:hlinkClick r:id="rId3"/>
              </a:rPr>
              <a:t>https://www.cnrtl.fr</a:t>
            </a:r>
            <a:r>
              <a:rPr lang="fr-FR" sz="1500" dirty="0"/>
              <a:t> [consulté le 12/10/2019]</a:t>
            </a:r>
          </a:p>
          <a:p>
            <a:endParaRPr lang="fr-FR" sz="1500" dirty="0"/>
          </a:p>
          <a:p>
            <a:pPr marL="285750" indent="-285750">
              <a:buFont typeface="Wingdings" charset="2"/>
              <a:buChar char="Ø"/>
            </a:pPr>
            <a:r>
              <a:rPr lang="fr-FR" sz="1500" dirty="0"/>
              <a:t>Google Actualités [consulté le 13/10/2019]</a:t>
            </a:r>
          </a:p>
          <a:p>
            <a:endParaRPr lang="fr-FR" sz="1500" dirty="0"/>
          </a:p>
          <a:p>
            <a:pPr marL="285750" indent="-285750">
              <a:buFont typeface="Wingdings" charset="2"/>
              <a:buChar char="Ø"/>
            </a:pPr>
            <a:r>
              <a:rPr lang="fr-FR" sz="1500" dirty="0"/>
              <a:t>Larousse en ligne</a:t>
            </a:r>
          </a:p>
          <a:p>
            <a:r>
              <a:rPr lang="fr-FR" sz="1500" dirty="0">
                <a:hlinkClick r:id="rId4"/>
              </a:rPr>
              <a:t>https://www.larousse.fr</a:t>
            </a:r>
            <a:r>
              <a:rPr lang="fr-FR" sz="1500" dirty="0"/>
              <a:t> [consulté le 12/10/2019]</a:t>
            </a:r>
          </a:p>
          <a:p>
            <a:endParaRPr lang="fr-FR" sz="1500" dirty="0"/>
          </a:p>
          <a:p>
            <a:pPr marL="285750" indent="-285750">
              <a:buFont typeface="Wingdings" charset="2"/>
              <a:buChar char="Ø"/>
            </a:pPr>
            <a:r>
              <a:rPr lang="fr-FR" sz="1500" dirty="0"/>
              <a:t>Larousse en ligne, dictionnaire bilingue Français – Espagnol</a:t>
            </a:r>
          </a:p>
          <a:p>
            <a:r>
              <a:rPr lang="fr-FR" sz="1500" dirty="0">
                <a:hlinkClick r:id="rId5"/>
              </a:rPr>
              <a:t>https://www.larousse.fr/dictionnaire/francais-espagnol</a:t>
            </a:r>
            <a:r>
              <a:rPr lang="fr-FR" sz="1500" dirty="0"/>
              <a:t> [consulté le 12/10/2019]</a:t>
            </a:r>
          </a:p>
          <a:p>
            <a:pPr marL="285750" indent="-285750">
              <a:buFont typeface="Wingdings" charset="2"/>
              <a:buChar char="Ø"/>
            </a:pPr>
            <a:endParaRPr lang="fr-FR" sz="1500" dirty="0"/>
          </a:p>
          <a:p>
            <a:pPr marL="285750" indent="-285750">
              <a:buFont typeface="Wingdings" charset="2"/>
              <a:buChar char="Ø"/>
            </a:pPr>
            <a:r>
              <a:rPr lang="fr-FR" sz="1500" dirty="0"/>
              <a:t>Le Trésor de la Langue Française informatisé</a:t>
            </a:r>
          </a:p>
          <a:p>
            <a:r>
              <a:rPr lang="fr-FR" sz="1500" dirty="0">
                <a:hlinkClick r:id="rId6"/>
              </a:rPr>
              <a:t>http://atilf.atilf.fr</a:t>
            </a:r>
            <a:r>
              <a:rPr lang="fr-FR" sz="1500" dirty="0"/>
              <a:t> [consulté le 12/10/2019]</a:t>
            </a:r>
          </a:p>
          <a:p>
            <a:endParaRPr lang="fr-FR" sz="1500" dirty="0"/>
          </a:p>
          <a:p>
            <a:pPr marL="285750" indent="-285750">
              <a:buFont typeface="Wingdings" charset="2"/>
              <a:buChar char="Ø"/>
            </a:pPr>
            <a:r>
              <a:rPr lang="fr-FR" sz="1500" dirty="0"/>
              <a:t>Office québécois de la langue française – </a:t>
            </a:r>
            <a:r>
              <a:rPr lang="fr-FR" sz="1500" i="1" dirty="0"/>
              <a:t>Banque de dépannage linguistique</a:t>
            </a:r>
            <a:endParaRPr lang="fr-FR" sz="1500" dirty="0"/>
          </a:p>
          <a:p>
            <a:r>
              <a:rPr lang="fr-FR" sz="1500" dirty="0">
                <a:hlinkClick r:id="rId7"/>
              </a:rPr>
              <a:t>http://bdl.oqlf.gouv.qc.ca/bdl</a:t>
            </a:r>
            <a:r>
              <a:rPr lang="fr-FR" sz="1500" dirty="0"/>
              <a:t> [consulté le 12/10/2019]</a:t>
            </a:r>
          </a:p>
          <a:p>
            <a:endParaRPr lang="fr-FR" sz="1500" dirty="0"/>
          </a:p>
          <a:p>
            <a:pPr marL="285750" indent="-285750">
              <a:buFont typeface="Wingdings" charset="2"/>
              <a:buChar char="Ø"/>
            </a:pPr>
            <a:r>
              <a:rPr lang="fr-FR" sz="1500" dirty="0"/>
              <a:t>Real </a:t>
            </a:r>
            <a:r>
              <a:rPr lang="fr-FR" sz="1500" dirty="0" err="1"/>
              <a:t>Academia</a:t>
            </a:r>
            <a:r>
              <a:rPr lang="fr-FR" sz="1500" dirty="0"/>
              <a:t> </a:t>
            </a:r>
            <a:r>
              <a:rPr lang="fr-FR" sz="1500" dirty="0" err="1"/>
              <a:t>Española</a:t>
            </a:r>
            <a:r>
              <a:rPr lang="fr-FR" sz="1500" dirty="0"/>
              <a:t> - </a:t>
            </a:r>
            <a:r>
              <a:rPr lang="fr-FR" sz="1500" dirty="0" err="1"/>
              <a:t>Diccionario</a:t>
            </a:r>
            <a:r>
              <a:rPr lang="fr-FR" sz="1500" dirty="0"/>
              <a:t> de </a:t>
            </a:r>
            <a:r>
              <a:rPr lang="fr-FR" sz="1500" dirty="0" err="1"/>
              <a:t>Lengua</a:t>
            </a:r>
            <a:r>
              <a:rPr lang="fr-FR" sz="1500" dirty="0"/>
              <a:t> </a:t>
            </a:r>
            <a:r>
              <a:rPr lang="fr-FR" sz="1500" dirty="0" err="1"/>
              <a:t>Española</a:t>
            </a:r>
            <a:endParaRPr lang="fr-FR" sz="1500" dirty="0"/>
          </a:p>
          <a:p>
            <a:r>
              <a:rPr lang="fr-FR" sz="1500" dirty="0">
                <a:hlinkClick r:id="rId8"/>
              </a:rPr>
              <a:t>https://dle.rae.es/?id=DgIqVCc</a:t>
            </a:r>
            <a:r>
              <a:rPr lang="fr-FR" sz="1500" dirty="0"/>
              <a:t> [consulté le 12/10/2019]</a:t>
            </a:r>
          </a:p>
          <a:p>
            <a:endParaRPr lang="fr-FR" sz="1500" dirty="0"/>
          </a:p>
          <a:p>
            <a:pPr marL="285750" indent="-285750">
              <a:buFont typeface="Wingdings" charset="2"/>
              <a:buChar char="Ø"/>
            </a:pPr>
            <a:r>
              <a:rPr lang="fr-FR" sz="1500" dirty="0"/>
              <a:t>Sketch </a:t>
            </a:r>
            <a:r>
              <a:rPr lang="fr-FR" sz="1500" dirty="0" err="1"/>
              <a:t>Engine</a:t>
            </a:r>
            <a:endParaRPr lang="fr-FR" sz="1500" dirty="0"/>
          </a:p>
          <a:p>
            <a:r>
              <a:rPr lang="fr-FR" sz="1500" dirty="0">
                <a:hlinkClick r:id="rId9"/>
              </a:rPr>
              <a:t>https://www.sketchengine.eu</a:t>
            </a:r>
            <a:r>
              <a:rPr lang="fr-FR" sz="1500" dirty="0"/>
              <a:t> [consulté le 13/10/2019]</a:t>
            </a:r>
          </a:p>
        </p:txBody>
      </p:sp>
    </p:spTree>
    <p:extLst>
      <p:ext uri="{BB962C8B-B14F-4D97-AF65-F5344CB8AC3E}">
        <p14:creationId xmlns:p14="http://schemas.microsoft.com/office/powerpoint/2010/main" val="14940535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20354" y="2904711"/>
            <a:ext cx="4966446" cy="1398494"/>
          </a:xfrm>
        </p:spPr>
        <p:txBody>
          <a:bodyPr/>
          <a:lstStyle/>
          <a:p>
            <a:r>
              <a:rPr lang="fr-FR" dirty="0"/>
              <a:t>Merci de votre attention !</a:t>
            </a:r>
          </a:p>
        </p:txBody>
      </p:sp>
    </p:spTree>
    <p:extLst>
      <p:ext uri="{BB962C8B-B14F-4D97-AF65-F5344CB8AC3E}">
        <p14:creationId xmlns:p14="http://schemas.microsoft.com/office/powerpoint/2010/main" val="1982082123"/>
      </p:ext>
    </p:extLst>
  </p:cSld>
  <p:clrMapOvr>
    <a:masterClrMapping/>
  </p:clrMapOvr>
</p:sld>
</file>

<file path=ppt/theme/theme1.xml><?xml version="1.0" encoding="utf-8"?>
<a:theme xmlns:a="http://schemas.openxmlformats.org/drawingml/2006/main" name="Plaza">
  <a:themeElements>
    <a:clrScheme name="Plaza">
      <a:dk1>
        <a:sysClr val="windowText" lastClr="000000"/>
      </a:dk1>
      <a:lt1>
        <a:sysClr val="window" lastClr="FFFFFF"/>
      </a:lt1>
      <a:dk2>
        <a:srgbClr val="333333"/>
      </a:dk2>
      <a:lt2>
        <a:srgbClr val="CCCCCC"/>
      </a:lt2>
      <a:accent1>
        <a:srgbClr val="990000"/>
      </a:accent1>
      <a:accent2>
        <a:srgbClr val="580101"/>
      </a:accent2>
      <a:accent3>
        <a:srgbClr val="E94A00"/>
      </a:accent3>
      <a:accent4>
        <a:srgbClr val="EB8F00"/>
      </a:accent4>
      <a:accent5>
        <a:srgbClr val="A4A4A4"/>
      </a:accent5>
      <a:accent6>
        <a:srgbClr val="666666"/>
      </a:accent6>
      <a:hlink>
        <a:srgbClr val="D01010"/>
      </a:hlink>
      <a:folHlink>
        <a:srgbClr val="E6682E"/>
      </a:folHlink>
    </a:clrScheme>
    <a:fontScheme name="Plaza">
      <a:majorFont>
        <a:latin typeface="Century Gothic"/>
        <a:ea typeface=""/>
        <a:cs typeface=""/>
        <a:font script="Jpan" typeface="メイリオ"/>
        <a:font script="Hans" typeface="宋体"/>
        <a:font script="Hant" typeface="新細明體"/>
      </a:majorFont>
      <a:minorFont>
        <a:latin typeface="Century Gothic"/>
        <a:ea typeface=""/>
        <a:cs typeface=""/>
        <a:font script="Jpan" typeface="メイリオ"/>
        <a:font script="Hans" typeface="宋体"/>
        <a:font script="Hant" typeface="新細明體"/>
      </a:minorFont>
    </a:fontScheme>
    <a:fmtScheme name="Plaza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60000"/>
                <a:satMod val="135000"/>
              </a:schemeClr>
            </a:gs>
            <a:gs pos="100000">
              <a:schemeClr val="phClr">
                <a:tint val="10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0000"/>
                <a:satMod val="120000"/>
              </a:schemeClr>
            </a:gs>
            <a:gs pos="35000">
              <a:schemeClr val="phClr">
                <a:shade val="100000"/>
                <a:satMod val="150000"/>
              </a:schemeClr>
            </a:gs>
            <a:gs pos="70000">
              <a:schemeClr val="phClr">
                <a:tint val="100000"/>
                <a:shade val="100000"/>
                <a:satMod val="200000"/>
                <a:greenMod val="100000"/>
              </a:schemeClr>
            </a:gs>
            <a:gs pos="100000">
              <a:schemeClr val="phClr"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190500" dist="63500" dir="5400000">
              <a:srgbClr val="FFFFFF">
                <a:alpha val="65000"/>
              </a:srgbClr>
            </a:innerShdw>
          </a:effectLst>
          <a:scene3d>
            <a:camera prst="orthographicFront">
              <a:rot lat="0" lon="0" rev="0"/>
            </a:camera>
            <a:lightRig rig="twoPt" dir="r">
              <a:rot lat="0" lon="0" rev="6000000"/>
            </a:lightRig>
          </a:scene3d>
          <a:sp3d prstMaterial="matte">
            <a:bevelT w="0" h="0" prst="relaxedInset"/>
          </a:sp3d>
        </a:effectStyle>
        <a:effectStyle>
          <a:effectLst>
            <a:innerShdw blurRad="50800" dist="25400" dir="13500000">
              <a:srgbClr val="FFFFFF">
                <a:alpha val="75000"/>
              </a:srgbClr>
            </a:innerShdw>
            <a:outerShdw blurRad="88900" dist="38100" dir="6600000" sx="101000" sy="101000" rotWithShape="0">
              <a:srgbClr val="000000">
                <a:alpha val="50000"/>
              </a:srgbClr>
            </a:outerShdw>
          </a:effectLst>
          <a:scene3d>
            <a:camera prst="perspectiveFront" fov="3000000"/>
            <a:lightRig rig="morning" dir="tl">
              <a:rot lat="0" lon="0" rev="1800000"/>
            </a:lightRig>
          </a:scene3d>
          <a:sp3d contourW="38100" prstMaterial="softEdge">
            <a:bevelT w="25400" h="38100"/>
            <a:contourClr>
              <a:schemeClr val="phClr">
                <a:tint val="6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991</TotalTime>
  <Words>1078</Words>
  <Application>Microsoft Office PowerPoint</Application>
  <PresentationFormat>Presentación en pantalla (4:3)</PresentationFormat>
  <Paragraphs>236</Paragraphs>
  <Slides>28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3" baseType="lpstr">
      <vt:lpstr>Calibri</vt:lpstr>
      <vt:lpstr>Century Gothic</vt:lpstr>
      <vt:lpstr>Wingdings</vt:lpstr>
      <vt:lpstr>Wingdings 2</vt:lpstr>
      <vt:lpstr>Plaza</vt:lpstr>
      <vt:lpstr>Matière, Matériel et Matériau</vt:lpstr>
      <vt:lpstr>Table des matières</vt:lpstr>
      <vt:lpstr>I. Définition et équivalence espagnole des termes</vt:lpstr>
      <vt:lpstr>Matière</vt:lpstr>
      <vt:lpstr>Matériel</vt:lpstr>
      <vt:lpstr>Matériau</vt:lpstr>
      <vt:lpstr>Attention aux pluriels !</vt:lpstr>
      <vt:lpstr>Attention aux pluriels !</vt:lpstr>
      <vt:lpstr>Un peu d’Histoire…</vt:lpstr>
      <vt:lpstr>Équivalence</vt:lpstr>
      <vt:lpstr>II. Présentation du corpus</vt:lpstr>
      <vt:lpstr>Sur 100 occurrences (Sketch Engine + Google Actualités)</vt:lpstr>
      <vt:lpstr>Presentación de PowerPoint</vt:lpstr>
      <vt:lpstr>Presentación de PowerPoint</vt:lpstr>
      <vt:lpstr>En résumé</vt:lpstr>
      <vt:lpstr>III. Spécificités d’emploi de chaque terme</vt:lpstr>
      <vt:lpstr>Sans ambiguïté </vt:lpstr>
      <vt:lpstr>Pas de synonymie mais emploi ambigu</vt:lpstr>
      <vt:lpstr>IV. Emploi problématique</vt:lpstr>
      <vt:lpstr>Cas de synonymie dans le domaine des sciences humaines et sociales</vt:lpstr>
      <vt:lpstr>V. Comment les enseigner?</vt:lpstr>
      <vt:lpstr>Presentación de PowerPoint</vt:lpstr>
      <vt:lpstr>Exercices</vt:lpstr>
      <vt:lpstr>Presentación de PowerPoint</vt:lpstr>
      <vt:lpstr>Presentación de PowerPoint</vt:lpstr>
      <vt:lpstr>Bibliographie</vt:lpstr>
      <vt:lpstr>Presentación de PowerPoint</vt:lpstr>
      <vt:lpstr>Merci de votre attention 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Matière, Matériel et Matériau</dc:title>
  <dc:creator>Juliane Vigneron</dc:creator>
  <cp:lastModifiedBy>Laurence Rouanne</cp:lastModifiedBy>
  <cp:revision>124</cp:revision>
  <dcterms:created xsi:type="dcterms:W3CDTF">2019-10-14T09:22:41Z</dcterms:created>
  <dcterms:modified xsi:type="dcterms:W3CDTF">2019-10-25T14:38:59Z</dcterms:modified>
</cp:coreProperties>
</file>