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09"/>
  </p:normalViewPr>
  <p:slideViewPr>
    <p:cSldViewPr snapToGrid="0">
      <p:cViewPr varScale="1">
        <p:scale>
          <a:sx n="109" d="100"/>
          <a:sy n="109" d="100"/>
        </p:scale>
        <p:origin x="636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S BARRERO RODRIGUEZ" userId="e6639368-b0d4-4ba4-ac94-4d31eedc4248" providerId="ADAL" clId="{AB46560E-E933-C44F-A99A-4B7D12BF2B0F}"/>
    <pc:docChg chg="modSld">
      <pc:chgData name="ANDRES BARRERO RODRIGUEZ" userId="e6639368-b0d4-4ba4-ac94-4d31eedc4248" providerId="ADAL" clId="{AB46560E-E933-C44F-A99A-4B7D12BF2B0F}" dt="2021-07-13T16:40:49.355" v="0" actId="207"/>
      <pc:docMkLst>
        <pc:docMk/>
      </pc:docMkLst>
      <pc:sldChg chg="modSp mod">
        <pc:chgData name="ANDRES BARRERO RODRIGUEZ" userId="e6639368-b0d4-4ba4-ac94-4d31eedc4248" providerId="ADAL" clId="{AB46560E-E933-C44F-A99A-4B7D12BF2B0F}" dt="2021-07-13T16:40:49.355" v="0" actId="207"/>
        <pc:sldMkLst>
          <pc:docMk/>
          <pc:sldMk cId="3252610571" sldId="285"/>
        </pc:sldMkLst>
        <pc:spChg chg="mod">
          <ac:chgData name="ANDRES BARRERO RODRIGUEZ" userId="e6639368-b0d4-4ba4-ac94-4d31eedc4248" providerId="ADAL" clId="{AB46560E-E933-C44F-A99A-4B7D12BF2B0F}" dt="2021-07-13T16:40:49.355" v="0" actId="207"/>
          <ac:spMkLst>
            <pc:docMk/>
            <pc:sldMk cId="3252610571" sldId="285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5506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352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496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872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431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1508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91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7136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319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8955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8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accent6">
                <a:lumMod val="40000"/>
                <a:lumOff val="60000"/>
              </a:schemeClr>
            </a:gs>
            <a:gs pos="26000">
              <a:schemeClr val="accent6">
                <a:lumMod val="60000"/>
                <a:lumOff val="40000"/>
              </a:schemeClr>
            </a:gs>
            <a:gs pos="0">
              <a:schemeClr val="bg1"/>
            </a:gs>
            <a:gs pos="55000">
              <a:schemeClr val="accent6">
                <a:lumMod val="60000"/>
                <a:lumOff val="40000"/>
              </a:schemeClr>
            </a:gs>
            <a:gs pos="13394">
              <a:schemeClr val="bg1"/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EF205-0BBD-4C93-A975-0E47A94ABA97}" type="datetimeFigureOut">
              <a:rPr lang="es-ES" smtClean="0"/>
              <a:t>21/07/2021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D8557-BFFB-4A5C-9798-7430C5D0BE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8221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mancap@ucm.es" TargetMode="Externa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forms.office.com/Pages/DesignPage.aspx?origin=OfficeDotCom&amp;route=OfficeHome&amp;lang=es#FormId=x50HK-rivEWRgg_eFLVJsWiTY-bUsKRLrJRNMe7cQkhURDQ1MVgzWTVTVDhYUTZMUTYxUkNYQTczTS4u&amp;Preview=%7B%22PreviousTopView%22%3A%22None%22%2C%22ViewModeIndex%22%3A0%7D&amp;TopView=Preview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45" y="2011607"/>
            <a:ext cx="11852221" cy="282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44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875899" y="1227070"/>
            <a:ext cx="10732168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artículo 20 de la Orden Ministerial ECC/566/2015, de 20 de marzo, por la que se establecen los requisitos de capacitación que debe cumplir el personal que maneje animales utilizados, criados o suministrados con fines de experimentación y otros fines científicos, incluyendo la docencia determina que la capacitación inicial para el desarrollo de las funciones se mantendrá mediante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actividades de formación continua.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duración de las dichas actividades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deberán ser equivalentes, como mínimo, al siguiente número de horas de formación: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s-ES" sz="1400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Función a): 20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Función b): 25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Función c): 45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Función d): 40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 Función e): 90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 Función f): 90 horas en 8 años. </a:t>
            </a:r>
            <a:endParaRPr lang="es-ES" sz="1400" b="1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s-ES" sz="1400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 gran parte del personal de la UCM que maneja animales con fines científicos necesita, para el 1 de abril de 2023 (Orden 566/2015), hasta 45 horas de formación continuada (Funciones b [25h], c [45] y d [40]).</a:t>
            </a:r>
            <a:endParaRPr lang="es-ES" sz="1400" dirty="0">
              <a:latin typeface="Corbel Light" panose="020B03030202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s-ES" sz="1400" dirty="0">
              <a:solidFill>
                <a:srgbClr val="000000"/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ANTECEDENTES Y PRESENTACIÓN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1617073" y="5755907"/>
            <a:ext cx="150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7540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37190" y="1037615"/>
            <a:ext cx="10974084" cy="5229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programa formativo inicial está distribuido en tres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bloques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áreas orientados principalmente a acreditar el mantenimiento de todas las funciones, según el bloque de que se trate. Cada bloque consta de diferentes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sesiones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en las que intervendrán varios/as expertos/as que abordarán los aspectos principales a desarrollar en cada sesión. Al final de cada sesión se abrirá un turno de preguntas para los asistentes.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s-ES" sz="1400" dirty="0">
              <a:solidFill>
                <a:srgbClr val="000000"/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 programa formativo inicial consta de un total de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30 sesiones (60 horas)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 intervienen más de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50 expertos/as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reconocido prestigio a nivel nacional como internacional que pertenecen a diferentes instituciones (Universidades y Centros de Investigación).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s-ES" sz="1400" dirty="0">
              <a:solidFill>
                <a:srgbClr val="000000"/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Todas las sesiones se retransmitirán </a:t>
            </a:r>
            <a:r>
              <a:rPr lang="es-ES" sz="1400" b="1" i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online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través de la plataforma de eventos de la UCM, que funciona a través de zoom</a:t>
            </a:r>
            <a:r>
              <a:rPr lang="es-ES" sz="1400" dirty="0">
                <a:solidFill>
                  <a:srgbClr val="FF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Las personas interesadas se podrán inscribir independientemente a cada una de ellas a través de la citada plataforma, el enlace se publicará con antelación en la web del programa y estará activo hasta el día anterior a la sesión. Las sesiones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serán grabadas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 quedarán a disposición de todas aquéllas personas que se han inscrito y que deseen visualizarlas en diferido durante  15 días. Al finalizar cada sesión (sincrónica o en diferido) los participantes dispondrán de un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test de evaluación 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breve para comprobar el seguimiento y comprensión de la misma y obtener el </a:t>
            </a:r>
            <a:r>
              <a:rPr lang="es-ES" sz="1400" b="1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certificado de asistencia.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s-ES" sz="1400" dirty="0">
              <a:solidFill>
                <a:srgbClr val="000000"/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efectos de acreditación de dicha actividad, los certificados de asistencia y aprovechamiento reflejarán el/los módulos y resultados de aprendizaje con los que está relacionada la actividad formativa, en qué función o funciones se enmarcan estos módulos y la </a:t>
            </a:r>
            <a:r>
              <a:rPr lang="es-ES" sz="1400" dirty="0" err="1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duraciónconcreta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en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horas de la actividad.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ORGANIZACIÓN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408203" y="5749715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2303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321742" y="2093345"/>
            <a:ext cx="390785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Desde 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septiembre de 2021 </a:t>
            </a:r>
            <a:r>
              <a:rPr lang="es-ES" sz="1400" dirty="0"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hasta</a:t>
            </a:r>
            <a:r>
              <a:rPr lang="es-ES" sz="1400" b="1" dirty="0">
                <a:solidFill>
                  <a:srgbClr val="008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marzo de 2023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sesiones periódicas los miércoles a las 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13h</a:t>
            </a: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.*</a:t>
            </a:r>
          </a:p>
          <a:p>
            <a:pPr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Cada sesión tendrá una duración de 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2h</a:t>
            </a:r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s-ES" sz="1400" dirty="0">
              <a:solidFill>
                <a:srgbClr val="000000"/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* Con alguna excepción, consultar programa.</a:t>
            </a:r>
            <a:endParaRPr lang="es-ES" sz="1200" i="1" dirty="0">
              <a:solidFill>
                <a:schemeClr val="tx1">
                  <a:lumMod val="95000"/>
                  <a:lumOff val="5000"/>
                </a:schemeClr>
              </a:solidFill>
              <a:latin typeface="Corbel Light" panose="020B03030202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CUÁNDO Y DONDE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6245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491915" y="3073944"/>
            <a:ext cx="9243844" cy="12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Este módulo está orientado a ofrecer una formación común </a:t>
            </a:r>
            <a:r>
              <a:rPr lang="es-ES" b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a todas las funciones.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Por ello, es el bloque más extenso y consta de 21 sesiones y un total de 42 h de formación. Las sesiones se desarrollarán desde el 22 de septiembre de 2021 hasta el 5 de octubre de 2022. </a:t>
            </a:r>
          </a:p>
          <a:p>
            <a:pPr algn="just">
              <a:lnSpc>
                <a:spcPct val="150000"/>
              </a:lnSpc>
            </a:pPr>
            <a:endParaRPr lang="es-ES" sz="1400" dirty="0">
              <a:solidFill>
                <a:schemeClr val="accent6">
                  <a:lumMod val="40000"/>
                  <a:lumOff val="60000"/>
                </a:schemeClr>
              </a:solidFill>
              <a:latin typeface="Corbel Light" panose="020B0303020204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</p:spTree>
    <p:extLst>
      <p:ext uri="{BB962C8B-B14F-4D97-AF65-F5344CB8AC3E}">
        <p14:creationId xmlns:p14="http://schemas.microsoft.com/office/powerpoint/2010/main" val="146172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¿Qué debemos saber para solicitar un proyecto de investigación con animales? Parte I.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3511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22 de septiembre de 2021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2" y="2468153"/>
            <a:ext cx="92438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Maria del</a:t>
            </a:r>
            <a:r>
              <a:rPr lang="es-ES" sz="1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 </a:t>
            </a:r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Pilar Bringas de la Lastra. Directora del CAI, Plataforma Animalario y miembro del Comité de Experimentación Animal (CEA), UCM.</a:t>
            </a:r>
          </a:p>
          <a:p>
            <a:pPr algn="just"/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María Paz Nava Hidalgo. Profesora Titular, Dpto. De Genética, Fisiología y Microbiología, Facultad de Ciencias Biológicas, UCM, y miembro del Comité de Experimentación Animal (CEA), UCM. </a:t>
            </a:r>
          </a:p>
          <a:p>
            <a:pPr algn="just"/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Eva M. Marco López. Profesora Titular, Dpto. De Genética, Fisiología y Microbiología, Facultad de Ciencias Biológicas, UCM, y miembro del Comité de Experimentación Animal (CEA), UCM. 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986449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2: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6 de octubre de 2021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798513"/>
            <a:ext cx="93653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Maria del</a:t>
            </a:r>
            <a:r>
              <a:rPr lang="es-ES" sz="1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 </a:t>
            </a:r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Pilar Bringas de la Lastra. Directora del CAI, Plataforma Animalario y miembro del Comité de Experimentación Animal (CEA), UCM.</a:t>
            </a:r>
          </a:p>
          <a:p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María Paz Nava Hidalgo. Profesora Titular, Dpto. De Genética, Fisiología y Microbiología, Facultad de Ciencias Biológicas, UCM, y miembro del Comité de Experimentación Animal (CEA), UCM. </a:t>
            </a:r>
          </a:p>
          <a:p>
            <a:r>
              <a:rPr lang="es-E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Corbel Light" panose="020B0303020204020204" pitchFamily="34" charset="0"/>
              </a:rPr>
              <a:t>Eva M. Marco López. Profesora Titular, Dpto. De Genética, Fisiología y Microbiología, Facultad de Ciencias Biológicas, UCM, y miembro del Comité de Experimentación Animal (CEA), UCM. 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4398574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¿Qué debemos saber para solicitar un proyecto de investigación con animales? Parte II. </a:t>
            </a:r>
          </a:p>
        </p:txBody>
      </p:sp>
    </p:spTree>
    <p:extLst>
      <p:ext uri="{BB962C8B-B14F-4D97-AF65-F5344CB8AC3E}">
        <p14:creationId xmlns:p14="http://schemas.microsoft.com/office/powerpoint/2010/main" val="362682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Ética aplicada a la investigación con animales. Principios que rigen los estudios con animales: tres erres.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3511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3: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20 de octubre de 2021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2" y="2585113"/>
            <a:ext cx="9243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err="1">
                <a:latin typeface="Corbel Light" panose="020B0303020204020204" pitchFamily="34" charset="0"/>
              </a:rPr>
              <a:t>Lluis</a:t>
            </a:r>
            <a:r>
              <a:rPr lang="es-ES" sz="1400" i="1" dirty="0">
                <a:latin typeface="Corbel Light" panose="020B0303020204020204" pitchFamily="34" charset="0"/>
              </a:rPr>
              <a:t> </a:t>
            </a:r>
            <a:r>
              <a:rPr lang="es-ES" sz="1400" i="1" dirty="0" err="1">
                <a:latin typeface="Corbel Light" panose="020B0303020204020204" pitchFamily="34" charset="0"/>
              </a:rPr>
              <a:t>Montoliu</a:t>
            </a:r>
            <a:r>
              <a:rPr lang="es-ES" sz="1400" i="1" dirty="0">
                <a:latin typeface="Corbel Light" panose="020B0303020204020204" pitchFamily="34" charset="0"/>
              </a:rPr>
              <a:t>. Investigador del Centro Nacional de Biotecnología (CNB, CSIC), Presidente del Comité de Ética del CSIC.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Francisco Damián Lara Sánchez. Profesor Titular, Dpto. Filosofía I, Facultad de filosofía y Letras, Universidad de Granada.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4: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3 de noviembre de 2021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2" y="4358857"/>
            <a:ext cx="93653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Isabel Blanco Gutiérrez. Presidenta de la Sociedad Española para las Ciencias del Animal de Laboratorio (SECAL) y responsable del Animalario del Centro Nacional de Investigaciones Oncológicas (CNIO).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Guillermo Velasco Díez. Profesor Titular. Dpto. Bioquímica y Biología Molecular, Facultad de CC. Químicas, UCM.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Aplicando las tres erres en investigación: Modelos de cáncer</a:t>
            </a:r>
          </a:p>
        </p:txBody>
      </p:sp>
    </p:spTree>
    <p:extLst>
      <p:ext uri="{BB962C8B-B14F-4D97-AF65-F5344CB8AC3E}">
        <p14:creationId xmlns:p14="http://schemas.microsoft.com/office/powerpoint/2010/main" val="114481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Aplicando las tres erres en investigación: Modelos de enfermedades cardiovasculares.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7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3511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5: </a:t>
            </a:r>
            <a:r>
              <a:rPr lang="es-ES" b="1" dirty="0" smtClean="0">
                <a:highlight>
                  <a:srgbClr val="808080"/>
                </a:highlight>
                <a:latin typeface="Corbel Light" panose="020B0303020204020204" pitchFamily="34" charset="0"/>
              </a:rPr>
              <a:t>24</a:t>
            </a:r>
            <a:r>
              <a:rPr lang="es-ES" b="1" i="1" dirty="0" smtClean="0">
                <a:highlight>
                  <a:srgbClr val="808080"/>
                </a:highlight>
                <a:latin typeface="Corbel Light" panose="020B0303020204020204" pitchFamily="34" charset="0"/>
              </a:rPr>
              <a:t>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de noviembre de 2021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2" y="2468153"/>
            <a:ext cx="92438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</a:t>
            </a:r>
            <a:r>
              <a:rPr lang="es-ES" sz="1400" i="1" dirty="0" err="1">
                <a:latin typeface="Corbel Light" panose="020B0303020204020204" pitchFamily="34" charset="0"/>
              </a:rPr>
              <a:t>Lizasoain</a:t>
            </a:r>
            <a:r>
              <a:rPr lang="es-ES" sz="1400" i="1" dirty="0">
                <a:latin typeface="Corbel Light" panose="020B0303020204020204" pitchFamily="34" charset="0"/>
              </a:rPr>
              <a:t> Hernández. Catedrático, Dpto. Farmacología y Toxicología, Facultad de Medicina (UCM).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Rubén Mota Blanco. Veterinario designado, Unidad de Medicina Comparativa, Centro Nacional de Investigaciones Cardiovasculares (CNIC).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6: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 de diciembre de 2021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2" y="4358857"/>
            <a:ext cx="9365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Juan Carlos </a:t>
            </a:r>
            <a:r>
              <a:rPr lang="es-ES" sz="1400" i="1" dirty="0" err="1">
                <a:latin typeface="Corbel Light" panose="020B0303020204020204" pitchFamily="34" charset="0"/>
              </a:rPr>
              <a:t>Leza</a:t>
            </a:r>
            <a:r>
              <a:rPr lang="es-ES" sz="1400" i="1" dirty="0">
                <a:latin typeface="Corbel Light" panose="020B0303020204020204" pitchFamily="34" charset="0"/>
              </a:rPr>
              <a:t> Cerro. Catedrático, Dpto. Farmacología y Toxicología, Facultad de Medicina (UCM).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José Antonio Pérez de Gracia Hernández. Director de Servicio de Experimentación Animal, Universidad Miguel Hernández de Elche.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Aplicando las tres erres en investigación: Modelos de enfermedades psiquiátricas</a:t>
            </a:r>
          </a:p>
        </p:txBody>
      </p:sp>
    </p:spTree>
    <p:extLst>
      <p:ext uri="{BB962C8B-B14F-4D97-AF65-F5344CB8AC3E}">
        <p14:creationId xmlns:p14="http://schemas.microsoft.com/office/powerpoint/2010/main" val="378401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Aplicando las tres erres en investigación: Modelos de estudio del envejecimiento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8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3511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7: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15 de diciembre de 2021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2" y="2468153"/>
            <a:ext cx="9717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Mónica de la Fuente del Rey. Profesora Emérita, Dpto. Genética, Fisiología y Microbiología, Facultad de Ciencias Biológicas, UCM.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José Antonio Pérez de Gracia Hernández. </a:t>
            </a:r>
            <a:r>
              <a:rPr lang="es-ES" sz="1400" i="1" dirty="0" smtClean="0">
                <a:latin typeface="Corbel Light" panose="020B0303020204020204" pitchFamily="34" charset="0"/>
              </a:rPr>
              <a:t>Jefe del </a:t>
            </a:r>
            <a:r>
              <a:rPr lang="es-ES" sz="1400" i="1" dirty="0">
                <a:latin typeface="Corbel Light" panose="020B0303020204020204" pitchFamily="34" charset="0"/>
              </a:rPr>
              <a:t>Servicio de Experimentación Animal, Universidad Miguel Hernández de Elche.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8: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12 de enero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2" y="4358857"/>
            <a:ext cx="9717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María Encarnación Fernández Valle. FALTA FIGURA. Unidad de Resonancia Magnética Nuclear (Pluridisciplinar), CAI </a:t>
            </a:r>
            <a:r>
              <a:rPr lang="es-ES" sz="1400" i="1" dirty="0" err="1">
                <a:latin typeface="Corbel Light" panose="020B0303020204020204" pitchFamily="34" charset="0"/>
              </a:rPr>
              <a:t>Bioimagen</a:t>
            </a:r>
            <a:r>
              <a:rPr lang="es-ES" sz="1400" i="1" dirty="0">
                <a:latin typeface="Corbel Light" panose="020B0303020204020204" pitchFamily="34" charset="0"/>
              </a:rPr>
              <a:t> Complutense.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Jesús Miguel Pradillo Justo. Profesor Contratado Doctor. Dpto. Farmacología y Toxicología, Facultad de Medicina, UCM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488499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Técnicas de imagen en los animales de laboratorio</a:t>
            </a:r>
          </a:p>
        </p:txBody>
      </p:sp>
    </p:spTree>
    <p:extLst>
      <p:ext uri="{BB962C8B-B14F-4D97-AF65-F5344CB8AC3E}">
        <p14:creationId xmlns:p14="http://schemas.microsoft.com/office/powerpoint/2010/main" val="130564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Pasado, presente y futuro en el bienestar y manejo de animales de laboratorio: roedores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389321" y="5752336"/>
            <a:ext cx="6062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9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3511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9: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26 de enero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2" y="2468153"/>
            <a:ext cx="9717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Violeta Solís Soto. Responsable de bienestar animal en el Centro de Investigación GlaxoSmithKline (GSK).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Marta </a:t>
            </a:r>
            <a:r>
              <a:rPr lang="es-ES" sz="1400" i="1" dirty="0" err="1">
                <a:latin typeface="Corbel Light" panose="020B0303020204020204" pitchFamily="34" charset="0"/>
              </a:rPr>
              <a:t>Giral</a:t>
            </a:r>
            <a:r>
              <a:rPr lang="es-ES" sz="1400" i="1" dirty="0">
                <a:latin typeface="Corbel Light" panose="020B0303020204020204" pitchFamily="34" charset="0"/>
              </a:rPr>
              <a:t>. Responsable de Bienestar Animal y Veterinaria Designada, </a:t>
            </a:r>
            <a:r>
              <a:rPr lang="es-ES" sz="1400" i="1" dirty="0" err="1">
                <a:latin typeface="Corbel Light" panose="020B0303020204020204" pitchFamily="34" charset="0"/>
              </a:rPr>
              <a:t>Almirall</a:t>
            </a:r>
            <a:r>
              <a:rPr lang="es-ES" sz="1400" i="1" dirty="0">
                <a:latin typeface="Corbel Light" panose="020B0303020204020204" pitchFamily="34" charset="0"/>
              </a:rPr>
              <a:t> S.A., Barcelona.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10: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9 de febrero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Ruiz- </a:t>
            </a:r>
            <a:r>
              <a:rPr lang="es-ES" sz="1400" i="1" dirty="0" err="1">
                <a:latin typeface="Corbel Light" panose="020B0303020204020204" pitchFamily="34" charset="0"/>
              </a:rPr>
              <a:t>Jarabo</a:t>
            </a:r>
            <a:r>
              <a:rPr lang="es-ES" sz="1400" i="1" dirty="0">
                <a:latin typeface="Corbel Light" panose="020B0303020204020204" pitchFamily="34" charset="0"/>
              </a:rPr>
              <a:t> de la Rocha. Profesor Ayudante Doctor, Dpto. De Genética, Fisiología y Microbiología, Facultad de Ciencias Biológicas,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Eduardo Díaz. Técnico Titulado Superior I de Animalario en el Centro Nacional de Investigaciones Cardiovasculares (CNIC)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Bienestar y manejo en los </a:t>
            </a:r>
            <a:r>
              <a:rPr lang="es-ES" b="1" dirty="0" smtClean="0">
                <a:latin typeface="Corbel Light" panose="020B0303020204020204" pitchFamily="34" charset="0"/>
              </a:rPr>
              <a:t>peces</a:t>
            </a:r>
            <a:endParaRPr lang="es-ES" b="1" dirty="0">
              <a:latin typeface="Corbel Light" panose="020B03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¿Qué sabemos sobre el bienestar y manejo en fauna silvestre en investigación?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7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10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11: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23 de febrero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468153"/>
            <a:ext cx="997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Fernando González. Veterinario. Director del Hospital de Fauna Salvaje del Grupo de Rehabilitación de la Fauna Autóctona y su Hábitat (GREFA).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José Ignacio Aguirre de Miguel. Profesor Contratado Doctor, Dpto. De Biodiversidad, Ecología y Evolución, Facultad de Ciencias Biológicas, UCM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12: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9 de marzo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Jesús de la Fuente Vázquez. Profesor Titular, Dpto. Producción Animal, Facultad de Veterinaria, UCM.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Elisabeth González de </a:t>
            </a:r>
            <a:r>
              <a:rPr lang="es-ES" sz="1400" i="1" dirty="0" err="1">
                <a:latin typeface="Corbel Light" panose="020B0303020204020204" pitchFamily="34" charset="0"/>
              </a:rPr>
              <a:t>Chávarri</a:t>
            </a:r>
            <a:r>
              <a:rPr lang="es-ES" sz="1400" i="1" dirty="0">
                <a:latin typeface="Corbel Light" panose="020B0303020204020204" pitchFamily="34" charset="0"/>
              </a:rPr>
              <a:t>. Profesora Contratado Doctor, Dpto. Producción Animal, Facultad de Veterinaria, UCM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Actualización en el bienestar y manejo de animales de granja</a:t>
            </a:r>
          </a:p>
        </p:txBody>
      </p:sp>
    </p:spTree>
    <p:extLst>
      <p:ext uri="{BB962C8B-B14F-4D97-AF65-F5344CB8AC3E}">
        <p14:creationId xmlns:p14="http://schemas.microsoft.com/office/powerpoint/2010/main" val="390389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Riesgos laborales con animales de laboratorio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99269" y="5752336"/>
            <a:ext cx="98636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11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13: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23 de marzo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468153"/>
            <a:ext cx="99717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Jesús Martínez Palacio. Técnico Superior en Prevención de Riesgos Laborales. Responsable del servicio de Animalario del Centro de Investigaciones Energéticas, Medioambientales y Tecnológicas (CIEMAT).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Fernando Usera Mena. </a:t>
            </a:r>
            <a:r>
              <a:rPr lang="es-ES" sz="1400" i="1" dirty="0" smtClean="0">
                <a:latin typeface="Corbel Light" panose="020B0303020204020204" pitchFamily="34" charset="0"/>
              </a:rPr>
              <a:t>Responsable del Servicio </a:t>
            </a:r>
            <a:r>
              <a:rPr lang="es-ES" sz="1400" i="1" dirty="0">
                <a:latin typeface="Corbel Light" panose="020B0303020204020204" pitchFamily="34" charset="0"/>
              </a:rPr>
              <a:t>de Bioseguridad. Centro Nacional de Biotecnología (CSIC)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351123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14: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6 de abril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Ángel Naranjo. Responsable del animalario, Centro Nacional de Biotecnología (CNB).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Mª Belén Pintado </a:t>
            </a:r>
            <a:r>
              <a:rPr lang="es-ES" sz="1400" i="1" dirty="0" err="1">
                <a:latin typeface="Corbel Light" panose="020B0303020204020204" pitchFamily="34" charset="0"/>
              </a:rPr>
              <a:t>Sanjuanbenito</a:t>
            </a:r>
            <a:r>
              <a:rPr lang="es-ES" sz="1400" i="1" dirty="0">
                <a:latin typeface="Corbel Light" panose="020B0303020204020204" pitchFamily="34" charset="0"/>
              </a:rPr>
              <a:t>, Responsable del Servicio de Transgénesis, Centro Nacional de Biotecnología (CNB).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Gestión de colonias de ratones transgénicos: La erre de reducción</a:t>
            </a:r>
          </a:p>
        </p:txBody>
      </p:sp>
    </p:spTree>
    <p:extLst>
      <p:ext uri="{BB962C8B-B14F-4D97-AF65-F5344CB8AC3E}">
        <p14:creationId xmlns:p14="http://schemas.microsoft.com/office/powerpoint/2010/main" val="16746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011312"/>
            <a:ext cx="9593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Cronobiología, gestión ambiental y su relevancia en el bienestar: Conociendo el sistema circadiano para reducir el número de animales en experimentación científica 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12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15: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20 de abril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99154"/>
            <a:ext cx="997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Elena Hevia. Responsable del servicio animalario del Centro de Biología Molecular Severo Ochoa (CBM).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María Jesús Delgado Saavedra. Catedrática, Dpto. De Genética, Fisiología y Microbiología, Facultad de Ciencias Biológicas (UCM).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437749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16: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4 de mayo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Javier Benito de la Víbora. Universidad de Montreal (</a:t>
            </a:r>
            <a:r>
              <a:rPr lang="es-ES" sz="1400" i="1" dirty="0" err="1">
                <a:latin typeface="Corbel Light" panose="020B0303020204020204" pitchFamily="34" charset="0"/>
              </a:rPr>
              <a:t>UdM</a:t>
            </a:r>
            <a:r>
              <a:rPr lang="es-ES" sz="1400" i="1" dirty="0">
                <a:latin typeface="Corbel Light" panose="020B0303020204020204" pitchFamily="34" charset="0"/>
              </a:rPr>
              <a:t>), Canadá.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Marta </a:t>
            </a:r>
            <a:r>
              <a:rPr lang="es-ES" sz="1400" i="1" dirty="0" err="1">
                <a:latin typeface="Corbel Light" panose="020B0303020204020204" pitchFamily="34" charset="0"/>
              </a:rPr>
              <a:t>Giral</a:t>
            </a:r>
            <a:r>
              <a:rPr lang="es-ES" sz="1400" i="1" dirty="0">
                <a:latin typeface="Corbel Light" panose="020B0303020204020204" pitchFamily="34" charset="0"/>
              </a:rPr>
              <a:t>. Responsable de Bienestar Animal y Veterinaria Designada, </a:t>
            </a:r>
            <a:r>
              <a:rPr lang="es-ES" sz="1400" i="1" dirty="0" err="1">
                <a:latin typeface="Corbel Light" panose="020B0303020204020204" pitchFamily="34" charset="0"/>
              </a:rPr>
              <a:t>Almirall</a:t>
            </a:r>
            <a:r>
              <a:rPr lang="es-ES" sz="1400" i="1" dirty="0">
                <a:latin typeface="Corbel Light" panose="020B0303020204020204" pitchFamily="34" charset="0"/>
              </a:rPr>
              <a:t> S.A., Barcelona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Cuidados y manejo de los animales para los procedimientos</a:t>
            </a:r>
          </a:p>
        </p:txBody>
      </p:sp>
    </p:spTree>
    <p:extLst>
      <p:ext uri="{BB962C8B-B14F-4D97-AF65-F5344CB8AC3E}">
        <p14:creationId xmlns:p14="http://schemas.microsoft.com/office/powerpoint/2010/main" val="276246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136437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Reconocimiento del dolor, el sufrimiento y la angustia: Severidad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13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17: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18 de mayo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99154"/>
            <a:ext cx="997177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José María Orellana </a:t>
            </a:r>
            <a:r>
              <a:rPr lang="es-ES" sz="1400" i="1" dirty="0" err="1">
                <a:latin typeface="Corbel Light" panose="020B0303020204020204" pitchFamily="34" charset="0"/>
              </a:rPr>
              <a:t>Muriana</a:t>
            </a:r>
            <a:r>
              <a:rPr lang="es-ES" sz="1400" i="1" dirty="0">
                <a:latin typeface="Corbel Light" panose="020B0303020204020204" pitchFamily="34" charset="0"/>
              </a:rPr>
              <a:t>. </a:t>
            </a:r>
            <a:r>
              <a:rPr lang="es-ES" sz="1400" i="1" dirty="0">
                <a:latin typeface="Corbel Light" panose="020B0303020204020204" pitchFamily="34" charset="0"/>
              </a:rPr>
              <a:t>Director de Actividades Éticas de la Investigación y Secretario del Comité de Ética de la Investigación y Experimentación Animal de la </a:t>
            </a:r>
            <a:r>
              <a:rPr lang="es-ES" sz="1400" i="1" dirty="0" smtClean="0">
                <a:latin typeface="Corbel Light" panose="020B0303020204020204" pitchFamily="34" charset="0"/>
              </a:rPr>
              <a:t> </a:t>
            </a:r>
            <a:r>
              <a:rPr lang="es-ES" sz="1400" i="1" dirty="0">
                <a:latin typeface="Corbel Light" panose="020B0303020204020204" pitchFamily="34" charset="0"/>
              </a:rPr>
              <a:t>Universidad de Alcalá de Henares.</a:t>
            </a:r>
          </a:p>
          <a:p>
            <a:endParaRPr lang="es-ES" dirty="0"/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437749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18: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 de junio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Álvarez Gómez de Segura. Responsable del Animalario del Hospital Clínico Veterinario. Profesor Titular, Dpto. Medicina y Cirugía Animal, Facultad de Veterinaria (UCM)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Mario Arenillas Baquero. Servicio Anestesiología, Hospital Clínico Veterinario. Profesor Asociado, Dpto. Medicina y Cirugía Animal, Facultad de Veterinaria (UCM)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Dolor y analgesia en animales de laboratorio. Reconocimiento/ tratamiento</a:t>
            </a:r>
            <a:r>
              <a:rPr lang="es-ES" dirty="0">
                <a:latin typeface="Corbel Light" panose="020B0303020204020204" pitchFamily="34" charset="0"/>
              </a:rPr>
              <a:t> </a:t>
            </a:r>
            <a:endParaRPr lang="es-ES" b="1" dirty="0">
              <a:latin typeface="Corbel Light" panose="020B03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0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136437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Eutanasia. Nuevos protocolos de supervisión y criterios de punto final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14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19: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15 de junio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02902"/>
            <a:ext cx="99717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Álvarez Gómez de Segura. Responsable del Animalario del Hospital Clínico Veterinario. Profesor Titular, Dpto. Medicina y Cirugía Animal, Facultad de Veterinaria,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Eva M. Marco López. Profesora Titular, Dpto. De Genética, Fisiología y Microbiología, Facultad de Ciencias Biológicas, UCM.</a:t>
            </a:r>
          </a:p>
          <a:p>
            <a:endParaRPr lang="es-ES" dirty="0"/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437749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20: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21 de septiembre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58857"/>
            <a:ext cx="100776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Argelia Castaño. Directora del Centro Nacional de Sanidad Ambiental (</a:t>
            </a:r>
            <a:r>
              <a:rPr lang="es-ES" sz="1400" i="1" dirty="0" err="1">
                <a:latin typeface="Corbel Light" panose="020B0303020204020204" pitchFamily="34" charset="0"/>
              </a:rPr>
              <a:t>ISCarlos</a:t>
            </a:r>
            <a:r>
              <a:rPr lang="es-ES" sz="1400" i="1" dirty="0">
                <a:latin typeface="Corbel Light" panose="020B0303020204020204" pitchFamily="34" charset="0"/>
              </a:rPr>
              <a:t> III)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Guillermo </a:t>
            </a:r>
            <a:r>
              <a:rPr lang="es-ES" sz="1400" i="1" dirty="0" err="1">
                <a:latin typeface="Corbel Light" panose="020B0303020204020204" pitchFamily="34" charset="0"/>
              </a:rPr>
              <a:t>Repetto</a:t>
            </a:r>
            <a:r>
              <a:rPr lang="es-ES" sz="1400" i="1" dirty="0">
                <a:latin typeface="Corbel Light" panose="020B0303020204020204" pitchFamily="34" charset="0"/>
              </a:rPr>
              <a:t> Kuhn. Presidente de la Red Española para el Desarrollo de Métodos Alternativos a la Experimentación Animal (REMA), Profesor Titular de Toxicología, Universidad Pablo de </a:t>
            </a:r>
            <a:r>
              <a:rPr lang="es-ES" sz="1400" i="1" dirty="0" err="1">
                <a:latin typeface="Corbel Light" panose="020B0303020204020204" pitchFamily="34" charset="0"/>
              </a:rPr>
              <a:t>Olavide</a:t>
            </a:r>
            <a:r>
              <a:rPr lang="es-ES" sz="1400" i="1" dirty="0">
                <a:latin typeface="Corbel Light" panose="020B0303020204020204" pitchFamily="34" charset="0"/>
              </a:rPr>
              <a:t>, Sevilla.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243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Métodos alternativos. ¿Qué son y cómo encontrarlos y valorarlos?</a:t>
            </a:r>
          </a:p>
        </p:txBody>
      </p:sp>
    </p:spTree>
    <p:extLst>
      <p:ext uri="{BB962C8B-B14F-4D97-AF65-F5344CB8AC3E}">
        <p14:creationId xmlns:p14="http://schemas.microsoft.com/office/powerpoint/2010/main" val="248597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136437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Percepción social del uso de animales en docencia, métodos alternativos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15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I: MÓDULO FUNDAMENTAL O TRONCAL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21: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5 de octubre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02902"/>
            <a:ext cx="99717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Álvarez Gómez de Segura. Responsable del Animalario del Hospital Clínico Veterinario. Profesor Titular, Dpto. Medicina y Cirugía Animal, Facultad de Veterinaria,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Patricia Vergara. </a:t>
            </a:r>
            <a:r>
              <a:rPr lang="es-ES" sz="1400" i="1" dirty="0" smtClean="0">
                <a:latin typeface="Corbel Light" panose="020B0303020204020204" pitchFamily="34" charset="0"/>
              </a:rPr>
              <a:t>Catedrática. Departamento de Fisiología,  </a:t>
            </a:r>
            <a:r>
              <a:rPr lang="es-ES" sz="1400" i="1" dirty="0">
                <a:latin typeface="Corbel Light" panose="020B0303020204020204" pitchFamily="34" charset="0"/>
              </a:rPr>
              <a:t>Facultad de </a:t>
            </a:r>
            <a:r>
              <a:rPr lang="es-ES" sz="1400" i="1" dirty="0" smtClean="0">
                <a:latin typeface="Corbel Light" panose="020B0303020204020204" pitchFamily="34" charset="0"/>
              </a:rPr>
              <a:t>Veterinaria Universidad </a:t>
            </a:r>
            <a:r>
              <a:rPr lang="es-ES" sz="1400" i="1" dirty="0">
                <a:latin typeface="Corbel Light" panose="020B0303020204020204" pitchFamily="34" charset="0"/>
              </a:rPr>
              <a:t>Autónoma de Barcelona (UAB).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7810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136437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Impacto de la anestesia en los resultados experimentales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16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II: MÓDULO ESPECÍFICO FUNCIÓN C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640802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19 de octubre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02902"/>
            <a:ext cx="99717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Ignacio Álvarez Gómez de Segura. Responsable del Animalario del Hospital Clínico Veterinario. Profesor Titular, Dpto. Medicina y Cirugía Animal, Facultad de Veterinaria,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Javier Benito de la Víbora. </a:t>
            </a:r>
            <a:r>
              <a:rPr lang="es-ES" sz="1400" i="1" dirty="0" err="1">
                <a:latin typeface="Corbel Light" panose="020B0303020204020204" pitchFamily="34" charset="0"/>
              </a:rPr>
              <a:t>Clinical</a:t>
            </a:r>
            <a:r>
              <a:rPr lang="es-ES" sz="1400" i="1" dirty="0">
                <a:latin typeface="Corbel Light" panose="020B0303020204020204" pitchFamily="34" charset="0"/>
              </a:rPr>
              <a:t> Instructor in </a:t>
            </a:r>
            <a:r>
              <a:rPr lang="es-ES" sz="1400" i="1" dirty="0" err="1">
                <a:latin typeface="Corbel Light" panose="020B0303020204020204" pitchFamily="34" charset="0"/>
              </a:rPr>
              <a:t>Veterinary</a:t>
            </a:r>
            <a:r>
              <a:rPr lang="es-ES" sz="1400" i="1" dirty="0">
                <a:latin typeface="Corbel Light" panose="020B0303020204020204" pitchFamily="34" charset="0"/>
              </a:rPr>
              <a:t> </a:t>
            </a:r>
            <a:r>
              <a:rPr lang="es-ES" sz="1400" i="1" dirty="0" err="1" smtClean="0">
                <a:latin typeface="Corbel Light" panose="020B0303020204020204" pitchFamily="34" charset="0"/>
              </a:rPr>
              <a:t>Anesthesia</a:t>
            </a:r>
            <a:r>
              <a:rPr lang="es-ES" sz="1400" i="1" dirty="0" smtClean="0">
                <a:latin typeface="Corbel Light" panose="020B0303020204020204" pitchFamily="34" charset="0"/>
              </a:rPr>
              <a:t> </a:t>
            </a:r>
            <a:r>
              <a:rPr lang="es-ES" sz="1400" i="1" dirty="0">
                <a:latin typeface="Corbel Light" panose="020B0303020204020204" pitchFamily="34" charset="0"/>
              </a:rPr>
              <a:t>Universidad de Montreal (</a:t>
            </a:r>
            <a:r>
              <a:rPr lang="es-ES" sz="1400" i="1" dirty="0" err="1">
                <a:latin typeface="Corbel Light" panose="020B0303020204020204" pitchFamily="34" charset="0"/>
              </a:rPr>
              <a:t>UdM</a:t>
            </a:r>
            <a:r>
              <a:rPr lang="es-ES" sz="1400" i="1" dirty="0">
                <a:latin typeface="Corbel Light" panose="020B0303020204020204" pitchFamily="34" charset="0"/>
              </a:rPr>
              <a:t>), Canadá.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437749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2: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 de noviembre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637989"/>
            <a:ext cx="10077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Daniel Ruiz Pérez</a:t>
            </a:r>
            <a:r>
              <a:rPr lang="es-ES" sz="1400" i="1" dirty="0" smtClean="0">
                <a:latin typeface="Corbel Light" panose="020B0303020204020204" pitchFamily="34" charset="0"/>
              </a:rPr>
              <a:t>.</a:t>
            </a:r>
            <a:r>
              <a:rPr lang="es-ES" dirty="0"/>
              <a:t> </a:t>
            </a:r>
            <a:r>
              <a:rPr lang="es-ES" sz="1400" i="1" dirty="0" err="1">
                <a:latin typeface="Corbel Light" panose="020B0303020204020204" pitchFamily="34" charset="0"/>
              </a:rPr>
              <a:t>Chief</a:t>
            </a:r>
            <a:r>
              <a:rPr lang="es-ES" sz="1400" i="1" dirty="0">
                <a:latin typeface="Corbel Light" panose="020B0303020204020204" pitchFamily="34" charset="0"/>
              </a:rPr>
              <a:t> </a:t>
            </a:r>
            <a:r>
              <a:rPr lang="es-ES" sz="1400" i="1" dirty="0" err="1">
                <a:latin typeface="Corbel Light" panose="020B0303020204020204" pitchFamily="34" charset="0"/>
              </a:rPr>
              <a:t>Technical</a:t>
            </a:r>
            <a:r>
              <a:rPr lang="es-ES" sz="1400" i="1" dirty="0">
                <a:latin typeface="Corbel Light" panose="020B0303020204020204" pitchFamily="34" charset="0"/>
              </a:rPr>
              <a:t> and </a:t>
            </a:r>
            <a:r>
              <a:rPr lang="es-ES" sz="1400" i="1" dirty="0" err="1">
                <a:latin typeface="Corbel Light" panose="020B0303020204020204" pitchFamily="34" charset="0"/>
              </a:rPr>
              <a:t>Trainig</a:t>
            </a:r>
            <a:r>
              <a:rPr lang="es-ES" sz="1400" i="1" dirty="0">
                <a:latin typeface="Corbel Light" panose="020B0303020204020204" pitchFamily="34" charset="0"/>
              </a:rPr>
              <a:t> </a:t>
            </a:r>
            <a:r>
              <a:rPr lang="es-ES" sz="1400" i="1" dirty="0" err="1">
                <a:latin typeface="Corbel Light" panose="020B0303020204020204" pitchFamily="34" charset="0"/>
              </a:rPr>
              <a:t>Officer</a:t>
            </a:r>
            <a:r>
              <a:rPr lang="es-ES" sz="1400" i="1" dirty="0" smtClean="0">
                <a:latin typeface="Corbel Light" panose="020B0303020204020204" pitchFamily="34" charset="0"/>
              </a:rPr>
              <a:t>. </a:t>
            </a:r>
            <a:r>
              <a:rPr lang="en-US" sz="1400" i="1" dirty="0">
                <a:latin typeface="Corbel Light" panose="020B0303020204020204" pitchFamily="34" charset="0"/>
              </a:rPr>
              <a:t>Trinity College Dublin.</a:t>
            </a:r>
            <a:endParaRPr lang="es-ES" sz="1400" i="1" dirty="0">
              <a:latin typeface="Corbel Light" panose="020B0303020204020204" pitchFamily="34" charset="0"/>
            </a:endParaRPr>
          </a:p>
          <a:p>
            <a:pPr algn="just"/>
            <a:r>
              <a:rPr lang="en-US" sz="1400" i="1" dirty="0">
                <a:latin typeface="Corbel Light" panose="020B0303020204020204" pitchFamily="34" charset="0"/>
              </a:rPr>
              <a:t>Rubén </a:t>
            </a:r>
            <a:r>
              <a:rPr lang="en-US" sz="1400" i="1" dirty="0" err="1">
                <a:latin typeface="Corbel Light" panose="020B0303020204020204" pitchFamily="34" charset="0"/>
              </a:rPr>
              <a:t>Mota</a:t>
            </a:r>
            <a:r>
              <a:rPr lang="en-US" sz="1400" i="1" dirty="0">
                <a:latin typeface="Corbel Light" panose="020B0303020204020204" pitchFamily="34" charset="0"/>
              </a:rPr>
              <a:t> Blanco. </a:t>
            </a:r>
            <a:r>
              <a:rPr lang="es-ES" sz="1400" i="1" dirty="0">
                <a:latin typeface="Corbel Light" panose="020B0303020204020204" pitchFamily="34" charset="0"/>
              </a:rPr>
              <a:t>Veterinario designado, Unidad de Medicina Comparativa, Centro Nacional de Investigaciones Cardiovasculares (CNIC).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77987"/>
            <a:ext cx="9959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Refinamiento de las técnicas quirúrgicas en animales utilizados en investigación ¿Qué debe saber un investigador sin formación?</a:t>
            </a:r>
          </a:p>
        </p:txBody>
      </p:sp>
    </p:spTree>
    <p:extLst>
      <p:ext uri="{BB962C8B-B14F-4D97-AF65-F5344CB8AC3E}">
        <p14:creationId xmlns:p14="http://schemas.microsoft.com/office/powerpoint/2010/main" val="171956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203812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Cálculo del tamaño </a:t>
            </a:r>
            <a:r>
              <a:rPr lang="es-ES" b="1" dirty="0" err="1">
                <a:latin typeface="Corbel Light" panose="020B0303020204020204" pitchFamily="34" charset="0"/>
              </a:rPr>
              <a:t>muestral</a:t>
            </a:r>
            <a:r>
              <a:rPr lang="es-ES" b="1" dirty="0">
                <a:latin typeface="Corbel Light" panose="020B0303020204020204" pitchFamily="34" charset="0"/>
              </a:rPr>
              <a:t>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17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III: MÓDULO ESPECÍFICO FUNCIÓN D: DISEÑO DE PROYECTOS Y PROCEDIMIENTOS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87180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1: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16 de noviembre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31777"/>
            <a:ext cx="997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Luis Sanz San Miguel. FALTA FIGURA. Dpto. Estadística e Investigación Operativa (UCM)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Antonio Murciano </a:t>
            </a:r>
            <a:r>
              <a:rPr lang="es-ES" sz="1400" i="1" dirty="0" err="1">
                <a:latin typeface="Corbel Light" panose="020B0303020204020204" pitchFamily="34" charset="0"/>
              </a:rPr>
              <a:t>Cespedosa</a:t>
            </a:r>
            <a:r>
              <a:rPr lang="es-ES" sz="1400" i="1" dirty="0">
                <a:latin typeface="Corbel Light" panose="020B0303020204020204" pitchFamily="34" charset="0"/>
              </a:rPr>
              <a:t>. FALTA FIGURA. Dpto. Biodiversidad, Ecología y Evolución, Facultad de CC. Biológicas, UCM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543624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2: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30 de noviembre de 2022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406982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Luis Sanz San Miguel. </a:t>
            </a:r>
            <a:r>
              <a:rPr lang="es-ES" sz="1400" i="1" dirty="0" err="1">
                <a:latin typeface="Corbel Light" panose="020B0303020204020204" pitchFamily="34" charset="0"/>
              </a:rPr>
              <a:t>Profoesor</a:t>
            </a:r>
            <a:r>
              <a:rPr lang="es-ES" sz="1400" i="1" dirty="0">
                <a:latin typeface="Corbel Light" panose="020B0303020204020204" pitchFamily="34" charset="0"/>
              </a:rPr>
              <a:t> Asociado. Dpto. Estadística e Investigación Operativa (UCM)</a:t>
            </a:r>
          </a:p>
          <a:p>
            <a:r>
              <a:rPr lang="es-ES" sz="1400" i="1" dirty="0">
                <a:latin typeface="Corbel Light" panose="020B0303020204020204" pitchFamily="34" charset="0"/>
              </a:rPr>
              <a:t>Antonio Murciano </a:t>
            </a:r>
            <a:r>
              <a:rPr lang="es-ES" sz="1400" i="1" dirty="0" err="1">
                <a:latin typeface="Corbel Light" panose="020B0303020204020204" pitchFamily="34" charset="0"/>
              </a:rPr>
              <a:t>Cespedosa</a:t>
            </a:r>
            <a:r>
              <a:rPr lang="es-ES" sz="1400" i="1" dirty="0">
                <a:latin typeface="Corbel Light" panose="020B0303020204020204" pitchFamily="34" charset="0"/>
              </a:rPr>
              <a:t>. Profesor </a:t>
            </a:r>
            <a:r>
              <a:rPr lang="es-ES" sz="1400" i="1" dirty="0" err="1">
                <a:latin typeface="Corbel Light" panose="020B0303020204020204" pitchFamily="34" charset="0"/>
              </a:rPr>
              <a:t>Titualr</a:t>
            </a:r>
            <a:r>
              <a:rPr lang="es-ES" sz="1400" i="1" dirty="0">
                <a:latin typeface="Corbel Light" panose="020B0303020204020204" pitchFamily="34" charset="0"/>
              </a:rPr>
              <a:t>. Dpto. Biodiversidad, Ecología y Evolución, Facultad de CC. Biológicas, UCM. 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87612"/>
            <a:ext cx="9959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Estadística inferencial </a:t>
            </a:r>
          </a:p>
        </p:txBody>
      </p:sp>
    </p:spTree>
    <p:extLst>
      <p:ext uri="{BB962C8B-B14F-4D97-AF65-F5344CB8AC3E}">
        <p14:creationId xmlns:p14="http://schemas.microsoft.com/office/powerpoint/2010/main" val="141932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271191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Guías ARRIVE (</a:t>
            </a:r>
            <a:r>
              <a:rPr lang="es-ES" b="1" i="1" dirty="0">
                <a:latin typeface="Corbel Light" panose="020B0303020204020204" pitchFamily="34" charset="0"/>
              </a:rPr>
              <a:t>Animal </a:t>
            </a:r>
            <a:r>
              <a:rPr lang="es-ES" b="1" i="1" dirty="0" err="1">
                <a:latin typeface="Corbel Light" panose="020B0303020204020204" pitchFamily="34" charset="0"/>
              </a:rPr>
              <a:t>Research</a:t>
            </a:r>
            <a:r>
              <a:rPr lang="es-ES" b="1" i="1" dirty="0">
                <a:latin typeface="Corbel Light" panose="020B0303020204020204" pitchFamily="34" charset="0"/>
              </a:rPr>
              <a:t>: </a:t>
            </a:r>
            <a:r>
              <a:rPr lang="es-ES" b="1" i="1" dirty="0" err="1">
                <a:latin typeface="Corbel Light" panose="020B0303020204020204" pitchFamily="34" charset="0"/>
              </a:rPr>
              <a:t>Reporting</a:t>
            </a:r>
            <a:r>
              <a:rPr lang="es-ES" b="1" i="1" dirty="0">
                <a:latin typeface="Corbel Light" panose="020B0303020204020204" pitchFamily="34" charset="0"/>
              </a:rPr>
              <a:t> In Vivo </a:t>
            </a:r>
            <a:r>
              <a:rPr lang="es-ES" b="1" i="1" dirty="0" err="1">
                <a:latin typeface="Corbel Light" panose="020B0303020204020204" pitchFamily="34" charset="0"/>
              </a:rPr>
              <a:t>Experiments</a:t>
            </a:r>
            <a:r>
              <a:rPr lang="es-ES" b="1" dirty="0">
                <a:latin typeface="Corbel Light" panose="020B0303020204020204" pitchFamily="34" charset="0"/>
              </a:rPr>
              <a:t>)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18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III: MÓDULO ESPECÍFICO FUNCIÓN D: DISEÑO DE PROYECTOS Y PROCEDIMIENTOS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87180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3: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14 de diciembre de 2022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79902"/>
            <a:ext cx="99717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Eva M. Marco López. Profesora Titular, Dpto. Genética, Fisiología y Microbiología, Facultad de Ciencias Biológicas, UCM. 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Jose Manuel Sánchez Morgado, Veterinario designado en el Trinity </a:t>
            </a:r>
            <a:r>
              <a:rPr lang="es-ES" sz="1400" i="1" dirty="0" err="1">
                <a:latin typeface="Corbel Light" panose="020B0303020204020204" pitchFamily="34" charset="0"/>
              </a:rPr>
              <a:t>College</a:t>
            </a:r>
            <a:r>
              <a:rPr lang="es-ES" sz="1400" i="1" dirty="0">
                <a:latin typeface="Corbel Light" panose="020B0303020204020204" pitchFamily="34" charset="0"/>
              </a:rPr>
              <a:t> of </a:t>
            </a:r>
            <a:r>
              <a:rPr lang="es-ES" sz="1400" i="1" dirty="0" err="1">
                <a:latin typeface="Corbel Light" panose="020B0303020204020204" pitchFamily="34" charset="0"/>
              </a:rPr>
              <a:t>Dublin</a:t>
            </a:r>
            <a:r>
              <a:rPr lang="es-ES" sz="1400" i="1" dirty="0">
                <a:latin typeface="Corbel Light" panose="020B0303020204020204" pitchFamily="34" charset="0"/>
              </a:rPr>
              <a:t> y Presidente de </a:t>
            </a:r>
            <a:r>
              <a:rPr lang="es-ES" sz="1400" i="1" dirty="0" err="1">
                <a:latin typeface="Corbel Light" panose="020B0303020204020204" pitchFamily="34" charset="0"/>
              </a:rPr>
              <a:t>European</a:t>
            </a:r>
            <a:r>
              <a:rPr lang="es-ES" sz="1400" i="1" dirty="0">
                <a:latin typeface="Corbel Light" panose="020B0303020204020204" pitchFamily="34" charset="0"/>
              </a:rPr>
              <a:t> </a:t>
            </a:r>
            <a:r>
              <a:rPr lang="es-ES" sz="1400" i="1" dirty="0" err="1">
                <a:latin typeface="Corbel Light" panose="020B0303020204020204" pitchFamily="34" charset="0"/>
              </a:rPr>
              <a:t>Society</a:t>
            </a:r>
            <a:r>
              <a:rPr lang="es-ES" sz="1400" i="1" dirty="0">
                <a:latin typeface="Corbel Light" panose="020B0303020204020204" pitchFamily="34" charset="0"/>
              </a:rPr>
              <a:t> of </a:t>
            </a:r>
            <a:r>
              <a:rPr lang="es-ES" sz="1400" i="1" dirty="0" err="1">
                <a:latin typeface="Corbel Light" panose="020B0303020204020204" pitchFamily="34" charset="0"/>
              </a:rPr>
              <a:t>Laboratory</a:t>
            </a:r>
            <a:r>
              <a:rPr lang="es-ES" sz="1400" i="1" dirty="0">
                <a:latin typeface="Corbel Light" panose="020B0303020204020204" pitchFamily="34" charset="0"/>
              </a:rPr>
              <a:t> Animal </a:t>
            </a:r>
            <a:r>
              <a:rPr lang="es-ES" sz="1400" i="1" dirty="0" err="1">
                <a:latin typeface="Corbel Light" panose="020B0303020204020204" pitchFamily="34" charset="0"/>
              </a:rPr>
              <a:t>Veterinarians</a:t>
            </a:r>
            <a:r>
              <a:rPr lang="es-ES" sz="1400" i="1" dirty="0">
                <a:latin typeface="Corbel Light" panose="020B0303020204020204" pitchFamily="34" charset="0"/>
              </a:rPr>
              <a:t> (ESLAV)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543624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4: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11 de enero de 2023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647615"/>
            <a:ext cx="100776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María Salazar Roa. Investigadora Asociación Española contra el Cáncer (AECC). Jefa de Grupo, Terapias Avanzadas y cáncer. Dpto. Bioquímica y Biología Molecular, Facultad de Ciencias Biológicas,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Cristina Sánchez García. Profesora Titular, Dpto. Bioquímica y Biología Molecular, Facultad de Ciencias Biológicas, UCM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87612"/>
            <a:ext cx="9959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Cultivos </a:t>
            </a:r>
            <a:r>
              <a:rPr lang="es-ES" b="1" dirty="0" err="1">
                <a:latin typeface="Corbel Light" panose="020B0303020204020204" pitchFamily="34" charset="0"/>
              </a:rPr>
              <a:t>organotípicos</a:t>
            </a:r>
            <a:r>
              <a:rPr lang="es-ES" b="1" dirty="0">
                <a:latin typeface="Corbel Light" panose="020B0303020204020204" pitchFamily="34" charset="0"/>
              </a:rPr>
              <a:t> y </a:t>
            </a:r>
            <a:r>
              <a:rPr lang="es-ES" b="1" dirty="0" err="1">
                <a:latin typeface="Corbel Light" panose="020B0303020204020204" pitchFamily="34" charset="0"/>
              </a:rPr>
              <a:t>organoides</a:t>
            </a:r>
            <a:r>
              <a:rPr lang="es-ES" b="1" dirty="0">
                <a:latin typeface="Corbel Light" panose="020B0303020204020204" pitchFamily="34" charset="0"/>
              </a:rPr>
              <a:t> humanos: sistemas asequibles, mejorados y únicos para estudiar la biología y la medicina humanas</a:t>
            </a:r>
          </a:p>
        </p:txBody>
      </p:sp>
    </p:spTree>
    <p:extLst>
      <p:ext uri="{BB962C8B-B14F-4D97-AF65-F5344CB8AC3E}">
        <p14:creationId xmlns:p14="http://schemas.microsoft.com/office/powerpoint/2010/main" val="74540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271191"/>
            <a:ext cx="95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¿Pueden los cultivos celulares reemplazar a los animales en la investigación?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19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III: MÓDULO ESPECÍFICO FUNCIÓN D: DISEÑO DE PROYECTOS Y PROCEDIMIENTOS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87180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5: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25 de enero de 2023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2679902"/>
            <a:ext cx="99717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orbel Light" panose="020B0303020204020204" pitchFamily="34" charset="0"/>
              </a:rPr>
              <a:t>Francisco José </a:t>
            </a:r>
            <a:r>
              <a:rPr lang="es-ES" sz="1400" i="1" dirty="0" err="1">
                <a:latin typeface="Corbel Light" panose="020B0303020204020204" pitchFamily="34" charset="0"/>
              </a:rPr>
              <a:t>Carricondo</a:t>
            </a:r>
            <a:r>
              <a:rPr lang="es-ES" sz="1400" i="1" dirty="0">
                <a:latin typeface="Corbel Light" panose="020B0303020204020204" pitchFamily="34" charset="0"/>
              </a:rPr>
              <a:t> Orejana. Profesor Contratado Doctor. Coordinador del Programa de Doctorado de investigación en Ciencias Médico-Quirúrgicas. Dpto. Inmunología, Oftalmología y ORL, Facultad de Medicina, </a:t>
            </a:r>
            <a:r>
              <a:rPr lang="es-ES" sz="1400" i="1">
                <a:latin typeface="Corbel Light" panose="020B0303020204020204" pitchFamily="34" charset="0"/>
              </a:rPr>
              <a:t>UCM</a:t>
            </a:r>
            <a:r>
              <a:rPr lang="es-ES" sz="1400" i="1" smtClean="0">
                <a:latin typeface="Corbel Light" panose="020B0303020204020204" pitchFamily="34" charset="0"/>
              </a:rPr>
              <a:t>. </a:t>
            </a:r>
            <a:endParaRPr lang="es-ES" sz="1400" i="1" dirty="0">
              <a:latin typeface="Corbel Light" panose="020B0303020204020204" pitchFamily="34" charset="0"/>
            </a:endParaRPr>
          </a:p>
          <a:p>
            <a:r>
              <a:rPr lang="es-ES" sz="1400" i="1" dirty="0">
                <a:latin typeface="Corbel Light" panose="020B0303020204020204" pitchFamily="34" charset="0"/>
              </a:rPr>
              <a:t>Bárbara Romero Gómez. Profesora Asociada. Laboratorio de Neurobiología de la Audición. Dpto. Inmunología, Oftalmología y ORL, Facultad de Óptica y Optometría, UCM.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929272" y="3543624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6: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8 de febrero de 2023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722921" y="4397358"/>
            <a:ext cx="10077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Arturo Anadón Navarro, Catedrático, Dpto. Farmacología y Toxicología, Facultad de Veterinaria,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Jesús Pérez Gil. Decano, y Catedrático, Dpto. Bioquímica y Biología Molecular, Facultad de Ciencias Biológicas, UCM.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571933" y="3887612"/>
            <a:ext cx="9959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latin typeface="Corbel Light" panose="020B0303020204020204" pitchFamily="34" charset="0"/>
              </a:rPr>
              <a:t>Reemplazo en estudios de toxicidad con animales</a:t>
            </a:r>
          </a:p>
        </p:txBody>
      </p:sp>
    </p:spTree>
    <p:extLst>
      <p:ext uri="{BB962C8B-B14F-4D97-AF65-F5344CB8AC3E}">
        <p14:creationId xmlns:p14="http://schemas.microsoft.com/office/powerpoint/2010/main" val="325261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571933" y="2271191"/>
            <a:ext cx="9593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latin typeface="Corbel Light" panose="020B0303020204020204" pitchFamily="34" charset="0"/>
              </a:rPr>
              <a:t>Reemplazo en Docencia. </a:t>
            </a:r>
            <a:r>
              <a:rPr lang="es-ES" b="1" dirty="0" err="1">
                <a:latin typeface="Corbel Light" panose="020B0303020204020204" pitchFamily="34" charset="0"/>
              </a:rPr>
              <a:t>Brain</a:t>
            </a:r>
            <a:r>
              <a:rPr lang="es-ES" b="1" dirty="0">
                <a:latin typeface="Corbel Light" panose="020B0303020204020204" pitchFamily="34" charset="0"/>
              </a:rPr>
              <a:t> – </a:t>
            </a:r>
            <a:r>
              <a:rPr lang="es-ES" b="1" dirty="0" err="1">
                <a:latin typeface="Corbel Light" panose="020B0303020204020204" pitchFamily="34" charset="0"/>
              </a:rPr>
              <a:t>map</a:t>
            </a:r>
            <a:r>
              <a:rPr lang="es-ES" b="1" dirty="0">
                <a:latin typeface="Corbel Light" panose="020B0303020204020204" pitchFamily="34" charset="0"/>
              </a:rPr>
              <a:t>, otro modo de entender el cerebro: Mapas de expresión génica en el cerebro humano y del ratón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PROGRAMA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20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012706" y="1038026"/>
            <a:ext cx="6362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BLOQUE III: MÓDULO ESPECÍFICO FUNCIÓN D: DISEÑO DE PROYECTOS Y PROCEDIMIENTOS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012706" y="1871807"/>
            <a:ext cx="636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highlight>
                  <a:srgbClr val="808080"/>
                </a:highlight>
                <a:latin typeface="Corbel Light" panose="020B0303020204020204" pitchFamily="34" charset="0"/>
              </a:rPr>
              <a:t>Sesión 7: </a:t>
            </a:r>
            <a:r>
              <a:rPr lang="es-ES" b="1" i="1" dirty="0">
                <a:highlight>
                  <a:srgbClr val="808080"/>
                </a:highlight>
                <a:latin typeface="Corbel Light" panose="020B0303020204020204" pitchFamily="34" charset="0"/>
              </a:rPr>
              <a:t>22 de febrero de 2023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22921" y="3074539"/>
            <a:ext cx="997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Nerea Moreno García, Profesora Titular. Dpto. Biología Celular, Facultad de Ciencias Biológicas, UCM.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Cristina Sánchez García. Profesora Titular, Dpto. Bioquímica y Biología Molecular, Facultad de Ciencias Biológicas, UCM.</a:t>
            </a:r>
          </a:p>
        </p:txBody>
      </p:sp>
    </p:spTree>
    <p:extLst>
      <p:ext uri="{BB962C8B-B14F-4D97-AF65-F5344CB8AC3E}">
        <p14:creationId xmlns:p14="http://schemas.microsoft.com/office/powerpoint/2010/main" val="240380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COMITÉ ORGANIZADOR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21</a:t>
            </a:r>
            <a:endParaRPr lang="es-ES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405287" y="1075852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PRESIDENTA: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1403683" y="1873144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MIEMBROS: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405290" y="1483019"/>
            <a:ext cx="9667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Margarita San Andrés Moya. Vicerrectora de Investigación y Transferencia de la Universidad Complutense de Madrid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1351546" y="2201625"/>
            <a:ext cx="982698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 err="1">
                <a:latin typeface="Corbel Light" panose="020B0303020204020204" pitchFamily="34" charset="0"/>
              </a:rPr>
              <a:t>Meritxell</a:t>
            </a:r>
            <a:r>
              <a:rPr lang="es-ES" sz="1400" i="1" dirty="0">
                <a:latin typeface="Corbel Light" panose="020B0303020204020204" pitchFamily="34" charset="0"/>
              </a:rPr>
              <a:t> López Gallardo. Asesora del Vicerrectorado de Investigación y Transferencia para apoyo al desarrollo de líneas de actuación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María Arias Alvarez. Vicedecana de Investigación, Transferencia y Biblioteca. Facultad de Veterinaria (UCM)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Ignacio Álvarez Gómez de Segura. Responsable del Animalario del Hospital Clínico Veterinario. Profesor Titular, Dpto. Medicina y Cirugía Animal, Facultad de Veterinaria (UCM)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Maria del Pilar Bringas de la Lastra. Directora del CAI, Plataforma Animalario y miembro del Comité de Experimentación Animal (CEA), UCM.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Eva M. Marco López. Profesora Titular, Dpto. De Genética, Fisiología y Microbiología, Facultad de Ciencias Biológicas, UCM, y miembro del Comité de Experimentación Animal (CEA), UCM. </a:t>
            </a:r>
          </a:p>
          <a:p>
            <a:pPr algn="just"/>
            <a:r>
              <a:rPr lang="es-ES" sz="1400" i="1" dirty="0">
                <a:latin typeface="Corbel Light" panose="020B0303020204020204" pitchFamily="34" charset="0"/>
              </a:rPr>
              <a:t>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María Paz Nava Hidalgo. Profesora Titular, Dpto. De Genética, Fisiología y Microbiología, Facultad de Ciencias Biológicas, UCM, y miembro del Comité de Experimentación Animal (CEA), UCM.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i="1" dirty="0">
              <a:latin typeface="Corbel Light" panose="020B0303020204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i="1" dirty="0">
                <a:latin typeface="Corbel Light" panose="020B0303020204020204" pitchFamily="34" charset="0"/>
              </a:rPr>
              <a:t>Andrés Barrero Rodríguez. Asesor del Vicerrectorado de Investigación y Transferencia para la implantación del HRS4R y la revisión y modernización de procedimientos </a:t>
            </a:r>
          </a:p>
          <a:p>
            <a:r>
              <a:rPr lang="es-ES" sz="1400" b="1" i="1" dirty="0">
                <a:latin typeface="Corbel Light" panose="020B0303020204020204" pitchFamily="34" charset="0"/>
              </a:rPr>
              <a:t> </a:t>
            </a:r>
            <a:endParaRPr lang="es-ES" sz="1400" i="1" dirty="0">
              <a:latin typeface="Corbel Light" panose="020B0303020204020204" pitchFamily="34" charset="0"/>
            </a:endParaRPr>
          </a:p>
          <a:p>
            <a:r>
              <a:rPr lang="es-ES" sz="1400" b="1" i="1" dirty="0">
                <a:latin typeface="Corbel Light" panose="020B0303020204020204" pitchFamily="34" charset="0"/>
              </a:rPr>
              <a:t>Secretaría </a:t>
            </a:r>
            <a:r>
              <a:rPr lang="es-ES" sz="1400" b="1" i="1" dirty="0" err="1">
                <a:latin typeface="Corbel Light" panose="020B0303020204020204" pitchFamily="34" charset="0"/>
              </a:rPr>
              <a:t>técnica</a:t>
            </a:r>
            <a:r>
              <a:rPr lang="es-ES" sz="1400" i="1" dirty="0" err="1">
                <a:latin typeface="Corbel Light" panose="020B0303020204020204" pitchFamily="34" charset="0"/>
              </a:rPr>
              <a:t>:</a:t>
            </a:r>
            <a:r>
              <a:rPr lang="es-ES" sz="1400" i="1" u="sng" dirty="0" err="1">
                <a:latin typeface="Corbel Light" panose="020B0303020204020204" pitchFamily="34" charset="0"/>
                <a:hlinkClick r:id="rId5"/>
              </a:rPr>
              <a:t>mancap@ucm.es</a:t>
            </a:r>
            <a:endParaRPr lang="es-ES" sz="1400" i="1" dirty="0">
              <a:latin typeface="Corbel Light" panose="020B03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91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572" y="91642"/>
            <a:ext cx="684020" cy="6908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6253" y="91642"/>
            <a:ext cx="11194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Programa de Formación en Mantenimiento de la Capacitación en Experimentación Animal y Otros Fines Científicos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253" y="6497053"/>
            <a:ext cx="1202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Vicerrectorado de Investigación y Transferencia - Facultad de Veterinaria - Facultad de Ciencias Biológicas</a:t>
            </a:r>
          </a:p>
        </p:txBody>
      </p:sp>
      <p:sp>
        <p:nvSpPr>
          <p:cNvPr id="6" name="CuadroTexto 5"/>
          <p:cNvSpPr txBox="1"/>
          <p:nvPr/>
        </p:nvSpPr>
        <p:spPr>
          <a:xfrm rot="16200000">
            <a:off x="-1743181" y="3225474"/>
            <a:ext cx="3955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accent6">
                    <a:lumMod val="50000"/>
                  </a:schemeClr>
                </a:solidFill>
                <a:latin typeface="Corbel Light" panose="020B0303020204020204" pitchFamily="34" charset="0"/>
              </a:rPr>
              <a:t>https://www.ucm.es/mantcap  ٠   mantcap@ucm.es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05" y="5159141"/>
            <a:ext cx="1590995" cy="1698859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3012707" y="654518"/>
            <a:ext cx="6362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 Light" panose="020B0303020204020204" pitchFamily="34" charset="0"/>
              </a:rPr>
              <a:t>FORMULARIO DE EVALUACIÓN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 Light" panose="020B0303020204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178526" y="5752336"/>
            <a:ext cx="10278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22</a:t>
            </a:r>
            <a:endParaRPr lang="es-ES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99857" y="1556326"/>
            <a:ext cx="9240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Es necesario cumplimentar este formulario para obtener el certificado de asistencia</a:t>
            </a:r>
            <a:endParaRPr lang="es-ES" dirty="0"/>
          </a:p>
        </p:txBody>
      </p:sp>
      <p:sp>
        <p:nvSpPr>
          <p:cNvPr id="12" name="CuadroTexto 11"/>
          <p:cNvSpPr txBox="1"/>
          <p:nvPr/>
        </p:nvSpPr>
        <p:spPr>
          <a:xfrm>
            <a:off x="5365087" y="5570697"/>
            <a:ext cx="2910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hlinkClick r:id="rId5"/>
              </a:rPr>
              <a:t>Ir al formulario</a:t>
            </a:r>
            <a:endParaRPr lang="es-ES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294" y="2032049"/>
            <a:ext cx="3432256" cy="343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97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3782</Words>
  <Application>Microsoft Office PowerPoint</Application>
  <PresentationFormat>Panorámica</PresentationFormat>
  <Paragraphs>290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Arial Narrow</vt:lpstr>
      <vt:lpstr>Calibri</vt:lpstr>
      <vt:lpstr>Calibri Light</vt:lpstr>
      <vt:lpstr>Corbel Light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ANDRES BARRERO RODRIGUEZ</dc:creator>
  <cp:lastModifiedBy>ANDRES BARRERO RODRIGUEZ</cp:lastModifiedBy>
  <cp:revision>17</cp:revision>
  <dcterms:created xsi:type="dcterms:W3CDTF">2021-07-13T10:14:07Z</dcterms:created>
  <dcterms:modified xsi:type="dcterms:W3CDTF">2021-07-21T08:10:05Z</dcterms:modified>
</cp:coreProperties>
</file>