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40" r:id="rId1"/>
  </p:sldMasterIdLst>
  <p:notesMasterIdLst>
    <p:notesMasterId r:id="rId59"/>
  </p:notesMasterIdLst>
  <p:handoutMasterIdLst>
    <p:handoutMasterId r:id="rId60"/>
  </p:handoutMasterIdLst>
  <p:sldIdLst>
    <p:sldId id="256" r:id="rId2"/>
    <p:sldId id="335" r:id="rId3"/>
    <p:sldId id="336" r:id="rId4"/>
    <p:sldId id="337" r:id="rId5"/>
    <p:sldId id="338" r:id="rId6"/>
    <p:sldId id="339" r:id="rId7"/>
    <p:sldId id="340" r:id="rId8"/>
    <p:sldId id="341" r:id="rId9"/>
    <p:sldId id="342" r:id="rId10"/>
    <p:sldId id="343" r:id="rId11"/>
    <p:sldId id="326" r:id="rId12"/>
    <p:sldId id="277" r:id="rId13"/>
    <p:sldId id="278" r:id="rId14"/>
    <p:sldId id="279" r:id="rId15"/>
    <p:sldId id="280" r:id="rId16"/>
    <p:sldId id="281" r:id="rId17"/>
    <p:sldId id="282" r:id="rId18"/>
    <p:sldId id="283" r:id="rId19"/>
    <p:sldId id="285" r:id="rId20"/>
    <p:sldId id="267" r:id="rId21"/>
    <p:sldId id="349" r:id="rId22"/>
    <p:sldId id="290" r:id="rId23"/>
    <p:sldId id="291" r:id="rId24"/>
    <p:sldId id="292" r:id="rId25"/>
    <p:sldId id="293" r:id="rId26"/>
    <p:sldId id="294" r:id="rId27"/>
    <p:sldId id="295" r:id="rId28"/>
    <p:sldId id="296" r:id="rId29"/>
    <p:sldId id="324" r:id="rId30"/>
    <p:sldId id="327" r:id="rId31"/>
    <p:sldId id="328" r:id="rId32"/>
    <p:sldId id="329" r:id="rId33"/>
    <p:sldId id="331" r:id="rId34"/>
    <p:sldId id="330" r:id="rId35"/>
    <p:sldId id="325" r:id="rId36"/>
    <p:sldId id="350" r:id="rId37"/>
    <p:sldId id="332" r:id="rId38"/>
    <p:sldId id="333" r:id="rId39"/>
    <p:sldId id="334" r:id="rId40"/>
    <p:sldId id="344" r:id="rId41"/>
    <p:sldId id="345" r:id="rId42"/>
    <p:sldId id="351" r:id="rId43"/>
    <p:sldId id="346" r:id="rId44"/>
    <p:sldId id="347" r:id="rId45"/>
    <p:sldId id="348" r:id="rId46"/>
    <p:sldId id="270" r:id="rId47"/>
    <p:sldId id="272" r:id="rId48"/>
    <p:sldId id="273" r:id="rId49"/>
    <p:sldId id="274" r:id="rId50"/>
    <p:sldId id="275" r:id="rId51"/>
    <p:sldId id="299" r:id="rId52"/>
    <p:sldId id="300" r:id="rId53"/>
    <p:sldId id="352" r:id="rId54"/>
    <p:sldId id="353" r:id="rId55"/>
    <p:sldId id="354" r:id="rId56"/>
    <p:sldId id="355" r:id="rId57"/>
    <p:sldId id="323"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2" d="100"/>
          <a:sy n="112" d="100"/>
        </p:scale>
        <p:origin x="552" y="96"/>
      </p:cViewPr>
      <p:guideLst>
        <p:guide orient="horz" pos="2160"/>
        <p:guide pos="3840"/>
      </p:guideLst>
    </p:cSldViewPr>
  </p:slideViewPr>
  <p:notesTextViewPr>
    <p:cViewPr>
      <p:scale>
        <a:sx n="1" d="1"/>
        <a:sy n="1" d="1"/>
      </p:scale>
      <p:origin x="0" y="0"/>
    </p:cViewPr>
  </p:notesTextViewPr>
  <p:notesViewPr>
    <p:cSldViewPr snapToGrid="0">
      <p:cViewPr varScale="1">
        <p:scale>
          <a:sx n="63" d="100"/>
          <a:sy n="63" d="100"/>
        </p:scale>
        <p:origin x="1986"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s>
</file>

<file path=ppt/diagrams/_rels/data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7FD797-4D7B-4B2B-B6FB-BF51E84D82EE}" type="doc">
      <dgm:prSet loTypeId="urn:microsoft.com/office/officeart/2018/2/layout/IconCircleList" loCatId="icon" qsTypeId="urn:microsoft.com/office/officeart/2005/8/quickstyle/simple1" qsCatId="simple" csTypeId="urn:microsoft.com/office/officeart/2005/8/colors/accent2_2" csCatId="accent2" phldr="1"/>
      <dgm:spPr/>
      <dgm:t>
        <a:bodyPr/>
        <a:lstStyle/>
        <a:p>
          <a:endParaRPr lang="en-US"/>
        </a:p>
      </dgm:t>
    </dgm:pt>
    <dgm:pt modelId="{58B7CFBE-EB19-4044-896C-47B7CF6041C8}">
      <dgm:prSet/>
      <dgm:spPr/>
      <dgm:t>
        <a:bodyPr/>
        <a:lstStyle/>
        <a:p>
          <a:r>
            <a:rPr lang="es-ES"/>
            <a:t>Autoridades tributarias de todo el mundo deben hacer frente a los desafíos relacionados con una economía de plataformas digitales en constante aumento.</a:t>
          </a:r>
          <a:endParaRPr lang="en-US"/>
        </a:p>
      </dgm:t>
    </dgm:pt>
    <dgm:pt modelId="{344EBFF4-C13A-4E84-B041-B756F6BB99DE}" type="parTrans" cxnId="{372657B6-BBFF-47E7-9E53-715CD2388D2A}">
      <dgm:prSet/>
      <dgm:spPr/>
      <dgm:t>
        <a:bodyPr/>
        <a:lstStyle/>
        <a:p>
          <a:endParaRPr lang="en-US"/>
        </a:p>
      </dgm:t>
    </dgm:pt>
    <dgm:pt modelId="{62062AE2-9C24-45EE-8621-8932A1A57BC5}" type="sibTrans" cxnId="{372657B6-BBFF-47E7-9E53-715CD2388D2A}">
      <dgm:prSet/>
      <dgm:spPr/>
      <dgm:t>
        <a:bodyPr/>
        <a:lstStyle/>
        <a:p>
          <a:endParaRPr lang="en-US"/>
        </a:p>
      </dgm:t>
    </dgm:pt>
    <dgm:pt modelId="{93533749-C4D9-4209-B3CF-BFC23554E41D}">
      <dgm:prSet/>
      <dgm:spPr/>
      <dgm:t>
        <a:bodyPr/>
        <a:lstStyle/>
        <a:p>
          <a:r>
            <a:rPr lang="es-ES"/>
            <a:t>La OCDE ha elaborado normas tipo de comunicación de información por operadores de plataformas sobre vendedores en la economía colaborativa y de trabajo esporádico y por encargo. </a:t>
          </a:r>
          <a:endParaRPr lang="en-US"/>
        </a:p>
      </dgm:t>
    </dgm:pt>
    <dgm:pt modelId="{AD76DCC6-FA09-475A-8D01-3E6B95EE4D54}" type="parTrans" cxnId="{01C369BE-E7D9-4A92-8371-5B85D5A8CF89}">
      <dgm:prSet/>
      <dgm:spPr/>
      <dgm:t>
        <a:bodyPr/>
        <a:lstStyle/>
        <a:p>
          <a:endParaRPr lang="en-US"/>
        </a:p>
      </dgm:t>
    </dgm:pt>
    <dgm:pt modelId="{9C88D7BD-785C-49A1-B684-68BA9350BD76}" type="sibTrans" cxnId="{01C369BE-E7D9-4A92-8371-5B85D5A8CF89}">
      <dgm:prSet/>
      <dgm:spPr/>
      <dgm:t>
        <a:bodyPr/>
        <a:lstStyle/>
        <a:p>
          <a:endParaRPr lang="en-US"/>
        </a:p>
      </dgm:t>
    </dgm:pt>
    <dgm:pt modelId="{FBF58F47-5F02-4846-919C-C0B864BDDEAD}">
      <dgm:prSet/>
      <dgm:spPr/>
      <dgm:t>
        <a:bodyPr/>
        <a:lstStyle/>
        <a:p>
          <a:r>
            <a:rPr lang="es-ES"/>
            <a:t>Dada la frecuencia con que las plataformas digitales y los vendedores activos en dichas plataformas llevan a cabo actividades transfronterizas, cabe esperar razonablemente que los territorios no pertenecientes a la Unión tendrán incentivos suficientes para seguir el ejemplo de la Unión y llevar a cabo la recopilación y el intercambio recíproco y automático de información sobre los vendedores sujetos a comunicación de información de conformidad con las normas tipo. </a:t>
          </a:r>
          <a:endParaRPr lang="en-US"/>
        </a:p>
      </dgm:t>
    </dgm:pt>
    <dgm:pt modelId="{8AE37C43-1E9B-4F54-8F0B-882820660AE9}" type="parTrans" cxnId="{44AB0692-23ED-4718-89BE-A9702E015ED2}">
      <dgm:prSet/>
      <dgm:spPr/>
      <dgm:t>
        <a:bodyPr/>
        <a:lstStyle/>
        <a:p>
          <a:endParaRPr lang="en-US"/>
        </a:p>
      </dgm:t>
    </dgm:pt>
    <dgm:pt modelId="{1CE954BB-9B27-4287-B2F3-F26FEF8897FF}" type="sibTrans" cxnId="{44AB0692-23ED-4718-89BE-A9702E015ED2}">
      <dgm:prSet/>
      <dgm:spPr/>
      <dgm:t>
        <a:bodyPr/>
        <a:lstStyle/>
        <a:p>
          <a:endParaRPr lang="en-US"/>
        </a:p>
      </dgm:t>
    </dgm:pt>
    <dgm:pt modelId="{5D90E8FF-967D-466E-9A9D-DD2B4C2594B4}">
      <dgm:prSet/>
      <dgm:spPr/>
      <dgm:t>
        <a:bodyPr/>
        <a:lstStyle/>
        <a:p>
          <a:r>
            <a:rPr lang="es-ES"/>
            <a:t>Ámbito de aplicación no coincide exactamente con el de la Directiva en lo que respecta a los vendedores sujetos a comunicación de información y las plataformas digitales que deben comunicar dicha información</a:t>
          </a:r>
          <a:endParaRPr lang="en-US"/>
        </a:p>
      </dgm:t>
    </dgm:pt>
    <dgm:pt modelId="{CC87FF89-6032-4221-BD1D-3F1F82A0A8A8}" type="parTrans" cxnId="{57019F0F-6D53-4076-8058-BC1F5FF7E040}">
      <dgm:prSet/>
      <dgm:spPr/>
      <dgm:t>
        <a:bodyPr/>
        <a:lstStyle/>
        <a:p>
          <a:endParaRPr lang="en-US"/>
        </a:p>
      </dgm:t>
    </dgm:pt>
    <dgm:pt modelId="{442A5635-8947-4CE0-A6D5-347F258CB9DA}" type="sibTrans" cxnId="{57019F0F-6D53-4076-8058-BC1F5FF7E040}">
      <dgm:prSet/>
      <dgm:spPr/>
      <dgm:t>
        <a:bodyPr/>
        <a:lstStyle/>
        <a:p>
          <a:endParaRPr lang="en-US"/>
        </a:p>
      </dgm:t>
    </dgm:pt>
    <dgm:pt modelId="{A3E580E6-F827-4D96-B405-4826DF400694}" type="pres">
      <dgm:prSet presAssocID="{D17FD797-4D7B-4B2B-B6FB-BF51E84D82EE}" presName="root" presStyleCnt="0">
        <dgm:presLayoutVars>
          <dgm:dir/>
          <dgm:resizeHandles val="exact"/>
        </dgm:presLayoutVars>
      </dgm:prSet>
      <dgm:spPr/>
    </dgm:pt>
    <dgm:pt modelId="{5C666B67-A784-4FF6-A6E9-9FF5F553D073}" type="pres">
      <dgm:prSet presAssocID="{D17FD797-4D7B-4B2B-B6FB-BF51E84D82EE}" presName="container" presStyleCnt="0">
        <dgm:presLayoutVars>
          <dgm:dir/>
          <dgm:resizeHandles val="exact"/>
        </dgm:presLayoutVars>
      </dgm:prSet>
      <dgm:spPr/>
    </dgm:pt>
    <dgm:pt modelId="{BB7290C4-C918-4EDF-A230-CF1FA833003D}" type="pres">
      <dgm:prSet presAssocID="{58B7CFBE-EB19-4044-896C-47B7CF6041C8}" presName="compNode" presStyleCnt="0"/>
      <dgm:spPr/>
    </dgm:pt>
    <dgm:pt modelId="{F58519CC-D483-4512-8556-362A6A5105F2}" type="pres">
      <dgm:prSet presAssocID="{58B7CFBE-EB19-4044-896C-47B7CF6041C8}" presName="iconBgRect" presStyleLbl="bgShp" presStyleIdx="0" presStyleCnt="4"/>
      <dgm:spPr/>
    </dgm:pt>
    <dgm:pt modelId="{A11217B7-D9D8-4185-9498-88170C0F0602}" type="pres">
      <dgm:prSet presAssocID="{58B7CFBE-EB19-4044-896C-47B7CF6041C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A2F078B6-841D-4D0E-BFCA-6DB221188189}" type="pres">
      <dgm:prSet presAssocID="{58B7CFBE-EB19-4044-896C-47B7CF6041C8}" presName="spaceRect" presStyleCnt="0"/>
      <dgm:spPr/>
    </dgm:pt>
    <dgm:pt modelId="{89BBCE56-1AE0-4F61-9D4D-B87CAE87D7A3}" type="pres">
      <dgm:prSet presAssocID="{58B7CFBE-EB19-4044-896C-47B7CF6041C8}" presName="textRect" presStyleLbl="revTx" presStyleIdx="0" presStyleCnt="4">
        <dgm:presLayoutVars>
          <dgm:chMax val="1"/>
          <dgm:chPref val="1"/>
        </dgm:presLayoutVars>
      </dgm:prSet>
      <dgm:spPr/>
    </dgm:pt>
    <dgm:pt modelId="{C7437415-04CC-49B5-905B-23CEAFEEBE52}" type="pres">
      <dgm:prSet presAssocID="{62062AE2-9C24-45EE-8621-8932A1A57BC5}" presName="sibTrans" presStyleLbl="sibTrans2D1" presStyleIdx="0" presStyleCnt="0"/>
      <dgm:spPr/>
    </dgm:pt>
    <dgm:pt modelId="{CEA6342E-D05E-403D-8CCD-3CB29CBAF41B}" type="pres">
      <dgm:prSet presAssocID="{93533749-C4D9-4209-B3CF-BFC23554E41D}" presName="compNode" presStyleCnt="0"/>
      <dgm:spPr/>
    </dgm:pt>
    <dgm:pt modelId="{6324A349-8315-4A29-B717-6A77C790E485}" type="pres">
      <dgm:prSet presAssocID="{93533749-C4D9-4209-B3CF-BFC23554E41D}" presName="iconBgRect" presStyleLbl="bgShp" presStyleIdx="1" presStyleCnt="4"/>
      <dgm:spPr/>
    </dgm:pt>
    <dgm:pt modelId="{EAC1E651-4029-4C76-80E6-E80D34F6563B}" type="pres">
      <dgm:prSet presAssocID="{93533749-C4D9-4209-B3CF-BFC23554E41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 Network"/>
        </a:ext>
      </dgm:extLst>
    </dgm:pt>
    <dgm:pt modelId="{9C873828-2611-4A71-9489-CD0D2E8A42B3}" type="pres">
      <dgm:prSet presAssocID="{93533749-C4D9-4209-B3CF-BFC23554E41D}" presName="spaceRect" presStyleCnt="0"/>
      <dgm:spPr/>
    </dgm:pt>
    <dgm:pt modelId="{97BC6FFE-FC88-48DF-93CB-FA516E7257E1}" type="pres">
      <dgm:prSet presAssocID="{93533749-C4D9-4209-B3CF-BFC23554E41D}" presName="textRect" presStyleLbl="revTx" presStyleIdx="1" presStyleCnt="4">
        <dgm:presLayoutVars>
          <dgm:chMax val="1"/>
          <dgm:chPref val="1"/>
        </dgm:presLayoutVars>
      </dgm:prSet>
      <dgm:spPr/>
    </dgm:pt>
    <dgm:pt modelId="{FC36AA95-7FAB-4CBC-A17D-216C00A9CB3D}" type="pres">
      <dgm:prSet presAssocID="{9C88D7BD-785C-49A1-B684-68BA9350BD76}" presName="sibTrans" presStyleLbl="sibTrans2D1" presStyleIdx="0" presStyleCnt="0"/>
      <dgm:spPr/>
    </dgm:pt>
    <dgm:pt modelId="{1E741B4E-3A62-4746-A511-758CF7DBEF51}" type="pres">
      <dgm:prSet presAssocID="{FBF58F47-5F02-4846-919C-C0B864BDDEAD}" presName="compNode" presStyleCnt="0"/>
      <dgm:spPr/>
    </dgm:pt>
    <dgm:pt modelId="{6B274E3C-D7DC-4A78-AD85-4DB26133F9EC}" type="pres">
      <dgm:prSet presAssocID="{FBF58F47-5F02-4846-919C-C0B864BDDEAD}" presName="iconBgRect" presStyleLbl="bgShp" presStyleIdx="2" presStyleCnt="4"/>
      <dgm:spPr/>
    </dgm:pt>
    <dgm:pt modelId="{D171757F-3DD2-44B6-8D8B-3DC60C1EDBA8}" type="pres">
      <dgm:prSet presAssocID="{FBF58F47-5F02-4846-919C-C0B864BDDEA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mart Phone"/>
        </a:ext>
      </dgm:extLst>
    </dgm:pt>
    <dgm:pt modelId="{8F9B0458-ECBD-4E84-BA35-57AAE2ABD4B3}" type="pres">
      <dgm:prSet presAssocID="{FBF58F47-5F02-4846-919C-C0B864BDDEAD}" presName="spaceRect" presStyleCnt="0"/>
      <dgm:spPr/>
    </dgm:pt>
    <dgm:pt modelId="{06E7E16A-B8B8-43D4-A426-E4BBC11EA1B8}" type="pres">
      <dgm:prSet presAssocID="{FBF58F47-5F02-4846-919C-C0B864BDDEAD}" presName="textRect" presStyleLbl="revTx" presStyleIdx="2" presStyleCnt="4">
        <dgm:presLayoutVars>
          <dgm:chMax val="1"/>
          <dgm:chPref val="1"/>
        </dgm:presLayoutVars>
      </dgm:prSet>
      <dgm:spPr/>
    </dgm:pt>
    <dgm:pt modelId="{69F924B2-0EFC-48EF-9998-6B6524295E00}" type="pres">
      <dgm:prSet presAssocID="{1CE954BB-9B27-4287-B2F3-F26FEF8897FF}" presName="sibTrans" presStyleLbl="sibTrans2D1" presStyleIdx="0" presStyleCnt="0"/>
      <dgm:spPr/>
    </dgm:pt>
    <dgm:pt modelId="{27184642-4ABB-4080-8EB3-031D9B6CC567}" type="pres">
      <dgm:prSet presAssocID="{5D90E8FF-967D-466E-9A9D-DD2B4C2594B4}" presName="compNode" presStyleCnt="0"/>
      <dgm:spPr/>
    </dgm:pt>
    <dgm:pt modelId="{AEA963E9-AE67-44A1-A729-3D2EC054E326}" type="pres">
      <dgm:prSet presAssocID="{5D90E8FF-967D-466E-9A9D-DD2B4C2594B4}" presName="iconBgRect" presStyleLbl="bgShp" presStyleIdx="3" presStyleCnt="4"/>
      <dgm:spPr/>
    </dgm:pt>
    <dgm:pt modelId="{339696B4-F731-4D7A-A245-B477BE4AE099}" type="pres">
      <dgm:prSet presAssocID="{5D90E8FF-967D-466E-9A9D-DD2B4C2594B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84467EE2-754D-4F22-BAB1-36CE54FA7BD4}" type="pres">
      <dgm:prSet presAssocID="{5D90E8FF-967D-466E-9A9D-DD2B4C2594B4}" presName="spaceRect" presStyleCnt="0"/>
      <dgm:spPr/>
    </dgm:pt>
    <dgm:pt modelId="{8C98FBED-1E5D-4147-AB97-E4CA2AF57AAE}" type="pres">
      <dgm:prSet presAssocID="{5D90E8FF-967D-466E-9A9D-DD2B4C2594B4}" presName="textRect" presStyleLbl="revTx" presStyleIdx="3" presStyleCnt="4">
        <dgm:presLayoutVars>
          <dgm:chMax val="1"/>
          <dgm:chPref val="1"/>
        </dgm:presLayoutVars>
      </dgm:prSet>
      <dgm:spPr/>
    </dgm:pt>
  </dgm:ptLst>
  <dgm:cxnLst>
    <dgm:cxn modelId="{57019F0F-6D53-4076-8058-BC1F5FF7E040}" srcId="{D17FD797-4D7B-4B2B-B6FB-BF51E84D82EE}" destId="{5D90E8FF-967D-466E-9A9D-DD2B4C2594B4}" srcOrd="3" destOrd="0" parTransId="{CC87FF89-6032-4221-BD1D-3F1F82A0A8A8}" sibTransId="{442A5635-8947-4CE0-A6D5-347F258CB9DA}"/>
    <dgm:cxn modelId="{ACA67E16-0919-4CDD-B7F7-A8C7C7DAA049}" type="presOf" srcId="{9C88D7BD-785C-49A1-B684-68BA9350BD76}" destId="{FC36AA95-7FAB-4CBC-A17D-216C00A9CB3D}" srcOrd="0" destOrd="0" presId="urn:microsoft.com/office/officeart/2018/2/layout/IconCircleList"/>
    <dgm:cxn modelId="{2E50BF27-89F4-4801-934A-2DBDC1CF8E33}" type="presOf" srcId="{58B7CFBE-EB19-4044-896C-47B7CF6041C8}" destId="{89BBCE56-1AE0-4F61-9D4D-B87CAE87D7A3}" srcOrd="0" destOrd="0" presId="urn:microsoft.com/office/officeart/2018/2/layout/IconCircleList"/>
    <dgm:cxn modelId="{C6E8B478-C199-4D23-A143-E9AD7DCBA59C}" type="presOf" srcId="{1CE954BB-9B27-4287-B2F3-F26FEF8897FF}" destId="{69F924B2-0EFC-48EF-9998-6B6524295E00}" srcOrd="0" destOrd="0" presId="urn:microsoft.com/office/officeart/2018/2/layout/IconCircleList"/>
    <dgm:cxn modelId="{35CFEA58-2172-476C-BEDD-AB0DA2F876E8}" type="presOf" srcId="{FBF58F47-5F02-4846-919C-C0B864BDDEAD}" destId="{06E7E16A-B8B8-43D4-A426-E4BBC11EA1B8}" srcOrd="0" destOrd="0" presId="urn:microsoft.com/office/officeart/2018/2/layout/IconCircleList"/>
    <dgm:cxn modelId="{5171197E-7C38-49A2-B338-63C74F250C90}" type="presOf" srcId="{5D90E8FF-967D-466E-9A9D-DD2B4C2594B4}" destId="{8C98FBED-1E5D-4147-AB97-E4CA2AF57AAE}" srcOrd="0" destOrd="0" presId="urn:microsoft.com/office/officeart/2018/2/layout/IconCircleList"/>
    <dgm:cxn modelId="{57558F8C-FEE3-4E44-93DD-398FB4D51F99}" type="presOf" srcId="{D17FD797-4D7B-4B2B-B6FB-BF51E84D82EE}" destId="{A3E580E6-F827-4D96-B405-4826DF400694}" srcOrd="0" destOrd="0" presId="urn:microsoft.com/office/officeart/2018/2/layout/IconCircleList"/>
    <dgm:cxn modelId="{44AB0692-23ED-4718-89BE-A9702E015ED2}" srcId="{D17FD797-4D7B-4B2B-B6FB-BF51E84D82EE}" destId="{FBF58F47-5F02-4846-919C-C0B864BDDEAD}" srcOrd="2" destOrd="0" parTransId="{8AE37C43-1E9B-4F54-8F0B-882820660AE9}" sibTransId="{1CE954BB-9B27-4287-B2F3-F26FEF8897FF}"/>
    <dgm:cxn modelId="{E19B12A1-C549-4541-968F-9461280F3E60}" type="presOf" srcId="{62062AE2-9C24-45EE-8621-8932A1A57BC5}" destId="{C7437415-04CC-49B5-905B-23CEAFEEBE52}" srcOrd="0" destOrd="0" presId="urn:microsoft.com/office/officeart/2018/2/layout/IconCircleList"/>
    <dgm:cxn modelId="{372657B6-BBFF-47E7-9E53-715CD2388D2A}" srcId="{D17FD797-4D7B-4B2B-B6FB-BF51E84D82EE}" destId="{58B7CFBE-EB19-4044-896C-47B7CF6041C8}" srcOrd="0" destOrd="0" parTransId="{344EBFF4-C13A-4E84-B041-B756F6BB99DE}" sibTransId="{62062AE2-9C24-45EE-8621-8932A1A57BC5}"/>
    <dgm:cxn modelId="{01C369BE-E7D9-4A92-8371-5B85D5A8CF89}" srcId="{D17FD797-4D7B-4B2B-B6FB-BF51E84D82EE}" destId="{93533749-C4D9-4209-B3CF-BFC23554E41D}" srcOrd="1" destOrd="0" parTransId="{AD76DCC6-FA09-475A-8D01-3E6B95EE4D54}" sibTransId="{9C88D7BD-785C-49A1-B684-68BA9350BD76}"/>
    <dgm:cxn modelId="{9D3876D0-C5E4-4174-BF68-983119D2A3B9}" type="presOf" srcId="{93533749-C4D9-4209-B3CF-BFC23554E41D}" destId="{97BC6FFE-FC88-48DF-93CB-FA516E7257E1}" srcOrd="0" destOrd="0" presId="urn:microsoft.com/office/officeart/2018/2/layout/IconCircleList"/>
    <dgm:cxn modelId="{A8F0E3C2-BDC5-4573-A4C7-DEE47CD43DDC}" type="presParOf" srcId="{A3E580E6-F827-4D96-B405-4826DF400694}" destId="{5C666B67-A784-4FF6-A6E9-9FF5F553D073}" srcOrd="0" destOrd="0" presId="urn:microsoft.com/office/officeart/2018/2/layout/IconCircleList"/>
    <dgm:cxn modelId="{42C7729A-8608-4DDC-AF43-CEC3EC187413}" type="presParOf" srcId="{5C666B67-A784-4FF6-A6E9-9FF5F553D073}" destId="{BB7290C4-C918-4EDF-A230-CF1FA833003D}" srcOrd="0" destOrd="0" presId="urn:microsoft.com/office/officeart/2018/2/layout/IconCircleList"/>
    <dgm:cxn modelId="{333E5B4F-F915-4255-B382-30E9A6D3CA10}" type="presParOf" srcId="{BB7290C4-C918-4EDF-A230-CF1FA833003D}" destId="{F58519CC-D483-4512-8556-362A6A5105F2}" srcOrd="0" destOrd="0" presId="urn:microsoft.com/office/officeart/2018/2/layout/IconCircleList"/>
    <dgm:cxn modelId="{F32C23E6-A5AB-40B8-BFE4-71CE1B9880DC}" type="presParOf" srcId="{BB7290C4-C918-4EDF-A230-CF1FA833003D}" destId="{A11217B7-D9D8-4185-9498-88170C0F0602}" srcOrd="1" destOrd="0" presId="urn:microsoft.com/office/officeart/2018/2/layout/IconCircleList"/>
    <dgm:cxn modelId="{1BEF1319-094D-4D48-9EDF-9EC301B1C3F3}" type="presParOf" srcId="{BB7290C4-C918-4EDF-A230-CF1FA833003D}" destId="{A2F078B6-841D-4D0E-BFCA-6DB221188189}" srcOrd="2" destOrd="0" presId="urn:microsoft.com/office/officeart/2018/2/layout/IconCircleList"/>
    <dgm:cxn modelId="{96797758-F4D3-4725-B24D-D2FFC91823ED}" type="presParOf" srcId="{BB7290C4-C918-4EDF-A230-CF1FA833003D}" destId="{89BBCE56-1AE0-4F61-9D4D-B87CAE87D7A3}" srcOrd="3" destOrd="0" presId="urn:microsoft.com/office/officeart/2018/2/layout/IconCircleList"/>
    <dgm:cxn modelId="{B2F29CD9-2BDD-4DC7-BCB1-389F390016C8}" type="presParOf" srcId="{5C666B67-A784-4FF6-A6E9-9FF5F553D073}" destId="{C7437415-04CC-49B5-905B-23CEAFEEBE52}" srcOrd="1" destOrd="0" presId="urn:microsoft.com/office/officeart/2018/2/layout/IconCircleList"/>
    <dgm:cxn modelId="{EE65FE0B-405A-46E7-98E7-A7E31D96C6A1}" type="presParOf" srcId="{5C666B67-A784-4FF6-A6E9-9FF5F553D073}" destId="{CEA6342E-D05E-403D-8CCD-3CB29CBAF41B}" srcOrd="2" destOrd="0" presId="urn:microsoft.com/office/officeart/2018/2/layout/IconCircleList"/>
    <dgm:cxn modelId="{93BA7639-66E3-4A67-A8DC-3AC351056D86}" type="presParOf" srcId="{CEA6342E-D05E-403D-8CCD-3CB29CBAF41B}" destId="{6324A349-8315-4A29-B717-6A77C790E485}" srcOrd="0" destOrd="0" presId="urn:microsoft.com/office/officeart/2018/2/layout/IconCircleList"/>
    <dgm:cxn modelId="{CF014571-FA87-4058-95CB-D71FF72C37BD}" type="presParOf" srcId="{CEA6342E-D05E-403D-8CCD-3CB29CBAF41B}" destId="{EAC1E651-4029-4C76-80E6-E80D34F6563B}" srcOrd="1" destOrd="0" presId="urn:microsoft.com/office/officeart/2018/2/layout/IconCircleList"/>
    <dgm:cxn modelId="{BC4BD6E9-56B0-4991-A2DE-2C87371192F5}" type="presParOf" srcId="{CEA6342E-D05E-403D-8CCD-3CB29CBAF41B}" destId="{9C873828-2611-4A71-9489-CD0D2E8A42B3}" srcOrd="2" destOrd="0" presId="urn:microsoft.com/office/officeart/2018/2/layout/IconCircleList"/>
    <dgm:cxn modelId="{91C032BD-2D1E-42E2-8EF3-3374EF23C76B}" type="presParOf" srcId="{CEA6342E-D05E-403D-8CCD-3CB29CBAF41B}" destId="{97BC6FFE-FC88-48DF-93CB-FA516E7257E1}" srcOrd="3" destOrd="0" presId="urn:microsoft.com/office/officeart/2018/2/layout/IconCircleList"/>
    <dgm:cxn modelId="{2239EE05-0A86-4C4C-ACCF-B23B36807D8B}" type="presParOf" srcId="{5C666B67-A784-4FF6-A6E9-9FF5F553D073}" destId="{FC36AA95-7FAB-4CBC-A17D-216C00A9CB3D}" srcOrd="3" destOrd="0" presId="urn:microsoft.com/office/officeart/2018/2/layout/IconCircleList"/>
    <dgm:cxn modelId="{8769B10A-7F75-4E4B-ABFC-57B9DF387D0E}" type="presParOf" srcId="{5C666B67-A784-4FF6-A6E9-9FF5F553D073}" destId="{1E741B4E-3A62-4746-A511-758CF7DBEF51}" srcOrd="4" destOrd="0" presId="urn:microsoft.com/office/officeart/2018/2/layout/IconCircleList"/>
    <dgm:cxn modelId="{56B48310-2E49-4E2D-9796-A39D60B12367}" type="presParOf" srcId="{1E741B4E-3A62-4746-A511-758CF7DBEF51}" destId="{6B274E3C-D7DC-4A78-AD85-4DB26133F9EC}" srcOrd="0" destOrd="0" presId="urn:microsoft.com/office/officeart/2018/2/layout/IconCircleList"/>
    <dgm:cxn modelId="{6B135350-3181-473F-8150-2D7DCC9FEE88}" type="presParOf" srcId="{1E741B4E-3A62-4746-A511-758CF7DBEF51}" destId="{D171757F-3DD2-44B6-8D8B-3DC60C1EDBA8}" srcOrd="1" destOrd="0" presId="urn:microsoft.com/office/officeart/2018/2/layout/IconCircleList"/>
    <dgm:cxn modelId="{F0FB4D85-C53D-40CF-9A3E-AED74C1D5529}" type="presParOf" srcId="{1E741B4E-3A62-4746-A511-758CF7DBEF51}" destId="{8F9B0458-ECBD-4E84-BA35-57AAE2ABD4B3}" srcOrd="2" destOrd="0" presId="urn:microsoft.com/office/officeart/2018/2/layout/IconCircleList"/>
    <dgm:cxn modelId="{118CF61C-71AF-41A3-AD2D-97D9ED416A00}" type="presParOf" srcId="{1E741B4E-3A62-4746-A511-758CF7DBEF51}" destId="{06E7E16A-B8B8-43D4-A426-E4BBC11EA1B8}" srcOrd="3" destOrd="0" presId="urn:microsoft.com/office/officeart/2018/2/layout/IconCircleList"/>
    <dgm:cxn modelId="{4CE3B7C2-F678-4D70-8C08-3E93CBB91114}" type="presParOf" srcId="{5C666B67-A784-4FF6-A6E9-9FF5F553D073}" destId="{69F924B2-0EFC-48EF-9998-6B6524295E00}" srcOrd="5" destOrd="0" presId="urn:microsoft.com/office/officeart/2018/2/layout/IconCircleList"/>
    <dgm:cxn modelId="{A2F9F48A-D6B8-401A-812B-ADECB9EB9C43}" type="presParOf" srcId="{5C666B67-A784-4FF6-A6E9-9FF5F553D073}" destId="{27184642-4ABB-4080-8EB3-031D9B6CC567}" srcOrd="6" destOrd="0" presId="urn:microsoft.com/office/officeart/2018/2/layout/IconCircleList"/>
    <dgm:cxn modelId="{5EBD1E21-ED46-405B-9793-05B14F1C9B20}" type="presParOf" srcId="{27184642-4ABB-4080-8EB3-031D9B6CC567}" destId="{AEA963E9-AE67-44A1-A729-3D2EC054E326}" srcOrd="0" destOrd="0" presId="urn:microsoft.com/office/officeart/2018/2/layout/IconCircleList"/>
    <dgm:cxn modelId="{A02472E3-50E5-4764-A725-ED9D1A37F735}" type="presParOf" srcId="{27184642-4ABB-4080-8EB3-031D9B6CC567}" destId="{339696B4-F731-4D7A-A245-B477BE4AE099}" srcOrd="1" destOrd="0" presId="urn:microsoft.com/office/officeart/2018/2/layout/IconCircleList"/>
    <dgm:cxn modelId="{19A8DD26-064E-46F5-A5D8-270C6099ACA7}" type="presParOf" srcId="{27184642-4ABB-4080-8EB3-031D9B6CC567}" destId="{84467EE2-754D-4F22-BAB1-36CE54FA7BD4}" srcOrd="2" destOrd="0" presId="urn:microsoft.com/office/officeart/2018/2/layout/IconCircleList"/>
    <dgm:cxn modelId="{C75DF89A-2217-40BA-A5C2-3A15E6994163}" type="presParOf" srcId="{27184642-4ABB-4080-8EB3-031D9B6CC567}" destId="{8C98FBED-1E5D-4147-AB97-E4CA2AF57AAE}"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B69B6DD-6DFA-4995-951C-2419B9545D3D}" type="doc">
      <dgm:prSet loTypeId="urn:microsoft.com/office/officeart/2005/8/layout/process1" loCatId="process" qsTypeId="urn:microsoft.com/office/officeart/2005/8/quickstyle/simple2" qsCatId="simple" csTypeId="urn:microsoft.com/office/officeart/2005/8/colors/accent2_2" csCatId="accent2"/>
      <dgm:spPr/>
      <dgm:t>
        <a:bodyPr/>
        <a:lstStyle/>
        <a:p>
          <a:endParaRPr lang="en-US"/>
        </a:p>
      </dgm:t>
    </dgm:pt>
    <dgm:pt modelId="{46B62231-7277-4233-A378-86B4256A23D8}">
      <dgm:prSet/>
      <dgm:spPr/>
      <dgm:t>
        <a:bodyPr/>
        <a:lstStyle/>
        <a:p>
          <a:r>
            <a:rPr lang="es-ES"/>
            <a:t>Refuerzo de las disposiciones de la Directiva 2011/16/UE relativas a la presencia de funcionarios de un Estado miembro en el territorio de otro Estado miembro y a la realización de controles simultáneos por parte de dos o más Estados miembros para garantizar la aplicación efectiva de dichas disposiciones. </a:t>
          </a:r>
          <a:endParaRPr lang="en-US"/>
        </a:p>
      </dgm:t>
    </dgm:pt>
    <dgm:pt modelId="{4EAD5783-FA09-49FD-9F2A-23ECDF6DFF4E}" type="parTrans" cxnId="{F2E60CD5-E0D8-4EB7-B51C-6348698CEE87}">
      <dgm:prSet/>
      <dgm:spPr/>
      <dgm:t>
        <a:bodyPr/>
        <a:lstStyle/>
        <a:p>
          <a:endParaRPr lang="en-US"/>
        </a:p>
      </dgm:t>
    </dgm:pt>
    <dgm:pt modelId="{47E12160-0701-4B97-B379-E0638707BE62}" type="sibTrans" cxnId="{F2E60CD5-E0D8-4EB7-B51C-6348698CEE87}">
      <dgm:prSet/>
      <dgm:spPr/>
      <dgm:t>
        <a:bodyPr/>
        <a:lstStyle/>
        <a:p>
          <a:endParaRPr lang="en-US"/>
        </a:p>
      </dgm:t>
    </dgm:pt>
    <dgm:pt modelId="{B852CF53-C5DE-4E67-BD60-B67600AE170C}">
      <dgm:prSet/>
      <dgm:spPr/>
      <dgm:t>
        <a:bodyPr/>
        <a:lstStyle/>
        <a:p>
          <a:r>
            <a:rPr lang="es-ES" dirty="0"/>
            <a:t>Cuando un Estado miembro tenga previsto llevar a cabo un control simultáneo, debe comunicar su intención de hacerlo a los demás Estados miembros afectados. Por razones de eficacia y seguridad jurídica, conviene establecer que la autoridad competente de cada Estado miembro afectado tenga la obligación de responder en un plazo determinado.</a:t>
          </a:r>
          <a:endParaRPr lang="en-US" dirty="0"/>
        </a:p>
      </dgm:t>
    </dgm:pt>
    <dgm:pt modelId="{9D048376-BC41-4A70-9C2B-3E1D0C4E4543}" type="parTrans" cxnId="{E11B1A0C-D1AB-4586-9B45-47B505CA99C8}">
      <dgm:prSet/>
      <dgm:spPr/>
      <dgm:t>
        <a:bodyPr/>
        <a:lstStyle/>
        <a:p>
          <a:endParaRPr lang="en-US"/>
        </a:p>
      </dgm:t>
    </dgm:pt>
    <dgm:pt modelId="{29347532-8B1F-4BE6-B14A-F7CFB3A24A62}" type="sibTrans" cxnId="{E11B1A0C-D1AB-4586-9B45-47B505CA99C8}">
      <dgm:prSet/>
      <dgm:spPr/>
      <dgm:t>
        <a:bodyPr/>
        <a:lstStyle/>
        <a:p>
          <a:endParaRPr lang="en-US"/>
        </a:p>
      </dgm:t>
    </dgm:pt>
    <dgm:pt modelId="{3821308B-A4A2-4BFB-9CD2-3F63E1649FA6}">
      <dgm:prSet/>
      <dgm:spPr/>
      <dgm:t>
        <a:bodyPr/>
        <a:lstStyle/>
        <a:p>
          <a:r>
            <a:rPr lang="es-ES"/>
            <a:t>Las inspecciones conjuntas deberían ser un instrumento adicional disponible para la cooperación administrativa entre los Estados miembros en el ámbito de la fiscalidad, complementario al marco existente que establece las posibilidades en cuanto a presencia de funcionarios de otros Estado miembro en las. </a:t>
          </a:r>
          <a:endParaRPr lang="en-US"/>
        </a:p>
      </dgm:t>
    </dgm:pt>
    <dgm:pt modelId="{5D3052A7-DD89-4F45-92FE-E619FEAC1E82}" type="parTrans" cxnId="{8D540E3F-8D1B-465E-A771-6AD1DDFB8315}">
      <dgm:prSet/>
      <dgm:spPr/>
      <dgm:t>
        <a:bodyPr/>
        <a:lstStyle/>
        <a:p>
          <a:endParaRPr lang="en-US"/>
        </a:p>
      </dgm:t>
    </dgm:pt>
    <dgm:pt modelId="{571D2AC1-3D48-45FB-B799-5AE677A70A35}" type="sibTrans" cxnId="{8D540E3F-8D1B-465E-A771-6AD1DDFB8315}">
      <dgm:prSet/>
      <dgm:spPr/>
      <dgm:t>
        <a:bodyPr/>
        <a:lstStyle/>
        <a:p>
          <a:endParaRPr lang="en-US"/>
        </a:p>
      </dgm:t>
    </dgm:pt>
    <dgm:pt modelId="{620C09ED-FC46-4AA7-A2F3-6298C10D42CE}">
      <dgm:prSet/>
      <dgm:spPr/>
      <dgm:t>
        <a:bodyPr/>
        <a:lstStyle/>
        <a:p>
          <a:r>
            <a:rPr lang="es-ES"/>
            <a:t>Las inspecciones conjuntas pueden contribuir de manera importante a un mejor funcionamiento del mercado interior. Deben estar estructuradas para ofrecer seguridad jurídica a los contribuyentes mediante normas procedimentales claras, con inclusión de medidas para reducir el riesgo de doble imposición.</a:t>
          </a:r>
          <a:endParaRPr lang="en-US"/>
        </a:p>
      </dgm:t>
    </dgm:pt>
    <dgm:pt modelId="{9AB57989-BB1A-4E11-AAD8-596B07522202}" type="parTrans" cxnId="{7089A4DC-C457-4CB7-95A8-CACBDCA9E41E}">
      <dgm:prSet/>
      <dgm:spPr/>
      <dgm:t>
        <a:bodyPr/>
        <a:lstStyle/>
        <a:p>
          <a:endParaRPr lang="en-US"/>
        </a:p>
      </dgm:t>
    </dgm:pt>
    <dgm:pt modelId="{12437F6D-BF29-4F1C-A049-44D3F5C4E7AF}" type="sibTrans" cxnId="{7089A4DC-C457-4CB7-95A8-CACBDCA9E41E}">
      <dgm:prSet/>
      <dgm:spPr/>
      <dgm:t>
        <a:bodyPr/>
        <a:lstStyle/>
        <a:p>
          <a:endParaRPr lang="en-US"/>
        </a:p>
      </dgm:t>
    </dgm:pt>
    <dgm:pt modelId="{44633C12-0C20-43EE-9520-F8DB302F9539}" type="pres">
      <dgm:prSet presAssocID="{FB69B6DD-6DFA-4995-951C-2419B9545D3D}" presName="Name0" presStyleCnt="0">
        <dgm:presLayoutVars>
          <dgm:dir/>
          <dgm:resizeHandles val="exact"/>
        </dgm:presLayoutVars>
      </dgm:prSet>
      <dgm:spPr/>
    </dgm:pt>
    <dgm:pt modelId="{6F981921-46E9-4F3B-8AD3-B3D8DE427988}" type="pres">
      <dgm:prSet presAssocID="{46B62231-7277-4233-A378-86B4256A23D8}" presName="node" presStyleLbl="node1" presStyleIdx="0" presStyleCnt="4">
        <dgm:presLayoutVars>
          <dgm:bulletEnabled val="1"/>
        </dgm:presLayoutVars>
      </dgm:prSet>
      <dgm:spPr/>
    </dgm:pt>
    <dgm:pt modelId="{E6C00621-179A-449C-8053-6B70783D0414}" type="pres">
      <dgm:prSet presAssocID="{47E12160-0701-4B97-B379-E0638707BE62}" presName="sibTrans" presStyleLbl="sibTrans2D1" presStyleIdx="0" presStyleCnt="3"/>
      <dgm:spPr/>
    </dgm:pt>
    <dgm:pt modelId="{0F93E63C-C8D8-4FA3-9DB2-998253D88AE1}" type="pres">
      <dgm:prSet presAssocID="{47E12160-0701-4B97-B379-E0638707BE62}" presName="connectorText" presStyleLbl="sibTrans2D1" presStyleIdx="0" presStyleCnt="3"/>
      <dgm:spPr/>
    </dgm:pt>
    <dgm:pt modelId="{875D8A73-E8B7-42FE-B32C-0D5F9D04587F}" type="pres">
      <dgm:prSet presAssocID="{B852CF53-C5DE-4E67-BD60-B67600AE170C}" presName="node" presStyleLbl="node1" presStyleIdx="1" presStyleCnt="4">
        <dgm:presLayoutVars>
          <dgm:bulletEnabled val="1"/>
        </dgm:presLayoutVars>
      </dgm:prSet>
      <dgm:spPr/>
    </dgm:pt>
    <dgm:pt modelId="{5D463D81-264D-4CC2-912C-7D8565665F56}" type="pres">
      <dgm:prSet presAssocID="{29347532-8B1F-4BE6-B14A-F7CFB3A24A62}" presName="sibTrans" presStyleLbl="sibTrans2D1" presStyleIdx="1" presStyleCnt="3"/>
      <dgm:spPr/>
    </dgm:pt>
    <dgm:pt modelId="{ABCA9E52-3150-4133-8BD0-E94AB0FA02E8}" type="pres">
      <dgm:prSet presAssocID="{29347532-8B1F-4BE6-B14A-F7CFB3A24A62}" presName="connectorText" presStyleLbl="sibTrans2D1" presStyleIdx="1" presStyleCnt="3"/>
      <dgm:spPr/>
    </dgm:pt>
    <dgm:pt modelId="{B49B1590-6FA3-49E1-92A2-98A024357CA4}" type="pres">
      <dgm:prSet presAssocID="{3821308B-A4A2-4BFB-9CD2-3F63E1649FA6}" presName="node" presStyleLbl="node1" presStyleIdx="2" presStyleCnt="4">
        <dgm:presLayoutVars>
          <dgm:bulletEnabled val="1"/>
        </dgm:presLayoutVars>
      </dgm:prSet>
      <dgm:spPr/>
    </dgm:pt>
    <dgm:pt modelId="{2804CC7D-AA14-45D9-9817-F72FE59D2917}" type="pres">
      <dgm:prSet presAssocID="{571D2AC1-3D48-45FB-B799-5AE677A70A35}" presName="sibTrans" presStyleLbl="sibTrans2D1" presStyleIdx="2" presStyleCnt="3"/>
      <dgm:spPr/>
    </dgm:pt>
    <dgm:pt modelId="{9BDE5495-9024-45FE-B658-D9223D51BA9B}" type="pres">
      <dgm:prSet presAssocID="{571D2AC1-3D48-45FB-B799-5AE677A70A35}" presName="connectorText" presStyleLbl="sibTrans2D1" presStyleIdx="2" presStyleCnt="3"/>
      <dgm:spPr/>
    </dgm:pt>
    <dgm:pt modelId="{8C0DE50C-AB76-41D6-B6FE-86207B994D4E}" type="pres">
      <dgm:prSet presAssocID="{620C09ED-FC46-4AA7-A2F3-6298C10D42CE}" presName="node" presStyleLbl="node1" presStyleIdx="3" presStyleCnt="4">
        <dgm:presLayoutVars>
          <dgm:bulletEnabled val="1"/>
        </dgm:presLayoutVars>
      </dgm:prSet>
      <dgm:spPr/>
    </dgm:pt>
  </dgm:ptLst>
  <dgm:cxnLst>
    <dgm:cxn modelId="{E11B1A0C-D1AB-4586-9B45-47B505CA99C8}" srcId="{FB69B6DD-6DFA-4995-951C-2419B9545D3D}" destId="{B852CF53-C5DE-4E67-BD60-B67600AE170C}" srcOrd="1" destOrd="0" parTransId="{9D048376-BC41-4A70-9C2B-3E1D0C4E4543}" sibTransId="{29347532-8B1F-4BE6-B14A-F7CFB3A24A62}"/>
    <dgm:cxn modelId="{5C881C20-58EE-4EAB-BD09-C23519635E3C}" type="presOf" srcId="{FB69B6DD-6DFA-4995-951C-2419B9545D3D}" destId="{44633C12-0C20-43EE-9520-F8DB302F9539}" srcOrd="0" destOrd="0" presId="urn:microsoft.com/office/officeart/2005/8/layout/process1"/>
    <dgm:cxn modelId="{6D58DA26-DE02-4A31-8A87-3A16DFB79D0A}" type="presOf" srcId="{B852CF53-C5DE-4E67-BD60-B67600AE170C}" destId="{875D8A73-E8B7-42FE-B32C-0D5F9D04587F}" srcOrd="0" destOrd="0" presId="urn:microsoft.com/office/officeart/2005/8/layout/process1"/>
    <dgm:cxn modelId="{8D540E3F-8D1B-465E-A771-6AD1DDFB8315}" srcId="{FB69B6DD-6DFA-4995-951C-2419B9545D3D}" destId="{3821308B-A4A2-4BFB-9CD2-3F63E1649FA6}" srcOrd="2" destOrd="0" parTransId="{5D3052A7-DD89-4F45-92FE-E619FEAC1E82}" sibTransId="{571D2AC1-3D48-45FB-B799-5AE677A70A35}"/>
    <dgm:cxn modelId="{852D9263-D529-42D5-972E-BDADEE13E38E}" type="presOf" srcId="{29347532-8B1F-4BE6-B14A-F7CFB3A24A62}" destId="{ABCA9E52-3150-4133-8BD0-E94AB0FA02E8}" srcOrd="1" destOrd="0" presId="urn:microsoft.com/office/officeart/2005/8/layout/process1"/>
    <dgm:cxn modelId="{F4EE036C-4B38-4DE3-98AF-2E4726A4D3D5}" type="presOf" srcId="{47E12160-0701-4B97-B379-E0638707BE62}" destId="{0F93E63C-C8D8-4FA3-9DB2-998253D88AE1}" srcOrd="1" destOrd="0" presId="urn:microsoft.com/office/officeart/2005/8/layout/process1"/>
    <dgm:cxn modelId="{19582474-BF2A-412E-9421-C22E2EDBB60F}" type="presOf" srcId="{29347532-8B1F-4BE6-B14A-F7CFB3A24A62}" destId="{5D463D81-264D-4CC2-912C-7D8565665F56}" srcOrd="0" destOrd="0" presId="urn:microsoft.com/office/officeart/2005/8/layout/process1"/>
    <dgm:cxn modelId="{B301F557-8E1F-4F0B-8DE5-014AFB67153E}" type="presOf" srcId="{46B62231-7277-4233-A378-86B4256A23D8}" destId="{6F981921-46E9-4F3B-8AD3-B3D8DE427988}" srcOrd="0" destOrd="0" presId="urn:microsoft.com/office/officeart/2005/8/layout/process1"/>
    <dgm:cxn modelId="{CFFDAF85-E8D6-44DD-944B-6B76127B56F1}" type="presOf" srcId="{3821308B-A4A2-4BFB-9CD2-3F63E1649FA6}" destId="{B49B1590-6FA3-49E1-92A2-98A024357CA4}" srcOrd="0" destOrd="0" presId="urn:microsoft.com/office/officeart/2005/8/layout/process1"/>
    <dgm:cxn modelId="{F4890D8F-CE79-4EA5-B434-1326AF12D29A}" type="presOf" srcId="{620C09ED-FC46-4AA7-A2F3-6298C10D42CE}" destId="{8C0DE50C-AB76-41D6-B6FE-86207B994D4E}" srcOrd="0" destOrd="0" presId="urn:microsoft.com/office/officeart/2005/8/layout/process1"/>
    <dgm:cxn modelId="{1A84A8AA-25AF-45AC-926E-0B73450391CE}" type="presOf" srcId="{571D2AC1-3D48-45FB-B799-5AE677A70A35}" destId="{2804CC7D-AA14-45D9-9817-F72FE59D2917}" srcOrd="0" destOrd="0" presId="urn:microsoft.com/office/officeart/2005/8/layout/process1"/>
    <dgm:cxn modelId="{886712B5-B7D5-404A-86C5-CA2A8FE51CA5}" type="presOf" srcId="{47E12160-0701-4B97-B379-E0638707BE62}" destId="{E6C00621-179A-449C-8053-6B70783D0414}" srcOrd="0" destOrd="0" presId="urn:microsoft.com/office/officeart/2005/8/layout/process1"/>
    <dgm:cxn modelId="{F2E60CD5-E0D8-4EB7-B51C-6348698CEE87}" srcId="{FB69B6DD-6DFA-4995-951C-2419B9545D3D}" destId="{46B62231-7277-4233-A378-86B4256A23D8}" srcOrd="0" destOrd="0" parTransId="{4EAD5783-FA09-49FD-9F2A-23ECDF6DFF4E}" sibTransId="{47E12160-0701-4B97-B379-E0638707BE62}"/>
    <dgm:cxn modelId="{7089A4DC-C457-4CB7-95A8-CACBDCA9E41E}" srcId="{FB69B6DD-6DFA-4995-951C-2419B9545D3D}" destId="{620C09ED-FC46-4AA7-A2F3-6298C10D42CE}" srcOrd="3" destOrd="0" parTransId="{9AB57989-BB1A-4E11-AAD8-596B07522202}" sibTransId="{12437F6D-BF29-4F1C-A049-44D3F5C4E7AF}"/>
    <dgm:cxn modelId="{45DD64DE-A44B-4C5F-B796-DDCB9817503B}" type="presOf" srcId="{571D2AC1-3D48-45FB-B799-5AE677A70A35}" destId="{9BDE5495-9024-45FE-B658-D9223D51BA9B}" srcOrd="1" destOrd="0" presId="urn:microsoft.com/office/officeart/2005/8/layout/process1"/>
    <dgm:cxn modelId="{4E5CE1CB-9606-4BB3-8229-64133A634C59}" type="presParOf" srcId="{44633C12-0C20-43EE-9520-F8DB302F9539}" destId="{6F981921-46E9-4F3B-8AD3-B3D8DE427988}" srcOrd="0" destOrd="0" presId="urn:microsoft.com/office/officeart/2005/8/layout/process1"/>
    <dgm:cxn modelId="{2FFC90AF-8698-4A14-A479-627D42D3ABE0}" type="presParOf" srcId="{44633C12-0C20-43EE-9520-F8DB302F9539}" destId="{E6C00621-179A-449C-8053-6B70783D0414}" srcOrd="1" destOrd="0" presId="urn:microsoft.com/office/officeart/2005/8/layout/process1"/>
    <dgm:cxn modelId="{5D609ED3-F28F-4A73-B44A-58BF0B2AF44A}" type="presParOf" srcId="{E6C00621-179A-449C-8053-6B70783D0414}" destId="{0F93E63C-C8D8-4FA3-9DB2-998253D88AE1}" srcOrd="0" destOrd="0" presId="urn:microsoft.com/office/officeart/2005/8/layout/process1"/>
    <dgm:cxn modelId="{88DD7CD4-C303-4BBE-BBC7-58AA85607C93}" type="presParOf" srcId="{44633C12-0C20-43EE-9520-F8DB302F9539}" destId="{875D8A73-E8B7-42FE-B32C-0D5F9D04587F}" srcOrd="2" destOrd="0" presId="urn:microsoft.com/office/officeart/2005/8/layout/process1"/>
    <dgm:cxn modelId="{61232237-80A9-4827-A03F-02BE8D9B24ED}" type="presParOf" srcId="{44633C12-0C20-43EE-9520-F8DB302F9539}" destId="{5D463D81-264D-4CC2-912C-7D8565665F56}" srcOrd="3" destOrd="0" presId="urn:microsoft.com/office/officeart/2005/8/layout/process1"/>
    <dgm:cxn modelId="{C55BC06E-C5BB-4BAD-8A83-D451532BE814}" type="presParOf" srcId="{5D463D81-264D-4CC2-912C-7D8565665F56}" destId="{ABCA9E52-3150-4133-8BD0-E94AB0FA02E8}" srcOrd="0" destOrd="0" presId="urn:microsoft.com/office/officeart/2005/8/layout/process1"/>
    <dgm:cxn modelId="{8381990C-8501-4AF5-8B5D-7B10DADAA0CA}" type="presParOf" srcId="{44633C12-0C20-43EE-9520-F8DB302F9539}" destId="{B49B1590-6FA3-49E1-92A2-98A024357CA4}" srcOrd="4" destOrd="0" presId="urn:microsoft.com/office/officeart/2005/8/layout/process1"/>
    <dgm:cxn modelId="{1D51DE93-6B55-4E99-AA0D-BF528F30BBC0}" type="presParOf" srcId="{44633C12-0C20-43EE-9520-F8DB302F9539}" destId="{2804CC7D-AA14-45D9-9817-F72FE59D2917}" srcOrd="5" destOrd="0" presId="urn:microsoft.com/office/officeart/2005/8/layout/process1"/>
    <dgm:cxn modelId="{9D3C16E7-83A9-4EE9-8D1E-9F391B253F85}" type="presParOf" srcId="{2804CC7D-AA14-45D9-9817-F72FE59D2917}" destId="{9BDE5495-9024-45FE-B658-D9223D51BA9B}" srcOrd="0" destOrd="0" presId="urn:microsoft.com/office/officeart/2005/8/layout/process1"/>
    <dgm:cxn modelId="{441DB0E1-4F67-400F-B31B-AFD804631974}" type="presParOf" srcId="{44633C12-0C20-43EE-9520-F8DB302F9539}" destId="{8C0DE50C-AB76-41D6-B6FE-86207B994D4E}"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F4CD54A-A470-4248-943D-1E2E2D8EA2EA}" type="doc">
      <dgm:prSet loTypeId="urn:microsoft.com/office/officeart/2005/8/layout/hierarchy1" loCatId="hierarchy" qsTypeId="urn:microsoft.com/office/officeart/2005/8/quickstyle/simple2" qsCatId="simple" csTypeId="urn:microsoft.com/office/officeart/2005/8/colors/accent2_2" csCatId="accent2"/>
      <dgm:spPr/>
      <dgm:t>
        <a:bodyPr/>
        <a:lstStyle/>
        <a:p>
          <a:endParaRPr lang="en-US"/>
        </a:p>
      </dgm:t>
    </dgm:pt>
    <dgm:pt modelId="{833C625D-5AE1-4177-8011-A6CA6CFE0E30}">
      <dgm:prSet/>
      <dgm:spPr/>
      <dgm:t>
        <a:bodyPr/>
        <a:lstStyle/>
        <a:p>
          <a:r>
            <a:rPr lang="es-ES"/>
            <a:t>A fin de proporcionar la citada información, la Administración tributaria realizará las actuaciones que se precisen para obtenerla, incluso cuando la información solicitada no sea precisa para la determinación de sus tributos internos. </a:t>
          </a:r>
          <a:endParaRPr lang="en-US"/>
        </a:p>
      </dgm:t>
    </dgm:pt>
    <dgm:pt modelId="{4422F08E-EFE7-43A7-8EAE-6074265E5C9C}" type="parTrans" cxnId="{7E70A768-A981-4B4E-9564-7E955CC0D4D3}">
      <dgm:prSet/>
      <dgm:spPr/>
      <dgm:t>
        <a:bodyPr/>
        <a:lstStyle/>
        <a:p>
          <a:endParaRPr lang="en-US"/>
        </a:p>
      </dgm:t>
    </dgm:pt>
    <dgm:pt modelId="{210EB912-4A97-4506-87B2-A687CAAF1A00}" type="sibTrans" cxnId="{7E70A768-A981-4B4E-9564-7E955CC0D4D3}">
      <dgm:prSet/>
      <dgm:spPr/>
      <dgm:t>
        <a:bodyPr/>
        <a:lstStyle/>
        <a:p>
          <a:endParaRPr lang="en-US"/>
        </a:p>
      </dgm:t>
    </dgm:pt>
    <dgm:pt modelId="{2B738A3F-7E99-49B7-A96A-538C8256AA3F}">
      <dgm:prSet/>
      <dgm:spPr/>
      <dgm:t>
        <a:bodyPr/>
        <a:lstStyle/>
        <a:p>
          <a:r>
            <a:rPr lang="es-ES"/>
            <a:t>La Administración tributaria podrá oponerse o deberá autorizar expresamente, en los términos establecidos en la normativa sobre asistencia mutua, que la información facilitada conforme al apartado anterior sea transmitida a un tercer Estado o entidad internacional o supranacional.</a:t>
          </a:r>
          <a:endParaRPr lang="en-US"/>
        </a:p>
      </dgm:t>
    </dgm:pt>
    <dgm:pt modelId="{5DB8E56D-4A3E-452B-8F84-3679BB4A135B}" type="parTrans" cxnId="{D4567667-46E4-4B59-8EF3-64E13756F696}">
      <dgm:prSet/>
      <dgm:spPr/>
      <dgm:t>
        <a:bodyPr/>
        <a:lstStyle/>
        <a:p>
          <a:endParaRPr lang="en-US"/>
        </a:p>
      </dgm:t>
    </dgm:pt>
    <dgm:pt modelId="{F71DB1A6-2B6D-4FA6-BEAF-37ADBA5F598D}" type="sibTrans" cxnId="{D4567667-46E4-4B59-8EF3-64E13756F696}">
      <dgm:prSet/>
      <dgm:spPr/>
      <dgm:t>
        <a:bodyPr/>
        <a:lstStyle/>
        <a:p>
          <a:endParaRPr lang="en-US"/>
        </a:p>
      </dgm:t>
    </dgm:pt>
    <dgm:pt modelId="{158D67AB-238C-4314-838B-A3EF5E3A76F5}" type="pres">
      <dgm:prSet presAssocID="{2F4CD54A-A470-4248-943D-1E2E2D8EA2EA}" presName="hierChild1" presStyleCnt="0">
        <dgm:presLayoutVars>
          <dgm:chPref val="1"/>
          <dgm:dir/>
          <dgm:animOne val="branch"/>
          <dgm:animLvl val="lvl"/>
          <dgm:resizeHandles/>
        </dgm:presLayoutVars>
      </dgm:prSet>
      <dgm:spPr/>
    </dgm:pt>
    <dgm:pt modelId="{2DC6657A-23A2-4CA4-93B4-79648747082E}" type="pres">
      <dgm:prSet presAssocID="{833C625D-5AE1-4177-8011-A6CA6CFE0E30}" presName="hierRoot1" presStyleCnt="0"/>
      <dgm:spPr/>
    </dgm:pt>
    <dgm:pt modelId="{D50F7529-B6F5-4D31-ADAB-999D93C43F31}" type="pres">
      <dgm:prSet presAssocID="{833C625D-5AE1-4177-8011-A6CA6CFE0E30}" presName="composite" presStyleCnt="0"/>
      <dgm:spPr/>
    </dgm:pt>
    <dgm:pt modelId="{334292A7-0035-4EDD-90C1-4EF2D6BF03F4}" type="pres">
      <dgm:prSet presAssocID="{833C625D-5AE1-4177-8011-A6CA6CFE0E30}" presName="background" presStyleLbl="node0" presStyleIdx="0" presStyleCnt="2"/>
      <dgm:spPr/>
    </dgm:pt>
    <dgm:pt modelId="{F266AA23-FA1B-4724-88C2-1F0AD0566C38}" type="pres">
      <dgm:prSet presAssocID="{833C625D-5AE1-4177-8011-A6CA6CFE0E30}" presName="text" presStyleLbl="fgAcc0" presStyleIdx="0" presStyleCnt="2">
        <dgm:presLayoutVars>
          <dgm:chPref val="3"/>
        </dgm:presLayoutVars>
      </dgm:prSet>
      <dgm:spPr/>
    </dgm:pt>
    <dgm:pt modelId="{2161EF90-C52B-40D0-900B-F90610696626}" type="pres">
      <dgm:prSet presAssocID="{833C625D-5AE1-4177-8011-A6CA6CFE0E30}" presName="hierChild2" presStyleCnt="0"/>
      <dgm:spPr/>
    </dgm:pt>
    <dgm:pt modelId="{8445324C-5CD9-422C-8D42-3D1F34528C94}" type="pres">
      <dgm:prSet presAssocID="{2B738A3F-7E99-49B7-A96A-538C8256AA3F}" presName="hierRoot1" presStyleCnt="0"/>
      <dgm:spPr/>
    </dgm:pt>
    <dgm:pt modelId="{CF1508D2-AAD7-4D15-8091-007B2F0CD725}" type="pres">
      <dgm:prSet presAssocID="{2B738A3F-7E99-49B7-A96A-538C8256AA3F}" presName="composite" presStyleCnt="0"/>
      <dgm:spPr/>
    </dgm:pt>
    <dgm:pt modelId="{0FC95187-FE36-4939-ADE4-24A7782B7F55}" type="pres">
      <dgm:prSet presAssocID="{2B738A3F-7E99-49B7-A96A-538C8256AA3F}" presName="background" presStyleLbl="node0" presStyleIdx="1" presStyleCnt="2"/>
      <dgm:spPr/>
    </dgm:pt>
    <dgm:pt modelId="{4B2FAB2A-82AA-4FDA-9A09-ABEEBEE00DE9}" type="pres">
      <dgm:prSet presAssocID="{2B738A3F-7E99-49B7-A96A-538C8256AA3F}" presName="text" presStyleLbl="fgAcc0" presStyleIdx="1" presStyleCnt="2">
        <dgm:presLayoutVars>
          <dgm:chPref val="3"/>
        </dgm:presLayoutVars>
      </dgm:prSet>
      <dgm:spPr/>
    </dgm:pt>
    <dgm:pt modelId="{765FE645-E4E8-4E03-A24C-8F92C6E1E717}" type="pres">
      <dgm:prSet presAssocID="{2B738A3F-7E99-49B7-A96A-538C8256AA3F}" presName="hierChild2" presStyleCnt="0"/>
      <dgm:spPr/>
    </dgm:pt>
  </dgm:ptLst>
  <dgm:cxnLst>
    <dgm:cxn modelId="{62E26B3E-213F-4B74-AD6B-34354D62A805}" type="presOf" srcId="{2F4CD54A-A470-4248-943D-1E2E2D8EA2EA}" destId="{158D67AB-238C-4314-838B-A3EF5E3A76F5}" srcOrd="0" destOrd="0" presId="urn:microsoft.com/office/officeart/2005/8/layout/hierarchy1"/>
    <dgm:cxn modelId="{D4567667-46E4-4B59-8EF3-64E13756F696}" srcId="{2F4CD54A-A470-4248-943D-1E2E2D8EA2EA}" destId="{2B738A3F-7E99-49B7-A96A-538C8256AA3F}" srcOrd="1" destOrd="0" parTransId="{5DB8E56D-4A3E-452B-8F84-3679BB4A135B}" sibTransId="{F71DB1A6-2B6D-4FA6-BEAF-37ADBA5F598D}"/>
    <dgm:cxn modelId="{7E70A768-A981-4B4E-9564-7E955CC0D4D3}" srcId="{2F4CD54A-A470-4248-943D-1E2E2D8EA2EA}" destId="{833C625D-5AE1-4177-8011-A6CA6CFE0E30}" srcOrd="0" destOrd="0" parTransId="{4422F08E-EFE7-43A7-8EAE-6074265E5C9C}" sibTransId="{210EB912-4A97-4506-87B2-A687CAAF1A00}"/>
    <dgm:cxn modelId="{D459A899-CD45-4D51-9EFD-5CA57698AF3E}" type="presOf" srcId="{833C625D-5AE1-4177-8011-A6CA6CFE0E30}" destId="{F266AA23-FA1B-4724-88C2-1F0AD0566C38}" srcOrd="0" destOrd="0" presId="urn:microsoft.com/office/officeart/2005/8/layout/hierarchy1"/>
    <dgm:cxn modelId="{8E545CB4-8083-4F73-A249-565718C1D407}" type="presOf" srcId="{2B738A3F-7E99-49B7-A96A-538C8256AA3F}" destId="{4B2FAB2A-82AA-4FDA-9A09-ABEEBEE00DE9}" srcOrd="0" destOrd="0" presId="urn:microsoft.com/office/officeart/2005/8/layout/hierarchy1"/>
    <dgm:cxn modelId="{DAE3F1CA-41DA-4248-9A3C-0039D82EC0FD}" type="presParOf" srcId="{158D67AB-238C-4314-838B-A3EF5E3A76F5}" destId="{2DC6657A-23A2-4CA4-93B4-79648747082E}" srcOrd="0" destOrd="0" presId="urn:microsoft.com/office/officeart/2005/8/layout/hierarchy1"/>
    <dgm:cxn modelId="{A16DB0FD-B3DA-40C9-84A8-1A22CB05504D}" type="presParOf" srcId="{2DC6657A-23A2-4CA4-93B4-79648747082E}" destId="{D50F7529-B6F5-4D31-ADAB-999D93C43F31}" srcOrd="0" destOrd="0" presId="urn:microsoft.com/office/officeart/2005/8/layout/hierarchy1"/>
    <dgm:cxn modelId="{2BF1ABEB-A46A-4C12-AE91-76F93A50BB1B}" type="presParOf" srcId="{D50F7529-B6F5-4D31-ADAB-999D93C43F31}" destId="{334292A7-0035-4EDD-90C1-4EF2D6BF03F4}" srcOrd="0" destOrd="0" presId="urn:microsoft.com/office/officeart/2005/8/layout/hierarchy1"/>
    <dgm:cxn modelId="{A13BDF61-7201-46EA-A16A-57EA3CBEA25F}" type="presParOf" srcId="{D50F7529-B6F5-4D31-ADAB-999D93C43F31}" destId="{F266AA23-FA1B-4724-88C2-1F0AD0566C38}" srcOrd="1" destOrd="0" presId="urn:microsoft.com/office/officeart/2005/8/layout/hierarchy1"/>
    <dgm:cxn modelId="{6948721E-A8E6-4A05-AE6B-3C2F91B7B503}" type="presParOf" srcId="{2DC6657A-23A2-4CA4-93B4-79648747082E}" destId="{2161EF90-C52B-40D0-900B-F90610696626}" srcOrd="1" destOrd="0" presId="urn:microsoft.com/office/officeart/2005/8/layout/hierarchy1"/>
    <dgm:cxn modelId="{17FEE24F-F64D-4299-8560-7ABEE1F70205}" type="presParOf" srcId="{158D67AB-238C-4314-838B-A3EF5E3A76F5}" destId="{8445324C-5CD9-422C-8D42-3D1F34528C94}" srcOrd="1" destOrd="0" presId="urn:microsoft.com/office/officeart/2005/8/layout/hierarchy1"/>
    <dgm:cxn modelId="{28E8E8A7-06D2-4A34-9F35-CB08C5BF4968}" type="presParOf" srcId="{8445324C-5CD9-422C-8D42-3D1F34528C94}" destId="{CF1508D2-AAD7-4D15-8091-007B2F0CD725}" srcOrd="0" destOrd="0" presId="urn:microsoft.com/office/officeart/2005/8/layout/hierarchy1"/>
    <dgm:cxn modelId="{692DF703-DA15-4F31-A276-6E5D700FCFA0}" type="presParOf" srcId="{CF1508D2-AAD7-4D15-8091-007B2F0CD725}" destId="{0FC95187-FE36-4939-ADE4-24A7782B7F55}" srcOrd="0" destOrd="0" presId="urn:microsoft.com/office/officeart/2005/8/layout/hierarchy1"/>
    <dgm:cxn modelId="{48CC2092-717E-4788-895B-84028218638B}" type="presParOf" srcId="{CF1508D2-AAD7-4D15-8091-007B2F0CD725}" destId="{4B2FAB2A-82AA-4FDA-9A09-ABEEBEE00DE9}" srcOrd="1" destOrd="0" presId="urn:microsoft.com/office/officeart/2005/8/layout/hierarchy1"/>
    <dgm:cxn modelId="{D0BFD4DE-178E-4A2E-9648-4C60FF958597}" type="presParOf" srcId="{8445324C-5CD9-422C-8D42-3D1F34528C94}" destId="{765FE645-E4E8-4E03-A24C-8F92C6E1E71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4E4E6B3-5D9C-4155-A38C-DCB2DE7764BF}" type="doc">
      <dgm:prSet loTypeId="urn:microsoft.com/office/officeart/2005/8/layout/vList2" loCatId="list" qsTypeId="urn:microsoft.com/office/officeart/2005/8/quickstyle/simple5" qsCatId="simple" csTypeId="urn:microsoft.com/office/officeart/2005/8/colors/accent1_2" csCatId="accent1"/>
      <dgm:spPr/>
      <dgm:t>
        <a:bodyPr/>
        <a:lstStyle/>
        <a:p>
          <a:endParaRPr lang="en-US"/>
        </a:p>
      </dgm:t>
    </dgm:pt>
    <dgm:pt modelId="{15E61FEC-B64D-44C7-8936-38EDB0B56494}">
      <dgm:prSet/>
      <dgm:spPr/>
      <dgm:t>
        <a:bodyPr/>
        <a:lstStyle/>
        <a:p>
          <a:r>
            <a:rPr lang="es-ES"/>
            <a:t>La información suministrada a la Administración tributaria por otros Estados o por entidades internacionales o supranacionales en virtud de normas sobre asistencia mutua tendrá carácter reservado en los términos señalados en el artículo 95.1 LGT.</a:t>
          </a:r>
          <a:endParaRPr lang="en-US"/>
        </a:p>
      </dgm:t>
    </dgm:pt>
    <dgm:pt modelId="{3AD09F84-9939-43AB-BEBB-119AF6221F43}" type="parTrans" cxnId="{969C53BA-3893-42DF-9F5F-DFA49CB2659C}">
      <dgm:prSet/>
      <dgm:spPr/>
      <dgm:t>
        <a:bodyPr/>
        <a:lstStyle/>
        <a:p>
          <a:endParaRPr lang="en-US"/>
        </a:p>
      </dgm:t>
    </dgm:pt>
    <dgm:pt modelId="{085E9EE1-50A9-4E4B-8D85-CAA9E7562303}" type="sibTrans" cxnId="{969C53BA-3893-42DF-9F5F-DFA49CB2659C}">
      <dgm:prSet/>
      <dgm:spPr/>
      <dgm:t>
        <a:bodyPr/>
        <a:lstStyle/>
        <a:p>
          <a:endParaRPr lang="en-US"/>
        </a:p>
      </dgm:t>
    </dgm:pt>
    <dgm:pt modelId="{CBF05FA2-8282-4688-B9CA-7D333C09ECEA}">
      <dgm:prSet/>
      <dgm:spPr/>
      <dgm:t>
        <a:bodyPr/>
        <a:lstStyle/>
        <a:p>
          <a:r>
            <a:rPr lang="es-ES"/>
            <a:t>No obstante, la cesión a terceros establecida en los distintos párrafos del artículo 95.1 LGT será posible solo si la normativa del Estado o entidad que ha facilitado la información permite su utilización para fines similares, salvo que la normativa sobre asistencia establezca otra cosa.</a:t>
          </a:r>
          <a:endParaRPr lang="en-US"/>
        </a:p>
      </dgm:t>
    </dgm:pt>
    <dgm:pt modelId="{7D8BB637-7620-4B37-B425-19DCFFA0B010}" type="parTrans" cxnId="{44B96F1E-AA39-4EBC-B2C2-46076FDE2A42}">
      <dgm:prSet/>
      <dgm:spPr/>
      <dgm:t>
        <a:bodyPr/>
        <a:lstStyle/>
        <a:p>
          <a:endParaRPr lang="en-US"/>
        </a:p>
      </dgm:t>
    </dgm:pt>
    <dgm:pt modelId="{5D136D98-FF20-4BF5-A507-D926830CE09C}" type="sibTrans" cxnId="{44B96F1E-AA39-4EBC-B2C2-46076FDE2A42}">
      <dgm:prSet/>
      <dgm:spPr/>
      <dgm:t>
        <a:bodyPr/>
        <a:lstStyle/>
        <a:p>
          <a:endParaRPr lang="en-US"/>
        </a:p>
      </dgm:t>
    </dgm:pt>
    <dgm:pt modelId="{0E19D702-0C6B-4CBD-AFFA-8A8948325BAA}" type="pres">
      <dgm:prSet presAssocID="{B4E4E6B3-5D9C-4155-A38C-DCB2DE7764BF}" presName="linear" presStyleCnt="0">
        <dgm:presLayoutVars>
          <dgm:animLvl val="lvl"/>
          <dgm:resizeHandles val="exact"/>
        </dgm:presLayoutVars>
      </dgm:prSet>
      <dgm:spPr/>
    </dgm:pt>
    <dgm:pt modelId="{08C12578-F6B0-44EB-9CEB-94D110C9239A}" type="pres">
      <dgm:prSet presAssocID="{15E61FEC-B64D-44C7-8936-38EDB0B56494}" presName="parentText" presStyleLbl="node1" presStyleIdx="0" presStyleCnt="2">
        <dgm:presLayoutVars>
          <dgm:chMax val="0"/>
          <dgm:bulletEnabled val="1"/>
        </dgm:presLayoutVars>
      </dgm:prSet>
      <dgm:spPr/>
    </dgm:pt>
    <dgm:pt modelId="{0AEAB358-CAA8-4251-8D41-716F9274C1B9}" type="pres">
      <dgm:prSet presAssocID="{085E9EE1-50A9-4E4B-8D85-CAA9E7562303}" presName="spacer" presStyleCnt="0"/>
      <dgm:spPr/>
    </dgm:pt>
    <dgm:pt modelId="{360BC0B1-4AA3-42F2-895E-CEBA0D7A7796}" type="pres">
      <dgm:prSet presAssocID="{CBF05FA2-8282-4688-B9CA-7D333C09ECEA}" presName="parentText" presStyleLbl="node1" presStyleIdx="1" presStyleCnt="2">
        <dgm:presLayoutVars>
          <dgm:chMax val="0"/>
          <dgm:bulletEnabled val="1"/>
        </dgm:presLayoutVars>
      </dgm:prSet>
      <dgm:spPr/>
    </dgm:pt>
  </dgm:ptLst>
  <dgm:cxnLst>
    <dgm:cxn modelId="{B165951C-DE05-4CF6-AA13-4A15786C7A2A}" type="presOf" srcId="{CBF05FA2-8282-4688-B9CA-7D333C09ECEA}" destId="{360BC0B1-4AA3-42F2-895E-CEBA0D7A7796}" srcOrd="0" destOrd="0" presId="urn:microsoft.com/office/officeart/2005/8/layout/vList2"/>
    <dgm:cxn modelId="{44B96F1E-AA39-4EBC-B2C2-46076FDE2A42}" srcId="{B4E4E6B3-5D9C-4155-A38C-DCB2DE7764BF}" destId="{CBF05FA2-8282-4688-B9CA-7D333C09ECEA}" srcOrd="1" destOrd="0" parTransId="{7D8BB637-7620-4B37-B425-19DCFFA0B010}" sibTransId="{5D136D98-FF20-4BF5-A507-D926830CE09C}"/>
    <dgm:cxn modelId="{2212043F-FA99-4404-9816-8CBAD4A61487}" type="presOf" srcId="{B4E4E6B3-5D9C-4155-A38C-DCB2DE7764BF}" destId="{0E19D702-0C6B-4CBD-AFFA-8A8948325BAA}" srcOrd="0" destOrd="0" presId="urn:microsoft.com/office/officeart/2005/8/layout/vList2"/>
    <dgm:cxn modelId="{604E5A5B-E48E-4943-9408-66DC74433AC3}" type="presOf" srcId="{15E61FEC-B64D-44C7-8936-38EDB0B56494}" destId="{08C12578-F6B0-44EB-9CEB-94D110C9239A}" srcOrd="0" destOrd="0" presId="urn:microsoft.com/office/officeart/2005/8/layout/vList2"/>
    <dgm:cxn modelId="{969C53BA-3893-42DF-9F5F-DFA49CB2659C}" srcId="{B4E4E6B3-5D9C-4155-A38C-DCB2DE7764BF}" destId="{15E61FEC-B64D-44C7-8936-38EDB0B56494}" srcOrd="0" destOrd="0" parTransId="{3AD09F84-9939-43AB-BEBB-119AF6221F43}" sibTransId="{085E9EE1-50A9-4E4B-8D85-CAA9E7562303}"/>
    <dgm:cxn modelId="{93B53A79-EF68-4584-837C-F26FFE43E83E}" type="presParOf" srcId="{0E19D702-0C6B-4CBD-AFFA-8A8948325BAA}" destId="{08C12578-F6B0-44EB-9CEB-94D110C9239A}" srcOrd="0" destOrd="0" presId="urn:microsoft.com/office/officeart/2005/8/layout/vList2"/>
    <dgm:cxn modelId="{A6EAEF61-DEAB-4BE9-A80F-60C70056FDC1}" type="presParOf" srcId="{0E19D702-0C6B-4CBD-AFFA-8A8948325BAA}" destId="{0AEAB358-CAA8-4251-8D41-716F9274C1B9}" srcOrd="1" destOrd="0" presId="urn:microsoft.com/office/officeart/2005/8/layout/vList2"/>
    <dgm:cxn modelId="{01C2999A-EAE6-4F2B-A228-DB4CE585DDD3}" type="presParOf" srcId="{0E19D702-0C6B-4CBD-AFFA-8A8948325BAA}" destId="{360BC0B1-4AA3-42F2-895E-CEBA0D7A779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8519CC-D483-4512-8556-362A6A5105F2}">
      <dsp:nvSpPr>
        <dsp:cNvPr id="0" name=""/>
        <dsp:cNvSpPr/>
      </dsp:nvSpPr>
      <dsp:spPr>
        <a:xfrm>
          <a:off x="16258" y="631222"/>
          <a:ext cx="1465477" cy="1465477"/>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1217B7-D9D8-4185-9498-88170C0F0602}">
      <dsp:nvSpPr>
        <dsp:cNvPr id="0" name=""/>
        <dsp:cNvSpPr/>
      </dsp:nvSpPr>
      <dsp:spPr>
        <a:xfrm>
          <a:off x="324008" y="938973"/>
          <a:ext cx="849977" cy="84997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9BBCE56-1AE0-4F61-9D4D-B87CAE87D7A3}">
      <dsp:nvSpPr>
        <dsp:cNvPr id="0" name=""/>
        <dsp:cNvSpPr/>
      </dsp:nvSpPr>
      <dsp:spPr>
        <a:xfrm>
          <a:off x="1795767" y="631222"/>
          <a:ext cx="3454340" cy="14654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s-ES" sz="1100" kern="1200"/>
            <a:t>Autoridades tributarias de todo el mundo deben hacer frente a los desafíos relacionados con una economía de plataformas digitales en constante aumento.</a:t>
          </a:r>
          <a:endParaRPr lang="en-US" sz="1100" kern="1200"/>
        </a:p>
      </dsp:txBody>
      <dsp:txXfrm>
        <a:off x="1795767" y="631222"/>
        <a:ext cx="3454340" cy="1465477"/>
      </dsp:txXfrm>
    </dsp:sp>
    <dsp:sp modelId="{6324A349-8315-4A29-B717-6A77C790E485}">
      <dsp:nvSpPr>
        <dsp:cNvPr id="0" name=""/>
        <dsp:cNvSpPr/>
      </dsp:nvSpPr>
      <dsp:spPr>
        <a:xfrm>
          <a:off x="5852000" y="631222"/>
          <a:ext cx="1465477" cy="1465477"/>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AC1E651-4029-4C76-80E6-E80D34F6563B}">
      <dsp:nvSpPr>
        <dsp:cNvPr id="0" name=""/>
        <dsp:cNvSpPr/>
      </dsp:nvSpPr>
      <dsp:spPr>
        <a:xfrm>
          <a:off x="6159751" y="938973"/>
          <a:ext cx="849977" cy="84997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BC6FFE-FC88-48DF-93CB-FA516E7257E1}">
      <dsp:nvSpPr>
        <dsp:cNvPr id="0" name=""/>
        <dsp:cNvSpPr/>
      </dsp:nvSpPr>
      <dsp:spPr>
        <a:xfrm>
          <a:off x="7631509" y="631222"/>
          <a:ext cx="3454340" cy="14654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s-ES" sz="1100" kern="1200"/>
            <a:t>La OCDE ha elaborado normas tipo de comunicación de información por operadores de plataformas sobre vendedores en la economía colaborativa y de trabajo esporádico y por encargo. </a:t>
          </a:r>
          <a:endParaRPr lang="en-US" sz="1100" kern="1200"/>
        </a:p>
      </dsp:txBody>
      <dsp:txXfrm>
        <a:off x="7631509" y="631222"/>
        <a:ext cx="3454340" cy="1465477"/>
      </dsp:txXfrm>
    </dsp:sp>
    <dsp:sp modelId="{6B274E3C-D7DC-4A78-AD85-4DB26133F9EC}">
      <dsp:nvSpPr>
        <dsp:cNvPr id="0" name=""/>
        <dsp:cNvSpPr/>
      </dsp:nvSpPr>
      <dsp:spPr>
        <a:xfrm>
          <a:off x="16258" y="2955590"/>
          <a:ext cx="1465477" cy="1465477"/>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71757F-3DD2-44B6-8D8B-3DC60C1EDBA8}">
      <dsp:nvSpPr>
        <dsp:cNvPr id="0" name=""/>
        <dsp:cNvSpPr/>
      </dsp:nvSpPr>
      <dsp:spPr>
        <a:xfrm>
          <a:off x="324008" y="3263340"/>
          <a:ext cx="849977" cy="84997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6E7E16A-B8B8-43D4-A426-E4BBC11EA1B8}">
      <dsp:nvSpPr>
        <dsp:cNvPr id="0" name=""/>
        <dsp:cNvSpPr/>
      </dsp:nvSpPr>
      <dsp:spPr>
        <a:xfrm>
          <a:off x="1795767" y="2955590"/>
          <a:ext cx="3454340" cy="14654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s-ES" sz="1100" kern="1200"/>
            <a:t>Dada la frecuencia con que las plataformas digitales y los vendedores activos en dichas plataformas llevan a cabo actividades transfronterizas, cabe esperar razonablemente que los territorios no pertenecientes a la Unión tendrán incentivos suficientes para seguir el ejemplo de la Unión y llevar a cabo la recopilación y el intercambio recíproco y automático de información sobre los vendedores sujetos a comunicación de información de conformidad con las normas tipo. </a:t>
          </a:r>
          <a:endParaRPr lang="en-US" sz="1100" kern="1200"/>
        </a:p>
      </dsp:txBody>
      <dsp:txXfrm>
        <a:off x="1795767" y="2955590"/>
        <a:ext cx="3454340" cy="1465477"/>
      </dsp:txXfrm>
    </dsp:sp>
    <dsp:sp modelId="{AEA963E9-AE67-44A1-A729-3D2EC054E326}">
      <dsp:nvSpPr>
        <dsp:cNvPr id="0" name=""/>
        <dsp:cNvSpPr/>
      </dsp:nvSpPr>
      <dsp:spPr>
        <a:xfrm>
          <a:off x="5852000" y="2955590"/>
          <a:ext cx="1465477" cy="1465477"/>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9696B4-F731-4D7A-A245-B477BE4AE099}">
      <dsp:nvSpPr>
        <dsp:cNvPr id="0" name=""/>
        <dsp:cNvSpPr/>
      </dsp:nvSpPr>
      <dsp:spPr>
        <a:xfrm>
          <a:off x="6159751" y="3263340"/>
          <a:ext cx="849977" cy="84997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C98FBED-1E5D-4147-AB97-E4CA2AF57AAE}">
      <dsp:nvSpPr>
        <dsp:cNvPr id="0" name=""/>
        <dsp:cNvSpPr/>
      </dsp:nvSpPr>
      <dsp:spPr>
        <a:xfrm>
          <a:off x="7631509" y="2955590"/>
          <a:ext cx="3454340" cy="14654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s-ES" sz="1100" kern="1200"/>
            <a:t>Ámbito de aplicación no coincide exactamente con el de la Directiva en lo que respecta a los vendedores sujetos a comunicación de información y las plataformas digitales que deben comunicar dicha información</a:t>
          </a:r>
          <a:endParaRPr lang="en-US" sz="1100" kern="1200"/>
        </a:p>
      </dsp:txBody>
      <dsp:txXfrm>
        <a:off x="7631509" y="2955590"/>
        <a:ext cx="3454340" cy="14654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981921-46E9-4F3B-8AD3-B3D8DE427988}">
      <dsp:nvSpPr>
        <dsp:cNvPr id="0" name=""/>
        <dsp:cNvSpPr/>
      </dsp:nvSpPr>
      <dsp:spPr>
        <a:xfrm>
          <a:off x="5033" y="973421"/>
          <a:ext cx="2200581" cy="293919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s-ES" sz="1300" kern="1200"/>
            <a:t>Refuerzo de las disposiciones de la Directiva 2011/16/UE relativas a la presencia de funcionarios de un Estado miembro en el territorio de otro Estado miembro y a la realización de controles simultáneos por parte de dos o más Estados miembros para garantizar la aplicación efectiva de dichas disposiciones. </a:t>
          </a:r>
          <a:endParaRPr lang="en-US" sz="1300" kern="1200"/>
        </a:p>
      </dsp:txBody>
      <dsp:txXfrm>
        <a:off x="69486" y="1037874"/>
        <a:ext cx="2071675" cy="2810288"/>
      </dsp:txXfrm>
    </dsp:sp>
    <dsp:sp modelId="{E6C00621-179A-449C-8053-6B70783D0414}">
      <dsp:nvSpPr>
        <dsp:cNvPr id="0" name=""/>
        <dsp:cNvSpPr/>
      </dsp:nvSpPr>
      <dsp:spPr>
        <a:xfrm>
          <a:off x="2425672" y="2170146"/>
          <a:ext cx="466523" cy="545744"/>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2425672" y="2279295"/>
        <a:ext cx="326566" cy="327446"/>
      </dsp:txXfrm>
    </dsp:sp>
    <dsp:sp modelId="{875D8A73-E8B7-42FE-B32C-0D5F9D04587F}">
      <dsp:nvSpPr>
        <dsp:cNvPr id="0" name=""/>
        <dsp:cNvSpPr/>
      </dsp:nvSpPr>
      <dsp:spPr>
        <a:xfrm>
          <a:off x="3085847" y="973421"/>
          <a:ext cx="2200581" cy="293919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s-ES" sz="1300" kern="1200" dirty="0"/>
            <a:t>Cuando un Estado miembro tenga previsto llevar a cabo un control simultáneo, debe comunicar su intención de hacerlo a los demás Estados miembros afectados. Por razones de eficacia y seguridad jurídica, conviene establecer que la autoridad competente de cada Estado miembro afectado tenga la obligación de responder en un plazo determinado.</a:t>
          </a:r>
          <a:endParaRPr lang="en-US" sz="1300" kern="1200" dirty="0"/>
        </a:p>
      </dsp:txBody>
      <dsp:txXfrm>
        <a:off x="3150300" y="1037874"/>
        <a:ext cx="2071675" cy="2810288"/>
      </dsp:txXfrm>
    </dsp:sp>
    <dsp:sp modelId="{5D463D81-264D-4CC2-912C-7D8565665F56}">
      <dsp:nvSpPr>
        <dsp:cNvPr id="0" name=""/>
        <dsp:cNvSpPr/>
      </dsp:nvSpPr>
      <dsp:spPr>
        <a:xfrm>
          <a:off x="5506487" y="2170146"/>
          <a:ext cx="466523" cy="545744"/>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5506487" y="2279295"/>
        <a:ext cx="326566" cy="327446"/>
      </dsp:txXfrm>
    </dsp:sp>
    <dsp:sp modelId="{B49B1590-6FA3-49E1-92A2-98A024357CA4}">
      <dsp:nvSpPr>
        <dsp:cNvPr id="0" name=""/>
        <dsp:cNvSpPr/>
      </dsp:nvSpPr>
      <dsp:spPr>
        <a:xfrm>
          <a:off x="6166661" y="973421"/>
          <a:ext cx="2200581" cy="293919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s-ES" sz="1300" kern="1200"/>
            <a:t>Las inspecciones conjuntas deberían ser un instrumento adicional disponible para la cooperación administrativa entre los Estados miembros en el ámbito de la fiscalidad, complementario al marco existente que establece las posibilidades en cuanto a presencia de funcionarios de otros Estado miembro en las. </a:t>
          </a:r>
          <a:endParaRPr lang="en-US" sz="1300" kern="1200"/>
        </a:p>
      </dsp:txBody>
      <dsp:txXfrm>
        <a:off x="6231114" y="1037874"/>
        <a:ext cx="2071675" cy="2810288"/>
      </dsp:txXfrm>
    </dsp:sp>
    <dsp:sp modelId="{2804CC7D-AA14-45D9-9817-F72FE59D2917}">
      <dsp:nvSpPr>
        <dsp:cNvPr id="0" name=""/>
        <dsp:cNvSpPr/>
      </dsp:nvSpPr>
      <dsp:spPr>
        <a:xfrm>
          <a:off x="8587301" y="2170146"/>
          <a:ext cx="466523" cy="545744"/>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8587301" y="2279295"/>
        <a:ext cx="326566" cy="327446"/>
      </dsp:txXfrm>
    </dsp:sp>
    <dsp:sp modelId="{8C0DE50C-AB76-41D6-B6FE-86207B994D4E}">
      <dsp:nvSpPr>
        <dsp:cNvPr id="0" name=""/>
        <dsp:cNvSpPr/>
      </dsp:nvSpPr>
      <dsp:spPr>
        <a:xfrm>
          <a:off x="9247476" y="973421"/>
          <a:ext cx="2200581" cy="293919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s-ES" sz="1300" kern="1200"/>
            <a:t>Las inspecciones conjuntas pueden contribuir de manera importante a un mejor funcionamiento del mercado interior. Deben estar estructuradas para ofrecer seguridad jurídica a los contribuyentes mediante normas procedimentales claras, con inclusión de medidas para reducir el riesgo de doble imposición.</a:t>
          </a:r>
          <a:endParaRPr lang="en-US" sz="1300" kern="1200"/>
        </a:p>
      </dsp:txBody>
      <dsp:txXfrm>
        <a:off x="9311929" y="1037874"/>
        <a:ext cx="2071675" cy="28102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4292A7-0035-4EDD-90C1-4EF2D6BF03F4}">
      <dsp:nvSpPr>
        <dsp:cNvPr id="0" name=""/>
        <dsp:cNvSpPr/>
      </dsp:nvSpPr>
      <dsp:spPr>
        <a:xfrm>
          <a:off x="1160" y="562376"/>
          <a:ext cx="4074616" cy="2587381"/>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F266AA23-FA1B-4724-88C2-1F0AD0566C38}">
      <dsp:nvSpPr>
        <dsp:cNvPr id="0" name=""/>
        <dsp:cNvSpPr/>
      </dsp:nvSpPr>
      <dsp:spPr>
        <a:xfrm>
          <a:off x="453896" y="992474"/>
          <a:ext cx="4074616" cy="2587381"/>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s-ES" sz="1900" kern="1200"/>
            <a:t>A fin de proporcionar la citada información, la Administración tributaria realizará las actuaciones que se precisen para obtenerla, incluso cuando la información solicitada no sea precisa para la determinación de sus tributos internos. </a:t>
          </a:r>
          <a:endParaRPr lang="en-US" sz="1900" kern="1200"/>
        </a:p>
      </dsp:txBody>
      <dsp:txXfrm>
        <a:off x="529678" y="1068256"/>
        <a:ext cx="3923052" cy="2435817"/>
      </dsp:txXfrm>
    </dsp:sp>
    <dsp:sp modelId="{0FC95187-FE36-4939-ADE4-24A7782B7F55}">
      <dsp:nvSpPr>
        <dsp:cNvPr id="0" name=""/>
        <dsp:cNvSpPr/>
      </dsp:nvSpPr>
      <dsp:spPr>
        <a:xfrm>
          <a:off x="4981247" y="562376"/>
          <a:ext cx="4074616" cy="2587381"/>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4B2FAB2A-82AA-4FDA-9A09-ABEEBEE00DE9}">
      <dsp:nvSpPr>
        <dsp:cNvPr id="0" name=""/>
        <dsp:cNvSpPr/>
      </dsp:nvSpPr>
      <dsp:spPr>
        <a:xfrm>
          <a:off x="5433982" y="992474"/>
          <a:ext cx="4074616" cy="2587381"/>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s-ES" sz="1900" kern="1200"/>
            <a:t>La Administración tributaria podrá oponerse o deberá autorizar expresamente, en los términos establecidos en la normativa sobre asistencia mutua, que la información facilitada conforme al apartado anterior sea transmitida a un tercer Estado o entidad internacional o supranacional.</a:t>
          </a:r>
          <a:endParaRPr lang="en-US" sz="1900" kern="1200"/>
        </a:p>
      </dsp:txBody>
      <dsp:txXfrm>
        <a:off x="5509764" y="1068256"/>
        <a:ext cx="3923052" cy="243581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C12578-F6B0-44EB-9CEB-94D110C9239A}">
      <dsp:nvSpPr>
        <dsp:cNvPr id="0" name=""/>
        <dsp:cNvSpPr/>
      </dsp:nvSpPr>
      <dsp:spPr>
        <a:xfrm>
          <a:off x="0" y="3155"/>
          <a:ext cx="9509760" cy="203196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s-ES" sz="2500" kern="1200"/>
            <a:t>La información suministrada a la Administración tributaria por otros Estados o por entidades internacionales o supranacionales en virtud de normas sobre asistencia mutua tendrá carácter reservado en los términos señalados en el artículo 95.1 LGT.</a:t>
          </a:r>
          <a:endParaRPr lang="en-US" sz="2500" kern="1200"/>
        </a:p>
      </dsp:txBody>
      <dsp:txXfrm>
        <a:off x="99192" y="102347"/>
        <a:ext cx="9311376" cy="1833576"/>
      </dsp:txXfrm>
    </dsp:sp>
    <dsp:sp modelId="{360BC0B1-4AA3-42F2-895E-CEBA0D7A7796}">
      <dsp:nvSpPr>
        <dsp:cNvPr id="0" name=""/>
        <dsp:cNvSpPr/>
      </dsp:nvSpPr>
      <dsp:spPr>
        <a:xfrm>
          <a:off x="0" y="2107116"/>
          <a:ext cx="9509760" cy="2031960"/>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s-ES" sz="2500" kern="1200"/>
            <a:t>No obstante, la cesión a terceros establecida en los distintos párrafos del artículo 95.1 LGT será posible solo si la normativa del Estado o entidad que ha facilitado la información permite su utilización para fines similares, salvo que la normativa sobre asistencia establezca otra cosa.</a:t>
          </a:r>
          <a:endParaRPr lang="en-US" sz="2500" kern="1200"/>
        </a:p>
      </dsp:txBody>
      <dsp:txXfrm>
        <a:off x="99192" y="2206308"/>
        <a:ext cx="9311376" cy="1833576"/>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E71268B-8AC2-4239-8FAF-7C144C210720}" type="datetimeFigureOut">
              <a:rPr lang="en-US"/>
              <a:t>2/6/2023</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02BA2C8-71FC-43D0-BD87-0547616971FA}" type="slidenum">
              <a:rPr/>
              <a:t>‹#›</a:t>
            </a:fld>
            <a:endParaRPr/>
          </a:p>
        </p:txBody>
      </p:sp>
    </p:spTree>
    <p:extLst>
      <p:ext uri="{BB962C8B-B14F-4D97-AF65-F5344CB8AC3E}">
        <p14:creationId xmlns:p14="http://schemas.microsoft.com/office/powerpoint/2010/main" val="37292136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AD8362-6D63-40AC-BAA9-90C3AE6D5875}" type="datetimeFigureOut">
              <a:rPr lang="en-US"/>
              <a:t>2/6/2023</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539446-6953-447E-A4E3-E7CFBF870046}" type="slidenum">
              <a:rPr/>
              <a:t>‹#›</a:t>
            </a:fld>
            <a:endParaRPr/>
          </a:p>
        </p:txBody>
      </p:sp>
    </p:spTree>
    <p:extLst>
      <p:ext uri="{BB962C8B-B14F-4D97-AF65-F5344CB8AC3E}">
        <p14:creationId xmlns:p14="http://schemas.microsoft.com/office/powerpoint/2010/main" val="14239292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10"/>
          </p:nvPr>
        </p:nvSpPr>
        <p:spPr/>
        <p:txBody>
          <a:bodyPr/>
          <a:lstStyle/>
          <a:p>
            <a:fld id="{5EE2CF44-2B13-41B4-A334-1CDF534EEBBF}" type="slidenum">
              <a:rPr lang="es-ES" smtClean="0"/>
              <a:pPr/>
              <a:t>2</a:t>
            </a:fld>
            <a:endParaRPr lang="es-ES" dirty="0"/>
          </a:p>
        </p:txBody>
      </p:sp>
    </p:spTree>
    <p:extLst>
      <p:ext uri="{BB962C8B-B14F-4D97-AF65-F5344CB8AC3E}">
        <p14:creationId xmlns:p14="http://schemas.microsoft.com/office/powerpoint/2010/main" val="163939199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water3"/>
          <p:cNvSpPr/>
          <p:nvPr/>
        </p:nvSpPr>
        <p:spPr bwMode="gray">
          <a:xfrm>
            <a:off x="2552" y="5243129"/>
            <a:ext cx="12188952" cy="1614871"/>
          </a:xfrm>
          <a:prstGeom prst="rect">
            <a:avLst/>
          </a:prstGeom>
          <a:gradFill>
            <a:gsLst>
              <a:gs pos="833">
                <a:schemeClr val="accent2">
                  <a:lumMod val="60000"/>
                  <a:lumOff val="40000"/>
                  <a:alpha val="38000"/>
                </a:schemeClr>
              </a:gs>
              <a:gs pos="23000">
                <a:schemeClr val="accent2">
                  <a:lumMod val="60000"/>
                  <a:lumOff val="40000"/>
                </a:schemeClr>
              </a:gs>
              <a:gs pos="100000">
                <a:schemeClr val="accent2">
                  <a:lumMod val="20000"/>
                  <a:lumOff val="80000"/>
                  <a:alpha val="89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5" name="sky"/>
          <p:cNvSpPr/>
          <p:nvPr/>
        </p:nvSpPr>
        <p:spPr bwMode="white">
          <a:xfrm>
            <a:off x="2552" y="0"/>
            <a:ext cx="12188952" cy="5334000"/>
          </a:xfrm>
          <a:prstGeom prst="rect">
            <a:avLst/>
          </a:prstGeom>
          <a:gradFill>
            <a:gsLst>
              <a:gs pos="0">
                <a:schemeClr val="accent2">
                  <a:lumMod val="60000"/>
                  <a:lumOff val="40000"/>
                  <a:alpha val="80000"/>
                </a:schemeClr>
              </a:gs>
              <a:gs pos="99000">
                <a:schemeClr val="accent2">
                  <a:lumMod val="20000"/>
                  <a:lumOff val="80000"/>
                  <a:alpha val="6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pic>
        <p:nvPicPr>
          <p:cNvPr id="6" name="water2"/>
          <p:cNvPicPr>
            <a:picLocks noChangeAspect="1"/>
          </p:cNvPicPr>
          <p:nvPr/>
        </p:nvPicPr>
        <p:blipFill rotWithShape="1">
          <a:blip r:embed="rId2" cstate="print">
            <a:extLst>
              <a:ext uri="{28A0092B-C50C-407E-A947-70E740481C1C}">
                <a14:useLocalDpi xmlns:a14="http://schemas.microsoft.com/office/drawing/2010/main" val="0"/>
              </a:ext>
            </a:extLst>
          </a:blip>
          <a:srcRect l="2674" r="9901"/>
          <a:stretch/>
        </p:blipFill>
        <p:spPr bwMode="ltGray">
          <a:xfrm>
            <a:off x="-1425" y="5497897"/>
            <a:ext cx="12188952" cy="463209"/>
          </a:xfrm>
          <a:prstGeom prst="rect">
            <a:avLst/>
          </a:prstGeom>
          <a:noFill/>
          <a:ln>
            <a:noFill/>
          </a:ln>
        </p:spPr>
      </p:pic>
      <p:pic>
        <p:nvPicPr>
          <p:cNvPr id="7" name="water1"/>
          <p:cNvPicPr>
            <a:picLocks noChangeAspect="1"/>
          </p:cNvPicPr>
          <p:nvPr/>
        </p:nvPicPr>
        <p:blipFill rotWithShape="1">
          <a:blip r:embed="rId3" cstate="print">
            <a:duotone>
              <a:schemeClr val="accent2">
                <a:shade val="45000"/>
                <a:satMod val="135000"/>
              </a:schemeClr>
              <a:prstClr val="white"/>
            </a:duotone>
            <a:extLst>
              <a:ext uri="{28A0092B-C50C-407E-A947-70E740481C1C}">
                <a14:useLocalDpi xmlns:a14="http://schemas.microsoft.com/office/drawing/2010/main" val="0"/>
              </a:ext>
            </a:extLst>
          </a:blip>
          <a:srcRect l="6218" r="6356"/>
          <a:stretch/>
        </p:blipFill>
        <p:spPr bwMode="gray">
          <a:xfrm flipH="1">
            <a:off x="-1425" y="5221111"/>
            <a:ext cx="12188952" cy="268288"/>
          </a:xfrm>
          <a:prstGeom prst="rect">
            <a:avLst/>
          </a:prstGeom>
          <a:noFill/>
          <a:ln>
            <a:noFill/>
          </a:ln>
        </p:spPr>
      </p:pic>
      <p:sp>
        <p:nvSpPr>
          <p:cNvPr id="8" name="Rectangle 7"/>
          <p:cNvSpPr/>
          <p:nvPr/>
        </p:nvSpPr>
        <p:spPr>
          <a:xfrm>
            <a:off x="-1425" y="5961106"/>
            <a:ext cx="12188952" cy="896846"/>
          </a:xfrm>
          <a:prstGeom prst="rect">
            <a:avLst/>
          </a:prstGeom>
          <a:gradFill>
            <a:gsLst>
              <a:gs pos="25000">
                <a:schemeClr val="accent6">
                  <a:lumMod val="60000"/>
                  <a:lumOff val="40000"/>
                  <a:alpha val="0"/>
                </a:schemeClr>
              </a:gs>
              <a:gs pos="100000">
                <a:schemeClr val="accent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305872" y="1309047"/>
            <a:ext cx="9602789" cy="2667000"/>
          </a:xfrm>
        </p:spPr>
        <p:txBody>
          <a:bodyPr anchor="b">
            <a:noAutofit/>
          </a:bodyPr>
          <a:lstStyle>
            <a:lvl1pPr algn="ctr">
              <a:defRPr sz="6000"/>
            </a:lvl1pPr>
          </a:lstStyle>
          <a:p>
            <a:r>
              <a:rPr lang="en-US"/>
              <a:t>Click to edit Master title style</a:t>
            </a:r>
            <a:endParaRPr/>
          </a:p>
        </p:txBody>
      </p:sp>
      <p:sp>
        <p:nvSpPr>
          <p:cNvPr id="3" name="Subtitle 2"/>
          <p:cNvSpPr>
            <a:spLocks noGrp="1"/>
          </p:cNvSpPr>
          <p:nvPr>
            <p:ph type="subTitle" idx="1"/>
          </p:nvPr>
        </p:nvSpPr>
        <p:spPr>
          <a:xfrm>
            <a:off x="1305872" y="4038600"/>
            <a:ext cx="9601200" cy="990600"/>
          </a:xfrm>
        </p:spPr>
        <p:txBody>
          <a:bodyPr>
            <a:normAutofit/>
          </a:bodyPr>
          <a:lstStyle>
            <a:lvl1pPr marL="0" indent="0" algn="ctr">
              <a:spcBef>
                <a:spcPts val="0"/>
              </a:spcBef>
              <a:buNone/>
              <a:defRPr sz="1800" cap="all" baseline="0">
                <a:solidFill>
                  <a:schemeClr val="accent2">
                    <a:lumMod val="7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a:p>
        </p:txBody>
      </p:sp>
    </p:spTree>
    <p:extLst>
      <p:ext uri="{BB962C8B-B14F-4D97-AF65-F5344CB8AC3E}">
        <p14:creationId xmlns:p14="http://schemas.microsoft.com/office/powerpoint/2010/main" val="2942361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7B2D3E9E-A95C-48F2-B4BF-A71542E0BE9A}" type="datetime1">
              <a:rPr lang="en-US"/>
              <a:t>2/6/2023</a:t>
            </a:fld>
            <a:endParaRPr/>
          </a:p>
        </p:txBody>
      </p:sp>
      <p:sp>
        <p:nvSpPr>
          <p:cNvPr id="6" name="Slide Number Placeholder 5"/>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3405082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sky"/>
          <p:cNvSpPr/>
          <p:nvPr/>
        </p:nvSpPr>
        <p:spPr>
          <a:xfrm>
            <a:off x="2552" y="-1"/>
            <a:ext cx="12188952" cy="6858002"/>
          </a:xfrm>
          <a:prstGeom prst="rect">
            <a:avLst/>
          </a:prstGeom>
          <a:gradFill>
            <a:gsLst>
              <a:gs pos="0">
                <a:schemeClr val="accent2">
                  <a:lumMod val="60000"/>
                  <a:lumOff val="40000"/>
                  <a:alpha val="80000"/>
                </a:schemeClr>
              </a:gs>
              <a:gs pos="99000">
                <a:schemeClr val="accent2">
                  <a:lumMod val="20000"/>
                  <a:lumOff val="80000"/>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822960" rtlCol="0" anchor="ctr"/>
          <a:lstStyle/>
          <a:p>
            <a:pPr algn="ctr"/>
            <a:endParaRPr/>
          </a:p>
        </p:txBody>
      </p:sp>
      <p:sp>
        <p:nvSpPr>
          <p:cNvPr id="2" name="Title 1"/>
          <p:cNvSpPr>
            <a:spLocks noGrp="1"/>
          </p:cNvSpPr>
          <p:nvPr>
            <p:ph type="title"/>
          </p:nvPr>
        </p:nvSpPr>
        <p:spPr>
          <a:xfrm>
            <a:off x="1293813" y="1309047"/>
            <a:ext cx="9601252" cy="2667000"/>
          </a:xfrm>
        </p:spPr>
        <p:txBody>
          <a:bodyPr anchor="b">
            <a:normAutofit/>
          </a:bodyPr>
          <a:lstStyle>
            <a:lvl1pPr algn="ctr">
              <a:defRPr sz="6000" b="0"/>
            </a:lvl1pPr>
          </a:lstStyle>
          <a:p>
            <a:r>
              <a:rPr lang="en-US"/>
              <a:t>Click to edit Master title style</a:t>
            </a:r>
            <a:endParaRPr/>
          </a:p>
        </p:txBody>
      </p:sp>
      <p:sp>
        <p:nvSpPr>
          <p:cNvPr id="3" name="Text Placeholder 2"/>
          <p:cNvSpPr>
            <a:spLocks noGrp="1"/>
          </p:cNvSpPr>
          <p:nvPr>
            <p:ph type="body" idx="1"/>
          </p:nvPr>
        </p:nvSpPr>
        <p:spPr>
          <a:xfrm>
            <a:off x="1293813" y="4038600"/>
            <a:ext cx="9601200" cy="1143000"/>
          </a:xfrm>
        </p:spPr>
        <p:txBody>
          <a:bodyPr anchor="t">
            <a:normAutofit/>
          </a:bodyPr>
          <a:lstStyle>
            <a:lvl1pPr marL="0" indent="0" algn="ctr">
              <a:spcBef>
                <a:spcPts val="0"/>
              </a:spcBef>
              <a:buNone/>
              <a:defRPr sz="2000" cap="all" baseline="0">
                <a:solidFill>
                  <a:schemeClr val="accent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A50F84E2-2D7A-43CF-AC90-352A289A783A}" type="datetime1">
              <a:rPr lang="en-US"/>
              <a:t>2/6/2023</a:t>
            </a:fld>
            <a:endParaRPr/>
          </a:p>
        </p:txBody>
      </p:sp>
      <p:sp>
        <p:nvSpPr>
          <p:cNvPr id="6" name="Slide Number Placeholder 5"/>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3043559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Content Placeholder 3"/>
          <p:cNvSpPr>
            <a:spLocks noGrp="1"/>
          </p:cNvSpPr>
          <p:nvPr>
            <p:ph sz="half" idx="2"/>
          </p:nvPr>
        </p:nvSpPr>
        <p:spPr>
          <a:xfrm>
            <a:off x="6278880" y="1572768"/>
            <a:ext cx="4572000" cy="4142232"/>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3" name="Content Placeholder 2"/>
          <p:cNvSpPr>
            <a:spLocks noGrp="1"/>
          </p:cNvSpPr>
          <p:nvPr>
            <p:ph sz="half" idx="1"/>
          </p:nvPr>
        </p:nvSpPr>
        <p:spPr>
          <a:xfrm>
            <a:off x="1341120" y="1572768"/>
            <a:ext cx="4572000" cy="4142232"/>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F12952B5-7A2F-4CC8-B7CE-9234E21C2837}" type="datetime1">
              <a:rPr lang="en-US"/>
              <a:t>2/6/2023</a:t>
            </a:fld>
            <a:endParaRPr/>
          </a:p>
        </p:txBody>
      </p:sp>
      <p:sp>
        <p:nvSpPr>
          <p:cNvPr id="7" name="Slide Number Placeholder 6"/>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424937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341120" y="1572768"/>
            <a:ext cx="4572000" cy="766588"/>
          </a:xfrm>
        </p:spPr>
        <p:txBody>
          <a:bodyPr anchor="ctr">
            <a:normAutofit/>
          </a:bodyPr>
          <a:lstStyle>
            <a:lvl1pPr marL="0" indent="0">
              <a:spcBef>
                <a:spcPts val="0"/>
              </a:spcBef>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41120" y="2365861"/>
            <a:ext cx="4572000" cy="334914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78880" y="1572768"/>
            <a:ext cx="4572000" cy="766588"/>
          </a:xfrm>
        </p:spPr>
        <p:txBody>
          <a:bodyPr anchor="ctr">
            <a:normAutofit/>
          </a:bodyPr>
          <a:lstStyle>
            <a:lvl1pPr marL="0" indent="0">
              <a:spcBef>
                <a:spcPts val="0"/>
              </a:spcBef>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78880" y="2365861"/>
            <a:ext cx="4572000" cy="334914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r>
              <a:rPr lang="en-US" dirty="0"/>
              <a:t>Add a footer</a:t>
            </a:r>
            <a:endParaRPr dirty="0"/>
          </a:p>
        </p:txBody>
      </p:sp>
      <p:sp>
        <p:nvSpPr>
          <p:cNvPr id="7" name="Date Placeholder 6"/>
          <p:cNvSpPr>
            <a:spLocks noGrp="1"/>
          </p:cNvSpPr>
          <p:nvPr>
            <p:ph type="dt" sz="half" idx="10"/>
          </p:nvPr>
        </p:nvSpPr>
        <p:spPr/>
        <p:txBody>
          <a:bodyPr/>
          <a:lstStyle/>
          <a:p>
            <a:fld id="{CE1DA07A-9201-4B4B-BAF2-015AFA30F520}" type="datetime1">
              <a:rPr lang="en-US"/>
              <a:t>2/6/2023</a:t>
            </a:fld>
            <a:endParaRPr/>
          </a:p>
        </p:txBody>
      </p:sp>
      <p:sp>
        <p:nvSpPr>
          <p:cNvPr id="9" name="Slide Number Placeholder 8"/>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1072378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endParaRPr dirty="0"/>
          </a:p>
        </p:txBody>
      </p:sp>
      <p:sp>
        <p:nvSpPr>
          <p:cNvPr id="3" name="Date Placeholder 2"/>
          <p:cNvSpPr>
            <a:spLocks noGrp="1"/>
          </p:cNvSpPr>
          <p:nvPr>
            <p:ph type="dt" sz="half" idx="10"/>
          </p:nvPr>
        </p:nvSpPr>
        <p:spPr/>
        <p:txBody>
          <a:bodyPr/>
          <a:lstStyle/>
          <a:p>
            <a:fld id="{73D7E00A-486F-4252-8B1D-E32645521F49}" type="datetime1">
              <a:rPr lang="en-US"/>
              <a:t>2/6/2023</a:t>
            </a:fld>
            <a:endParaRPr/>
          </a:p>
        </p:txBody>
      </p:sp>
      <p:sp>
        <p:nvSpPr>
          <p:cNvPr id="5" name="Slide Number Placeholder 4"/>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3681886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sky"/>
          <p:cNvSpPr/>
          <p:nvPr/>
        </p:nvSpPr>
        <p:spPr>
          <a:xfrm>
            <a:off x="2552" y="-1"/>
            <a:ext cx="12188952" cy="6858002"/>
          </a:xfrm>
          <a:prstGeom prst="rect">
            <a:avLst/>
          </a:prstGeom>
          <a:gradFill>
            <a:gsLst>
              <a:gs pos="0">
                <a:schemeClr val="accent2">
                  <a:lumMod val="60000"/>
                  <a:lumOff val="40000"/>
                  <a:alpha val="80000"/>
                </a:schemeClr>
              </a:gs>
              <a:gs pos="99000">
                <a:schemeClr val="accent2">
                  <a:lumMod val="20000"/>
                  <a:lumOff val="80000"/>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822960" rtlCol="0" anchor="ctr"/>
          <a:lstStyle/>
          <a:p>
            <a:pPr algn="ctr"/>
            <a:endParaRPr/>
          </a:p>
        </p:txBody>
      </p:sp>
      <p:sp>
        <p:nvSpPr>
          <p:cNvPr id="3" name="Footer Placeholder 2"/>
          <p:cNvSpPr>
            <a:spLocks noGrp="1"/>
          </p:cNvSpPr>
          <p:nvPr>
            <p:ph type="ftr" sz="quarter" idx="11"/>
          </p:nvPr>
        </p:nvSpPr>
        <p:spPr/>
        <p:txBody>
          <a:bodyPr/>
          <a:lstStyle/>
          <a:p>
            <a:r>
              <a:rPr lang="en-US" dirty="0"/>
              <a:t>Add a footer</a:t>
            </a:r>
            <a:endParaRPr dirty="0"/>
          </a:p>
        </p:txBody>
      </p:sp>
      <p:sp>
        <p:nvSpPr>
          <p:cNvPr id="2" name="Date Placeholder 1"/>
          <p:cNvSpPr>
            <a:spLocks noGrp="1"/>
          </p:cNvSpPr>
          <p:nvPr>
            <p:ph type="dt" sz="half" idx="10"/>
          </p:nvPr>
        </p:nvSpPr>
        <p:spPr/>
        <p:txBody>
          <a:bodyPr/>
          <a:lstStyle/>
          <a:p>
            <a:fld id="{8DDF5F92-E675-4B36-9A60-69A962A68675}" type="datetime1">
              <a:rPr lang="en-US"/>
              <a:t>2/6/2023</a:t>
            </a:fld>
            <a:endParaRPr/>
          </a:p>
        </p:txBody>
      </p:sp>
      <p:sp>
        <p:nvSpPr>
          <p:cNvPr id="4" name="Slide Number Placeholder 3"/>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492262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479" y="762000"/>
            <a:ext cx="3377133" cy="2743200"/>
          </a:xfrm>
        </p:spPr>
        <p:txBody>
          <a:bodyPr anchor="b">
            <a:normAutofit/>
          </a:bodyPr>
          <a:lstStyle>
            <a:lvl1pPr>
              <a:defRPr sz="3200" b="0"/>
            </a:lvl1pPr>
          </a:lstStyle>
          <a:p>
            <a:r>
              <a:rPr lang="en-US"/>
              <a:t>Click to edit Master title style</a:t>
            </a:r>
            <a:endParaRPr/>
          </a:p>
        </p:txBody>
      </p:sp>
      <p:sp>
        <p:nvSpPr>
          <p:cNvPr id="3" name="Content Placeholder 2"/>
          <p:cNvSpPr>
            <a:spLocks noGrp="1"/>
          </p:cNvSpPr>
          <p:nvPr>
            <p:ph idx="1"/>
          </p:nvPr>
        </p:nvSpPr>
        <p:spPr>
          <a:xfrm>
            <a:off x="760413" y="685800"/>
            <a:ext cx="6858000" cy="45720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127479" y="3554104"/>
            <a:ext cx="3377133" cy="1703696"/>
          </a:xfrm>
        </p:spPr>
        <p:txBody>
          <a:bodyPr>
            <a:normAutofit/>
          </a:bodyPr>
          <a:lstStyle>
            <a:lvl1pPr marL="0" indent="0">
              <a:lnSpc>
                <a:spcPct val="90000"/>
              </a:lnSpc>
              <a:spcBef>
                <a:spcPts val="8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AF6E2C9B-5FA2-460D-9BE7-B0812FC2A6FF}" type="datetime1">
              <a:rPr lang="en-US"/>
              <a:t>2/6/2023</a:t>
            </a:fld>
            <a:endParaRPr/>
          </a:p>
        </p:txBody>
      </p:sp>
      <p:sp>
        <p:nvSpPr>
          <p:cNvPr id="7" name="Slide Number Placeholder 6"/>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1483897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479" y="762000"/>
            <a:ext cx="3377133" cy="2743200"/>
          </a:xfrm>
        </p:spPr>
        <p:txBody>
          <a:bodyPr anchor="b">
            <a:normAutofit/>
          </a:bodyPr>
          <a:lstStyle>
            <a:lvl1pPr>
              <a:defRPr sz="34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760413" y="685800"/>
            <a:ext cx="6858000" cy="4572000"/>
          </a:xfrm>
          <a:solidFill>
            <a:schemeClr val="bg1">
              <a:lumMod val="95000"/>
            </a:schemeClr>
          </a:solidFill>
        </p:spPr>
        <p:txBody>
          <a:bodyP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127479" y="3554104"/>
            <a:ext cx="3377133" cy="1703696"/>
          </a:xfrm>
        </p:spPr>
        <p:txBody>
          <a:bodyPr>
            <a:normAutofit/>
          </a:bodyPr>
          <a:lstStyle>
            <a:lvl1pPr marL="0" indent="0">
              <a:lnSpc>
                <a:spcPct val="100000"/>
              </a:lnSpc>
              <a:spcBef>
                <a:spcPts val="8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1D374940-A916-4C8B-9648-02A2D3898F9E}" type="datetime1">
              <a:rPr lang="en-US"/>
              <a:t>2/6/2023</a:t>
            </a:fld>
            <a:endParaRPr/>
          </a:p>
        </p:txBody>
      </p:sp>
      <p:sp>
        <p:nvSpPr>
          <p:cNvPr id="7" name="Slide Number Placeholder 6"/>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4216615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5F4E5243-F52A-4D37-9694-EB26C6C31910}" type="datetime1">
              <a:rPr lang="en-US"/>
              <a:t>2/6/2023</a:t>
            </a:fld>
            <a:endParaRPr/>
          </a:p>
        </p:txBody>
      </p:sp>
      <p:sp>
        <p:nvSpPr>
          <p:cNvPr id="6" name="Slide Number Placeholder 5"/>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3536256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274638"/>
            <a:ext cx="2628900" cy="5440362"/>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200" y="274638"/>
            <a:ext cx="7734300" cy="5440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3A77B6E1-634A-48DC-9E8B-D894023267EF}" type="datetime1">
              <a:rPr lang="en-US"/>
              <a:t>2/6/2023</a:t>
            </a:fld>
            <a:endParaRPr/>
          </a:p>
        </p:txBody>
      </p:sp>
      <p:sp>
        <p:nvSpPr>
          <p:cNvPr id="6" name="Slide Number Placeholder 5"/>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13586516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sky"/>
          <p:cNvSpPr/>
          <p:nvPr/>
        </p:nvSpPr>
        <p:spPr>
          <a:xfrm>
            <a:off x="2552" y="-1"/>
            <a:ext cx="12188952" cy="6858002"/>
          </a:xfrm>
          <a:prstGeom prst="rect">
            <a:avLst/>
          </a:prstGeom>
          <a:gradFill>
            <a:gsLst>
              <a:gs pos="0">
                <a:schemeClr val="accent2">
                  <a:lumMod val="60000"/>
                  <a:lumOff val="40000"/>
                  <a:alpha val="58000"/>
                </a:schemeClr>
              </a:gs>
              <a:gs pos="88000">
                <a:schemeClr val="accent2">
                  <a:lumMod val="20000"/>
                  <a:lumOff val="80000"/>
                  <a:alpha val="6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822960" rtlCol="0" anchor="ctr"/>
          <a:lstStyle/>
          <a:p>
            <a:pPr algn="ctr"/>
            <a:endParaRPr/>
          </a:p>
        </p:txBody>
      </p:sp>
      <p:sp>
        <p:nvSpPr>
          <p:cNvPr id="8" name="water3"/>
          <p:cNvSpPr/>
          <p:nvPr/>
        </p:nvSpPr>
        <p:spPr bwMode="gray">
          <a:xfrm>
            <a:off x="2552" y="6064101"/>
            <a:ext cx="12188952" cy="793899"/>
          </a:xfrm>
          <a:prstGeom prst="rect">
            <a:avLst/>
          </a:prstGeom>
          <a:gradFill>
            <a:gsLst>
              <a:gs pos="833">
                <a:schemeClr val="accent2">
                  <a:lumMod val="60000"/>
                  <a:lumOff val="40000"/>
                  <a:alpha val="38000"/>
                </a:schemeClr>
              </a:gs>
              <a:gs pos="49000">
                <a:schemeClr val="accent2">
                  <a:lumMod val="60000"/>
                  <a:lumOff val="40000"/>
                </a:schemeClr>
              </a:gs>
              <a:gs pos="100000">
                <a:schemeClr val="accent2">
                  <a:lumMod val="20000"/>
                  <a:lumOff val="80000"/>
                  <a:alpha val="89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pic>
        <p:nvPicPr>
          <p:cNvPr id="9" name="water2"/>
          <p:cNvPicPr>
            <a:picLocks noChangeAspect="1"/>
          </p:cNvPicPr>
          <p:nvPr/>
        </p:nvPicPr>
        <p:blipFill rotWithShape="1">
          <a:blip r:embed="rId13" cstate="print">
            <a:extLst>
              <a:ext uri="{28A0092B-C50C-407E-A947-70E740481C1C}">
                <a14:useLocalDpi xmlns:a14="http://schemas.microsoft.com/office/drawing/2010/main" val="0"/>
              </a:ext>
            </a:extLst>
          </a:blip>
          <a:srcRect l="2674" r="9901"/>
          <a:stretch/>
        </p:blipFill>
        <p:spPr bwMode="white">
          <a:xfrm>
            <a:off x="-1425" y="6256181"/>
            <a:ext cx="12188952" cy="463209"/>
          </a:xfrm>
          <a:prstGeom prst="rect">
            <a:avLst/>
          </a:prstGeom>
          <a:noFill/>
          <a:ln>
            <a:noFill/>
          </a:ln>
        </p:spPr>
      </p:pic>
      <p:pic>
        <p:nvPicPr>
          <p:cNvPr id="10" name="water1"/>
          <p:cNvPicPr>
            <a:picLocks noChangeAspect="1"/>
          </p:cNvPicPr>
          <p:nvPr/>
        </p:nvPicPr>
        <p:blipFill rotWithShape="1">
          <a:blip r:embed="rId14" cstate="print">
            <a:duotone>
              <a:schemeClr val="accent2">
                <a:shade val="45000"/>
                <a:satMod val="135000"/>
              </a:schemeClr>
              <a:prstClr val="white"/>
            </a:duotone>
            <a:extLst>
              <a:ext uri="{28A0092B-C50C-407E-A947-70E740481C1C}">
                <a14:useLocalDpi xmlns:a14="http://schemas.microsoft.com/office/drawing/2010/main" val="0"/>
              </a:ext>
            </a:extLst>
          </a:blip>
          <a:srcRect l="6218" r="6356"/>
          <a:stretch/>
        </p:blipFill>
        <p:spPr bwMode="gray">
          <a:xfrm flipH="1">
            <a:off x="-1425" y="5979395"/>
            <a:ext cx="12188952" cy="268288"/>
          </a:xfrm>
          <a:prstGeom prst="rect">
            <a:avLst/>
          </a:prstGeom>
          <a:noFill/>
          <a:ln>
            <a:noFill/>
          </a:ln>
        </p:spPr>
      </p:pic>
      <p:sp>
        <p:nvSpPr>
          <p:cNvPr id="2" name="Title Placeholder 1"/>
          <p:cNvSpPr>
            <a:spLocks noGrp="1"/>
          </p:cNvSpPr>
          <p:nvPr>
            <p:ph type="title"/>
          </p:nvPr>
        </p:nvSpPr>
        <p:spPr>
          <a:xfrm>
            <a:off x="1341120" y="265176"/>
            <a:ext cx="9509759" cy="1088136"/>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341120" y="1572768"/>
            <a:ext cx="9509760" cy="41422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1341120" y="6601968"/>
            <a:ext cx="7159752" cy="237744"/>
          </a:xfrm>
          <a:prstGeom prst="rect">
            <a:avLst/>
          </a:prstGeom>
        </p:spPr>
        <p:txBody>
          <a:bodyPr vert="horz" lIns="91440" tIns="45720" rIns="91440" bIns="45720" rtlCol="0" anchor="ctr"/>
          <a:lstStyle>
            <a:lvl1pPr algn="l">
              <a:defRPr sz="1100" cap="all" baseline="0">
                <a:solidFill>
                  <a:schemeClr val="tx1"/>
                </a:solidFill>
              </a:defRPr>
            </a:lvl1pPr>
          </a:lstStyle>
          <a:p>
            <a:r>
              <a:rPr lang="en-US"/>
              <a:t>Add a footer</a:t>
            </a:r>
            <a:endParaRPr lang="en-US" dirty="0"/>
          </a:p>
        </p:txBody>
      </p:sp>
      <p:sp>
        <p:nvSpPr>
          <p:cNvPr id="4" name="Date Placeholder 3"/>
          <p:cNvSpPr>
            <a:spLocks noGrp="1"/>
          </p:cNvSpPr>
          <p:nvPr>
            <p:ph type="dt" sz="half" idx="2"/>
          </p:nvPr>
        </p:nvSpPr>
        <p:spPr>
          <a:xfrm>
            <a:off x="8875776" y="6601968"/>
            <a:ext cx="960120" cy="237744"/>
          </a:xfrm>
          <a:prstGeom prst="rect">
            <a:avLst/>
          </a:prstGeom>
        </p:spPr>
        <p:txBody>
          <a:bodyPr vert="horz" lIns="91440" tIns="45720" rIns="91440" bIns="45720" rtlCol="0" anchor="ctr"/>
          <a:lstStyle>
            <a:lvl1pPr algn="l">
              <a:defRPr sz="1100" cap="all" baseline="0">
                <a:solidFill>
                  <a:schemeClr val="tx1"/>
                </a:solidFill>
              </a:defRPr>
            </a:lvl1pPr>
          </a:lstStyle>
          <a:p>
            <a:fld id="{5586B75A-687E-405C-8A0B-8D00578BA2C3}" type="datetime1">
              <a:rPr lang="en-US" smtClean="0"/>
              <a:pPr/>
              <a:t>2/6/2023</a:t>
            </a:fld>
            <a:endParaRPr lang="en-US"/>
          </a:p>
        </p:txBody>
      </p:sp>
      <p:sp>
        <p:nvSpPr>
          <p:cNvPr id="6" name="Slide Number Placeholder 5"/>
          <p:cNvSpPr>
            <a:spLocks noGrp="1"/>
          </p:cNvSpPr>
          <p:nvPr>
            <p:ph type="sldNum" sz="quarter" idx="4"/>
          </p:nvPr>
        </p:nvSpPr>
        <p:spPr>
          <a:xfrm>
            <a:off x="10210800" y="6601968"/>
            <a:ext cx="640080" cy="237744"/>
          </a:xfrm>
          <a:prstGeom prst="rect">
            <a:avLst/>
          </a:prstGeom>
        </p:spPr>
        <p:txBody>
          <a:bodyPr vert="horz" lIns="91440" tIns="45720" rIns="91440" bIns="45720" rtlCol="0" anchor="ctr"/>
          <a:lstStyle>
            <a:lvl1pPr algn="r">
              <a:defRPr sz="1100" cap="all" baseline="0">
                <a:solidFill>
                  <a:schemeClr val="tx1"/>
                </a:solidFill>
              </a:defRPr>
            </a:lvl1pPr>
          </a:lstStyle>
          <a:p>
            <a:fld id="{4FAB73BC-B049-4115-A692-8D63A059BFB8}" type="slidenum">
              <a:rPr lang="en-US" smtClean="0"/>
              <a:pPr/>
              <a:t>‹#›</a:t>
            </a:fld>
            <a:endParaRPr lang="en-US"/>
          </a:p>
        </p:txBody>
      </p:sp>
    </p:spTree>
    <p:extLst>
      <p:ext uri="{BB962C8B-B14F-4D97-AF65-F5344CB8AC3E}">
        <p14:creationId xmlns:p14="http://schemas.microsoft.com/office/powerpoint/2010/main" val="3877551537"/>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800" kern="1200">
          <a:solidFill>
            <a:schemeClr val="accent2">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SzPct val="100000"/>
        <a:buFont typeface="Arial" pitchFamily="34" charset="0"/>
        <a:buChar char="•"/>
        <a:defRPr sz="2000" kern="1200">
          <a:solidFill>
            <a:schemeClr val="accent2">
              <a:lumMod val="50000"/>
            </a:schemeClr>
          </a:solidFill>
          <a:latin typeface="+mn-lt"/>
          <a:ea typeface="+mn-ea"/>
          <a:cs typeface="+mn-cs"/>
        </a:defRPr>
      </a:lvl1pPr>
      <a:lvl2pPr marL="548640" indent="-228600" algn="l" defTabSz="914400" rtl="0" eaLnBrk="1" latinLnBrk="0" hangingPunct="1">
        <a:lnSpc>
          <a:spcPct val="90000"/>
        </a:lnSpc>
        <a:spcBef>
          <a:spcPts val="1000"/>
        </a:spcBef>
        <a:buSzPct val="100000"/>
        <a:buFont typeface="Arial" pitchFamily="34" charset="0"/>
        <a:buChar char="•"/>
        <a:defRPr sz="1800" kern="1200">
          <a:solidFill>
            <a:schemeClr val="accent2">
              <a:lumMod val="50000"/>
            </a:schemeClr>
          </a:solidFill>
          <a:latin typeface="+mn-lt"/>
          <a:ea typeface="+mn-ea"/>
          <a:cs typeface="+mn-cs"/>
        </a:defRPr>
      </a:lvl2pPr>
      <a:lvl3pPr marL="822960" indent="-228600" algn="l" defTabSz="914400" rtl="0" eaLnBrk="1" latinLnBrk="0" hangingPunct="1">
        <a:lnSpc>
          <a:spcPct val="90000"/>
        </a:lnSpc>
        <a:spcBef>
          <a:spcPts val="800"/>
        </a:spcBef>
        <a:buSzPct val="100000"/>
        <a:buFont typeface="Arial" pitchFamily="34" charset="0"/>
        <a:buChar char="•"/>
        <a:defRPr sz="1600" kern="1200">
          <a:solidFill>
            <a:schemeClr val="accent2">
              <a:lumMod val="50000"/>
            </a:schemeClr>
          </a:solidFill>
          <a:latin typeface="+mn-lt"/>
          <a:ea typeface="+mn-ea"/>
          <a:cs typeface="+mn-cs"/>
        </a:defRPr>
      </a:lvl3pPr>
      <a:lvl4pPr marL="109728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4pPr>
      <a:lvl5pPr marL="137160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5pPr>
      <a:lvl6pPr marL="164592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6pPr>
      <a:lvl7pPr marL="192024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7pPr>
      <a:lvl8pPr marL="2194560" indent="-228600" algn="l" defTabSz="914400" rtl="0" eaLnBrk="1" latinLnBrk="0" hangingPunct="1">
        <a:lnSpc>
          <a:spcPct val="90000"/>
        </a:lnSpc>
        <a:spcBef>
          <a:spcPts val="800"/>
        </a:spcBef>
        <a:buSzPct val="100000"/>
        <a:buFont typeface="Arial" pitchFamily="34" charset="0"/>
        <a:buChar char="•"/>
        <a:defRPr sz="1400" kern="1200">
          <a:solidFill>
            <a:schemeClr val="accent2">
              <a:lumMod val="50000"/>
            </a:schemeClr>
          </a:solidFill>
          <a:latin typeface="+mn-lt"/>
          <a:ea typeface="+mn-ea"/>
          <a:cs typeface="+mn-cs"/>
        </a:defRPr>
      </a:lvl8pPr>
      <a:lvl9pPr marL="2240280" indent="0" algn="l" defTabSz="914400" rtl="0" eaLnBrk="1" latinLnBrk="0" hangingPunct="1">
        <a:lnSpc>
          <a:spcPct val="90000"/>
        </a:lnSpc>
        <a:spcBef>
          <a:spcPts val="800"/>
        </a:spcBef>
        <a:buSzPct val="100000"/>
        <a:buFont typeface="Arial" pitchFamily="34" charset="0"/>
        <a:buNone/>
        <a:defRPr sz="1400" kern="1200">
          <a:solidFill>
            <a:schemeClr val="accent2">
              <a:lumMod val="50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s-ES" sz="3200" dirty="0"/>
              <a:t>“El intercambio de información fiscal sobre los operadores de las plataformas digitales y los </a:t>
            </a:r>
            <a:r>
              <a:rPr lang="es-ES" sz="3200" dirty="0" err="1"/>
              <a:t>criptoactivos</a:t>
            </a:r>
            <a:r>
              <a:rPr lang="es-ES" sz="3200" dirty="0"/>
              <a:t> en la Unión Europea”</a:t>
            </a:r>
            <a:endParaRPr lang="en-US" sz="3200" dirty="0"/>
          </a:p>
        </p:txBody>
      </p:sp>
      <p:sp>
        <p:nvSpPr>
          <p:cNvPr id="3" name="Subtitle 2"/>
          <p:cNvSpPr>
            <a:spLocks noGrp="1"/>
          </p:cNvSpPr>
          <p:nvPr>
            <p:ph type="subTitle" idx="1"/>
          </p:nvPr>
        </p:nvSpPr>
        <p:spPr/>
        <p:txBody>
          <a:bodyPr/>
          <a:lstStyle/>
          <a:p>
            <a:r>
              <a:rPr lang="en-US" dirty="0"/>
              <a:t>Fernando SERRANO </a:t>
            </a:r>
            <a:r>
              <a:rPr lang="en-US" dirty="0" err="1"/>
              <a:t>anton</a:t>
            </a:r>
            <a:endParaRPr lang="en-US" dirty="0"/>
          </a:p>
          <a:p>
            <a:r>
              <a:rPr lang="en-US" dirty="0" err="1"/>
              <a:t>Catedratico</a:t>
            </a:r>
            <a:r>
              <a:rPr lang="en-US" dirty="0"/>
              <a:t> de Derecho </a:t>
            </a:r>
            <a:r>
              <a:rPr lang="en-US" dirty="0" err="1"/>
              <a:t>Financiero</a:t>
            </a:r>
            <a:r>
              <a:rPr lang="en-US" dirty="0"/>
              <a:t> y </a:t>
            </a:r>
            <a:r>
              <a:rPr lang="en-US" dirty="0" err="1"/>
              <a:t>tributario</a:t>
            </a:r>
            <a:r>
              <a:rPr lang="en-US" dirty="0"/>
              <a:t>, </a:t>
            </a:r>
            <a:r>
              <a:rPr lang="en-US" dirty="0" err="1"/>
              <a:t>ucm</a:t>
            </a:r>
            <a:endParaRPr lang="en-US" dirty="0"/>
          </a:p>
          <a:p>
            <a:r>
              <a:rPr lang="en-US" dirty="0"/>
              <a:t>serranoa@ucm.es</a:t>
            </a:r>
          </a:p>
        </p:txBody>
      </p:sp>
    </p:spTree>
    <p:extLst>
      <p:ext uri="{BB962C8B-B14F-4D97-AF65-F5344CB8AC3E}">
        <p14:creationId xmlns:p14="http://schemas.microsoft.com/office/powerpoint/2010/main" val="1503902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ítulo 12"/>
          <p:cNvSpPr>
            <a:spLocks noGrp="1"/>
          </p:cNvSpPr>
          <p:nvPr>
            <p:ph type="title"/>
          </p:nvPr>
        </p:nvSpPr>
        <p:spPr>
          <a:xfrm>
            <a:off x="1524000" y="457200"/>
            <a:ext cx="9601200" cy="1143000"/>
          </a:xfrm>
        </p:spPr>
        <p:txBody>
          <a:bodyPr rtlCol="0"/>
          <a:lstStyle/>
          <a:p>
            <a:pPr rtl="0"/>
            <a:r>
              <a:rPr lang="es-ES" dirty="0"/>
              <a:t>Fiscalidad Internacional y plataformas de economía colaborativa</a:t>
            </a:r>
          </a:p>
        </p:txBody>
      </p:sp>
      <p:sp>
        <p:nvSpPr>
          <p:cNvPr id="14" name="Marcador de posición de contenido 13"/>
          <p:cNvSpPr>
            <a:spLocks noGrp="1"/>
          </p:cNvSpPr>
          <p:nvPr>
            <p:ph idx="1"/>
          </p:nvPr>
        </p:nvSpPr>
        <p:spPr>
          <a:xfrm>
            <a:off x="1264208" y="2136790"/>
            <a:ext cx="9509760" cy="4142232"/>
          </a:xfrm>
        </p:spPr>
        <p:txBody>
          <a:bodyPr rtlCol="0"/>
          <a:lstStyle/>
          <a:p>
            <a:pPr rtl="0"/>
            <a:r>
              <a:rPr lang="es-ES" dirty="0"/>
              <a:t>Introducción</a:t>
            </a:r>
          </a:p>
          <a:p>
            <a:pPr rtl="0"/>
            <a:r>
              <a:rPr lang="es-ES" dirty="0"/>
              <a:t>Los básicos de la fiscalidad internacional </a:t>
            </a:r>
          </a:p>
          <a:p>
            <a:pPr rtl="0"/>
            <a:r>
              <a:rPr lang="es-ES" dirty="0"/>
              <a:t>Esquema habitual de fiscalidad internacional de las plataformas de economía colaborativa</a:t>
            </a:r>
          </a:p>
          <a:p>
            <a:pPr rtl="0"/>
            <a:r>
              <a:rPr lang="es-ES" dirty="0"/>
              <a:t>El futuro: desregulación o fiscalidad</a:t>
            </a:r>
          </a:p>
          <a:p>
            <a:pPr rtl="0"/>
            <a:r>
              <a:rPr lang="es-ES" dirty="0"/>
              <a:t>El intercambio de información en los </a:t>
            </a:r>
            <a:r>
              <a:rPr lang="es-ES" dirty="0" err="1"/>
              <a:t>criptoactivos</a:t>
            </a:r>
            <a:endParaRPr lang="es-ES" dirty="0"/>
          </a:p>
        </p:txBody>
      </p:sp>
    </p:spTree>
    <p:extLst>
      <p:ext uri="{BB962C8B-B14F-4D97-AF65-F5344CB8AC3E}">
        <p14:creationId xmlns:p14="http://schemas.microsoft.com/office/powerpoint/2010/main" val="3042826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pic>
        <p:nvPicPr>
          <p:cNvPr id="4" name="Marcador de contenido 3"/>
          <p:cNvPicPr>
            <a:picLocks noGrp="1" noChangeAspect="1"/>
          </p:cNvPicPr>
          <p:nvPr>
            <p:ph idx="1"/>
          </p:nvPr>
        </p:nvPicPr>
        <p:blipFill>
          <a:blip r:embed="rId2"/>
          <a:stretch>
            <a:fillRect/>
          </a:stretch>
        </p:blipFill>
        <p:spPr>
          <a:xfrm>
            <a:off x="2423592" y="908720"/>
            <a:ext cx="7200800" cy="5203304"/>
          </a:xfrm>
          <a:prstGeom prst="rect">
            <a:avLst/>
          </a:prstGeom>
        </p:spPr>
      </p:pic>
      <p:pic>
        <p:nvPicPr>
          <p:cNvPr id="5" name="Imagen 4"/>
          <p:cNvPicPr>
            <a:picLocks noChangeAspect="1"/>
          </p:cNvPicPr>
          <p:nvPr/>
        </p:nvPicPr>
        <p:blipFill>
          <a:blip r:embed="rId3"/>
          <a:stretch>
            <a:fillRect/>
          </a:stretch>
        </p:blipFill>
        <p:spPr>
          <a:xfrm>
            <a:off x="9624392" y="116632"/>
            <a:ext cx="2567608" cy="1944216"/>
          </a:xfrm>
          <a:prstGeom prst="rect">
            <a:avLst/>
          </a:prstGeom>
        </p:spPr>
      </p:pic>
    </p:spTree>
    <p:extLst>
      <p:ext uri="{BB962C8B-B14F-4D97-AF65-F5344CB8AC3E}">
        <p14:creationId xmlns:p14="http://schemas.microsoft.com/office/powerpoint/2010/main" val="1800650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Introducción</a:t>
            </a:r>
          </a:p>
        </p:txBody>
      </p:sp>
      <p:sp>
        <p:nvSpPr>
          <p:cNvPr id="3" name="Marcador de contenido 2"/>
          <p:cNvSpPr>
            <a:spLocks noGrp="1"/>
          </p:cNvSpPr>
          <p:nvPr>
            <p:ph idx="1"/>
          </p:nvPr>
        </p:nvSpPr>
        <p:spPr>
          <a:xfrm>
            <a:off x="1429996" y="1264778"/>
            <a:ext cx="9144000" cy="4912568"/>
          </a:xfrm>
        </p:spPr>
        <p:txBody>
          <a:bodyPr>
            <a:normAutofit lnSpcReduction="10000"/>
          </a:bodyPr>
          <a:lstStyle/>
          <a:p>
            <a:r>
              <a:rPr lang="es-ES" dirty="0" err="1"/>
              <a:t>Kalanick</a:t>
            </a:r>
            <a:r>
              <a:rPr lang="es-ES" dirty="0"/>
              <a:t> (UBER), </a:t>
            </a:r>
            <a:r>
              <a:rPr lang="es-ES" dirty="0" err="1"/>
              <a:t>Chesny</a:t>
            </a:r>
            <a:r>
              <a:rPr lang="es-ES" dirty="0"/>
              <a:t> (</a:t>
            </a:r>
            <a:r>
              <a:rPr lang="es-ES" dirty="0" err="1"/>
              <a:t>Airbnb</a:t>
            </a:r>
            <a:r>
              <a:rPr lang="es-ES" dirty="0"/>
              <a:t>)… : “cuando fallen los abogados, usa el poder de los usuarios y los hechos consumados para presionar a los políticos”.</a:t>
            </a:r>
          </a:p>
          <a:p>
            <a:r>
              <a:rPr lang="es-ES" dirty="0"/>
              <a:t>Lo más sorprendente es que ya había </a:t>
            </a:r>
            <a:r>
              <a:rPr lang="es-ES" dirty="0" err="1"/>
              <a:t>ubers</a:t>
            </a:r>
            <a:r>
              <a:rPr lang="es-ES" dirty="0"/>
              <a:t> antes de </a:t>
            </a:r>
            <a:r>
              <a:rPr lang="es-ES" dirty="0" err="1"/>
              <a:t>Uber</a:t>
            </a:r>
            <a:r>
              <a:rPr lang="es-ES" dirty="0"/>
              <a:t> y </a:t>
            </a:r>
            <a:r>
              <a:rPr lang="es-ES" dirty="0" err="1"/>
              <a:t>airbnbs</a:t>
            </a:r>
            <a:r>
              <a:rPr lang="es-ES" dirty="0"/>
              <a:t> antes de </a:t>
            </a:r>
            <a:r>
              <a:rPr lang="es-ES" dirty="0" err="1"/>
              <a:t>Airbnb</a:t>
            </a:r>
            <a:r>
              <a:rPr lang="es-ES" dirty="0"/>
              <a:t>. Pero como ambas nacieron en San Francisco tuvieron mucho acceso a la comunidad tecnológica y a capital riesgo.</a:t>
            </a:r>
          </a:p>
          <a:p>
            <a:r>
              <a:rPr lang="es-ES" dirty="0" err="1"/>
              <a:t>Uber</a:t>
            </a:r>
            <a:r>
              <a:rPr lang="es-ES" dirty="0"/>
              <a:t> usara el iPhone como taxímetro para calcular tarifas, operación muy regulada en California. A </a:t>
            </a:r>
            <a:r>
              <a:rPr lang="es-ES" dirty="0" err="1"/>
              <a:t>Uber</a:t>
            </a:r>
            <a:r>
              <a:rPr lang="es-ES" dirty="0"/>
              <a:t> no le importó meterse en ese jardín y siguió adelante.</a:t>
            </a:r>
          </a:p>
          <a:p>
            <a:r>
              <a:rPr lang="es-ES" dirty="0"/>
              <a:t>La legislación aplicable al negocio de </a:t>
            </a:r>
            <a:r>
              <a:rPr lang="es-ES" dirty="0" err="1"/>
              <a:t>Uber</a:t>
            </a:r>
            <a:r>
              <a:rPr lang="es-ES" dirty="0"/>
              <a:t> era ambigua. No estaba muy claro si la compañía estaba infringiendo la normativa o aprovechando lagunas legales.</a:t>
            </a:r>
          </a:p>
          <a:p>
            <a:r>
              <a:rPr lang="es-ES" dirty="0"/>
              <a:t>“…</a:t>
            </a:r>
            <a:r>
              <a:rPr lang="en-US" i="1" dirty="0"/>
              <a:t>and be comfortable with confrontation</a:t>
            </a:r>
            <a:r>
              <a:rPr lang="en-US" dirty="0"/>
              <a:t>.”</a:t>
            </a:r>
          </a:p>
          <a:p>
            <a:r>
              <a:rPr lang="en-US" dirty="0"/>
              <a:t>“There is a vibrant atmosphere for tech innovation, there is a vibrant climate for sharing tax innovation” </a:t>
            </a:r>
            <a:endParaRPr lang="es-ES" dirty="0"/>
          </a:p>
        </p:txBody>
      </p:sp>
    </p:spTree>
    <p:extLst>
      <p:ext uri="{BB962C8B-B14F-4D97-AF65-F5344CB8AC3E}">
        <p14:creationId xmlns:p14="http://schemas.microsoft.com/office/powerpoint/2010/main" val="1590255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Premisas fiscales</a:t>
            </a:r>
          </a:p>
        </p:txBody>
      </p:sp>
      <p:sp>
        <p:nvSpPr>
          <p:cNvPr id="3" name="Marcador de contenido 2"/>
          <p:cNvSpPr>
            <a:spLocks noGrp="1"/>
          </p:cNvSpPr>
          <p:nvPr>
            <p:ph idx="1"/>
          </p:nvPr>
        </p:nvSpPr>
        <p:spPr/>
        <p:txBody>
          <a:bodyPr/>
          <a:lstStyle/>
          <a:p>
            <a:r>
              <a:rPr lang="es-ES" dirty="0"/>
              <a:t>La estructura básica de los sistemas fiscales data de 1920</a:t>
            </a:r>
          </a:p>
          <a:p>
            <a:r>
              <a:rPr lang="es-ES" dirty="0"/>
              <a:t>Facilidad en la movilidad de la IP a destinos offshore, “</a:t>
            </a:r>
            <a:r>
              <a:rPr lang="es-ES" dirty="0" err="1"/>
              <a:t>tax</a:t>
            </a:r>
            <a:r>
              <a:rPr lang="es-ES" dirty="0"/>
              <a:t> </a:t>
            </a:r>
            <a:r>
              <a:rPr lang="es-ES" dirty="0" err="1"/>
              <a:t>friendly</a:t>
            </a:r>
            <a:r>
              <a:rPr lang="es-ES" dirty="0"/>
              <a:t>”.</a:t>
            </a:r>
          </a:p>
          <a:p>
            <a:r>
              <a:rPr lang="es-ES" dirty="0"/>
              <a:t>Las plataformas de economía colaborativa: fácilmente móviles</a:t>
            </a:r>
          </a:p>
          <a:p>
            <a:r>
              <a:rPr lang="es-ES" dirty="0"/>
              <a:t>Elusión de cerca de 240.000 millones de Euros por año</a:t>
            </a:r>
          </a:p>
        </p:txBody>
      </p:sp>
    </p:spTree>
    <p:extLst>
      <p:ext uri="{BB962C8B-B14F-4D97-AF65-F5344CB8AC3E}">
        <p14:creationId xmlns:p14="http://schemas.microsoft.com/office/powerpoint/2010/main" val="1197601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USA – BERMUDA - HOLANDA - ESPAÑA</a:t>
            </a:r>
          </a:p>
        </p:txBody>
      </p:sp>
      <p:sp>
        <p:nvSpPr>
          <p:cNvPr id="3" name="Marcador de contenido 2"/>
          <p:cNvSpPr>
            <a:spLocks noGrp="1"/>
          </p:cNvSpPr>
          <p:nvPr>
            <p:ph idx="1"/>
          </p:nvPr>
        </p:nvSpPr>
        <p:spPr/>
        <p:txBody>
          <a:bodyPr>
            <a:normAutofit lnSpcReduction="10000"/>
          </a:bodyPr>
          <a:lstStyle/>
          <a:p>
            <a:r>
              <a:rPr lang="es-ES" i="1" dirty="0" err="1"/>
              <a:t>Double</a:t>
            </a:r>
            <a:r>
              <a:rPr lang="es-ES" i="1" dirty="0"/>
              <a:t> </a:t>
            </a:r>
            <a:r>
              <a:rPr lang="es-ES" i="1" dirty="0" err="1"/>
              <a:t>Dip</a:t>
            </a:r>
            <a:r>
              <a:rPr lang="es-ES" dirty="0"/>
              <a:t>; o </a:t>
            </a:r>
            <a:r>
              <a:rPr lang="es-ES" i="1" dirty="0" err="1"/>
              <a:t>Double</a:t>
            </a:r>
            <a:r>
              <a:rPr lang="es-ES" i="1" dirty="0"/>
              <a:t> Dutch</a:t>
            </a:r>
            <a:r>
              <a:rPr lang="es-ES" dirty="0"/>
              <a:t>; o BV-CV (similar al </a:t>
            </a:r>
            <a:r>
              <a:rPr lang="es-ES" i="1" dirty="0" err="1"/>
              <a:t>Double</a:t>
            </a:r>
            <a:r>
              <a:rPr lang="es-ES" i="1" dirty="0"/>
              <a:t> </a:t>
            </a:r>
            <a:r>
              <a:rPr lang="es-ES" i="1" dirty="0" err="1"/>
              <a:t>Irish</a:t>
            </a:r>
            <a:r>
              <a:rPr lang="es-ES" dirty="0"/>
              <a:t>)</a:t>
            </a:r>
          </a:p>
          <a:p>
            <a:r>
              <a:rPr lang="es-ES" dirty="0"/>
              <a:t>Constitución en Holanda de OVER BV</a:t>
            </a:r>
          </a:p>
          <a:p>
            <a:r>
              <a:rPr lang="es-ES" dirty="0"/>
              <a:t>Constitución en Bermuda de OVER CV: Receptora de cánones o regalías y pagadora de los mismos a OVER Technologies  (1.000.000 USD + 1,45 % de la renta futura por el derecho de uso de la PI fuera de USA). Además firmaron un </a:t>
            </a:r>
            <a:r>
              <a:rPr lang="es-ES" i="1" dirty="0" err="1"/>
              <a:t>Cost</a:t>
            </a:r>
            <a:r>
              <a:rPr lang="es-ES" i="1" dirty="0"/>
              <a:t> </a:t>
            </a:r>
            <a:r>
              <a:rPr lang="es-ES" i="1" dirty="0" err="1"/>
              <a:t>Sharing</a:t>
            </a:r>
            <a:r>
              <a:rPr lang="es-ES" i="1" dirty="0"/>
              <a:t> </a:t>
            </a:r>
            <a:r>
              <a:rPr lang="es-ES" i="1" dirty="0" err="1"/>
              <a:t>Agreement</a:t>
            </a:r>
            <a:endParaRPr lang="es-ES" i="1" dirty="0"/>
          </a:p>
          <a:p>
            <a:r>
              <a:rPr lang="es-ES" dirty="0"/>
              <a:t>Constitución de la matriz en San Francisco - USA.</a:t>
            </a:r>
          </a:p>
          <a:p>
            <a:r>
              <a:rPr lang="es-ES" dirty="0"/>
              <a:t>Operativa similar en más de 60 países, con sus correspondientes filiales.</a:t>
            </a:r>
          </a:p>
          <a:p>
            <a:r>
              <a:rPr lang="es-ES" dirty="0"/>
              <a:t>Conductores autónomos</a:t>
            </a:r>
          </a:p>
          <a:p>
            <a:r>
              <a:rPr lang="es-ES" dirty="0"/>
              <a:t>Estructura de minimización fiscal sobre propiedad intelectual</a:t>
            </a:r>
          </a:p>
          <a:p>
            <a:endParaRPr lang="es-ES" dirty="0"/>
          </a:p>
        </p:txBody>
      </p:sp>
    </p:spTree>
    <p:extLst>
      <p:ext uri="{BB962C8B-B14F-4D97-AF65-F5344CB8AC3E}">
        <p14:creationId xmlns:p14="http://schemas.microsoft.com/office/powerpoint/2010/main" val="1873877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USA-HOLANDA-BERMUDA-ESPAÑA</a:t>
            </a:r>
          </a:p>
        </p:txBody>
      </p:sp>
      <p:sp>
        <p:nvSpPr>
          <p:cNvPr id="3" name="Marcador de contenido 2"/>
          <p:cNvSpPr>
            <a:spLocks noGrp="1"/>
          </p:cNvSpPr>
          <p:nvPr>
            <p:ph idx="1"/>
          </p:nvPr>
        </p:nvSpPr>
        <p:spPr/>
        <p:txBody>
          <a:bodyPr>
            <a:normAutofit fontScale="92500" lnSpcReduction="20000"/>
          </a:bodyPr>
          <a:lstStyle/>
          <a:p>
            <a:r>
              <a:rPr lang="es-ES" dirty="0"/>
              <a:t>La filial OVER BV recibe el pago que se realiza por cada trayecto que se realiza en cada país en donde opera.</a:t>
            </a:r>
          </a:p>
          <a:p>
            <a:r>
              <a:rPr lang="es-ES" dirty="0"/>
              <a:t>El 80 por ciento del pago recibido se reenvía al conductor a través de otra subsidiaria</a:t>
            </a:r>
          </a:p>
          <a:p>
            <a:r>
              <a:rPr lang="es-ES" dirty="0"/>
              <a:t>El 20 por ciento restante, es la renta obtenida</a:t>
            </a:r>
          </a:p>
          <a:p>
            <a:r>
              <a:rPr lang="en-US" dirty="0"/>
              <a:t>OVER C.V. Y OVER  B.V. </a:t>
            </a:r>
            <a:r>
              <a:rPr lang="en-US" dirty="0" err="1"/>
              <a:t>tienen</a:t>
            </a:r>
            <a:r>
              <a:rPr lang="en-US" dirty="0"/>
              <a:t> </a:t>
            </a:r>
            <a:r>
              <a:rPr lang="en-US" dirty="0" err="1"/>
              <a:t>acuerdo</a:t>
            </a:r>
            <a:r>
              <a:rPr lang="en-US" dirty="0"/>
              <a:t> de </a:t>
            </a:r>
            <a:r>
              <a:rPr lang="en-US" dirty="0" err="1"/>
              <a:t>licencia</a:t>
            </a:r>
            <a:r>
              <a:rPr lang="en-US" dirty="0"/>
              <a:t> de </a:t>
            </a:r>
            <a:r>
              <a:rPr lang="en-US" dirty="0" err="1"/>
              <a:t>propiedad</a:t>
            </a:r>
            <a:r>
              <a:rPr lang="en-US" dirty="0"/>
              <a:t> intangible </a:t>
            </a:r>
            <a:r>
              <a:rPr lang="en-US" dirty="0" err="1"/>
              <a:t>en</a:t>
            </a:r>
            <a:r>
              <a:rPr lang="en-US" dirty="0"/>
              <a:t> el que OVER B.V. </a:t>
            </a:r>
            <a:r>
              <a:rPr lang="en-US" dirty="0" err="1"/>
              <a:t>paga</a:t>
            </a:r>
            <a:r>
              <a:rPr lang="en-US" dirty="0"/>
              <a:t> un canon a OVER C.V. </a:t>
            </a:r>
            <a:r>
              <a:rPr lang="en-US" dirty="0" err="1"/>
              <a:t>por</a:t>
            </a:r>
            <a:r>
              <a:rPr lang="en-US" dirty="0"/>
              <a:t> el </a:t>
            </a:r>
            <a:r>
              <a:rPr lang="en-US" dirty="0" err="1"/>
              <a:t>uso</a:t>
            </a:r>
            <a:r>
              <a:rPr lang="en-US" dirty="0"/>
              <a:t> de la </a:t>
            </a:r>
            <a:r>
              <a:rPr lang="en-US" dirty="0" err="1"/>
              <a:t>propiedad</a:t>
            </a:r>
            <a:r>
              <a:rPr lang="en-US" dirty="0"/>
              <a:t> </a:t>
            </a:r>
            <a:r>
              <a:rPr lang="en-US" dirty="0" err="1"/>
              <a:t>intelectual</a:t>
            </a:r>
            <a:r>
              <a:rPr lang="en-US" dirty="0"/>
              <a:t> de OVER (La app que </a:t>
            </a:r>
            <a:r>
              <a:rPr lang="en-US" dirty="0" err="1"/>
              <a:t>localiza</a:t>
            </a:r>
            <a:r>
              <a:rPr lang="en-US" dirty="0"/>
              <a:t> al conductor y al </a:t>
            </a:r>
            <a:r>
              <a:rPr lang="en-US" dirty="0" err="1"/>
              <a:t>viajero</a:t>
            </a:r>
            <a:r>
              <a:rPr lang="en-US" dirty="0"/>
              <a:t>). </a:t>
            </a:r>
            <a:r>
              <a:rPr lang="en-US" dirty="0" err="1"/>
              <a:t>Bajo</a:t>
            </a:r>
            <a:r>
              <a:rPr lang="en-US" dirty="0"/>
              <a:t> </a:t>
            </a:r>
            <a:r>
              <a:rPr lang="en-US" dirty="0" err="1"/>
              <a:t>dicho</a:t>
            </a:r>
            <a:r>
              <a:rPr lang="en-US" dirty="0"/>
              <a:t> </a:t>
            </a:r>
            <a:r>
              <a:rPr lang="en-US" dirty="0" err="1"/>
              <a:t>acuerdo</a:t>
            </a:r>
            <a:r>
              <a:rPr lang="en-US" dirty="0"/>
              <a:t>, OVER  B.V. </a:t>
            </a:r>
            <a:r>
              <a:rPr lang="en-US" dirty="0" err="1"/>
              <a:t>retiene</a:t>
            </a:r>
            <a:r>
              <a:rPr lang="en-US" dirty="0"/>
              <a:t> </a:t>
            </a:r>
            <a:r>
              <a:rPr lang="en-US" dirty="0" err="1"/>
              <a:t>como</a:t>
            </a:r>
            <a:r>
              <a:rPr lang="en-US" dirty="0"/>
              <a:t> </a:t>
            </a:r>
            <a:r>
              <a:rPr lang="en-US" dirty="0" err="1"/>
              <a:t>margen</a:t>
            </a:r>
            <a:r>
              <a:rPr lang="en-US" dirty="0"/>
              <a:t> </a:t>
            </a:r>
            <a:r>
              <a:rPr lang="en-US" dirty="0" err="1"/>
              <a:t>operativo</a:t>
            </a:r>
            <a:r>
              <a:rPr lang="en-US" dirty="0"/>
              <a:t> el 1 % de la </a:t>
            </a:r>
            <a:r>
              <a:rPr lang="en-US" dirty="0" err="1"/>
              <a:t>renta</a:t>
            </a:r>
            <a:r>
              <a:rPr lang="en-US" dirty="0"/>
              <a:t>, </a:t>
            </a:r>
            <a:r>
              <a:rPr lang="en-US" dirty="0" err="1"/>
              <a:t>después</a:t>
            </a:r>
            <a:r>
              <a:rPr lang="en-US" dirty="0"/>
              <a:t> de </a:t>
            </a:r>
            <a:r>
              <a:rPr lang="en-US" dirty="0" err="1"/>
              <a:t>deducir</a:t>
            </a:r>
            <a:r>
              <a:rPr lang="en-US" dirty="0"/>
              <a:t> </a:t>
            </a:r>
            <a:r>
              <a:rPr lang="en-US" dirty="0" err="1"/>
              <a:t>los</a:t>
            </a:r>
            <a:r>
              <a:rPr lang="en-US" dirty="0"/>
              <a:t> </a:t>
            </a:r>
            <a:r>
              <a:rPr lang="en-US" dirty="0" err="1"/>
              <a:t>costes</a:t>
            </a:r>
            <a:r>
              <a:rPr lang="en-US" dirty="0"/>
              <a:t> de la </a:t>
            </a:r>
            <a:r>
              <a:rPr lang="en-US" dirty="0" err="1"/>
              <a:t>operación</a:t>
            </a:r>
            <a:r>
              <a:rPr lang="en-US" dirty="0"/>
              <a:t>. El resto de la </a:t>
            </a:r>
            <a:r>
              <a:rPr lang="en-US" dirty="0" err="1"/>
              <a:t>ganancia</a:t>
            </a:r>
            <a:r>
              <a:rPr lang="en-US" dirty="0"/>
              <a:t> se </a:t>
            </a:r>
            <a:r>
              <a:rPr lang="en-US" dirty="0" err="1"/>
              <a:t>envía</a:t>
            </a:r>
            <a:r>
              <a:rPr lang="en-US" dirty="0"/>
              <a:t> a OVER C.V. </a:t>
            </a:r>
            <a:r>
              <a:rPr lang="en-US" dirty="0" err="1"/>
              <a:t>como</a:t>
            </a:r>
            <a:r>
              <a:rPr lang="en-US" dirty="0"/>
              <a:t> regalia. De </a:t>
            </a:r>
            <a:r>
              <a:rPr lang="en-US" dirty="0" err="1"/>
              <a:t>acuerdo</a:t>
            </a:r>
            <a:r>
              <a:rPr lang="en-US" dirty="0"/>
              <a:t> con la </a:t>
            </a:r>
            <a:r>
              <a:rPr lang="en-US" dirty="0" err="1"/>
              <a:t>norma</a:t>
            </a:r>
            <a:r>
              <a:rPr lang="en-US" dirty="0"/>
              <a:t> </a:t>
            </a:r>
            <a:r>
              <a:rPr lang="en-US" dirty="0" err="1"/>
              <a:t>holandesa</a:t>
            </a:r>
            <a:r>
              <a:rPr lang="en-US" dirty="0"/>
              <a:t>, </a:t>
            </a:r>
            <a:r>
              <a:rPr lang="en-US" dirty="0" err="1"/>
              <a:t>este</a:t>
            </a:r>
            <a:r>
              <a:rPr lang="en-US" dirty="0"/>
              <a:t> canon no se </a:t>
            </a:r>
            <a:r>
              <a:rPr lang="en-US" dirty="0" err="1"/>
              <a:t>somete</a:t>
            </a:r>
            <a:r>
              <a:rPr lang="en-US" dirty="0"/>
              <a:t> a gravamen.</a:t>
            </a:r>
          </a:p>
          <a:p>
            <a:r>
              <a:rPr lang="en-US" dirty="0"/>
              <a:t>OVER CV: </a:t>
            </a:r>
            <a:r>
              <a:rPr lang="en-US" dirty="0" err="1"/>
              <a:t>Propietarios</a:t>
            </a:r>
            <a:r>
              <a:rPr lang="en-US" dirty="0"/>
              <a:t> USA, con la </a:t>
            </a:r>
            <a:r>
              <a:rPr lang="en-US" dirty="0" err="1"/>
              <a:t>sede</a:t>
            </a:r>
            <a:r>
              <a:rPr lang="en-US" dirty="0"/>
              <a:t> central </a:t>
            </a:r>
            <a:r>
              <a:rPr lang="en-US" dirty="0" err="1"/>
              <a:t>en</a:t>
            </a:r>
            <a:r>
              <a:rPr lang="en-US" dirty="0"/>
              <a:t> </a:t>
            </a:r>
            <a:r>
              <a:rPr lang="en-US" dirty="0" err="1"/>
              <a:t>Bermudas</a:t>
            </a:r>
            <a:r>
              <a:rPr lang="en-US" dirty="0"/>
              <a:t>, sin </a:t>
            </a:r>
            <a:r>
              <a:rPr lang="en-US" dirty="0" err="1"/>
              <a:t>negocio</a:t>
            </a:r>
            <a:r>
              <a:rPr lang="en-US" dirty="0"/>
              <a:t>, </a:t>
            </a:r>
            <a:r>
              <a:rPr lang="en-US" dirty="0" err="1"/>
              <a:t>ni</a:t>
            </a:r>
            <a:r>
              <a:rPr lang="en-US" dirty="0"/>
              <a:t> </a:t>
            </a:r>
            <a:r>
              <a:rPr lang="en-US" dirty="0" err="1"/>
              <a:t>renta</a:t>
            </a:r>
            <a:r>
              <a:rPr lang="en-US" dirty="0"/>
              <a:t> </a:t>
            </a:r>
            <a:r>
              <a:rPr lang="en-US" dirty="0" err="1"/>
              <a:t>obtenida</a:t>
            </a:r>
            <a:r>
              <a:rPr lang="en-US" dirty="0"/>
              <a:t> </a:t>
            </a:r>
            <a:r>
              <a:rPr lang="en-US" dirty="0" err="1"/>
              <a:t>en</a:t>
            </a:r>
            <a:r>
              <a:rPr lang="en-US" dirty="0"/>
              <a:t> NL: NL no </a:t>
            </a:r>
            <a:r>
              <a:rPr lang="en-US" dirty="0" err="1"/>
              <a:t>grava</a:t>
            </a:r>
            <a:endParaRPr lang="en-US" dirty="0"/>
          </a:p>
          <a:p>
            <a:r>
              <a:rPr lang="en-US" dirty="0"/>
              <a:t>OVER CV: Para USA, </a:t>
            </a:r>
            <a:r>
              <a:rPr lang="en-US" dirty="0" err="1"/>
              <a:t>compañía</a:t>
            </a:r>
            <a:r>
              <a:rPr lang="en-US" dirty="0"/>
              <a:t> </a:t>
            </a:r>
            <a:r>
              <a:rPr lang="en-US" dirty="0" err="1"/>
              <a:t>holandesa</a:t>
            </a:r>
            <a:r>
              <a:rPr lang="en-US" dirty="0"/>
              <a:t>, </a:t>
            </a:r>
            <a:r>
              <a:rPr lang="en-US" dirty="0" err="1"/>
              <a:t>por</a:t>
            </a:r>
            <a:r>
              <a:rPr lang="en-US" dirty="0"/>
              <a:t> lo que </a:t>
            </a:r>
            <a:r>
              <a:rPr lang="en-US" dirty="0" err="1"/>
              <a:t>puede</a:t>
            </a:r>
            <a:r>
              <a:rPr lang="en-US" dirty="0"/>
              <a:t> </a:t>
            </a:r>
            <a:r>
              <a:rPr lang="en-US" dirty="0" err="1"/>
              <a:t>diferir</a:t>
            </a:r>
            <a:r>
              <a:rPr lang="en-US" dirty="0"/>
              <a:t> </a:t>
            </a:r>
            <a:r>
              <a:rPr lang="en-US" dirty="0" err="1"/>
              <a:t>impuestos</a:t>
            </a:r>
            <a:r>
              <a:rPr lang="en-US" dirty="0"/>
              <a:t> al IRS.</a:t>
            </a:r>
          </a:p>
          <a:p>
            <a:endParaRPr lang="es-ES" dirty="0"/>
          </a:p>
          <a:p>
            <a:endParaRPr lang="es-ES" dirty="0"/>
          </a:p>
        </p:txBody>
      </p:sp>
    </p:spTree>
    <p:extLst>
      <p:ext uri="{BB962C8B-B14F-4D97-AF65-F5344CB8AC3E}">
        <p14:creationId xmlns:p14="http://schemas.microsoft.com/office/powerpoint/2010/main" val="1360015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Ejemplo </a:t>
            </a:r>
          </a:p>
        </p:txBody>
      </p:sp>
      <p:sp>
        <p:nvSpPr>
          <p:cNvPr id="3" name="Marcador de contenido 2"/>
          <p:cNvSpPr>
            <a:spLocks noGrp="1"/>
          </p:cNvSpPr>
          <p:nvPr>
            <p:ph idx="1"/>
          </p:nvPr>
        </p:nvSpPr>
        <p:spPr>
          <a:xfrm>
            <a:off x="1421451" y="1563880"/>
            <a:ext cx="9144000" cy="4768552"/>
          </a:xfrm>
        </p:spPr>
        <p:txBody>
          <a:bodyPr>
            <a:normAutofit fontScale="85000" lnSpcReduction="10000"/>
          </a:bodyPr>
          <a:lstStyle/>
          <a:p>
            <a:r>
              <a:rPr lang="en-US" dirty="0" err="1"/>
              <a:t>Imaginemos</a:t>
            </a:r>
            <a:r>
              <a:rPr lang="en-US" dirty="0"/>
              <a:t> un </a:t>
            </a:r>
            <a:r>
              <a:rPr lang="en-US" dirty="0" err="1"/>
              <a:t>viaje</a:t>
            </a:r>
            <a:r>
              <a:rPr lang="en-US" dirty="0"/>
              <a:t> de 100 euros </a:t>
            </a:r>
            <a:r>
              <a:rPr lang="en-US" dirty="0" err="1"/>
              <a:t>en</a:t>
            </a:r>
            <a:r>
              <a:rPr lang="en-US" dirty="0"/>
              <a:t> Madrid. </a:t>
            </a:r>
          </a:p>
          <a:p>
            <a:r>
              <a:rPr lang="en-US" dirty="0"/>
              <a:t>El </a:t>
            </a:r>
            <a:r>
              <a:rPr lang="en-US" dirty="0" err="1"/>
              <a:t>pago</a:t>
            </a:r>
            <a:r>
              <a:rPr lang="en-US" dirty="0"/>
              <a:t> </a:t>
            </a:r>
            <a:r>
              <a:rPr lang="en-US" dirty="0" err="1"/>
              <a:t>va</a:t>
            </a:r>
            <a:r>
              <a:rPr lang="en-US" dirty="0"/>
              <a:t> a OVER BV, que </a:t>
            </a:r>
            <a:r>
              <a:rPr lang="en-US" dirty="0" err="1"/>
              <a:t>devuelve</a:t>
            </a:r>
            <a:r>
              <a:rPr lang="en-US" dirty="0"/>
              <a:t> 80 al conductor. </a:t>
            </a:r>
          </a:p>
          <a:p>
            <a:r>
              <a:rPr lang="en-US" dirty="0"/>
              <a:t>El conductor es </a:t>
            </a:r>
            <a:r>
              <a:rPr lang="en-US" dirty="0" err="1"/>
              <a:t>responsable</a:t>
            </a:r>
            <a:r>
              <a:rPr lang="en-US" dirty="0"/>
              <a:t> del </a:t>
            </a:r>
            <a:r>
              <a:rPr lang="en-US" dirty="0" err="1"/>
              <a:t>pago</a:t>
            </a:r>
            <a:r>
              <a:rPr lang="en-US" dirty="0"/>
              <a:t> de </a:t>
            </a:r>
            <a:r>
              <a:rPr lang="en-US" dirty="0" err="1"/>
              <a:t>su</a:t>
            </a:r>
            <a:r>
              <a:rPr lang="en-US" dirty="0"/>
              <a:t> IRPF de </a:t>
            </a:r>
            <a:r>
              <a:rPr lang="en-US" dirty="0" err="1"/>
              <a:t>dicha</a:t>
            </a:r>
            <a:r>
              <a:rPr lang="en-US" dirty="0"/>
              <a:t> </a:t>
            </a:r>
            <a:r>
              <a:rPr lang="en-US" dirty="0" err="1"/>
              <a:t>renta</a:t>
            </a:r>
            <a:r>
              <a:rPr lang="en-US" dirty="0"/>
              <a:t>. </a:t>
            </a:r>
          </a:p>
          <a:p>
            <a:r>
              <a:rPr lang="en-US" dirty="0"/>
              <a:t>De </a:t>
            </a:r>
            <a:r>
              <a:rPr lang="en-US" dirty="0" err="1"/>
              <a:t>los</a:t>
            </a:r>
            <a:r>
              <a:rPr lang="en-US" dirty="0"/>
              <a:t> 20 Euros </a:t>
            </a:r>
            <a:r>
              <a:rPr lang="en-US" dirty="0" err="1"/>
              <a:t>restantes</a:t>
            </a:r>
            <a:r>
              <a:rPr lang="en-US" dirty="0"/>
              <a:t>, OVER </a:t>
            </a:r>
            <a:r>
              <a:rPr lang="en-US" dirty="0" err="1"/>
              <a:t>retiene</a:t>
            </a:r>
            <a:r>
              <a:rPr lang="en-US" dirty="0"/>
              <a:t> 10 euros para </a:t>
            </a:r>
            <a:r>
              <a:rPr lang="en-US" dirty="0" err="1"/>
              <a:t>cubrir</a:t>
            </a:r>
            <a:r>
              <a:rPr lang="en-US" dirty="0"/>
              <a:t> </a:t>
            </a:r>
            <a:r>
              <a:rPr lang="en-US" dirty="0" err="1"/>
              <a:t>costes</a:t>
            </a:r>
            <a:r>
              <a:rPr lang="en-US" dirty="0"/>
              <a:t>, </a:t>
            </a:r>
            <a:r>
              <a:rPr lang="en-US" dirty="0" err="1"/>
              <a:t>por</a:t>
            </a:r>
            <a:r>
              <a:rPr lang="en-US" dirty="0"/>
              <a:t> lo que </a:t>
            </a:r>
            <a:r>
              <a:rPr lang="en-US" dirty="0" err="1"/>
              <a:t>quedan</a:t>
            </a:r>
            <a:r>
              <a:rPr lang="en-US" dirty="0"/>
              <a:t> 10 euros, </a:t>
            </a:r>
            <a:r>
              <a:rPr lang="en-US" dirty="0" err="1"/>
              <a:t>pero</a:t>
            </a:r>
            <a:r>
              <a:rPr lang="en-US" dirty="0"/>
              <a:t> no son </a:t>
            </a:r>
            <a:r>
              <a:rPr lang="en-US" dirty="0" err="1"/>
              <a:t>renta</a:t>
            </a:r>
            <a:r>
              <a:rPr lang="en-US" dirty="0"/>
              <a:t> </a:t>
            </a:r>
            <a:r>
              <a:rPr lang="en-US" dirty="0" err="1"/>
              <a:t>gravable</a:t>
            </a:r>
            <a:r>
              <a:rPr lang="en-US" dirty="0"/>
              <a:t>. </a:t>
            </a:r>
          </a:p>
          <a:p>
            <a:r>
              <a:rPr lang="en-US" dirty="0"/>
              <a:t>OVER B.V. solo </a:t>
            </a:r>
            <a:r>
              <a:rPr lang="en-US" dirty="0" err="1"/>
              <a:t>incluirá</a:t>
            </a:r>
            <a:r>
              <a:rPr lang="en-US" dirty="0"/>
              <a:t> </a:t>
            </a:r>
            <a:r>
              <a:rPr lang="en-US" dirty="0" err="1"/>
              <a:t>en</a:t>
            </a:r>
            <a:r>
              <a:rPr lang="en-US" dirty="0"/>
              <a:t> </a:t>
            </a:r>
            <a:r>
              <a:rPr lang="en-US" dirty="0" err="1"/>
              <a:t>su</a:t>
            </a:r>
            <a:r>
              <a:rPr lang="en-US" dirty="0"/>
              <a:t> </a:t>
            </a:r>
            <a:r>
              <a:rPr lang="en-US" dirty="0" err="1"/>
              <a:t>contabilidad</a:t>
            </a:r>
            <a:r>
              <a:rPr lang="en-US" dirty="0"/>
              <a:t> el 1% de </a:t>
            </a:r>
            <a:r>
              <a:rPr lang="en-US" dirty="0" err="1"/>
              <a:t>los</a:t>
            </a:r>
            <a:r>
              <a:rPr lang="en-US" dirty="0"/>
              <a:t> 20 euros, o lo que </a:t>
            </a:r>
            <a:r>
              <a:rPr lang="en-US" dirty="0" err="1"/>
              <a:t>es</a:t>
            </a:r>
            <a:r>
              <a:rPr lang="en-US" dirty="0"/>
              <a:t> lo </a:t>
            </a:r>
            <a:r>
              <a:rPr lang="en-US" dirty="0" err="1"/>
              <a:t>mismo</a:t>
            </a:r>
            <a:r>
              <a:rPr lang="en-US" dirty="0"/>
              <a:t> 0,20 </a:t>
            </a:r>
            <a:r>
              <a:rPr lang="en-US" dirty="0" err="1"/>
              <a:t>céntimos</a:t>
            </a:r>
            <a:r>
              <a:rPr lang="en-US" dirty="0"/>
              <a:t> de </a:t>
            </a:r>
            <a:r>
              <a:rPr lang="en-US" dirty="0" err="1"/>
              <a:t>renta</a:t>
            </a:r>
            <a:r>
              <a:rPr lang="en-US" dirty="0"/>
              <a:t>. El </a:t>
            </a:r>
            <a:r>
              <a:rPr lang="en-US" dirty="0" err="1"/>
              <a:t>tipo</a:t>
            </a:r>
            <a:r>
              <a:rPr lang="en-US" dirty="0"/>
              <a:t> del IS </a:t>
            </a:r>
            <a:r>
              <a:rPr lang="en-US" dirty="0" err="1"/>
              <a:t>en</a:t>
            </a:r>
            <a:r>
              <a:rPr lang="en-US" dirty="0"/>
              <a:t> </a:t>
            </a:r>
            <a:r>
              <a:rPr lang="en-US" dirty="0" err="1"/>
              <a:t>Holanda</a:t>
            </a:r>
            <a:r>
              <a:rPr lang="en-US" dirty="0"/>
              <a:t> </a:t>
            </a:r>
            <a:r>
              <a:rPr lang="en-US" dirty="0" err="1"/>
              <a:t>es</a:t>
            </a:r>
            <a:r>
              <a:rPr lang="en-US" dirty="0"/>
              <a:t> el 25 %, </a:t>
            </a:r>
            <a:r>
              <a:rPr lang="en-US" dirty="0" err="1"/>
              <a:t>por</a:t>
            </a:r>
            <a:r>
              <a:rPr lang="en-US" dirty="0"/>
              <a:t> lo que la </a:t>
            </a:r>
            <a:r>
              <a:rPr lang="en-US" dirty="0" err="1"/>
              <a:t>cuota</a:t>
            </a:r>
            <a:r>
              <a:rPr lang="en-US" dirty="0"/>
              <a:t> </a:t>
            </a:r>
            <a:r>
              <a:rPr lang="en-US" dirty="0" err="1"/>
              <a:t>por</a:t>
            </a:r>
            <a:r>
              <a:rPr lang="en-US" dirty="0"/>
              <a:t> el IS </a:t>
            </a:r>
            <a:r>
              <a:rPr lang="en-US" dirty="0" err="1"/>
              <a:t>será</a:t>
            </a:r>
            <a:r>
              <a:rPr lang="en-US" dirty="0"/>
              <a:t> de 5 </a:t>
            </a:r>
            <a:r>
              <a:rPr lang="en-US" dirty="0" err="1"/>
              <a:t>céntimos</a:t>
            </a:r>
            <a:r>
              <a:rPr lang="en-US" dirty="0"/>
              <a:t>, y la </a:t>
            </a:r>
            <a:r>
              <a:rPr lang="en-US" dirty="0" err="1"/>
              <a:t>compañía</a:t>
            </a:r>
            <a:r>
              <a:rPr lang="en-US" dirty="0"/>
              <a:t> se </a:t>
            </a:r>
            <a:r>
              <a:rPr lang="en-US" dirty="0" err="1"/>
              <a:t>quedará</a:t>
            </a:r>
            <a:r>
              <a:rPr lang="en-US" dirty="0"/>
              <a:t> con 15 </a:t>
            </a:r>
            <a:r>
              <a:rPr lang="en-US" dirty="0" err="1"/>
              <a:t>céntimos</a:t>
            </a:r>
            <a:r>
              <a:rPr lang="en-US" dirty="0"/>
              <a:t> </a:t>
            </a:r>
          </a:p>
          <a:p>
            <a:r>
              <a:rPr lang="en-US" dirty="0"/>
              <a:t>OVER B.V. </a:t>
            </a:r>
            <a:r>
              <a:rPr lang="en-US" dirty="0" err="1"/>
              <a:t>envía</a:t>
            </a:r>
            <a:r>
              <a:rPr lang="en-US" dirty="0"/>
              <a:t> el </a:t>
            </a:r>
            <a:r>
              <a:rPr lang="en-US" dirty="0" err="1"/>
              <a:t>resultado</a:t>
            </a:r>
            <a:r>
              <a:rPr lang="en-US" dirty="0"/>
              <a:t> de 9.80 euros a OVER C.V. </a:t>
            </a:r>
            <a:r>
              <a:rPr lang="en-US" dirty="0" err="1"/>
              <a:t>por</a:t>
            </a:r>
            <a:r>
              <a:rPr lang="en-US" dirty="0"/>
              <a:t> el canon. Este </a:t>
            </a:r>
            <a:r>
              <a:rPr lang="en-US" dirty="0" err="1"/>
              <a:t>es</a:t>
            </a:r>
            <a:r>
              <a:rPr lang="en-US" dirty="0"/>
              <a:t> </a:t>
            </a:r>
            <a:r>
              <a:rPr lang="en-US" dirty="0" err="1"/>
              <a:t>uno</a:t>
            </a:r>
            <a:r>
              <a:rPr lang="en-US" dirty="0"/>
              <a:t> de </a:t>
            </a:r>
            <a:r>
              <a:rPr lang="en-US" dirty="0" err="1"/>
              <a:t>los</a:t>
            </a:r>
            <a:r>
              <a:rPr lang="en-US" dirty="0"/>
              <a:t> </a:t>
            </a:r>
            <a:r>
              <a:rPr lang="en-US" dirty="0" err="1"/>
              <a:t>escenarios</a:t>
            </a:r>
            <a:r>
              <a:rPr lang="en-US" dirty="0"/>
              <a:t>, </a:t>
            </a:r>
            <a:r>
              <a:rPr lang="en-US" dirty="0" err="1"/>
              <a:t>si</a:t>
            </a:r>
            <a:r>
              <a:rPr lang="en-US" dirty="0"/>
              <a:t> OVER B.V. </a:t>
            </a:r>
            <a:r>
              <a:rPr lang="en-US" dirty="0" err="1"/>
              <a:t>retiene</a:t>
            </a:r>
            <a:r>
              <a:rPr lang="en-US" dirty="0"/>
              <a:t> solo 5 euros </a:t>
            </a:r>
            <a:r>
              <a:rPr lang="en-US" dirty="0" err="1"/>
              <a:t>por</a:t>
            </a:r>
            <a:r>
              <a:rPr lang="en-US" dirty="0"/>
              <a:t> </a:t>
            </a:r>
            <a:r>
              <a:rPr lang="en-US" dirty="0" err="1"/>
              <a:t>gastos</a:t>
            </a:r>
            <a:r>
              <a:rPr lang="en-US" dirty="0"/>
              <a:t>, el </a:t>
            </a:r>
            <a:r>
              <a:rPr lang="en-US" dirty="0" err="1"/>
              <a:t>pago</a:t>
            </a:r>
            <a:r>
              <a:rPr lang="en-US" dirty="0"/>
              <a:t> de la regalia a la CV </a:t>
            </a:r>
            <a:r>
              <a:rPr lang="en-US" dirty="0" err="1"/>
              <a:t>sería</a:t>
            </a:r>
            <a:r>
              <a:rPr lang="en-US" dirty="0"/>
              <a:t> de 14,80 euros. La conclusion es </a:t>
            </a:r>
            <a:r>
              <a:rPr lang="en-US" dirty="0" err="1"/>
              <a:t>siempre</a:t>
            </a:r>
            <a:r>
              <a:rPr lang="en-US" dirty="0"/>
              <a:t> la </a:t>
            </a:r>
            <a:r>
              <a:rPr lang="en-US" dirty="0" err="1"/>
              <a:t>misma</a:t>
            </a:r>
            <a:r>
              <a:rPr lang="en-US" dirty="0"/>
              <a:t>: </a:t>
            </a:r>
            <a:r>
              <a:rPr lang="en-US" dirty="0" err="1"/>
              <a:t>independientemente</a:t>
            </a:r>
            <a:r>
              <a:rPr lang="en-US" dirty="0"/>
              <a:t> de la </a:t>
            </a:r>
            <a:r>
              <a:rPr lang="en-US" dirty="0" err="1"/>
              <a:t>cuantía</a:t>
            </a:r>
            <a:r>
              <a:rPr lang="en-US" dirty="0"/>
              <a:t> que OVER CV </a:t>
            </a:r>
            <a:r>
              <a:rPr lang="en-US" dirty="0" err="1"/>
              <a:t>recibe</a:t>
            </a:r>
            <a:r>
              <a:rPr lang="en-US" dirty="0"/>
              <a:t>, nada es </a:t>
            </a:r>
            <a:r>
              <a:rPr lang="en-US" dirty="0" err="1"/>
              <a:t>sometido</a:t>
            </a:r>
            <a:r>
              <a:rPr lang="en-US" dirty="0"/>
              <a:t> a gravamen. </a:t>
            </a:r>
          </a:p>
          <a:p>
            <a:r>
              <a:rPr lang="en-US" dirty="0"/>
              <a:t>OVER SPAIN? Solo </a:t>
            </a:r>
            <a:r>
              <a:rPr lang="en-US" dirty="0" err="1"/>
              <a:t>lleva</a:t>
            </a:r>
            <a:r>
              <a:rPr lang="en-US" dirty="0"/>
              <a:t> a </a:t>
            </a:r>
            <a:r>
              <a:rPr lang="en-US" dirty="0" err="1"/>
              <a:t>cabo</a:t>
            </a:r>
            <a:r>
              <a:rPr lang="en-US" dirty="0"/>
              <a:t> </a:t>
            </a:r>
            <a:r>
              <a:rPr lang="en-US" dirty="0" err="1"/>
              <a:t>actividades</a:t>
            </a:r>
            <a:r>
              <a:rPr lang="en-US" dirty="0"/>
              <a:t> de </a:t>
            </a:r>
            <a:r>
              <a:rPr lang="en-US" dirty="0" err="1"/>
              <a:t>apoyo</a:t>
            </a:r>
            <a:r>
              <a:rPr lang="en-US" dirty="0"/>
              <a:t>, no cobra </a:t>
            </a:r>
            <a:r>
              <a:rPr lang="en-US" dirty="0" err="1"/>
              <a:t>por</a:t>
            </a:r>
            <a:r>
              <a:rPr lang="en-US" dirty="0"/>
              <a:t> </a:t>
            </a:r>
            <a:r>
              <a:rPr lang="en-US" dirty="0" err="1"/>
              <a:t>viaje</a:t>
            </a:r>
            <a:r>
              <a:rPr lang="en-US" dirty="0"/>
              <a:t> </a:t>
            </a:r>
            <a:r>
              <a:rPr lang="en-US" dirty="0" err="1"/>
              <a:t>realizado</a:t>
            </a:r>
            <a:r>
              <a:rPr lang="en-US" dirty="0"/>
              <a:t>. Solo cobra de OVER BV </a:t>
            </a:r>
            <a:r>
              <a:rPr lang="en-US" dirty="0" err="1"/>
              <a:t>por</a:t>
            </a:r>
            <a:r>
              <a:rPr lang="en-US" dirty="0"/>
              <a:t> </a:t>
            </a:r>
            <a:r>
              <a:rPr lang="en-US" dirty="0" err="1"/>
              <a:t>realizar</a:t>
            </a:r>
            <a:r>
              <a:rPr lang="en-US" dirty="0"/>
              <a:t> </a:t>
            </a:r>
            <a:r>
              <a:rPr lang="en-US" dirty="0" err="1"/>
              <a:t>labores</a:t>
            </a:r>
            <a:r>
              <a:rPr lang="en-US" dirty="0"/>
              <a:t> de marketing, al </a:t>
            </a:r>
            <a:r>
              <a:rPr lang="en-US" dirty="0" err="1"/>
              <a:t>tiempo</a:t>
            </a:r>
            <a:r>
              <a:rPr lang="en-US" dirty="0"/>
              <a:t> que </a:t>
            </a:r>
            <a:r>
              <a:rPr lang="en-US" dirty="0" err="1"/>
              <a:t>paga</a:t>
            </a:r>
            <a:r>
              <a:rPr lang="en-US" dirty="0"/>
              <a:t> </a:t>
            </a:r>
            <a:r>
              <a:rPr lang="en-US" dirty="0" err="1"/>
              <a:t>intereses</a:t>
            </a:r>
            <a:r>
              <a:rPr lang="en-US" dirty="0"/>
              <a:t> </a:t>
            </a:r>
            <a:r>
              <a:rPr lang="en-US" dirty="0" err="1"/>
              <a:t>por</a:t>
            </a:r>
            <a:r>
              <a:rPr lang="en-US" dirty="0"/>
              <a:t> un </a:t>
            </a:r>
            <a:r>
              <a:rPr lang="en-US" dirty="0" err="1"/>
              <a:t>préstamo</a:t>
            </a:r>
            <a:r>
              <a:rPr lang="en-US" dirty="0"/>
              <a:t> de la BV que </a:t>
            </a:r>
            <a:r>
              <a:rPr lang="en-US" dirty="0" err="1"/>
              <a:t>supone</a:t>
            </a:r>
            <a:r>
              <a:rPr lang="en-US" dirty="0"/>
              <a:t> la </a:t>
            </a:r>
            <a:r>
              <a:rPr lang="en-US" dirty="0" err="1"/>
              <a:t>reducción</a:t>
            </a:r>
            <a:r>
              <a:rPr lang="en-US" dirty="0"/>
              <a:t> de la base </a:t>
            </a:r>
            <a:r>
              <a:rPr lang="en-US" dirty="0" err="1"/>
              <a:t>imponible</a:t>
            </a:r>
            <a:r>
              <a:rPr lang="en-US" dirty="0"/>
              <a:t> o </a:t>
            </a:r>
            <a:r>
              <a:rPr lang="en-US" dirty="0" err="1"/>
              <a:t>pérdidas</a:t>
            </a:r>
            <a:r>
              <a:rPr lang="en-US" dirty="0"/>
              <a:t>.</a:t>
            </a:r>
            <a:endParaRPr lang="es-ES" dirty="0"/>
          </a:p>
        </p:txBody>
      </p:sp>
    </p:spTree>
    <p:extLst>
      <p:ext uri="{BB962C8B-B14F-4D97-AF65-F5344CB8AC3E}">
        <p14:creationId xmlns:p14="http://schemas.microsoft.com/office/powerpoint/2010/main" val="160616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pic>
        <p:nvPicPr>
          <p:cNvPr id="4" name="Marcador de contenido 3"/>
          <p:cNvPicPr>
            <a:picLocks noGrp="1" noChangeAspect="1"/>
          </p:cNvPicPr>
          <p:nvPr>
            <p:ph idx="1"/>
          </p:nvPr>
        </p:nvPicPr>
        <p:blipFill>
          <a:blip r:embed="rId2"/>
          <a:stretch>
            <a:fillRect/>
          </a:stretch>
        </p:blipFill>
        <p:spPr>
          <a:xfrm>
            <a:off x="695400" y="116632"/>
            <a:ext cx="11017224" cy="6984776"/>
          </a:xfrm>
          <a:prstGeom prst="rect">
            <a:avLst/>
          </a:prstGeom>
        </p:spPr>
      </p:pic>
      <p:cxnSp>
        <p:nvCxnSpPr>
          <p:cNvPr id="6" name="Conector recto de flecha 5"/>
          <p:cNvCxnSpPr/>
          <p:nvPr/>
        </p:nvCxnSpPr>
        <p:spPr>
          <a:xfrm flipV="1">
            <a:off x="3575720" y="2276872"/>
            <a:ext cx="2520280" cy="108012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Conector recto de flecha 7"/>
          <p:cNvCxnSpPr/>
          <p:nvPr/>
        </p:nvCxnSpPr>
        <p:spPr>
          <a:xfrm flipH="1">
            <a:off x="5663952" y="2348880"/>
            <a:ext cx="360040" cy="50405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Conector recto de flecha 9"/>
          <p:cNvCxnSpPr/>
          <p:nvPr/>
        </p:nvCxnSpPr>
        <p:spPr>
          <a:xfrm flipH="1" flipV="1">
            <a:off x="1919536" y="2996952"/>
            <a:ext cx="1656184" cy="36004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7606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Desregulación o Fiscalidad </a:t>
            </a:r>
          </a:p>
        </p:txBody>
      </p:sp>
      <p:sp>
        <p:nvSpPr>
          <p:cNvPr id="3" name="Marcador de contenido 2"/>
          <p:cNvSpPr>
            <a:spLocks noGrp="1"/>
          </p:cNvSpPr>
          <p:nvPr>
            <p:ph idx="1"/>
          </p:nvPr>
        </p:nvSpPr>
        <p:spPr/>
        <p:txBody>
          <a:bodyPr>
            <a:normAutofit/>
          </a:bodyPr>
          <a:lstStyle/>
          <a:p>
            <a:r>
              <a:rPr lang="es-ES" sz="2400" dirty="0"/>
              <a:t>OECD – G20. Plan de Acción BEPS</a:t>
            </a:r>
          </a:p>
          <a:p>
            <a:r>
              <a:rPr lang="es-ES" sz="2400" dirty="0"/>
              <a:t>ATAD . EU soluciones.</a:t>
            </a:r>
          </a:p>
          <a:p>
            <a:r>
              <a:rPr lang="es-ES" sz="2400" dirty="0"/>
              <a:t>Multilateralismo vs. Unilateralismo</a:t>
            </a:r>
          </a:p>
          <a:p>
            <a:r>
              <a:rPr lang="es-ES" sz="2400" dirty="0"/>
              <a:t>Activismo fiscal: </a:t>
            </a:r>
            <a:r>
              <a:rPr lang="es-ES" sz="2400" dirty="0" err="1"/>
              <a:t>Tax</a:t>
            </a:r>
            <a:r>
              <a:rPr lang="es-ES" sz="2400" dirty="0"/>
              <a:t> </a:t>
            </a:r>
            <a:r>
              <a:rPr lang="es-ES" sz="2400" dirty="0" err="1"/>
              <a:t>Fair</a:t>
            </a:r>
            <a:r>
              <a:rPr lang="es-ES" sz="2400" dirty="0"/>
              <a:t> Share</a:t>
            </a:r>
          </a:p>
        </p:txBody>
      </p:sp>
    </p:spTree>
    <p:extLst>
      <p:ext uri="{BB962C8B-B14F-4D97-AF65-F5344CB8AC3E}">
        <p14:creationId xmlns:p14="http://schemas.microsoft.com/office/powerpoint/2010/main" val="148803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E7F12-86C7-2703-CC60-01F07B0231E7}"/>
              </a:ext>
            </a:extLst>
          </p:cNvPr>
          <p:cNvSpPr>
            <a:spLocks noGrp="1"/>
          </p:cNvSpPr>
          <p:nvPr>
            <p:ph type="title"/>
          </p:nvPr>
        </p:nvSpPr>
        <p:spPr/>
        <p:txBody>
          <a:bodyPr/>
          <a:lstStyle/>
          <a:p>
            <a:r>
              <a:rPr lang="es-ES" dirty="0"/>
              <a:t>Fuentes legales: plataformas digitales</a:t>
            </a:r>
          </a:p>
        </p:txBody>
      </p:sp>
      <p:sp>
        <p:nvSpPr>
          <p:cNvPr id="3" name="Content Placeholder 2">
            <a:extLst>
              <a:ext uri="{FF2B5EF4-FFF2-40B4-BE49-F238E27FC236}">
                <a16:creationId xmlns:a16="http://schemas.microsoft.com/office/drawing/2014/main" id="{57E5C608-9B57-764A-2456-AED91ADC57C1}"/>
              </a:ext>
            </a:extLst>
          </p:cNvPr>
          <p:cNvSpPr>
            <a:spLocks noGrp="1"/>
          </p:cNvSpPr>
          <p:nvPr>
            <p:ph idx="1"/>
          </p:nvPr>
        </p:nvSpPr>
        <p:spPr>
          <a:xfrm>
            <a:off x="1341120" y="1572767"/>
            <a:ext cx="10050424" cy="4605841"/>
          </a:xfrm>
        </p:spPr>
        <p:txBody>
          <a:bodyPr>
            <a:normAutofit fontScale="92500" lnSpcReduction="20000"/>
          </a:bodyPr>
          <a:lstStyle/>
          <a:p>
            <a:pPr marL="45720" indent="0">
              <a:buNone/>
            </a:pPr>
            <a:r>
              <a:rPr lang="es-ES" dirty="0"/>
              <a:t>I) </a:t>
            </a:r>
            <a:r>
              <a:rPr lang="es-ES" b="1" dirty="0"/>
              <a:t>Directiva (UE) 2021/514 del Consejo de 22 de marzo de 2021 por la que se modifica la Directiva 2011/16/UE</a:t>
            </a:r>
            <a:r>
              <a:rPr lang="es-ES" dirty="0"/>
              <a:t> relativa a la cooperación administrativa en el ámbito de la fiscalidad.</a:t>
            </a:r>
          </a:p>
          <a:p>
            <a:pPr marL="45720" indent="0">
              <a:buNone/>
            </a:pPr>
            <a:r>
              <a:rPr lang="es-ES" dirty="0"/>
              <a:t>II) El Consejo de Ministros ha aprobado con fecha 28 de diciembre de 2022, </a:t>
            </a:r>
            <a:r>
              <a:rPr lang="es-ES" b="1" dirty="0"/>
              <a:t>el proyecto de Ley por el que se modifica la Ley General Tributaria </a:t>
            </a:r>
            <a:r>
              <a:rPr lang="es-ES" dirty="0"/>
              <a:t>con el objetivo de hacer efectiva la trasposición de la Directiva UE 2021/514 -conocida como DAC 7-, relativa a la cooperación en el ámbito de la fiscalidad, que tiene como principal novedad la obligación de intercambiar información con los otros países de la UE obtenida a través de los operadores de plataformas digitales.</a:t>
            </a:r>
          </a:p>
          <a:p>
            <a:pPr marL="45720" indent="0">
              <a:buNone/>
            </a:pPr>
            <a:r>
              <a:rPr lang="es-ES" dirty="0"/>
              <a:t>III) Documento sometido al trámite de información pública 24 de febrero de 2022. </a:t>
            </a:r>
            <a:r>
              <a:rPr lang="es-ES" b="1" dirty="0"/>
              <a:t>Proyecto de Real Decreto </a:t>
            </a:r>
            <a:r>
              <a:rPr lang="es-ES" dirty="0"/>
              <a:t>por el que se desarrollan las normas y los procedimientos de diligencia debida en el ámbito del intercambio automático obligatorio de información comunicada por los operadores de plataformas y se modifica el reglamento general de las actuaciones y los procedimientos de gestión e inspección tributaria y de desarrollo de las normas comunes de los procedimientos de aplicación de los tributos, aprobado por el real decreto 1065/2017, de 27 de julio, en transposición de la directiva (</a:t>
            </a:r>
            <a:r>
              <a:rPr lang="es-ES" dirty="0" err="1"/>
              <a:t>ue</a:t>
            </a:r>
            <a:r>
              <a:rPr lang="es-ES" dirty="0"/>
              <a:t>) 2021/514 del consejo, de 22 de marzo de 2021, que modifica la directiva 2011/16/</a:t>
            </a:r>
            <a:r>
              <a:rPr lang="es-ES" dirty="0" err="1"/>
              <a:t>ue</a:t>
            </a:r>
            <a:r>
              <a:rPr lang="es-ES" dirty="0"/>
              <a:t> relativa a la cooperación en el ámbito de la fiscalidad.</a:t>
            </a:r>
          </a:p>
        </p:txBody>
      </p:sp>
    </p:spTree>
    <p:extLst>
      <p:ext uri="{BB962C8B-B14F-4D97-AF65-F5344CB8AC3E}">
        <p14:creationId xmlns:p14="http://schemas.microsoft.com/office/powerpoint/2010/main" val="794730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E6E4EDE8-98D4-797A-425C-316709226A85}"/>
              </a:ext>
            </a:extLst>
          </p:cNvPr>
          <p:cNvSpPr>
            <a:spLocks noGrp="1" noChangeArrowheads="1"/>
          </p:cNvSpPr>
          <p:nvPr>
            <p:ph type="title"/>
          </p:nvPr>
        </p:nvSpPr>
        <p:spPr/>
        <p:txBody>
          <a:bodyPr>
            <a:normAutofit fontScale="90000"/>
          </a:bodyPr>
          <a:lstStyle/>
          <a:p>
            <a:pPr eaLnBrk="1" hangingPunct="1"/>
            <a:r>
              <a:rPr lang="es-ES" altLang="es-ES" dirty="0"/>
              <a:t>Introducción al intercambio de información</a:t>
            </a:r>
          </a:p>
        </p:txBody>
      </p:sp>
      <p:sp>
        <p:nvSpPr>
          <p:cNvPr id="5123" name="Rectangle 3">
            <a:extLst>
              <a:ext uri="{FF2B5EF4-FFF2-40B4-BE49-F238E27FC236}">
                <a16:creationId xmlns:a16="http://schemas.microsoft.com/office/drawing/2014/main" id="{7DD45962-496F-1B7A-3F6C-2E7A65DBF6A2}"/>
              </a:ext>
            </a:extLst>
          </p:cNvPr>
          <p:cNvSpPr>
            <a:spLocks noGrp="1" noChangeArrowheads="1"/>
          </p:cNvSpPr>
          <p:nvPr>
            <p:ph type="body" idx="1"/>
          </p:nvPr>
        </p:nvSpPr>
        <p:spPr/>
        <p:txBody>
          <a:bodyPr/>
          <a:lstStyle/>
          <a:p>
            <a:pPr eaLnBrk="1" hangingPunct="1">
              <a:lnSpc>
                <a:spcPct val="90000"/>
              </a:lnSpc>
            </a:pPr>
            <a:r>
              <a:rPr lang="es-ES" altLang="es-ES" sz="2400"/>
              <a:t>De instrumento secundario para la lucha contra el fraude fiscal internacional a constituir una de las principales herramientas </a:t>
            </a:r>
          </a:p>
          <a:p>
            <a:pPr eaLnBrk="1" hangingPunct="1">
              <a:lnSpc>
                <a:spcPct val="90000"/>
              </a:lnSpc>
            </a:pPr>
            <a:r>
              <a:rPr lang="es-MX" altLang="es-ES" sz="2400"/>
              <a:t>“última esperanza” de la imposición sobre la renta</a:t>
            </a:r>
            <a:r>
              <a:rPr lang="es-ES" altLang="es-ES" sz="2400"/>
              <a:t> </a:t>
            </a:r>
          </a:p>
          <a:p>
            <a:pPr eaLnBrk="1" hangingPunct="1">
              <a:lnSpc>
                <a:spcPct val="90000"/>
              </a:lnSpc>
            </a:pPr>
            <a:r>
              <a:rPr lang="es-MX" altLang="es-ES" sz="2400"/>
              <a:t>las administraciones tributarias se escudan en la falta de información  sobre la situación y actividades transfronterizas de los contribuyentes de cara a excluir la aplicación de una ventaja fiscal</a:t>
            </a:r>
          </a:p>
          <a:p>
            <a:pPr eaLnBrk="1" hangingPunct="1">
              <a:lnSpc>
                <a:spcPct val="90000"/>
              </a:lnSpc>
            </a:pPr>
            <a:r>
              <a:rPr lang="es-ES" altLang="es-ES" sz="2400"/>
              <a:t>OCDE, ONU, UE Y CIAT:  </a:t>
            </a:r>
            <a:r>
              <a:rPr lang="es-MX" altLang="es-ES" sz="2400"/>
              <a:t>adaptación a las necesidades actuales</a:t>
            </a:r>
            <a:r>
              <a:rPr lang="es-ES" altLang="es-ES" sz="2400"/>
              <a:t> del intercambio de inform.</a:t>
            </a:r>
          </a:p>
        </p:txBody>
      </p:sp>
    </p:spTree>
    <p:extLst>
      <p:ext uri="{BB962C8B-B14F-4D97-AF65-F5344CB8AC3E}">
        <p14:creationId xmlns:p14="http://schemas.microsoft.com/office/powerpoint/2010/main" val="3438560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F01B96E6-73B0-62BE-978D-D6104A82FC7A}"/>
              </a:ext>
            </a:extLst>
          </p:cNvPr>
          <p:cNvSpPr>
            <a:spLocks noGrp="1" noChangeArrowheads="1"/>
          </p:cNvSpPr>
          <p:nvPr>
            <p:ph type="title"/>
          </p:nvPr>
        </p:nvSpPr>
        <p:spPr/>
        <p:txBody>
          <a:bodyPr/>
          <a:lstStyle/>
          <a:p>
            <a:pPr eaLnBrk="1" hangingPunct="1"/>
            <a:r>
              <a:rPr lang="es-ES" altLang="es-ES"/>
              <a:t>Introducción</a:t>
            </a:r>
          </a:p>
        </p:txBody>
      </p:sp>
      <p:sp>
        <p:nvSpPr>
          <p:cNvPr id="6147" name="Rectangle 3">
            <a:extLst>
              <a:ext uri="{FF2B5EF4-FFF2-40B4-BE49-F238E27FC236}">
                <a16:creationId xmlns:a16="http://schemas.microsoft.com/office/drawing/2014/main" id="{66D2E714-7D64-7D04-5FD9-A84114B4D358}"/>
              </a:ext>
            </a:extLst>
          </p:cNvPr>
          <p:cNvSpPr>
            <a:spLocks noGrp="1" noChangeArrowheads="1"/>
          </p:cNvSpPr>
          <p:nvPr>
            <p:ph type="body" idx="1"/>
          </p:nvPr>
        </p:nvSpPr>
        <p:spPr/>
        <p:txBody>
          <a:bodyPr>
            <a:normAutofit fontScale="92500" lnSpcReduction="10000"/>
          </a:bodyPr>
          <a:lstStyle/>
          <a:p>
            <a:pPr eaLnBrk="1" hangingPunct="1">
              <a:lnSpc>
                <a:spcPct val="80000"/>
              </a:lnSpc>
            </a:pPr>
            <a:r>
              <a:rPr lang="es-ES" altLang="es-ES" dirty="0"/>
              <a:t>OCDE: </a:t>
            </a:r>
            <a:r>
              <a:rPr lang="es-MX" altLang="es-ES" dirty="0"/>
              <a:t>Foro Global de Transparencia e Intercambio Información Fiscal</a:t>
            </a:r>
            <a:endParaRPr lang="es-ES" altLang="es-ES" dirty="0"/>
          </a:p>
          <a:p>
            <a:pPr lvl="1" eaLnBrk="1" hangingPunct="1">
              <a:lnSpc>
                <a:spcPct val="80000"/>
              </a:lnSpc>
            </a:pPr>
            <a:r>
              <a:rPr lang="es-ES" altLang="es-ES" dirty="0"/>
              <a:t>Lista originaria sobre cooperación fiscal de los países</a:t>
            </a:r>
          </a:p>
          <a:p>
            <a:pPr lvl="1" eaLnBrk="1" hangingPunct="1">
              <a:lnSpc>
                <a:spcPct val="80000"/>
              </a:lnSpc>
            </a:pPr>
            <a:r>
              <a:rPr lang="es-ES" altLang="es-ES" dirty="0"/>
              <a:t>Acuerdos de intercambio de información (al menos 12): entre otros </a:t>
            </a:r>
            <a:r>
              <a:rPr lang="es-MX" altLang="es-ES" dirty="0"/>
              <a:t>Singapur, Suiza, Luxemburgo, Bélgica, Austria, Isla de Man, Islas </a:t>
            </a:r>
            <a:r>
              <a:rPr lang="es-MX" altLang="es-ES" dirty="0" err="1"/>
              <a:t>Cayman</a:t>
            </a:r>
            <a:r>
              <a:rPr lang="es-MX" altLang="es-ES" dirty="0"/>
              <a:t>, Antillas Neerlandesas</a:t>
            </a:r>
            <a:r>
              <a:rPr lang="es-ES" altLang="es-ES" dirty="0"/>
              <a:t> han salido de la lista.</a:t>
            </a:r>
          </a:p>
          <a:p>
            <a:pPr lvl="1" eaLnBrk="1" hangingPunct="1">
              <a:lnSpc>
                <a:spcPct val="80000"/>
              </a:lnSpc>
            </a:pPr>
            <a:r>
              <a:rPr lang="es-ES" altLang="es-ES" dirty="0"/>
              <a:t>Peer </a:t>
            </a:r>
            <a:r>
              <a:rPr lang="es-ES" altLang="es-ES" dirty="0" err="1"/>
              <a:t>Reviews</a:t>
            </a:r>
            <a:endParaRPr lang="es-ES" altLang="es-ES" dirty="0"/>
          </a:p>
          <a:p>
            <a:pPr lvl="1" eaLnBrk="1" hangingPunct="1">
              <a:lnSpc>
                <a:spcPct val="80000"/>
              </a:lnSpc>
            </a:pPr>
            <a:r>
              <a:rPr lang="es-ES" altLang="es-ES" dirty="0"/>
              <a:t>IGA </a:t>
            </a:r>
          </a:p>
          <a:p>
            <a:pPr eaLnBrk="1" hangingPunct="1">
              <a:lnSpc>
                <a:spcPct val="80000"/>
              </a:lnSpc>
            </a:pPr>
            <a:r>
              <a:rPr lang="es-ES" altLang="es-ES" dirty="0"/>
              <a:t>UE: </a:t>
            </a:r>
            <a:r>
              <a:rPr lang="es-MX" altLang="es-ES" dirty="0"/>
              <a:t>Directiva 2011/16 UE - DAC.</a:t>
            </a:r>
          </a:p>
          <a:p>
            <a:pPr lvl="1" eaLnBrk="1" hangingPunct="1">
              <a:lnSpc>
                <a:spcPct val="80000"/>
              </a:lnSpc>
            </a:pPr>
            <a:r>
              <a:rPr lang="es-ES" altLang="es-ES" sz="1600" dirty="0"/>
              <a:t>Intercambio CRS</a:t>
            </a:r>
          </a:p>
          <a:p>
            <a:pPr lvl="1" eaLnBrk="1" hangingPunct="1">
              <a:lnSpc>
                <a:spcPct val="80000"/>
              </a:lnSpc>
            </a:pPr>
            <a:r>
              <a:rPr lang="es-ES" altLang="es-ES" sz="1600" dirty="0"/>
              <a:t>Intercambio </a:t>
            </a:r>
            <a:r>
              <a:rPr lang="es-ES" altLang="es-ES" sz="1600" dirty="0" err="1"/>
              <a:t>Tax</a:t>
            </a:r>
            <a:r>
              <a:rPr lang="es-ES" altLang="es-ES" sz="1600" dirty="0"/>
              <a:t> </a:t>
            </a:r>
            <a:r>
              <a:rPr lang="es-ES" altLang="es-ES" sz="1600" dirty="0" err="1"/>
              <a:t>Rulings</a:t>
            </a:r>
            <a:r>
              <a:rPr lang="es-ES" altLang="es-ES" sz="1600" dirty="0"/>
              <a:t>- </a:t>
            </a:r>
          </a:p>
          <a:p>
            <a:pPr lvl="1" eaLnBrk="1" hangingPunct="1">
              <a:lnSpc>
                <a:spcPct val="80000"/>
              </a:lnSpc>
            </a:pPr>
            <a:r>
              <a:rPr lang="es-ES" altLang="es-ES" sz="1600" dirty="0"/>
              <a:t>Intercambio </a:t>
            </a:r>
            <a:r>
              <a:rPr lang="es-ES" altLang="es-ES" sz="1600" dirty="0" err="1"/>
              <a:t>CbCR</a:t>
            </a:r>
            <a:r>
              <a:rPr lang="es-ES" altLang="es-ES" sz="1600" dirty="0"/>
              <a:t>-</a:t>
            </a:r>
          </a:p>
          <a:p>
            <a:pPr lvl="1" eaLnBrk="1" hangingPunct="1">
              <a:lnSpc>
                <a:spcPct val="80000"/>
              </a:lnSpc>
            </a:pPr>
            <a:r>
              <a:rPr lang="es-ES" altLang="es-ES" sz="1600" dirty="0"/>
              <a:t>Intercambio esquemas planificación fiscal agresiva</a:t>
            </a:r>
          </a:p>
          <a:p>
            <a:pPr eaLnBrk="1" hangingPunct="1">
              <a:lnSpc>
                <a:spcPct val="80000"/>
              </a:lnSpc>
            </a:pPr>
            <a:r>
              <a:rPr lang="es-ES" altLang="es-ES" dirty="0"/>
              <a:t>G20: </a:t>
            </a:r>
            <a:r>
              <a:rPr lang="es-MX" altLang="es-ES" dirty="0"/>
              <a:t>reforzar a nivel global los estándares internacionales de transparencia e intercambio de información tributaria</a:t>
            </a:r>
            <a:r>
              <a:rPr lang="es-ES" altLang="es-ES" dirty="0"/>
              <a:t> </a:t>
            </a:r>
          </a:p>
          <a:p>
            <a:pPr eaLnBrk="1" hangingPunct="1">
              <a:lnSpc>
                <a:spcPct val="80000"/>
              </a:lnSpc>
            </a:pPr>
            <a:endParaRPr lang="es-ES" altLang="es-ES" dirty="0"/>
          </a:p>
        </p:txBody>
      </p:sp>
    </p:spTree>
    <p:extLst>
      <p:ext uri="{BB962C8B-B14F-4D97-AF65-F5344CB8AC3E}">
        <p14:creationId xmlns:p14="http://schemas.microsoft.com/office/powerpoint/2010/main" val="403278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D135D45E-5C15-378F-844E-240C3EC1D900}"/>
              </a:ext>
            </a:extLst>
          </p:cNvPr>
          <p:cNvSpPr>
            <a:spLocks noGrp="1" noChangeArrowheads="1"/>
          </p:cNvSpPr>
          <p:nvPr>
            <p:ph type="title"/>
          </p:nvPr>
        </p:nvSpPr>
        <p:spPr/>
        <p:txBody>
          <a:bodyPr/>
          <a:lstStyle/>
          <a:p>
            <a:pPr eaLnBrk="1" hangingPunct="1"/>
            <a:r>
              <a:rPr lang="es-ES" altLang="es-ES"/>
              <a:t>Introducción</a:t>
            </a:r>
          </a:p>
        </p:txBody>
      </p:sp>
      <p:sp>
        <p:nvSpPr>
          <p:cNvPr id="7171" name="Rectangle 3">
            <a:extLst>
              <a:ext uri="{FF2B5EF4-FFF2-40B4-BE49-F238E27FC236}">
                <a16:creationId xmlns:a16="http://schemas.microsoft.com/office/drawing/2014/main" id="{DDE9B503-ED94-D117-5C95-F75E9814A3FE}"/>
              </a:ext>
            </a:extLst>
          </p:cNvPr>
          <p:cNvSpPr>
            <a:spLocks noGrp="1" noChangeArrowheads="1"/>
          </p:cNvSpPr>
          <p:nvPr>
            <p:ph type="body" idx="1"/>
          </p:nvPr>
        </p:nvSpPr>
        <p:spPr/>
        <p:txBody>
          <a:bodyPr/>
          <a:lstStyle/>
          <a:p>
            <a:pPr eaLnBrk="1" hangingPunct="1">
              <a:lnSpc>
                <a:spcPct val="90000"/>
              </a:lnSpc>
            </a:pPr>
            <a:r>
              <a:rPr lang="es-ES" altLang="es-ES" dirty="0"/>
              <a:t>Falta de una cultura administrativa de cooperación fiscal internacional </a:t>
            </a:r>
          </a:p>
          <a:p>
            <a:pPr eaLnBrk="1" hangingPunct="1">
              <a:lnSpc>
                <a:spcPct val="90000"/>
              </a:lnSpc>
            </a:pPr>
            <a:r>
              <a:rPr lang="es-ES" altLang="es-ES" dirty="0"/>
              <a:t>Heterogénea posición de los distintos países </a:t>
            </a:r>
          </a:p>
          <a:p>
            <a:pPr eaLnBrk="1" hangingPunct="1">
              <a:lnSpc>
                <a:spcPct val="90000"/>
              </a:lnSpc>
            </a:pPr>
            <a:r>
              <a:rPr lang="es-MX" altLang="es-ES" dirty="0"/>
              <a:t>Configurado a espaldas de los contribuyentes</a:t>
            </a:r>
            <a:r>
              <a:rPr lang="es-ES" altLang="es-ES" dirty="0"/>
              <a:t> </a:t>
            </a:r>
          </a:p>
          <a:p>
            <a:pPr eaLnBrk="1" hangingPunct="1">
              <a:lnSpc>
                <a:spcPct val="90000"/>
              </a:lnSpc>
            </a:pPr>
            <a:r>
              <a:rPr lang="es-ES" altLang="es-ES" dirty="0"/>
              <a:t>la proliferación y aplicación descoordinada de legislaciones tributarias y cláusulas antiabuso </a:t>
            </a:r>
          </a:p>
          <a:p>
            <a:pPr eaLnBrk="1" hangingPunct="1">
              <a:lnSpc>
                <a:spcPct val="90000"/>
              </a:lnSpc>
            </a:pPr>
            <a:r>
              <a:rPr lang="es-ES" altLang="es-ES" dirty="0"/>
              <a:t>Marco inclusivo OECD</a:t>
            </a:r>
          </a:p>
          <a:p>
            <a:pPr eaLnBrk="1" hangingPunct="1">
              <a:lnSpc>
                <a:spcPct val="90000"/>
              </a:lnSpc>
            </a:pPr>
            <a:endParaRPr lang="es-ES" altLang="es-ES" dirty="0"/>
          </a:p>
        </p:txBody>
      </p:sp>
    </p:spTree>
    <p:extLst>
      <p:ext uri="{BB962C8B-B14F-4D97-AF65-F5344CB8AC3E}">
        <p14:creationId xmlns:p14="http://schemas.microsoft.com/office/powerpoint/2010/main" val="1688805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5FC0135D-6DA4-A07D-04BC-8F1141126B65}"/>
              </a:ext>
            </a:extLst>
          </p:cNvPr>
          <p:cNvSpPr>
            <a:spLocks noGrp="1" noChangeArrowheads="1"/>
          </p:cNvSpPr>
          <p:nvPr>
            <p:ph type="title"/>
          </p:nvPr>
        </p:nvSpPr>
        <p:spPr/>
        <p:txBody>
          <a:bodyPr/>
          <a:lstStyle/>
          <a:p>
            <a:pPr eaLnBrk="1" hangingPunct="1"/>
            <a:r>
              <a:rPr lang="es-ES" altLang="es-ES"/>
              <a:t>Funciones</a:t>
            </a:r>
          </a:p>
        </p:txBody>
      </p:sp>
      <p:sp>
        <p:nvSpPr>
          <p:cNvPr id="8195" name="Rectangle 3">
            <a:extLst>
              <a:ext uri="{FF2B5EF4-FFF2-40B4-BE49-F238E27FC236}">
                <a16:creationId xmlns:a16="http://schemas.microsoft.com/office/drawing/2014/main" id="{391C996C-E379-B3C2-FCCB-1CDEEB283EA2}"/>
              </a:ext>
            </a:extLst>
          </p:cNvPr>
          <p:cNvSpPr>
            <a:spLocks noGrp="1" noChangeArrowheads="1"/>
          </p:cNvSpPr>
          <p:nvPr>
            <p:ph type="body" idx="1"/>
          </p:nvPr>
        </p:nvSpPr>
        <p:spPr/>
        <p:txBody>
          <a:bodyPr/>
          <a:lstStyle/>
          <a:p>
            <a:pPr eaLnBrk="1" hangingPunct="1"/>
            <a:r>
              <a:rPr lang="es-MX" altLang="es-ES" sz="2800" dirty="0"/>
              <a:t>verificar el cumplimiento de los deberes que corresponden a los  obligados tributarios que operan internacionalmente</a:t>
            </a:r>
            <a:r>
              <a:rPr lang="es-ES" altLang="es-ES" sz="2800" dirty="0"/>
              <a:t> </a:t>
            </a:r>
          </a:p>
          <a:p>
            <a:pPr eaLnBrk="1" hangingPunct="1"/>
            <a:r>
              <a:rPr lang="es-MX" altLang="es-ES" sz="2800" dirty="0"/>
              <a:t>transparencia fiscal internacional, subcapitalización o las cláusulas antiabuso  de los CDIS: “papel mojado” en ausencia de intercambio de información</a:t>
            </a:r>
            <a:r>
              <a:rPr lang="es-ES" altLang="es-ES" sz="2800" dirty="0"/>
              <a:t> </a:t>
            </a:r>
          </a:p>
          <a:p>
            <a:pPr eaLnBrk="1" hangingPunct="1"/>
            <a:r>
              <a:rPr lang="es-ES" altLang="es-ES" sz="2800" dirty="0"/>
              <a:t>Técnica de lucha contra el fraude fiscal</a:t>
            </a:r>
          </a:p>
        </p:txBody>
      </p:sp>
    </p:spTree>
    <p:extLst>
      <p:ext uri="{BB962C8B-B14F-4D97-AF65-F5344CB8AC3E}">
        <p14:creationId xmlns:p14="http://schemas.microsoft.com/office/powerpoint/2010/main" val="3697020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4790ABDB-C42A-CBD2-B55D-5B403AD16561}"/>
              </a:ext>
            </a:extLst>
          </p:cNvPr>
          <p:cNvSpPr>
            <a:spLocks noGrp="1" noChangeArrowheads="1"/>
          </p:cNvSpPr>
          <p:nvPr>
            <p:ph type="title"/>
          </p:nvPr>
        </p:nvSpPr>
        <p:spPr/>
        <p:txBody>
          <a:bodyPr/>
          <a:lstStyle/>
          <a:p>
            <a:pPr eaLnBrk="1" hangingPunct="1"/>
            <a:r>
              <a:rPr lang="es-ES" altLang="es-ES"/>
              <a:t>Pervivencia del Modelo Impositivo</a:t>
            </a:r>
          </a:p>
        </p:txBody>
      </p:sp>
      <p:sp>
        <p:nvSpPr>
          <p:cNvPr id="9219" name="Rectangle 3">
            <a:extLst>
              <a:ext uri="{FF2B5EF4-FFF2-40B4-BE49-F238E27FC236}">
                <a16:creationId xmlns:a16="http://schemas.microsoft.com/office/drawing/2014/main" id="{2B23B1DF-0545-8FCD-7ED4-9CE394B8F1C5}"/>
              </a:ext>
            </a:extLst>
          </p:cNvPr>
          <p:cNvSpPr>
            <a:spLocks noGrp="1" noChangeArrowheads="1"/>
          </p:cNvSpPr>
          <p:nvPr>
            <p:ph type="body" idx="1"/>
          </p:nvPr>
        </p:nvSpPr>
        <p:spPr/>
        <p:txBody>
          <a:bodyPr/>
          <a:lstStyle/>
          <a:p>
            <a:pPr eaLnBrk="1" hangingPunct="1">
              <a:lnSpc>
                <a:spcPct val="80000"/>
              </a:lnSpc>
            </a:pPr>
            <a:r>
              <a:rPr lang="es-ES" altLang="es-ES" sz="2400"/>
              <a:t>Sin intercambio fiscal no es posible garantizar mínimamente la efectiva supervisión fiscal de ordenamientos tributarios </a:t>
            </a:r>
          </a:p>
          <a:p>
            <a:pPr eaLnBrk="1" hangingPunct="1">
              <a:lnSpc>
                <a:spcPct val="80000"/>
              </a:lnSpc>
            </a:pPr>
            <a:r>
              <a:rPr lang="es-ES" altLang="es-ES" sz="2400" i="1"/>
              <a:t>“no taxation without effective exchange of information</a:t>
            </a:r>
            <a:r>
              <a:rPr lang="es-ES" altLang="es-ES" sz="2400"/>
              <a:t>”.</a:t>
            </a:r>
          </a:p>
          <a:p>
            <a:pPr eaLnBrk="1" hangingPunct="1">
              <a:lnSpc>
                <a:spcPct val="80000"/>
              </a:lnSpc>
            </a:pPr>
            <a:r>
              <a:rPr lang="es-ES" altLang="es-ES" sz="2400"/>
              <a:t>Modelo de convenio sobre intercambio de información a efectos fiscales que se ha elaborado conjuntamente entre la OCDE y algunos de los países calificados como “áreas de baja tributación” </a:t>
            </a:r>
          </a:p>
          <a:p>
            <a:pPr eaLnBrk="1" hangingPunct="1">
              <a:lnSpc>
                <a:spcPct val="80000"/>
              </a:lnSpc>
            </a:pPr>
            <a:r>
              <a:rPr lang="es-ES" altLang="es-ES" sz="2400"/>
              <a:t>La falta de efectivo intercambio de información por parte de un Estado (miembro o no de la OCDE) constituye el factor más relevante a la hora de determinar si tal Estado está desplegando prácticas fiscales perniciosas </a:t>
            </a:r>
          </a:p>
        </p:txBody>
      </p:sp>
    </p:spTree>
    <p:extLst>
      <p:ext uri="{BB962C8B-B14F-4D97-AF65-F5344CB8AC3E}">
        <p14:creationId xmlns:p14="http://schemas.microsoft.com/office/powerpoint/2010/main" val="3726047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4079CD3C-057C-C8E2-5223-4517E138B66F}"/>
              </a:ext>
            </a:extLst>
          </p:cNvPr>
          <p:cNvSpPr>
            <a:spLocks noGrp="1" noChangeArrowheads="1"/>
          </p:cNvSpPr>
          <p:nvPr>
            <p:ph type="title"/>
          </p:nvPr>
        </p:nvSpPr>
        <p:spPr/>
        <p:txBody>
          <a:bodyPr>
            <a:normAutofit fontScale="90000"/>
          </a:bodyPr>
          <a:lstStyle/>
          <a:p>
            <a:pPr eaLnBrk="1" hangingPunct="1"/>
            <a:r>
              <a:rPr lang="es-ES" altLang="es-ES"/>
              <a:t>Pervivencia del modelo impositivo: transparencia</a:t>
            </a:r>
          </a:p>
        </p:txBody>
      </p:sp>
      <p:sp>
        <p:nvSpPr>
          <p:cNvPr id="10243" name="Rectangle 3">
            <a:extLst>
              <a:ext uri="{FF2B5EF4-FFF2-40B4-BE49-F238E27FC236}">
                <a16:creationId xmlns:a16="http://schemas.microsoft.com/office/drawing/2014/main" id="{C8436997-D5C0-12DD-900E-A02B8D988542}"/>
              </a:ext>
            </a:extLst>
          </p:cNvPr>
          <p:cNvSpPr>
            <a:spLocks noGrp="1" noChangeArrowheads="1"/>
          </p:cNvSpPr>
          <p:nvPr>
            <p:ph type="body" idx="1"/>
          </p:nvPr>
        </p:nvSpPr>
        <p:spPr/>
        <p:txBody>
          <a:bodyPr/>
          <a:lstStyle/>
          <a:p>
            <a:pPr eaLnBrk="1" hangingPunct="1">
              <a:lnSpc>
                <a:spcPct val="80000"/>
              </a:lnSpc>
            </a:pPr>
            <a:r>
              <a:rPr lang="es-ES" altLang="es-ES" sz="2800"/>
              <a:t>eliminación de cuentas bancarias o acciones al portador, </a:t>
            </a:r>
          </a:p>
          <a:p>
            <a:pPr eaLnBrk="1" hangingPunct="1">
              <a:lnSpc>
                <a:spcPct val="80000"/>
              </a:lnSpc>
            </a:pPr>
            <a:r>
              <a:rPr lang="es-ES" altLang="es-ES" sz="2800"/>
              <a:t>mecanismos que permitan a las autoridades fiscales conocer la titularidad última de todo tipo de entidades (sociedades, fundaciones, trusts, de manera que se elimine su opacidad), </a:t>
            </a:r>
          </a:p>
          <a:p>
            <a:pPr eaLnBrk="1" hangingPunct="1">
              <a:lnSpc>
                <a:spcPct val="80000"/>
              </a:lnSpc>
            </a:pPr>
            <a:r>
              <a:rPr lang="es-ES" altLang="es-ES" sz="2800"/>
              <a:t>acceso a la  contabilidad de las empresas, </a:t>
            </a:r>
          </a:p>
          <a:p>
            <a:pPr eaLnBrk="1" hangingPunct="1">
              <a:lnSpc>
                <a:spcPct val="80000"/>
              </a:lnSpc>
            </a:pPr>
            <a:r>
              <a:rPr lang="es-ES" altLang="es-ES" sz="2800"/>
              <a:t>información sobre la titularidad de todo tipo de  activos e información en poder de entidades financieras (ya en casos civiles o penales).</a:t>
            </a:r>
          </a:p>
        </p:txBody>
      </p:sp>
    </p:spTree>
    <p:extLst>
      <p:ext uri="{BB962C8B-B14F-4D97-AF65-F5344CB8AC3E}">
        <p14:creationId xmlns:p14="http://schemas.microsoft.com/office/powerpoint/2010/main" val="2290895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6BDDFB29-FE62-D018-F0A4-0662B335CA20}"/>
              </a:ext>
            </a:extLst>
          </p:cNvPr>
          <p:cNvSpPr>
            <a:spLocks noGrp="1" noChangeArrowheads="1"/>
          </p:cNvSpPr>
          <p:nvPr>
            <p:ph type="title"/>
          </p:nvPr>
        </p:nvSpPr>
        <p:spPr/>
        <p:txBody>
          <a:bodyPr>
            <a:normAutofit fontScale="90000"/>
          </a:bodyPr>
          <a:lstStyle/>
          <a:p>
            <a:pPr eaLnBrk="1" hangingPunct="1"/>
            <a:r>
              <a:rPr lang="es-ES" altLang="es-ES"/>
              <a:t>Pervivencia del modelo impositivo: intercambio de información</a:t>
            </a:r>
          </a:p>
        </p:txBody>
      </p:sp>
      <p:sp>
        <p:nvSpPr>
          <p:cNvPr id="11267" name="Rectangle 3">
            <a:extLst>
              <a:ext uri="{FF2B5EF4-FFF2-40B4-BE49-F238E27FC236}">
                <a16:creationId xmlns:a16="http://schemas.microsoft.com/office/drawing/2014/main" id="{1577F90C-CFC7-BF8B-A7A5-EC787ED0F09D}"/>
              </a:ext>
            </a:extLst>
          </p:cNvPr>
          <p:cNvSpPr>
            <a:spLocks noGrp="1" noChangeArrowheads="1"/>
          </p:cNvSpPr>
          <p:nvPr>
            <p:ph type="body" idx="1"/>
          </p:nvPr>
        </p:nvSpPr>
        <p:spPr/>
        <p:txBody>
          <a:bodyPr/>
          <a:lstStyle/>
          <a:p>
            <a:pPr eaLnBrk="1" hangingPunct="1">
              <a:lnSpc>
                <a:spcPct val="90000"/>
              </a:lnSpc>
            </a:pPr>
            <a:r>
              <a:rPr lang="es-ES" altLang="es-ES"/>
              <a:t>CDIs y Convenios de intercambio de información</a:t>
            </a:r>
          </a:p>
          <a:p>
            <a:pPr eaLnBrk="1" hangingPunct="1">
              <a:lnSpc>
                <a:spcPct val="90000"/>
              </a:lnSpc>
            </a:pPr>
            <a:r>
              <a:rPr lang="es-ES" altLang="es-ES"/>
              <a:t>Eliminando algunas trabas al efectivo suministro de información </a:t>
            </a:r>
          </a:p>
          <a:p>
            <a:pPr lvl="1" eaLnBrk="1" hangingPunct="1">
              <a:lnSpc>
                <a:spcPct val="90000"/>
              </a:lnSpc>
            </a:pPr>
            <a:r>
              <a:rPr lang="es-ES" altLang="es-ES" i="1"/>
              <a:t>Domestic tax interest</a:t>
            </a:r>
            <a:r>
              <a:rPr lang="es-ES" altLang="es-ES"/>
              <a:t>, </a:t>
            </a:r>
          </a:p>
          <a:p>
            <a:pPr lvl="1" eaLnBrk="1" hangingPunct="1">
              <a:lnSpc>
                <a:spcPct val="90000"/>
              </a:lnSpc>
            </a:pPr>
            <a:r>
              <a:rPr lang="es-ES" altLang="es-ES"/>
              <a:t>doble incriminación para intercambiar datos bancarios, </a:t>
            </a:r>
          </a:p>
          <a:p>
            <a:pPr lvl="1" eaLnBrk="1" hangingPunct="1">
              <a:lnSpc>
                <a:spcPct val="90000"/>
              </a:lnSpc>
            </a:pPr>
            <a:r>
              <a:rPr lang="es-ES" altLang="es-ES"/>
              <a:t>limitación del intercambio de información bancaria a casos penales.</a:t>
            </a:r>
          </a:p>
        </p:txBody>
      </p:sp>
    </p:spTree>
    <p:extLst>
      <p:ext uri="{BB962C8B-B14F-4D97-AF65-F5344CB8AC3E}">
        <p14:creationId xmlns:p14="http://schemas.microsoft.com/office/powerpoint/2010/main" val="1759708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C952C11B-BECE-1320-9CCC-197E9C20081C}"/>
              </a:ext>
            </a:extLst>
          </p:cNvPr>
          <p:cNvSpPr>
            <a:spLocks noGrp="1" noChangeArrowheads="1"/>
          </p:cNvSpPr>
          <p:nvPr>
            <p:ph type="title"/>
          </p:nvPr>
        </p:nvSpPr>
        <p:spPr/>
        <p:txBody>
          <a:bodyPr/>
          <a:lstStyle/>
          <a:p>
            <a:pPr eaLnBrk="1" hangingPunct="1"/>
            <a:r>
              <a:rPr lang="es-ES" altLang="es-ES"/>
              <a:t>Fundamento Jurídico IIT</a:t>
            </a:r>
          </a:p>
        </p:txBody>
      </p:sp>
      <p:sp>
        <p:nvSpPr>
          <p:cNvPr id="13315" name="Rectangle 3">
            <a:extLst>
              <a:ext uri="{FF2B5EF4-FFF2-40B4-BE49-F238E27FC236}">
                <a16:creationId xmlns:a16="http://schemas.microsoft.com/office/drawing/2014/main" id="{9DBCDCE6-5802-784D-32C6-D96B98A124B0}"/>
              </a:ext>
            </a:extLst>
          </p:cNvPr>
          <p:cNvSpPr>
            <a:spLocks noGrp="1" noChangeArrowheads="1"/>
          </p:cNvSpPr>
          <p:nvPr>
            <p:ph type="body" idx="1"/>
          </p:nvPr>
        </p:nvSpPr>
        <p:spPr/>
        <p:txBody>
          <a:bodyPr/>
          <a:lstStyle/>
          <a:p>
            <a:pPr eaLnBrk="1" hangingPunct="1">
              <a:lnSpc>
                <a:spcPct val="80000"/>
              </a:lnSpc>
            </a:pPr>
            <a:r>
              <a:rPr lang="es-MX" altLang="es-ES" sz="2800"/>
              <a:t>“la colaboración con otras Administraciones  tributarias a efectos del cumplimiento de obligaciones fiscales en el ámbito de sus competencias</a:t>
            </a:r>
            <a:r>
              <a:rPr lang="es-ES" altLang="es-ES" sz="2800"/>
              <a:t>”. Art. 95 LGT – secreto tributario-.</a:t>
            </a:r>
          </a:p>
          <a:p>
            <a:pPr eaLnBrk="1" hangingPunct="1">
              <a:lnSpc>
                <a:spcPct val="80000"/>
              </a:lnSpc>
            </a:pPr>
            <a:r>
              <a:rPr lang="es-MX" altLang="es-ES" sz="2800"/>
              <a:t>los “contribuyentes” están obligados a colaborar con la Administración tributaria debiendo revelar datos (con trascendencia fiscal) de carácter confidencial que pueden afectar a su intimidad (personal o económica), secreto profesional o secretos empresariales. 113 LGT</a:t>
            </a:r>
            <a:endParaRPr lang="es-ES" altLang="es-ES" sz="2800"/>
          </a:p>
        </p:txBody>
      </p:sp>
    </p:spTree>
    <p:extLst>
      <p:ext uri="{BB962C8B-B14F-4D97-AF65-F5344CB8AC3E}">
        <p14:creationId xmlns:p14="http://schemas.microsoft.com/office/powerpoint/2010/main" val="28288952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D548018F-E9B8-A816-9334-A4CBCCE6402C}"/>
              </a:ext>
            </a:extLst>
          </p:cNvPr>
          <p:cNvSpPr>
            <a:spLocks noGrp="1" noChangeArrowheads="1"/>
          </p:cNvSpPr>
          <p:nvPr>
            <p:ph type="title"/>
          </p:nvPr>
        </p:nvSpPr>
        <p:spPr/>
        <p:txBody>
          <a:bodyPr/>
          <a:lstStyle/>
          <a:p>
            <a:pPr eaLnBrk="1" hangingPunct="1"/>
            <a:r>
              <a:rPr lang="es-ES" altLang="es-ES"/>
              <a:t>Tipos de IIT</a:t>
            </a:r>
          </a:p>
        </p:txBody>
      </p:sp>
      <p:sp>
        <p:nvSpPr>
          <p:cNvPr id="14339" name="Rectangle 3">
            <a:extLst>
              <a:ext uri="{FF2B5EF4-FFF2-40B4-BE49-F238E27FC236}">
                <a16:creationId xmlns:a16="http://schemas.microsoft.com/office/drawing/2014/main" id="{8503E20C-8E37-AD7C-5809-7C86BDA4BC19}"/>
              </a:ext>
            </a:extLst>
          </p:cNvPr>
          <p:cNvSpPr>
            <a:spLocks noGrp="1" noChangeArrowheads="1"/>
          </p:cNvSpPr>
          <p:nvPr>
            <p:ph type="body" idx="1"/>
          </p:nvPr>
        </p:nvSpPr>
        <p:spPr/>
        <p:txBody>
          <a:bodyPr/>
          <a:lstStyle/>
          <a:p>
            <a:pPr eaLnBrk="1" hangingPunct="1"/>
            <a:r>
              <a:rPr lang="es-MX" altLang="es-ES"/>
              <a:t>previo requerimiento</a:t>
            </a:r>
            <a:r>
              <a:rPr lang="es-ES" altLang="es-ES"/>
              <a:t> </a:t>
            </a:r>
          </a:p>
          <a:p>
            <a:pPr eaLnBrk="1" hangingPunct="1"/>
            <a:r>
              <a:rPr lang="es-MX" altLang="es-ES"/>
              <a:t>espontáneo</a:t>
            </a:r>
            <a:r>
              <a:rPr lang="es-ES" altLang="es-ES"/>
              <a:t> </a:t>
            </a:r>
          </a:p>
          <a:p>
            <a:pPr eaLnBrk="1" hangingPunct="1"/>
            <a:r>
              <a:rPr lang="es-MX" altLang="es-ES"/>
              <a:t>automático</a:t>
            </a:r>
            <a:r>
              <a:rPr lang="es-ES" altLang="es-ES"/>
              <a:t> </a:t>
            </a:r>
          </a:p>
          <a:p>
            <a:pPr eaLnBrk="1" hangingPunct="1"/>
            <a:r>
              <a:rPr lang="es-ES" altLang="es-ES"/>
              <a:t>inspecciones fiscales simultáneas </a:t>
            </a:r>
          </a:p>
          <a:p>
            <a:pPr eaLnBrk="1" hangingPunct="1"/>
            <a:r>
              <a:rPr lang="es-ES" altLang="es-ES"/>
              <a:t>desplazamiento de inspectores de un Estado al territorio de otro </a:t>
            </a:r>
          </a:p>
          <a:p>
            <a:pPr eaLnBrk="1" hangingPunct="1"/>
            <a:endParaRPr lang="es-ES" altLang="es-ES"/>
          </a:p>
        </p:txBody>
      </p:sp>
    </p:spTree>
    <p:extLst>
      <p:ext uri="{BB962C8B-B14F-4D97-AF65-F5344CB8AC3E}">
        <p14:creationId xmlns:p14="http://schemas.microsoft.com/office/powerpoint/2010/main" val="358973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9217E-1A65-80D4-E6D7-47B44B9EB72D}"/>
              </a:ext>
            </a:extLst>
          </p:cNvPr>
          <p:cNvSpPr>
            <a:spLocks noGrp="1"/>
          </p:cNvSpPr>
          <p:nvPr>
            <p:ph type="title"/>
          </p:nvPr>
        </p:nvSpPr>
        <p:spPr/>
        <p:txBody>
          <a:bodyPr/>
          <a:lstStyle/>
          <a:p>
            <a:endParaRPr lang="es-ES"/>
          </a:p>
        </p:txBody>
      </p:sp>
      <p:pic>
        <p:nvPicPr>
          <p:cNvPr id="5" name="Content Placeholder 4">
            <a:extLst>
              <a:ext uri="{FF2B5EF4-FFF2-40B4-BE49-F238E27FC236}">
                <a16:creationId xmlns:a16="http://schemas.microsoft.com/office/drawing/2014/main" id="{BA695441-0B70-02E7-6EB1-0547F7C6BFD9}"/>
              </a:ext>
            </a:extLst>
          </p:cNvPr>
          <p:cNvPicPr>
            <a:picLocks noGrp="1" noChangeAspect="1"/>
          </p:cNvPicPr>
          <p:nvPr>
            <p:ph idx="1"/>
          </p:nvPr>
        </p:nvPicPr>
        <p:blipFill>
          <a:blip r:embed="rId2"/>
          <a:stretch>
            <a:fillRect/>
          </a:stretch>
        </p:blipFill>
        <p:spPr>
          <a:xfrm>
            <a:off x="665018" y="184727"/>
            <a:ext cx="10575637" cy="6464110"/>
          </a:xfrm>
        </p:spPr>
      </p:pic>
    </p:spTree>
    <p:extLst>
      <p:ext uri="{BB962C8B-B14F-4D97-AF65-F5344CB8AC3E}">
        <p14:creationId xmlns:p14="http://schemas.microsoft.com/office/powerpoint/2010/main" val="21450998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a:extLst>
              <a:ext uri="{FF2B5EF4-FFF2-40B4-BE49-F238E27FC236}">
                <a16:creationId xmlns:a16="http://schemas.microsoft.com/office/drawing/2014/main" id="{FA68E789-2BB6-ABDF-6BFD-5E464157EAE0}"/>
              </a:ext>
            </a:extLst>
          </p:cNvPr>
          <p:cNvSpPr>
            <a:spLocks noGrp="1"/>
          </p:cNvSpPr>
          <p:nvPr>
            <p:ph type="title"/>
          </p:nvPr>
        </p:nvSpPr>
        <p:spPr/>
        <p:txBody>
          <a:bodyPr/>
          <a:lstStyle/>
          <a:p>
            <a:r>
              <a:rPr lang="es-ES" altLang="es-ES"/>
              <a:t>Directiva  2011/16: Principales cuestiones</a:t>
            </a:r>
          </a:p>
        </p:txBody>
      </p:sp>
      <p:sp>
        <p:nvSpPr>
          <p:cNvPr id="22531" name="2 Marcador de contenido">
            <a:extLst>
              <a:ext uri="{FF2B5EF4-FFF2-40B4-BE49-F238E27FC236}">
                <a16:creationId xmlns:a16="http://schemas.microsoft.com/office/drawing/2014/main" id="{0FD7FFA6-E5BC-2A3B-6F1C-E9A2C9945316}"/>
              </a:ext>
            </a:extLst>
          </p:cNvPr>
          <p:cNvSpPr>
            <a:spLocks noGrp="1"/>
          </p:cNvSpPr>
          <p:nvPr>
            <p:ph idx="1"/>
          </p:nvPr>
        </p:nvSpPr>
        <p:spPr/>
        <p:txBody>
          <a:bodyPr/>
          <a:lstStyle/>
          <a:p>
            <a:r>
              <a:rPr lang="en-US" altLang="es-ES"/>
              <a:t>Intercambio de información de 3 formas: Espontáneo, automático y por requerimiento.</a:t>
            </a:r>
          </a:p>
          <a:p>
            <a:r>
              <a:rPr lang="en-US" altLang="es-ES" b="1"/>
              <a:t>Espontáneo</a:t>
            </a:r>
            <a:r>
              <a:rPr lang="en-US" altLang="es-ES"/>
              <a:t>: un país suministra información a otro país miembro de la UE sobre un contribuyente que hay sospechas de evasión fiscal, que ha descubierto en un procedimiento inspector que esté llevando a cabo.</a:t>
            </a:r>
          </a:p>
        </p:txBody>
      </p:sp>
    </p:spTree>
    <p:extLst>
      <p:ext uri="{BB962C8B-B14F-4D97-AF65-F5344CB8AC3E}">
        <p14:creationId xmlns:p14="http://schemas.microsoft.com/office/powerpoint/2010/main" val="2422781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a:extLst>
              <a:ext uri="{FF2B5EF4-FFF2-40B4-BE49-F238E27FC236}">
                <a16:creationId xmlns:a16="http://schemas.microsoft.com/office/drawing/2014/main" id="{8EB6AACB-192E-15F6-8849-21FE2C6932E3}"/>
              </a:ext>
            </a:extLst>
          </p:cNvPr>
          <p:cNvSpPr>
            <a:spLocks noGrp="1"/>
          </p:cNvSpPr>
          <p:nvPr>
            <p:ph type="title"/>
          </p:nvPr>
        </p:nvSpPr>
        <p:spPr/>
        <p:txBody>
          <a:bodyPr/>
          <a:lstStyle/>
          <a:p>
            <a:r>
              <a:rPr lang="es-ES" altLang="es-ES"/>
              <a:t>Directiva 2011/16</a:t>
            </a:r>
          </a:p>
        </p:txBody>
      </p:sp>
      <p:sp>
        <p:nvSpPr>
          <p:cNvPr id="23555" name="2 Marcador de contenido">
            <a:extLst>
              <a:ext uri="{FF2B5EF4-FFF2-40B4-BE49-F238E27FC236}">
                <a16:creationId xmlns:a16="http://schemas.microsoft.com/office/drawing/2014/main" id="{3EA8C46F-E0D4-6C14-BC8B-2C06051830EE}"/>
              </a:ext>
            </a:extLst>
          </p:cNvPr>
          <p:cNvSpPr>
            <a:spLocks noGrp="1"/>
          </p:cNvSpPr>
          <p:nvPr>
            <p:ph idx="1"/>
          </p:nvPr>
        </p:nvSpPr>
        <p:spPr/>
        <p:txBody>
          <a:bodyPr/>
          <a:lstStyle/>
          <a:p>
            <a:r>
              <a:rPr lang="en-US" altLang="es-ES" b="1"/>
              <a:t>Automático</a:t>
            </a:r>
            <a:r>
              <a:rPr lang="en-US" altLang="es-ES"/>
              <a:t>: Suministro automático de información por un EM a otro sobre la renta  de residentes en el segundo EM.</a:t>
            </a:r>
          </a:p>
          <a:p>
            <a:r>
              <a:rPr lang="en-US" altLang="es-ES"/>
              <a:t>En el caso de Rulings transfronterizos y APAs se suministrará a todos los EEMM y a la Comisión.</a:t>
            </a:r>
          </a:p>
          <a:p>
            <a:r>
              <a:rPr lang="en-US" altLang="es-ES"/>
              <a:t>Se realiza en formato electrónico y periodicamente. </a:t>
            </a:r>
          </a:p>
          <a:p>
            <a:r>
              <a:rPr lang="en-US" altLang="es-ES" b="1"/>
              <a:t>Previo requerimiento</a:t>
            </a:r>
            <a:r>
              <a:rPr lang="en-US" altLang="es-ES"/>
              <a:t>: Respuesta de un EM a otro</a:t>
            </a:r>
            <a:endParaRPr lang="es-ES" altLang="es-ES"/>
          </a:p>
        </p:txBody>
      </p:sp>
    </p:spTree>
    <p:extLst>
      <p:ext uri="{BB962C8B-B14F-4D97-AF65-F5344CB8AC3E}">
        <p14:creationId xmlns:p14="http://schemas.microsoft.com/office/powerpoint/2010/main" val="3468339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a:extLst>
              <a:ext uri="{FF2B5EF4-FFF2-40B4-BE49-F238E27FC236}">
                <a16:creationId xmlns:a16="http://schemas.microsoft.com/office/drawing/2014/main" id="{52DE7B72-3BF6-977B-31E4-6E9C8605DC5E}"/>
              </a:ext>
            </a:extLst>
          </p:cNvPr>
          <p:cNvSpPr>
            <a:spLocks noGrp="1"/>
          </p:cNvSpPr>
          <p:nvPr>
            <p:ph type="title"/>
          </p:nvPr>
        </p:nvSpPr>
        <p:spPr/>
        <p:txBody>
          <a:bodyPr/>
          <a:lstStyle/>
          <a:p>
            <a:r>
              <a:rPr lang="es-ES" altLang="es-ES"/>
              <a:t>Directiva 2011/16</a:t>
            </a:r>
          </a:p>
        </p:txBody>
      </p:sp>
      <p:sp>
        <p:nvSpPr>
          <p:cNvPr id="24579" name="2 Marcador de contenido">
            <a:extLst>
              <a:ext uri="{FF2B5EF4-FFF2-40B4-BE49-F238E27FC236}">
                <a16:creationId xmlns:a16="http://schemas.microsoft.com/office/drawing/2014/main" id="{0D2E0B9C-98E4-7F11-69C5-99586E9F9F05}"/>
              </a:ext>
            </a:extLst>
          </p:cNvPr>
          <p:cNvSpPr>
            <a:spLocks noGrp="1"/>
          </p:cNvSpPr>
          <p:nvPr>
            <p:ph idx="1"/>
          </p:nvPr>
        </p:nvSpPr>
        <p:spPr/>
        <p:txBody>
          <a:bodyPr/>
          <a:lstStyle/>
          <a:p>
            <a:r>
              <a:rPr lang="en-US" altLang="es-ES"/>
              <a:t>Estas 3 formas de IIF están en  la línea de los estandares acordados por las Administraciones tributarias a nivel internacional –OCDE-.</a:t>
            </a:r>
          </a:p>
          <a:p>
            <a:r>
              <a:rPr lang="en-US" altLang="es-ES"/>
              <a:t>El IIF está previsto para casos de información previsiblemente relevante para la Administración tributaria y para el aseguramiento del cumplimiento de las normas tributarias</a:t>
            </a:r>
            <a:endParaRPr lang="es-ES" altLang="es-ES"/>
          </a:p>
        </p:txBody>
      </p:sp>
    </p:spTree>
    <p:extLst>
      <p:ext uri="{BB962C8B-B14F-4D97-AF65-F5344CB8AC3E}">
        <p14:creationId xmlns:p14="http://schemas.microsoft.com/office/powerpoint/2010/main" val="3737841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a:extLst>
              <a:ext uri="{FF2B5EF4-FFF2-40B4-BE49-F238E27FC236}">
                <a16:creationId xmlns:a16="http://schemas.microsoft.com/office/drawing/2014/main" id="{CF9CB223-3E9A-521B-93AE-4EE50B813239}"/>
              </a:ext>
            </a:extLst>
          </p:cNvPr>
          <p:cNvSpPr>
            <a:spLocks noGrp="1"/>
          </p:cNvSpPr>
          <p:nvPr>
            <p:ph type="title"/>
          </p:nvPr>
        </p:nvSpPr>
        <p:spPr/>
        <p:txBody>
          <a:bodyPr/>
          <a:lstStyle/>
          <a:p>
            <a:r>
              <a:rPr lang="es-ES" altLang="es-ES" dirty="0"/>
              <a:t>Aspecto objetivo y </a:t>
            </a:r>
            <a:r>
              <a:rPr lang="es-ES" altLang="es-ES" dirty="0" err="1"/>
              <a:t>subjetivo:Dir</a:t>
            </a:r>
            <a:r>
              <a:rPr lang="es-ES" altLang="es-ES" dirty="0"/>
              <a:t>. 2011/16</a:t>
            </a:r>
          </a:p>
        </p:txBody>
      </p:sp>
      <p:sp>
        <p:nvSpPr>
          <p:cNvPr id="25603" name="2 Marcador de contenido">
            <a:extLst>
              <a:ext uri="{FF2B5EF4-FFF2-40B4-BE49-F238E27FC236}">
                <a16:creationId xmlns:a16="http://schemas.microsoft.com/office/drawing/2014/main" id="{2D3081B2-BD2C-FD60-1B08-A090D3E385CF}"/>
              </a:ext>
            </a:extLst>
          </p:cNvPr>
          <p:cNvSpPr>
            <a:spLocks noGrp="1"/>
          </p:cNvSpPr>
          <p:nvPr>
            <p:ph idx="1"/>
          </p:nvPr>
        </p:nvSpPr>
        <p:spPr/>
        <p:txBody>
          <a:bodyPr/>
          <a:lstStyle/>
          <a:p>
            <a:r>
              <a:rPr lang="en-US" altLang="es-ES"/>
              <a:t>Todos los tributos de cualquier tipo, salvo IVA, Derechos de Aduanas, impuestos especiales y contribuciones sociales. Están cubiertos por otra normas</a:t>
            </a:r>
          </a:p>
          <a:p>
            <a:r>
              <a:rPr lang="en-US" altLang="es-ES"/>
              <a:t>Personas físicas, personas jurídicas, sociedades de personas, o agrupaciones legales de cualquier tipo. </a:t>
            </a:r>
            <a:endParaRPr lang="es-ES" altLang="es-ES"/>
          </a:p>
        </p:txBody>
      </p:sp>
    </p:spTree>
    <p:extLst>
      <p:ext uri="{BB962C8B-B14F-4D97-AF65-F5344CB8AC3E}">
        <p14:creationId xmlns:p14="http://schemas.microsoft.com/office/powerpoint/2010/main" val="2079899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a:extLst>
              <a:ext uri="{FF2B5EF4-FFF2-40B4-BE49-F238E27FC236}">
                <a16:creationId xmlns:a16="http://schemas.microsoft.com/office/drawing/2014/main" id="{A4D0C172-93A7-8DEB-EE7A-CE15C334F063}"/>
              </a:ext>
            </a:extLst>
          </p:cNvPr>
          <p:cNvSpPr>
            <a:spLocks noGrp="1"/>
          </p:cNvSpPr>
          <p:nvPr>
            <p:ph type="title"/>
          </p:nvPr>
        </p:nvSpPr>
        <p:spPr/>
        <p:txBody>
          <a:bodyPr/>
          <a:lstStyle/>
          <a:p>
            <a:r>
              <a:rPr lang="es-ES" altLang="es-ES"/>
              <a:t>Tipos de rentas cubiertos</a:t>
            </a:r>
          </a:p>
        </p:txBody>
      </p:sp>
      <p:sp>
        <p:nvSpPr>
          <p:cNvPr id="26627" name="2 Marcador de contenido">
            <a:extLst>
              <a:ext uri="{FF2B5EF4-FFF2-40B4-BE49-F238E27FC236}">
                <a16:creationId xmlns:a16="http://schemas.microsoft.com/office/drawing/2014/main" id="{6EDC4F81-9CDC-833F-97F2-E633494DA255}"/>
              </a:ext>
            </a:extLst>
          </p:cNvPr>
          <p:cNvSpPr>
            <a:spLocks noGrp="1"/>
          </p:cNvSpPr>
          <p:nvPr>
            <p:ph idx="1"/>
          </p:nvPr>
        </p:nvSpPr>
        <p:spPr/>
        <p:txBody>
          <a:bodyPr>
            <a:normAutofit lnSpcReduction="10000"/>
          </a:bodyPr>
          <a:lstStyle/>
          <a:p>
            <a:r>
              <a:rPr lang="en-US" altLang="es-ES" sz="2800"/>
              <a:t>Rentas de carácter no financiero con efecto 1 de enero de 2015: </a:t>
            </a:r>
          </a:p>
          <a:p>
            <a:pPr lvl="1"/>
            <a:r>
              <a:rPr lang="en-US" altLang="es-ES" sz="2400"/>
              <a:t>Trabajo personal</a:t>
            </a:r>
          </a:p>
          <a:p>
            <a:pPr lvl="1"/>
            <a:r>
              <a:rPr lang="en-US" altLang="es-ES" sz="2400"/>
              <a:t>Retribución de administradores </a:t>
            </a:r>
          </a:p>
          <a:p>
            <a:pPr lvl="1"/>
            <a:r>
              <a:rPr lang="en-US" altLang="es-ES" sz="2400"/>
              <a:t>Seguros sobre la vida</a:t>
            </a:r>
          </a:p>
          <a:p>
            <a:pPr lvl="1"/>
            <a:r>
              <a:rPr lang="en-US" altLang="es-ES" sz="2400"/>
              <a:t>Pensiones</a:t>
            </a:r>
          </a:p>
          <a:p>
            <a:pPr lvl="1"/>
            <a:r>
              <a:rPr lang="en-US" altLang="es-ES" sz="2400"/>
              <a:t>Propiedad de inmuebles y la renta que se deriva de ellos. </a:t>
            </a:r>
          </a:p>
          <a:p>
            <a:pPr lvl="1"/>
            <a:r>
              <a:rPr lang="en-US" altLang="es-ES" sz="2400"/>
              <a:t>Desde el 9 de diciembre de 2014 y a partir del 1 de enero de 2017 también: intereses, dividendos y similar tipo de renta derivada de la venta de activos finacieros y estados contables. </a:t>
            </a:r>
          </a:p>
        </p:txBody>
      </p:sp>
    </p:spTree>
    <p:extLst>
      <p:ext uri="{BB962C8B-B14F-4D97-AF65-F5344CB8AC3E}">
        <p14:creationId xmlns:p14="http://schemas.microsoft.com/office/powerpoint/2010/main" val="3983764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a:extLst>
              <a:ext uri="{FF2B5EF4-FFF2-40B4-BE49-F238E27FC236}">
                <a16:creationId xmlns:a16="http://schemas.microsoft.com/office/drawing/2014/main" id="{B8208754-B736-3734-54D8-2B426830FA46}"/>
              </a:ext>
            </a:extLst>
          </p:cNvPr>
          <p:cNvSpPr>
            <a:spLocks noGrp="1"/>
          </p:cNvSpPr>
          <p:nvPr>
            <p:ph type="title"/>
          </p:nvPr>
        </p:nvSpPr>
        <p:spPr/>
        <p:txBody>
          <a:bodyPr/>
          <a:lstStyle/>
          <a:p>
            <a:r>
              <a:rPr lang="es-ES" altLang="es-ES"/>
              <a:t>Objeto del intercambio</a:t>
            </a:r>
          </a:p>
        </p:txBody>
      </p:sp>
      <p:sp>
        <p:nvSpPr>
          <p:cNvPr id="27651" name="2 Marcador de contenido">
            <a:extLst>
              <a:ext uri="{FF2B5EF4-FFF2-40B4-BE49-F238E27FC236}">
                <a16:creationId xmlns:a16="http://schemas.microsoft.com/office/drawing/2014/main" id="{54538E55-7AB7-1DC8-DE85-154B26CD0E5A}"/>
              </a:ext>
            </a:extLst>
          </p:cNvPr>
          <p:cNvSpPr>
            <a:spLocks noGrp="1"/>
          </p:cNvSpPr>
          <p:nvPr>
            <p:ph idx="1"/>
          </p:nvPr>
        </p:nvSpPr>
        <p:spPr/>
        <p:txBody>
          <a:bodyPr/>
          <a:lstStyle/>
          <a:p>
            <a:r>
              <a:rPr lang="en-US" altLang="es-ES" sz="2400" dirty="0" err="1"/>
              <a:t>Desde</a:t>
            </a:r>
            <a:r>
              <a:rPr lang="en-US" altLang="es-ES" sz="2400" dirty="0"/>
              <a:t> </a:t>
            </a:r>
            <a:r>
              <a:rPr lang="en-US" altLang="es-ES" sz="2400" dirty="0" err="1"/>
              <a:t>su</a:t>
            </a:r>
            <a:r>
              <a:rPr lang="en-US" altLang="es-ES" sz="2400" dirty="0"/>
              <a:t> </a:t>
            </a:r>
            <a:r>
              <a:rPr lang="en-US" altLang="es-ES" sz="2400" dirty="0" err="1"/>
              <a:t>modificación</a:t>
            </a:r>
            <a:r>
              <a:rPr lang="en-US" altLang="es-ES" sz="2400" dirty="0"/>
              <a:t> de 8 de </a:t>
            </a:r>
            <a:r>
              <a:rPr lang="en-US" altLang="es-ES" sz="2400" dirty="0" err="1"/>
              <a:t>diciembre</a:t>
            </a:r>
            <a:r>
              <a:rPr lang="en-US" altLang="es-ES" sz="2400" dirty="0"/>
              <a:t> de 2015, </a:t>
            </a:r>
            <a:r>
              <a:rPr lang="en-US" altLang="es-ES" sz="2400" dirty="0" err="1"/>
              <a:t>también</a:t>
            </a:r>
            <a:r>
              <a:rPr lang="en-US" altLang="es-ES" sz="2400" dirty="0"/>
              <a:t> se </a:t>
            </a:r>
            <a:r>
              <a:rPr lang="en-US" altLang="es-ES" sz="2400" dirty="0" err="1"/>
              <a:t>intercambia</a:t>
            </a:r>
            <a:r>
              <a:rPr lang="en-US" altLang="es-ES" sz="2400" dirty="0"/>
              <a:t> </a:t>
            </a:r>
            <a:r>
              <a:rPr lang="en-US" altLang="es-ES" sz="2400" dirty="0" err="1"/>
              <a:t>automáticamente</a:t>
            </a:r>
            <a:r>
              <a:rPr lang="en-US" altLang="es-ES" sz="2400" dirty="0"/>
              <a:t> </a:t>
            </a:r>
            <a:r>
              <a:rPr lang="en-US" altLang="es-ES" sz="2400" dirty="0" err="1"/>
              <a:t>desde</a:t>
            </a:r>
            <a:r>
              <a:rPr lang="en-US" altLang="es-ES" sz="2400" dirty="0"/>
              <a:t> </a:t>
            </a:r>
            <a:r>
              <a:rPr lang="en-US" altLang="es-ES" sz="2400" dirty="0" err="1"/>
              <a:t>el</a:t>
            </a:r>
            <a:r>
              <a:rPr lang="en-US" altLang="es-ES" sz="2400" dirty="0"/>
              <a:t> 1 de </a:t>
            </a:r>
            <a:r>
              <a:rPr lang="en-US" altLang="es-ES" sz="2400" dirty="0" err="1"/>
              <a:t>enero</a:t>
            </a:r>
            <a:r>
              <a:rPr lang="en-US" altLang="es-ES" sz="2400" dirty="0"/>
              <a:t> de 2017: </a:t>
            </a:r>
          </a:p>
          <a:p>
            <a:pPr lvl="1"/>
            <a:r>
              <a:rPr lang="en-US" altLang="es-ES" sz="2400" dirty="0"/>
              <a:t>Tax Rulings </a:t>
            </a:r>
            <a:r>
              <a:rPr lang="en-US" altLang="es-ES" sz="2400" dirty="0" err="1"/>
              <a:t>Transfronterizos</a:t>
            </a:r>
            <a:endParaRPr lang="en-US" altLang="es-ES" sz="2400" dirty="0"/>
          </a:p>
          <a:p>
            <a:pPr lvl="1"/>
            <a:r>
              <a:rPr lang="en-US" altLang="es-ES" sz="2400" dirty="0"/>
              <a:t>APAs</a:t>
            </a:r>
          </a:p>
          <a:p>
            <a:pPr lvl="1"/>
            <a:r>
              <a:rPr lang="en-US" altLang="es-ES" sz="2400" dirty="0" err="1"/>
              <a:t>CbC</a:t>
            </a:r>
            <a:r>
              <a:rPr lang="en-US" altLang="es-ES" sz="2400" dirty="0"/>
              <a:t> report</a:t>
            </a:r>
          </a:p>
          <a:p>
            <a:r>
              <a:rPr lang="en-US" altLang="es-ES" sz="2400" dirty="0"/>
              <a:t>Se </a:t>
            </a:r>
            <a:r>
              <a:rPr lang="en-US" altLang="es-ES" sz="2400" dirty="0" err="1"/>
              <a:t>asegura</a:t>
            </a:r>
            <a:r>
              <a:rPr lang="en-US" altLang="es-ES" sz="2400" dirty="0"/>
              <a:t> </a:t>
            </a:r>
            <a:r>
              <a:rPr lang="en-US" altLang="es-ES" sz="2400" dirty="0" err="1"/>
              <a:t>además</a:t>
            </a:r>
            <a:r>
              <a:rPr lang="en-US" altLang="es-ES" sz="2400" dirty="0"/>
              <a:t> </a:t>
            </a:r>
            <a:r>
              <a:rPr lang="en-US" altLang="es-ES" sz="2400" dirty="0" err="1"/>
              <a:t>el</a:t>
            </a:r>
            <a:r>
              <a:rPr lang="en-US" altLang="es-ES" sz="2400" dirty="0"/>
              <a:t> standard </a:t>
            </a:r>
            <a:r>
              <a:rPr lang="en-US" altLang="es-ES" sz="2400" dirty="0" err="1"/>
              <a:t>internacional</a:t>
            </a:r>
            <a:r>
              <a:rPr lang="en-US" altLang="es-ES" sz="2400" dirty="0"/>
              <a:t> </a:t>
            </a:r>
            <a:r>
              <a:rPr lang="en-US" altLang="es-ES" sz="2400" dirty="0" err="1"/>
              <a:t>según</a:t>
            </a:r>
            <a:r>
              <a:rPr lang="en-US" altLang="es-ES" sz="2400" dirty="0"/>
              <a:t> </a:t>
            </a:r>
            <a:r>
              <a:rPr lang="en-US" altLang="es-ES" sz="2400" dirty="0" err="1"/>
              <a:t>el</a:t>
            </a:r>
            <a:r>
              <a:rPr lang="en-US" altLang="es-ES" sz="2400" dirty="0"/>
              <a:t> </a:t>
            </a:r>
            <a:r>
              <a:rPr lang="en-US" altLang="es-ES" sz="2400" dirty="0" err="1"/>
              <a:t>cual</a:t>
            </a:r>
            <a:r>
              <a:rPr lang="en-US" altLang="es-ES" sz="2400" dirty="0"/>
              <a:t> </a:t>
            </a:r>
            <a:r>
              <a:rPr lang="en-US" altLang="es-ES" sz="2400" dirty="0" err="1"/>
              <a:t>los</a:t>
            </a:r>
            <a:r>
              <a:rPr lang="en-US" altLang="es-ES" sz="2400" dirty="0"/>
              <a:t> EEMM no </a:t>
            </a:r>
            <a:r>
              <a:rPr lang="en-US" altLang="es-ES" sz="2400" dirty="0" err="1"/>
              <a:t>pueden</a:t>
            </a:r>
            <a:r>
              <a:rPr lang="en-US" altLang="es-ES" sz="2400" dirty="0"/>
              <a:t> </a:t>
            </a:r>
            <a:r>
              <a:rPr lang="en-US" altLang="es-ES" sz="2400" dirty="0" err="1"/>
              <a:t>rechazar</a:t>
            </a:r>
            <a:r>
              <a:rPr lang="en-US" altLang="es-ES" sz="2400" dirty="0"/>
              <a:t> </a:t>
            </a:r>
            <a:r>
              <a:rPr lang="en-US" altLang="es-ES" sz="2400" dirty="0" err="1"/>
              <a:t>el</a:t>
            </a:r>
            <a:r>
              <a:rPr lang="en-US" altLang="es-ES" sz="2400" dirty="0"/>
              <a:t> </a:t>
            </a:r>
            <a:r>
              <a:rPr lang="en-US" altLang="es-ES" sz="2400" dirty="0" err="1"/>
              <a:t>suministro</a:t>
            </a:r>
            <a:r>
              <a:rPr lang="en-US" altLang="es-ES" sz="2400" dirty="0"/>
              <a:t> de </a:t>
            </a:r>
            <a:r>
              <a:rPr lang="en-US" altLang="es-ES" sz="2400" dirty="0" err="1"/>
              <a:t>información</a:t>
            </a:r>
            <a:r>
              <a:rPr lang="en-US" altLang="es-ES" sz="2400" dirty="0"/>
              <a:t> </a:t>
            </a:r>
            <a:r>
              <a:rPr lang="en-US" altLang="es-ES" sz="2400" dirty="0" err="1"/>
              <a:t>por</a:t>
            </a:r>
            <a:r>
              <a:rPr lang="en-US" altLang="es-ES" sz="2400" dirty="0"/>
              <a:t> </a:t>
            </a:r>
            <a:r>
              <a:rPr lang="en-US" altLang="es-ES" sz="2400" dirty="0" err="1"/>
              <a:t>el</a:t>
            </a:r>
            <a:r>
              <a:rPr lang="en-US" altLang="es-ES" sz="2400" dirty="0"/>
              <a:t> </a:t>
            </a:r>
            <a:r>
              <a:rPr lang="en-US" altLang="es-ES" sz="2400" dirty="0" err="1"/>
              <a:t>hecho</a:t>
            </a:r>
            <a:r>
              <a:rPr lang="en-US" altLang="es-ES" sz="2400" dirty="0"/>
              <a:t> de que la </a:t>
            </a:r>
            <a:r>
              <a:rPr lang="en-US" altLang="es-ES" sz="2400" dirty="0" err="1"/>
              <a:t>información</a:t>
            </a:r>
            <a:r>
              <a:rPr lang="en-US" altLang="es-ES" sz="2400" dirty="0"/>
              <a:t> se </a:t>
            </a:r>
            <a:r>
              <a:rPr lang="en-US" altLang="es-ES" sz="2400" dirty="0" err="1"/>
              <a:t>encuentre</a:t>
            </a:r>
            <a:r>
              <a:rPr lang="en-US" altLang="es-ES" sz="2400" dirty="0"/>
              <a:t> </a:t>
            </a:r>
            <a:r>
              <a:rPr lang="en-US" altLang="es-ES" sz="2400" dirty="0" err="1"/>
              <a:t>en</a:t>
            </a:r>
            <a:r>
              <a:rPr lang="en-US" altLang="es-ES" sz="2400" dirty="0"/>
              <a:t> </a:t>
            </a:r>
            <a:r>
              <a:rPr lang="en-US" altLang="es-ES" sz="2400" dirty="0" err="1"/>
              <a:t>poder</a:t>
            </a:r>
            <a:r>
              <a:rPr lang="en-US" altLang="es-ES" sz="2400" dirty="0"/>
              <a:t> de un banco o de </a:t>
            </a:r>
            <a:r>
              <a:rPr lang="en-US" altLang="es-ES" sz="2400" dirty="0" err="1"/>
              <a:t>otra</a:t>
            </a:r>
            <a:r>
              <a:rPr lang="en-US" altLang="es-ES" sz="2400" dirty="0"/>
              <a:t> </a:t>
            </a:r>
            <a:r>
              <a:rPr lang="en-US" altLang="es-ES" sz="2400" dirty="0" err="1"/>
              <a:t>institución</a:t>
            </a:r>
            <a:r>
              <a:rPr lang="en-US" altLang="es-ES" sz="2400" dirty="0"/>
              <a:t> </a:t>
            </a:r>
            <a:r>
              <a:rPr lang="en-US" altLang="es-ES" sz="2400" dirty="0" err="1"/>
              <a:t>financiera</a:t>
            </a:r>
            <a:r>
              <a:rPr lang="en-US" altLang="es-ES" sz="2400" dirty="0"/>
              <a:t>. </a:t>
            </a:r>
            <a:endParaRPr lang="es-ES" altLang="es-ES" dirty="0"/>
          </a:p>
        </p:txBody>
      </p:sp>
    </p:spTree>
    <p:extLst>
      <p:ext uri="{BB962C8B-B14F-4D97-AF65-F5344CB8AC3E}">
        <p14:creationId xmlns:p14="http://schemas.microsoft.com/office/powerpoint/2010/main" val="3206918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a:extLst>
              <a:ext uri="{FF2B5EF4-FFF2-40B4-BE49-F238E27FC236}">
                <a16:creationId xmlns:a16="http://schemas.microsoft.com/office/drawing/2014/main" id="{BDD3239E-A212-AF9F-DF8A-8CFA0437522E}"/>
              </a:ext>
            </a:extLst>
          </p:cNvPr>
          <p:cNvSpPr>
            <a:spLocks noGrp="1"/>
          </p:cNvSpPr>
          <p:nvPr>
            <p:ph type="title"/>
          </p:nvPr>
        </p:nvSpPr>
        <p:spPr/>
        <p:txBody>
          <a:bodyPr/>
          <a:lstStyle/>
          <a:p>
            <a:r>
              <a:rPr lang="es-ES" altLang="es-ES" dirty="0"/>
              <a:t>Directiva 2011/16UE</a:t>
            </a:r>
          </a:p>
        </p:txBody>
      </p:sp>
      <p:sp>
        <p:nvSpPr>
          <p:cNvPr id="28675" name="2 Marcador de contenido">
            <a:extLst>
              <a:ext uri="{FF2B5EF4-FFF2-40B4-BE49-F238E27FC236}">
                <a16:creationId xmlns:a16="http://schemas.microsoft.com/office/drawing/2014/main" id="{5B408525-5FC4-4CEC-2AEF-64AB5810CC45}"/>
              </a:ext>
            </a:extLst>
          </p:cNvPr>
          <p:cNvSpPr>
            <a:spLocks noGrp="1"/>
          </p:cNvSpPr>
          <p:nvPr>
            <p:ph idx="1"/>
          </p:nvPr>
        </p:nvSpPr>
        <p:spPr/>
        <p:txBody>
          <a:bodyPr/>
          <a:lstStyle/>
          <a:p>
            <a:r>
              <a:rPr lang="en-US" altLang="es-ES"/>
              <a:t>Tiempos de respuesta: 6 meses – 1 mes</a:t>
            </a:r>
          </a:p>
          <a:p>
            <a:r>
              <a:rPr lang="en-US" altLang="es-ES"/>
              <a:t>Feedback en 3 meses</a:t>
            </a:r>
          </a:p>
          <a:p>
            <a:r>
              <a:rPr lang="en-US" altLang="es-ES"/>
              <a:t>Cláusula de nación más favorecida</a:t>
            </a:r>
          </a:p>
          <a:p>
            <a:r>
              <a:rPr lang="en-US" altLang="es-ES"/>
              <a:t>Comisión de seguimiento</a:t>
            </a:r>
            <a:endParaRPr lang="es-ES" altLang="es-ES"/>
          </a:p>
        </p:txBody>
      </p:sp>
    </p:spTree>
    <p:extLst>
      <p:ext uri="{BB962C8B-B14F-4D97-AF65-F5344CB8AC3E}">
        <p14:creationId xmlns:p14="http://schemas.microsoft.com/office/powerpoint/2010/main" val="2142993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FCCEC-D4E8-A9A7-0B2E-1E4DC80974B0}"/>
              </a:ext>
            </a:extLst>
          </p:cNvPr>
          <p:cNvSpPr>
            <a:spLocks noGrp="1"/>
          </p:cNvSpPr>
          <p:nvPr>
            <p:ph type="title"/>
          </p:nvPr>
        </p:nvSpPr>
        <p:spPr/>
        <p:txBody>
          <a:bodyPr/>
          <a:lstStyle/>
          <a:p>
            <a:r>
              <a:rPr lang="es-ES" dirty="0"/>
              <a:t>Introducción – Directiva 2011/16 -PD</a:t>
            </a:r>
          </a:p>
        </p:txBody>
      </p:sp>
      <p:sp>
        <p:nvSpPr>
          <p:cNvPr id="3" name="Content Placeholder 2">
            <a:extLst>
              <a:ext uri="{FF2B5EF4-FFF2-40B4-BE49-F238E27FC236}">
                <a16:creationId xmlns:a16="http://schemas.microsoft.com/office/drawing/2014/main" id="{03AB9AB2-AEA9-DBDF-4251-8C8B0D7BC66A}"/>
              </a:ext>
            </a:extLst>
          </p:cNvPr>
          <p:cNvSpPr>
            <a:spLocks noGrp="1"/>
          </p:cNvSpPr>
          <p:nvPr>
            <p:ph idx="1"/>
          </p:nvPr>
        </p:nvSpPr>
        <p:spPr/>
        <p:txBody>
          <a:bodyPr>
            <a:normAutofit fontScale="92500"/>
          </a:bodyPr>
          <a:lstStyle/>
          <a:p>
            <a:r>
              <a:rPr lang="es-ES" dirty="0"/>
              <a:t>En años recientes, la Directiva 2011/16/UE ha sido objeto de una serie de modificaciones a fin de dar cabida a nuevas iniciativas de la Unión en el ámbito de la transparencia tributaria. </a:t>
            </a:r>
          </a:p>
          <a:p>
            <a:r>
              <a:rPr lang="es-ES" dirty="0"/>
              <a:t>Dichas modificaciones han establecido, fundamentalmente, obligaciones de comunicación de información, seguidas de la comunicación a otros Estados miembros, en relación con las cuentas financieras, los acuerdos previos con efecto transfronterizo y los acuerdos previos sobre precios de transferencia, los informes por país y los mecanismos transfronterizos sujetos a comunicación de información. </a:t>
            </a:r>
          </a:p>
          <a:p>
            <a:r>
              <a:rPr lang="es-ES" dirty="0"/>
              <a:t>Ampliación del ámbito de aplicación del intercambio automático de información. </a:t>
            </a:r>
          </a:p>
          <a:p>
            <a:r>
              <a:rPr lang="es-ES" dirty="0"/>
              <a:t>En la actualidad, las autoridades tributarias de los Estados miembros disponen de un conjunto más amplio de herramientas de cooperación para detectar y combatir los distintos tipos de fraude fiscal, evasión fiscal y elusión fiscal.</a:t>
            </a:r>
          </a:p>
          <a:p>
            <a:endParaRPr lang="es-ES" dirty="0"/>
          </a:p>
          <a:p>
            <a:endParaRPr lang="es-ES" dirty="0"/>
          </a:p>
        </p:txBody>
      </p:sp>
    </p:spTree>
    <p:extLst>
      <p:ext uri="{BB962C8B-B14F-4D97-AF65-F5344CB8AC3E}">
        <p14:creationId xmlns:p14="http://schemas.microsoft.com/office/powerpoint/2010/main" val="3682793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4D38A-1018-DEB9-ECCD-1D89E5CE19E5}"/>
              </a:ext>
            </a:extLst>
          </p:cNvPr>
          <p:cNvSpPr>
            <a:spLocks noGrp="1"/>
          </p:cNvSpPr>
          <p:nvPr>
            <p:ph type="title"/>
          </p:nvPr>
        </p:nvSpPr>
        <p:spPr/>
        <p:txBody>
          <a:bodyPr/>
          <a:lstStyle/>
          <a:p>
            <a:r>
              <a:rPr lang="es-ES" dirty="0"/>
              <a:t>Cuestiones previas I</a:t>
            </a:r>
          </a:p>
        </p:txBody>
      </p:sp>
      <p:sp>
        <p:nvSpPr>
          <p:cNvPr id="3" name="Content Placeholder 2">
            <a:extLst>
              <a:ext uri="{FF2B5EF4-FFF2-40B4-BE49-F238E27FC236}">
                <a16:creationId xmlns:a16="http://schemas.microsoft.com/office/drawing/2014/main" id="{941B1C1C-741E-07AC-AA2F-1E8C2AC038DE}"/>
              </a:ext>
            </a:extLst>
          </p:cNvPr>
          <p:cNvSpPr>
            <a:spLocks noGrp="1"/>
          </p:cNvSpPr>
          <p:nvPr>
            <p:ph idx="1"/>
          </p:nvPr>
        </p:nvSpPr>
        <p:spPr/>
        <p:txBody>
          <a:bodyPr>
            <a:normAutofit lnSpcReduction="10000"/>
          </a:bodyPr>
          <a:lstStyle/>
          <a:p>
            <a:r>
              <a:rPr lang="es-ES" dirty="0"/>
              <a:t>Reforzar la lucha contra el fraude fiscal, la evasión fiscal y la elusión fiscal. </a:t>
            </a:r>
          </a:p>
          <a:p>
            <a:r>
              <a:rPr lang="es-ES" dirty="0"/>
              <a:t>Los EEMM deben incluir el número de identificación fiscal (NIF) para residentes expedido por el Estado miembro de residencia en la comunicación de las categorías de renta y patrimonio sujetas al intercambio automático y obligatorio de información.</a:t>
            </a:r>
          </a:p>
          <a:p>
            <a:r>
              <a:rPr lang="es-ES" dirty="0"/>
              <a:t>La digitalización de la economía ha avanzado rápidamente en años recientes:</a:t>
            </a:r>
          </a:p>
          <a:p>
            <a:pPr lvl="1"/>
            <a:r>
              <a:rPr lang="es-ES" b="1" dirty="0"/>
              <a:t>Número cada vez mayor de situaciones complejas </a:t>
            </a:r>
            <a:r>
              <a:rPr lang="es-ES" dirty="0"/>
              <a:t>relacionadas con el fraude fiscal, la evasión fiscal y la elusión fiscal. </a:t>
            </a:r>
          </a:p>
          <a:p>
            <a:pPr lvl="1"/>
            <a:r>
              <a:rPr lang="es-ES" b="1" dirty="0"/>
              <a:t>La dimensión transfronteriza </a:t>
            </a:r>
            <a:r>
              <a:rPr lang="es-ES" dirty="0"/>
              <a:t>de los servicios que se ofrecen a través del uso de plataformas ha creado un entorno complejo, en el que puede resultar difícil aplicar las normas fiscales y garantizar el cumplimiento de las obligaciones tributarias. </a:t>
            </a:r>
          </a:p>
          <a:p>
            <a:pPr lvl="1"/>
            <a:r>
              <a:rPr lang="es-ES" dirty="0"/>
              <a:t>Especialmente problemático cuando las rentas o las bases imponibles se perciben a través de </a:t>
            </a:r>
            <a:r>
              <a:rPr lang="es-ES" b="1" dirty="0"/>
              <a:t>plataformas digitales establecidas en otra jurisdicción.</a:t>
            </a:r>
          </a:p>
        </p:txBody>
      </p:sp>
    </p:spTree>
    <p:extLst>
      <p:ext uri="{BB962C8B-B14F-4D97-AF65-F5344CB8AC3E}">
        <p14:creationId xmlns:p14="http://schemas.microsoft.com/office/powerpoint/2010/main" val="3502921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87760-BB45-E8C5-383F-DDB27B22C0C0}"/>
              </a:ext>
            </a:extLst>
          </p:cNvPr>
          <p:cNvSpPr>
            <a:spLocks noGrp="1"/>
          </p:cNvSpPr>
          <p:nvPr>
            <p:ph type="title"/>
          </p:nvPr>
        </p:nvSpPr>
        <p:spPr/>
        <p:txBody>
          <a:bodyPr/>
          <a:lstStyle/>
          <a:p>
            <a:r>
              <a:rPr lang="es-ES" dirty="0"/>
              <a:t>Cuestiones previas II</a:t>
            </a:r>
          </a:p>
        </p:txBody>
      </p:sp>
      <p:sp>
        <p:nvSpPr>
          <p:cNvPr id="3" name="Content Placeholder 2">
            <a:extLst>
              <a:ext uri="{FF2B5EF4-FFF2-40B4-BE49-F238E27FC236}">
                <a16:creationId xmlns:a16="http://schemas.microsoft.com/office/drawing/2014/main" id="{6EC86C50-6D8B-C746-3909-B08C4B328513}"/>
              </a:ext>
            </a:extLst>
          </p:cNvPr>
          <p:cNvSpPr>
            <a:spLocks noGrp="1"/>
          </p:cNvSpPr>
          <p:nvPr>
            <p:ph idx="1"/>
          </p:nvPr>
        </p:nvSpPr>
        <p:spPr/>
        <p:txBody>
          <a:bodyPr>
            <a:normAutofit fontScale="92500" lnSpcReduction="20000"/>
          </a:bodyPr>
          <a:lstStyle/>
          <a:p>
            <a:r>
              <a:rPr lang="es-ES" dirty="0"/>
              <a:t>A menudo las administraciones tributarias solicitan información a los operadores de plataformas, lo que conlleva </a:t>
            </a:r>
            <a:r>
              <a:rPr lang="es-ES" b="1" dirty="0"/>
              <a:t>costes administrativos y de cumplimiento significativos </a:t>
            </a:r>
            <a:r>
              <a:rPr lang="es-ES" dirty="0"/>
              <a:t>para estos últimos. </a:t>
            </a:r>
          </a:p>
          <a:p>
            <a:r>
              <a:rPr lang="es-ES" dirty="0"/>
              <a:t>Algunos </a:t>
            </a:r>
            <a:r>
              <a:rPr lang="es-ES" b="1" dirty="0"/>
              <a:t>Estados miembros han impuesto una obligación unilateral de comunicación </a:t>
            </a:r>
            <a:r>
              <a:rPr lang="es-ES" dirty="0"/>
              <a:t>de información, que genera una carga administrativa adicional para los operadores de plataformas, ya que se ven obligados a cumplir varias normas nacionales de comunicación de información. </a:t>
            </a:r>
          </a:p>
          <a:p>
            <a:r>
              <a:rPr lang="es-ES" dirty="0"/>
              <a:t>Esencial introducir un </a:t>
            </a:r>
            <a:r>
              <a:rPr lang="es-ES" b="1" dirty="0"/>
              <a:t>requisito normalizado de comunicación </a:t>
            </a:r>
            <a:r>
              <a:rPr lang="es-ES" dirty="0"/>
              <a:t>de información que se aplique en todo el mercado interior.</a:t>
            </a:r>
          </a:p>
          <a:p>
            <a:r>
              <a:rPr lang="es-ES" dirty="0"/>
              <a:t>La mayor parte de las rentas o las bases imponibles de los vendedores en plataformas digitales circula a través de las fronteras, la comunicación de información relacionada con la actividad pertinente aportaría resultados positivos adicionales si la información también se transmitiera a los Estados miembros que podrían tener derecho a gravar las rentas obtenidas. </a:t>
            </a:r>
          </a:p>
          <a:p>
            <a:r>
              <a:rPr lang="es-ES" dirty="0"/>
              <a:t>IR / IVA</a:t>
            </a:r>
          </a:p>
        </p:txBody>
      </p:sp>
    </p:spTree>
    <p:extLst>
      <p:ext uri="{BB962C8B-B14F-4D97-AF65-F5344CB8AC3E}">
        <p14:creationId xmlns:p14="http://schemas.microsoft.com/office/powerpoint/2010/main" val="2289575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A2DD6-922B-EAD0-348A-849D5C617067}"/>
              </a:ext>
            </a:extLst>
          </p:cNvPr>
          <p:cNvSpPr>
            <a:spLocks noGrp="1"/>
          </p:cNvSpPr>
          <p:nvPr>
            <p:ph type="title"/>
          </p:nvPr>
        </p:nvSpPr>
        <p:spPr/>
        <p:txBody>
          <a:bodyPr/>
          <a:lstStyle/>
          <a:p>
            <a:r>
              <a:rPr lang="es-ES" dirty="0"/>
              <a:t>Cuestiones previas III</a:t>
            </a:r>
          </a:p>
        </p:txBody>
      </p:sp>
      <p:sp>
        <p:nvSpPr>
          <p:cNvPr id="3" name="Content Placeholder 2">
            <a:extLst>
              <a:ext uri="{FF2B5EF4-FFF2-40B4-BE49-F238E27FC236}">
                <a16:creationId xmlns:a16="http://schemas.microsoft.com/office/drawing/2014/main" id="{D21AE0AB-380D-7752-8CDA-54D7F72021AE}"/>
              </a:ext>
            </a:extLst>
          </p:cNvPr>
          <p:cNvSpPr>
            <a:spLocks noGrp="1"/>
          </p:cNvSpPr>
          <p:nvPr>
            <p:ph idx="1"/>
          </p:nvPr>
        </p:nvSpPr>
        <p:spPr/>
        <p:txBody>
          <a:bodyPr>
            <a:normAutofit fontScale="92500" lnSpcReduction="10000"/>
          </a:bodyPr>
          <a:lstStyle/>
          <a:p>
            <a:r>
              <a:rPr lang="es-ES" dirty="0"/>
              <a:t>La obligación de comunicación de información debe abarcar </a:t>
            </a:r>
            <a:r>
              <a:rPr lang="es-ES" b="1" dirty="0"/>
              <a:t>tanto las actividades transfronterizas como las no transfronterizas, </a:t>
            </a:r>
            <a:r>
              <a:rPr lang="es-ES" dirty="0"/>
              <a:t>a fin de garantizar la eficacia de las normas sobre comunicación de información, el correcto funcionamiento del mercado interior, la igualdad de condiciones y el principio de no discriminación. </a:t>
            </a:r>
          </a:p>
          <a:p>
            <a:r>
              <a:rPr lang="es-ES" dirty="0"/>
              <a:t>En aras de la simplificación y de la reducción de los costes de cumplimiento, sería razonable exigir que los operadores de plataformas comuniquen las rentas obtenidas por los vendedores a través del uso de la </a:t>
            </a:r>
            <a:r>
              <a:rPr lang="es-ES" b="1" dirty="0"/>
              <a:t>plataforma digital en un único Estado miembro.</a:t>
            </a:r>
          </a:p>
          <a:p>
            <a:r>
              <a:rPr lang="es-ES" dirty="0"/>
              <a:t>Habida cuenta de la naturaleza y la flexibilidad de las plataformas digitales, la obligación de comunicación de información debe ampliarse también a aquellos operadores de plataformas que lleven a cabo actividades comerciales en la Unión </a:t>
            </a:r>
            <a:r>
              <a:rPr lang="es-ES" b="1" dirty="0"/>
              <a:t>pero no sean residentes a efectos fiscales, no se hayan constituido ni estén administrados, ni tengan su establecimiento permanente en un Estado miembro. S</a:t>
            </a:r>
            <a:r>
              <a:rPr lang="es-ES" dirty="0"/>
              <a:t>e garantizaría la igualdad de condiciones entre todas las plataformas digitales y se impediría la competencia desleal</a:t>
            </a:r>
          </a:p>
          <a:p>
            <a:endParaRPr lang="es-ES" dirty="0"/>
          </a:p>
        </p:txBody>
      </p:sp>
    </p:spTree>
    <p:extLst>
      <p:ext uri="{BB962C8B-B14F-4D97-AF65-F5344CB8AC3E}">
        <p14:creationId xmlns:p14="http://schemas.microsoft.com/office/powerpoint/2010/main" val="3062031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56821-AD9E-5FD6-2040-AF429ECB48AF}"/>
              </a:ext>
            </a:extLst>
          </p:cNvPr>
          <p:cNvSpPr>
            <a:spLocks noGrp="1"/>
          </p:cNvSpPr>
          <p:nvPr>
            <p:ph type="title"/>
          </p:nvPr>
        </p:nvSpPr>
        <p:spPr/>
        <p:txBody>
          <a:bodyPr>
            <a:normAutofit fontScale="90000"/>
          </a:bodyPr>
          <a:lstStyle/>
          <a:p>
            <a:r>
              <a:rPr lang="es-ES" dirty="0"/>
              <a:t>Prevención del fraude fiscal y la evasión fiscal</a:t>
            </a:r>
          </a:p>
        </p:txBody>
      </p:sp>
      <p:sp>
        <p:nvSpPr>
          <p:cNvPr id="3" name="Content Placeholder 2">
            <a:extLst>
              <a:ext uri="{FF2B5EF4-FFF2-40B4-BE49-F238E27FC236}">
                <a16:creationId xmlns:a16="http://schemas.microsoft.com/office/drawing/2014/main" id="{076F37C9-7408-B209-42AB-2B45F11547C5}"/>
              </a:ext>
            </a:extLst>
          </p:cNvPr>
          <p:cNvSpPr>
            <a:spLocks noGrp="1"/>
          </p:cNvSpPr>
          <p:nvPr>
            <p:ph idx="1"/>
          </p:nvPr>
        </p:nvSpPr>
        <p:spPr/>
        <p:txBody>
          <a:bodyPr>
            <a:normAutofit/>
          </a:bodyPr>
          <a:lstStyle/>
          <a:p>
            <a:r>
              <a:rPr lang="es-ES" dirty="0"/>
              <a:t>Comunicación de información sobre una actividad comercial debe incluir el </a:t>
            </a:r>
            <a:r>
              <a:rPr lang="es-ES" b="1" dirty="0"/>
              <a:t>arrendamiento de bienes inmuebles, los servicios personales, la venta de bienes y el arrendamiento de cualquier medio de transporte</a:t>
            </a:r>
            <a:r>
              <a:rPr lang="es-ES" dirty="0"/>
              <a:t>.</a:t>
            </a:r>
          </a:p>
          <a:p>
            <a:r>
              <a:rPr lang="es-ES" dirty="0"/>
              <a:t>A fin de facilitar el intercambio automático de información y propiciar un uso eficiente de los recursos, los intercambios de información deben efectuarse de forma electrónica a través de la </a:t>
            </a:r>
            <a:r>
              <a:rPr lang="es-ES" b="1" dirty="0"/>
              <a:t>red común de comunicación (CCN) </a:t>
            </a:r>
            <a:r>
              <a:rPr lang="es-ES" dirty="0"/>
              <a:t>existente desarrollada por la Unión.</a:t>
            </a:r>
          </a:p>
          <a:p>
            <a:r>
              <a:rPr lang="es-ES" dirty="0"/>
              <a:t>Comunicación de las rentas obtenidas a través de plataformas digitales en una fase inicial, </a:t>
            </a:r>
            <a:r>
              <a:rPr lang="es-ES" b="1" dirty="0"/>
              <a:t>antes de la autoliquidación de impuestos anuales</a:t>
            </a:r>
            <a:endParaRPr lang="es-ES" sz="4800" b="1" dirty="0"/>
          </a:p>
        </p:txBody>
      </p:sp>
    </p:spTree>
    <p:extLst>
      <p:ext uri="{BB962C8B-B14F-4D97-AF65-F5344CB8AC3E}">
        <p14:creationId xmlns:p14="http://schemas.microsoft.com/office/powerpoint/2010/main" val="1184875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C5C69-18B8-CE4E-2C70-5068C639AD6C}"/>
              </a:ext>
            </a:extLst>
          </p:cNvPr>
          <p:cNvSpPr>
            <a:spLocks noGrp="1"/>
          </p:cNvSpPr>
          <p:nvPr>
            <p:ph type="title"/>
          </p:nvPr>
        </p:nvSpPr>
        <p:spPr>
          <a:xfrm>
            <a:off x="2547544" y="183516"/>
            <a:ext cx="9509759" cy="1088136"/>
          </a:xfrm>
        </p:spPr>
        <p:txBody>
          <a:bodyPr anchor="b">
            <a:normAutofit fontScale="90000"/>
          </a:bodyPr>
          <a:lstStyle/>
          <a:p>
            <a:r>
              <a:rPr lang="es-ES" dirty="0"/>
              <a:t>Normas tipo OCDE</a:t>
            </a:r>
            <a:br>
              <a:rPr lang="es-ES" dirty="0"/>
            </a:br>
            <a:r>
              <a:rPr lang="es-ES" sz="1800" dirty="0"/>
              <a:t>https://www.oecd.org/tax/exchange-of-tax-information/model-rules-for-reporting-by-platform-operators-with-respect-to-sellers-in-the-sharing-and-gig-economy.htm</a:t>
            </a:r>
          </a:p>
        </p:txBody>
      </p:sp>
      <p:graphicFrame>
        <p:nvGraphicFramePr>
          <p:cNvPr id="5" name="Content Placeholder 2">
            <a:extLst>
              <a:ext uri="{FF2B5EF4-FFF2-40B4-BE49-F238E27FC236}">
                <a16:creationId xmlns:a16="http://schemas.microsoft.com/office/drawing/2014/main" id="{DBC42BF8-A84F-2E6D-4C01-6446B48BEC00}"/>
              </a:ext>
            </a:extLst>
          </p:cNvPr>
          <p:cNvGraphicFramePr>
            <a:graphicFrameLocks noGrp="1"/>
          </p:cNvGraphicFramePr>
          <p:nvPr>
            <p:ph idx="1"/>
            <p:extLst>
              <p:ext uri="{D42A27DB-BD31-4B8C-83A1-F6EECF244321}">
                <p14:modId xmlns:p14="http://schemas.microsoft.com/office/powerpoint/2010/main" val="4187655842"/>
              </p:ext>
            </p:extLst>
          </p:nvPr>
        </p:nvGraphicFramePr>
        <p:xfrm>
          <a:off x="554181" y="1145309"/>
          <a:ext cx="11102109" cy="50522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299641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5D9B7-F384-0833-8C6E-DAD2F258435A}"/>
              </a:ext>
            </a:extLst>
          </p:cNvPr>
          <p:cNvSpPr>
            <a:spLocks noGrp="1"/>
          </p:cNvSpPr>
          <p:nvPr>
            <p:ph type="title"/>
          </p:nvPr>
        </p:nvSpPr>
        <p:spPr/>
        <p:txBody>
          <a:bodyPr/>
          <a:lstStyle/>
          <a:p>
            <a:r>
              <a:rPr lang="es-ES" dirty="0"/>
              <a:t>Art. 5 Directiva 2011/16 UE</a:t>
            </a:r>
          </a:p>
        </p:txBody>
      </p:sp>
      <p:sp>
        <p:nvSpPr>
          <p:cNvPr id="3" name="Content Placeholder 2">
            <a:extLst>
              <a:ext uri="{FF2B5EF4-FFF2-40B4-BE49-F238E27FC236}">
                <a16:creationId xmlns:a16="http://schemas.microsoft.com/office/drawing/2014/main" id="{9FBD0623-490E-F917-26BF-9EA939B7A418}"/>
              </a:ext>
            </a:extLst>
          </p:cNvPr>
          <p:cNvSpPr>
            <a:spLocks noGrp="1"/>
          </p:cNvSpPr>
          <p:nvPr>
            <p:ph idx="1"/>
          </p:nvPr>
        </p:nvSpPr>
        <p:spPr/>
        <p:txBody>
          <a:bodyPr/>
          <a:lstStyle/>
          <a:p>
            <a:r>
              <a:rPr lang="es-ES" dirty="0"/>
              <a:t>La autoridad requerida debe comunicar a la autoridad requirente toda la información que obre en su poder o que obtenga a raíz de investigaciones administrativas que sea </a:t>
            </a:r>
            <a:r>
              <a:rPr lang="es-ES" b="1" u="sng" dirty="0"/>
              <a:t>previsiblemente pertinente </a:t>
            </a:r>
            <a:r>
              <a:rPr lang="es-ES" dirty="0"/>
              <a:t>para la administración y ejecución de las leyes de los impuestos incluidos en el ámbito de aplicación.  </a:t>
            </a:r>
          </a:p>
          <a:p>
            <a:r>
              <a:rPr lang="es-ES" dirty="0"/>
              <a:t>Con el fin de garantizar la eficacia de los intercambios: debe delimitarse y codificarse claramente el criterio de pertinencia previsible acordado internacionalmente.</a:t>
            </a:r>
          </a:p>
          <a:p>
            <a:r>
              <a:rPr lang="es-ES" dirty="0"/>
              <a:t>Grupos de contribuyentes</a:t>
            </a:r>
          </a:p>
          <a:p>
            <a:r>
              <a:rPr lang="es-ES" i="1" dirty="0"/>
              <a:t>Phishing </a:t>
            </a:r>
            <a:r>
              <a:rPr lang="es-ES" i="1" dirty="0" err="1"/>
              <a:t>expeditions</a:t>
            </a:r>
            <a:endParaRPr lang="es-ES" i="1" dirty="0"/>
          </a:p>
          <a:p>
            <a:endParaRPr lang="es-ES" dirty="0"/>
          </a:p>
        </p:txBody>
      </p:sp>
    </p:spTree>
    <p:extLst>
      <p:ext uri="{BB962C8B-B14F-4D97-AF65-F5344CB8AC3E}">
        <p14:creationId xmlns:p14="http://schemas.microsoft.com/office/powerpoint/2010/main" val="797200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A2FE4-2869-2DCB-1480-243104D31A57}"/>
              </a:ext>
            </a:extLst>
          </p:cNvPr>
          <p:cNvSpPr>
            <a:spLocks noGrp="1"/>
          </p:cNvSpPr>
          <p:nvPr>
            <p:ph type="title"/>
          </p:nvPr>
        </p:nvSpPr>
        <p:spPr/>
        <p:txBody>
          <a:bodyPr/>
          <a:lstStyle/>
          <a:p>
            <a:r>
              <a:rPr lang="es-ES" dirty="0"/>
              <a:t>Normas de diligencia debida</a:t>
            </a:r>
          </a:p>
        </p:txBody>
      </p:sp>
      <p:sp>
        <p:nvSpPr>
          <p:cNvPr id="3" name="Content Placeholder 2">
            <a:extLst>
              <a:ext uri="{FF2B5EF4-FFF2-40B4-BE49-F238E27FC236}">
                <a16:creationId xmlns:a16="http://schemas.microsoft.com/office/drawing/2014/main" id="{3D7EB623-6F1D-864D-1F90-FB3E8B5CB2B6}"/>
              </a:ext>
            </a:extLst>
          </p:cNvPr>
          <p:cNvSpPr>
            <a:spLocks noGrp="1"/>
          </p:cNvSpPr>
          <p:nvPr>
            <p:ph idx="1"/>
          </p:nvPr>
        </p:nvSpPr>
        <p:spPr/>
        <p:txBody>
          <a:bodyPr>
            <a:normAutofit/>
          </a:bodyPr>
          <a:lstStyle/>
          <a:p>
            <a:r>
              <a:rPr lang="es-ES" b="1" dirty="0"/>
              <a:t>En cuanto al ámbito subjetivo</a:t>
            </a:r>
            <a:r>
              <a:rPr lang="es-ES" dirty="0"/>
              <a:t>, deberán aplicar tales procedimientos los “operadores de plataforma obligados a comunicar información” en relación a determinadas informaciones de los “vendedores” que, por su parte, estarán sujetos a la comunicación de dichos datos a los citados operadores en virtud de estas normas de diligencia debida.</a:t>
            </a:r>
          </a:p>
          <a:p>
            <a:r>
              <a:rPr lang="es-ES" b="1" dirty="0"/>
              <a:t>Respecto del ámbito objetivo</a:t>
            </a:r>
            <a:r>
              <a:rPr lang="es-ES" dirty="0"/>
              <a:t>, se define en qué van a consistir las normas y procedimientos de diligencia debida en una doble perspectiva. Por un lado, deberán desplegar una</a:t>
            </a:r>
            <a:r>
              <a:rPr lang="es-ES" b="1" dirty="0"/>
              <a:t> actividad de recopilación de datos identificativos de los vendedores </a:t>
            </a:r>
            <a:r>
              <a:rPr lang="es-ES" dirty="0"/>
              <a:t>que utilicen las plataformas que ellos operan.</a:t>
            </a:r>
          </a:p>
          <a:p>
            <a:r>
              <a:rPr lang="es-ES" dirty="0"/>
              <a:t>En segundo lugar, se </a:t>
            </a:r>
            <a:r>
              <a:rPr lang="es-ES" b="1" dirty="0"/>
              <a:t>deberán verificar los citados datos, alcanzando especial importancia el esclarecimiento de la residencia del vendedor</a:t>
            </a:r>
            <a:r>
              <a:rPr lang="es-ES" dirty="0"/>
              <a:t>, por cuanto dicha identificación determina los Estados miembros a los cuales se les transmitirá la información.</a:t>
            </a:r>
          </a:p>
        </p:txBody>
      </p:sp>
    </p:spTree>
    <p:extLst>
      <p:ext uri="{BB962C8B-B14F-4D97-AF65-F5344CB8AC3E}">
        <p14:creationId xmlns:p14="http://schemas.microsoft.com/office/powerpoint/2010/main" val="3085350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61D5C-9305-9BEC-69DC-7F3166795E71}"/>
              </a:ext>
            </a:extLst>
          </p:cNvPr>
          <p:cNvSpPr>
            <a:spLocks noGrp="1"/>
          </p:cNvSpPr>
          <p:nvPr>
            <p:ph type="title"/>
          </p:nvPr>
        </p:nvSpPr>
        <p:spPr>
          <a:xfrm>
            <a:off x="2163156" y="-427551"/>
            <a:ext cx="9509759" cy="1088136"/>
          </a:xfrm>
        </p:spPr>
        <p:txBody>
          <a:bodyPr anchor="b">
            <a:normAutofit/>
          </a:bodyPr>
          <a:lstStyle/>
          <a:p>
            <a:r>
              <a:rPr lang="es-ES" dirty="0"/>
              <a:t>Controles o inspecciones simultaneas</a:t>
            </a:r>
          </a:p>
        </p:txBody>
      </p:sp>
      <p:graphicFrame>
        <p:nvGraphicFramePr>
          <p:cNvPr id="5" name="Content Placeholder 2">
            <a:extLst>
              <a:ext uri="{FF2B5EF4-FFF2-40B4-BE49-F238E27FC236}">
                <a16:creationId xmlns:a16="http://schemas.microsoft.com/office/drawing/2014/main" id="{F1BE0483-ED21-5101-82A1-F21637DAEF31}"/>
              </a:ext>
            </a:extLst>
          </p:cNvPr>
          <p:cNvGraphicFramePr>
            <a:graphicFrameLocks noGrp="1"/>
          </p:cNvGraphicFramePr>
          <p:nvPr>
            <p:ph idx="1"/>
            <p:extLst>
              <p:ext uri="{D42A27DB-BD31-4B8C-83A1-F6EECF244321}">
                <p14:modId xmlns:p14="http://schemas.microsoft.com/office/powerpoint/2010/main" val="2337929825"/>
              </p:ext>
            </p:extLst>
          </p:nvPr>
        </p:nvGraphicFramePr>
        <p:xfrm>
          <a:off x="646545" y="1025235"/>
          <a:ext cx="11453091" cy="48860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3188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9F6B1-67D3-DA8F-45EA-1F52A048431C}"/>
              </a:ext>
            </a:extLst>
          </p:cNvPr>
          <p:cNvSpPr>
            <a:spLocks noGrp="1"/>
          </p:cNvSpPr>
          <p:nvPr>
            <p:ph type="title"/>
          </p:nvPr>
        </p:nvSpPr>
        <p:spPr/>
        <p:txBody>
          <a:bodyPr>
            <a:normAutofit fontScale="90000"/>
          </a:bodyPr>
          <a:lstStyle/>
          <a:p>
            <a:r>
              <a:rPr lang="es-ES" dirty="0"/>
              <a:t>Controles o inspecciones simultaneas: seguridad jurídica</a:t>
            </a:r>
          </a:p>
        </p:txBody>
      </p:sp>
      <p:sp>
        <p:nvSpPr>
          <p:cNvPr id="3" name="Content Placeholder 2">
            <a:extLst>
              <a:ext uri="{FF2B5EF4-FFF2-40B4-BE49-F238E27FC236}">
                <a16:creationId xmlns:a16="http://schemas.microsoft.com/office/drawing/2014/main" id="{FAB94B60-1FB2-9304-D58D-18F7DBFD3EAE}"/>
              </a:ext>
            </a:extLst>
          </p:cNvPr>
          <p:cNvSpPr>
            <a:spLocks noGrp="1"/>
          </p:cNvSpPr>
          <p:nvPr>
            <p:ph idx="1"/>
          </p:nvPr>
        </p:nvSpPr>
        <p:spPr/>
        <p:txBody>
          <a:bodyPr>
            <a:normAutofit lnSpcReduction="10000"/>
          </a:bodyPr>
          <a:lstStyle/>
          <a:p>
            <a:r>
              <a:rPr lang="es-ES" dirty="0"/>
              <a:t>Estas disposiciones sobre inspecciones conjuntas no deben interpretarse en el sentido de que prejuzguen cualquier proceso que se lleve a cabo en un Estado miembro de conformidad con su legislación nacional como consecuencia o en seguimiento de la inspección conjunta, por ejemplo el cobro o la determinación del impuesto mediante una decisión de las autoridades tributarias de los Estados miembros, un procedimiento de recurso o resolución relacionado con esta o las vías de recurso disponibles para los contribuyentes derivadas de dichos procesos. </a:t>
            </a:r>
          </a:p>
          <a:p>
            <a:r>
              <a:rPr lang="es-ES" dirty="0"/>
              <a:t>El informe final de una inspección conjunta debe reflejar las conclusiones acordadas por las autoridades competentes de que se trate.</a:t>
            </a:r>
          </a:p>
          <a:p>
            <a:r>
              <a:rPr lang="es-ES" dirty="0"/>
              <a:t>Las inspecciones conjuntas se lleven a cabo de manera previamente acordada y coordinada, y de conformidad con la legislación y los requisitos de procedimiento del Estado miembro en el que se realicen las actividades de una inspección conjunta. </a:t>
            </a:r>
          </a:p>
        </p:txBody>
      </p:sp>
    </p:spTree>
    <p:extLst>
      <p:ext uri="{BB962C8B-B14F-4D97-AF65-F5344CB8AC3E}">
        <p14:creationId xmlns:p14="http://schemas.microsoft.com/office/powerpoint/2010/main" val="4230679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83FD-F385-1B1C-9FF0-BB6DF498B6CE}"/>
              </a:ext>
            </a:extLst>
          </p:cNvPr>
          <p:cNvSpPr>
            <a:spLocks noGrp="1"/>
          </p:cNvSpPr>
          <p:nvPr>
            <p:ph type="title"/>
          </p:nvPr>
        </p:nvSpPr>
        <p:spPr/>
        <p:txBody>
          <a:bodyPr/>
          <a:lstStyle/>
          <a:p>
            <a:r>
              <a:rPr lang="es-ES" dirty="0"/>
              <a:t>Ámbito objetivo</a:t>
            </a:r>
          </a:p>
        </p:txBody>
      </p:sp>
      <p:sp>
        <p:nvSpPr>
          <p:cNvPr id="3" name="Content Placeholder 2">
            <a:extLst>
              <a:ext uri="{FF2B5EF4-FFF2-40B4-BE49-F238E27FC236}">
                <a16:creationId xmlns:a16="http://schemas.microsoft.com/office/drawing/2014/main" id="{954057F7-50EB-6EA5-7518-79741E8FD4CE}"/>
              </a:ext>
            </a:extLst>
          </p:cNvPr>
          <p:cNvSpPr>
            <a:spLocks noGrp="1"/>
          </p:cNvSpPr>
          <p:nvPr>
            <p:ph idx="1"/>
          </p:nvPr>
        </p:nvSpPr>
        <p:spPr/>
        <p:txBody>
          <a:bodyPr/>
          <a:lstStyle/>
          <a:p>
            <a:r>
              <a:rPr lang="es-ES" dirty="0"/>
              <a:t>La información comunicada con arreglo a la Directiva 2011/16/UE se utiliza para:</a:t>
            </a:r>
          </a:p>
          <a:p>
            <a:pPr lvl="1"/>
            <a:r>
              <a:rPr lang="es-ES" dirty="0"/>
              <a:t> la determinación, administración y aplicación de los impuestos que entren en el ámbito de aplicación material de dicha Directiva. </a:t>
            </a:r>
          </a:p>
          <a:p>
            <a:pPr lvl="1"/>
            <a:r>
              <a:rPr lang="es-ES" dirty="0"/>
              <a:t>Si bien no se excluía hasta ahora, han surgido dudas en cuanto al uso de la información, debido a la imprecisión del marco. </a:t>
            </a:r>
          </a:p>
          <a:p>
            <a:pPr lvl="1"/>
            <a:r>
              <a:rPr lang="es-ES" dirty="0"/>
              <a:t>Por consiguiente, y teniendo en cuenta la importancia que reviste el IVA para el funcionamiento del mercado interior, conviene aclarar que la información comunicada entre los Estados miembros también puede utilizarse para la determinación, la administración y la aplicación del IVA y otros impuestos indirectos.</a:t>
            </a:r>
          </a:p>
        </p:txBody>
      </p:sp>
    </p:spTree>
    <p:extLst>
      <p:ext uri="{BB962C8B-B14F-4D97-AF65-F5344CB8AC3E}">
        <p14:creationId xmlns:p14="http://schemas.microsoft.com/office/powerpoint/2010/main" val="3356819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B2767-EBF8-4081-8807-3D339ECEE5C4}"/>
              </a:ext>
            </a:extLst>
          </p:cNvPr>
          <p:cNvSpPr>
            <a:spLocks noGrp="1"/>
          </p:cNvSpPr>
          <p:nvPr>
            <p:ph type="title"/>
          </p:nvPr>
        </p:nvSpPr>
        <p:spPr/>
        <p:txBody>
          <a:bodyPr/>
          <a:lstStyle/>
          <a:p>
            <a:r>
              <a:rPr lang="es-ES" dirty="0"/>
              <a:t>Protección de datos </a:t>
            </a:r>
          </a:p>
        </p:txBody>
      </p:sp>
      <p:sp>
        <p:nvSpPr>
          <p:cNvPr id="3" name="Content Placeholder 2">
            <a:extLst>
              <a:ext uri="{FF2B5EF4-FFF2-40B4-BE49-F238E27FC236}">
                <a16:creationId xmlns:a16="http://schemas.microsoft.com/office/drawing/2014/main" id="{17DBA1A5-EF7F-2C3B-607C-6B4A2B38DDFB}"/>
              </a:ext>
            </a:extLst>
          </p:cNvPr>
          <p:cNvSpPr>
            <a:spLocks noGrp="1"/>
          </p:cNvSpPr>
          <p:nvPr>
            <p:ph idx="1"/>
          </p:nvPr>
        </p:nvSpPr>
        <p:spPr/>
        <p:txBody>
          <a:bodyPr>
            <a:normAutofit fontScale="92500" lnSpcReduction="10000"/>
          </a:bodyPr>
          <a:lstStyle/>
          <a:p>
            <a:r>
              <a:rPr lang="es-ES" dirty="0"/>
              <a:t>Todo tratamiento de datos personales efectuado en el marco de la Directiva 2011/16/UE debe seguir ajustándose a lo dispuesto en el Reglamento (UE) 2016/679 del Parlamento Europeo y del Consejo (8) y el Reglamento (UE) 2018/1725. </a:t>
            </a:r>
          </a:p>
          <a:p>
            <a:r>
              <a:rPr lang="es-ES" dirty="0"/>
              <a:t>El tratamiento de datos se establece en la Directiva 2011/16/UE con el solo objetivo de servir un interés público general, concretamente las cuestiones fiscales y los fines de la lucha contra el fraude fiscal, la evasión fiscal y la elusión fiscal, la protección de los ingresos fiscales y el fomento de una fiscalidad justa, lo que refuerza las oportunidades de inclusión social, política y económica en los Estados miembros.</a:t>
            </a:r>
          </a:p>
          <a:p>
            <a:r>
              <a:rPr lang="es-ES" dirty="0"/>
              <a:t>Por consiguiente, en la Directiva 2011/16/UE, las referencias al Derecho de la UE aplicable en materia de protección de datos deben actualizarse y hacerse extensivas a las normas introducidas por la Directiva. Esto es especialmente importante para garantizar la seguridad jurídica de los responsables y encargados del tratamiento de datos en el sentido de los Reglamentos (UE) 2016/679 y (UE) 2018/1725, garantizando al mismo tiempo la protección de los derechos de los interesados.</a:t>
            </a:r>
          </a:p>
        </p:txBody>
      </p:sp>
    </p:spTree>
    <p:extLst>
      <p:ext uri="{BB962C8B-B14F-4D97-AF65-F5344CB8AC3E}">
        <p14:creationId xmlns:p14="http://schemas.microsoft.com/office/powerpoint/2010/main" val="3071776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7DAB4-BCB4-CDD9-2FAF-47F91F35E01D}"/>
              </a:ext>
            </a:extLst>
          </p:cNvPr>
          <p:cNvSpPr>
            <a:spLocks noGrp="1"/>
          </p:cNvSpPr>
          <p:nvPr>
            <p:ph type="title"/>
          </p:nvPr>
        </p:nvSpPr>
        <p:spPr/>
        <p:txBody>
          <a:bodyPr/>
          <a:lstStyle/>
          <a:p>
            <a:r>
              <a:rPr lang="es-ES" dirty="0"/>
              <a:t>Obligación informar operadores digitales</a:t>
            </a:r>
          </a:p>
        </p:txBody>
      </p:sp>
      <p:sp>
        <p:nvSpPr>
          <p:cNvPr id="3" name="Content Placeholder 2">
            <a:extLst>
              <a:ext uri="{FF2B5EF4-FFF2-40B4-BE49-F238E27FC236}">
                <a16:creationId xmlns:a16="http://schemas.microsoft.com/office/drawing/2014/main" id="{7A8734D5-4512-027D-9BAC-611657BD8A50}"/>
              </a:ext>
            </a:extLst>
          </p:cNvPr>
          <p:cNvSpPr>
            <a:spLocks noGrp="1"/>
          </p:cNvSpPr>
          <p:nvPr>
            <p:ph idx="1"/>
          </p:nvPr>
        </p:nvSpPr>
        <p:spPr/>
        <p:txBody>
          <a:bodyPr>
            <a:normAutofit fontScale="92500" lnSpcReduction="20000"/>
          </a:bodyPr>
          <a:lstStyle/>
          <a:p>
            <a:r>
              <a:rPr lang="es-ES" dirty="0"/>
              <a:t>El nuevo intercambio de información exige cambios a nivel reglamentario, que se efectuarán mediante un real decreto que tiene por objeto establecer las normas y procedimientos de diligencia que deberán aplicar determinados operadores de plataformas digitales, así como regular las nuevas obligaciones de registro e información de dichos operadores.</a:t>
            </a:r>
          </a:p>
          <a:p>
            <a:r>
              <a:rPr lang="es-ES" dirty="0"/>
              <a:t>De esta forma, la ley prevé las características generales de la obligación de información y su desarrollo se efectuará reglamentariamente a través de un real decreto, y de la correspondiente orden ministerial que aprobará el modelo de declaración.</a:t>
            </a:r>
          </a:p>
          <a:p>
            <a:r>
              <a:rPr lang="es-ES" dirty="0"/>
              <a:t>En concreto, la norma establece para los denominados 'Operadores de plataforma obligados a comunicar información' tres tipos de obligaciones:</a:t>
            </a:r>
          </a:p>
          <a:p>
            <a:pPr lvl="1"/>
            <a:r>
              <a:rPr lang="es-ES" dirty="0"/>
              <a:t>Normas y procedimientos que deberán aplicar los operadores sobre los 'vendedores' para la obtención de determinadas informaciones, a fin de cumplir con el suministro de información a la Administración tributaria.</a:t>
            </a:r>
          </a:p>
          <a:p>
            <a:pPr lvl="1"/>
            <a:r>
              <a:rPr lang="es-ES" dirty="0"/>
              <a:t>Obligación de registro en el censo.</a:t>
            </a:r>
          </a:p>
          <a:p>
            <a:pPr lvl="1"/>
            <a:r>
              <a:rPr lang="es-ES" dirty="0"/>
              <a:t>Obligación de suministro de información a la Administración tributaria.</a:t>
            </a:r>
          </a:p>
        </p:txBody>
      </p:sp>
    </p:spTree>
    <p:extLst>
      <p:ext uri="{BB962C8B-B14F-4D97-AF65-F5344CB8AC3E}">
        <p14:creationId xmlns:p14="http://schemas.microsoft.com/office/powerpoint/2010/main" val="2473123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DD2A6-1254-8AAF-92F9-ACCFE621AE6F}"/>
              </a:ext>
            </a:extLst>
          </p:cNvPr>
          <p:cNvSpPr>
            <a:spLocks noGrp="1"/>
          </p:cNvSpPr>
          <p:nvPr>
            <p:ph type="title"/>
          </p:nvPr>
        </p:nvSpPr>
        <p:spPr/>
        <p:txBody>
          <a:bodyPr/>
          <a:lstStyle/>
          <a:p>
            <a:r>
              <a:rPr lang="es-ES" dirty="0"/>
              <a:t>Registro de operador obligado a informar</a:t>
            </a:r>
          </a:p>
        </p:txBody>
      </p:sp>
      <p:sp>
        <p:nvSpPr>
          <p:cNvPr id="3" name="Content Placeholder 2">
            <a:extLst>
              <a:ext uri="{FF2B5EF4-FFF2-40B4-BE49-F238E27FC236}">
                <a16:creationId xmlns:a16="http://schemas.microsoft.com/office/drawing/2014/main" id="{AA0E4650-0F6C-6C7E-38A7-04A629352D93}"/>
              </a:ext>
            </a:extLst>
          </p:cNvPr>
          <p:cNvSpPr>
            <a:spLocks noGrp="1"/>
          </p:cNvSpPr>
          <p:nvPr>
            <p:ph idx="1"/>
          </p:nvPr>
        </p:nvSpPr>
        <p:spPr/>
        <p:txBody>
          <a:bodyPr>
            <a:normAutofit/>
          </a:bodyPr>
          <a:lstStyle/>
          <a:p>
            <a:r>
              <a:rPr lang="es-ES" dirty="0"/>
              <a:t> Presentación de la declaración a la Administración tributaria española, aplicándose el criterio de registro del operador obligado de acuerdo con la normativa aplicable que distingue entre la </a:t>
            </a:r>
            <a:r>
              <a:rPr lang="es-ES" b="1" dirty="0"/>
              <a:t>existencia de arraigo o no </a:t>
            </a:r>
            <a:r>
              <a:rPr lang="es-ES" dirty="0"/>
              <a:t>respecto de los Estados miembros de la Unión Europea.</a:t>
            </a:r>
          </a:p>
          <a:p>
            <a:r>
              <a:rPr lang="es-ES" b="1" dirty="0"/>
              <a:t>Importancia del registro del operador obligado</a:t>
            </a:r>
            <a:r>
              <a:rPr lang="es-ES" dirty="0"/>
              <a:t>, ya que es el elemento determinante, en última instancia, de la competencia de la Administración tributaria española en relación con los operadores en los que no concurre criterio alguno de arraigo en la Unión Europea. </a:t>
            </a:r>
          </a:p>
          <a:p>
            <a:r>
              <a:rPr lang="es-ES" dirty="0"/>
              <a:t>Cumplimiento de la obligación de registro se efectuará a través de la correspondiente </a:t>
            </a:r>
            <a:r>
              <a:rPr lang="es-ES" b="1" dirty="0"/>
              <a:t>declaración censal de alta o modificación en el Censo de Empresarios, Profesionales y Retenedores</a:t>
            </a:r>
            <a:r>
              <a:rPr lang="es-ES" dirty="0"/>
              <a:t>, mediante la obligación de declaración de la condición específica de “operador de plataforma obligado a comunicar información”.</a:t>
            </a:r>
          </a:p>
        </p:txBody>
      </p:sp>
    </p:spTree>
    <p:extLst>
      <p:ext uri="{BB962C8B-B14F-4D97-AF65-F5344CB8AC3E}">
        <p14:creationId xmlns:p14="http://schemas.microsoft.com/office/powerpoint/2010/main" val="559771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8C2AF-780A-7AE1-F4BE-941C9BF81C75}"/>
              </a:ext>
            </a:extLst>
          </p:cNvPr>
          <p:cNvSpPr>
            <a:spLocks noGrp="1"/>
          </p:cNvSpPr>
          <p:nvPr>
            <p:ph type="title"/>
          </p:nvPr>
        </p:nvSpPr>
        <p:spPr/>
        <p:txBody>
          <a:bodyPr/>
          <a:lstStyle/>
          <a:p>
            <a:r>
              <a:rPr lang="es-ES" dirty="0"/>
              <a:t>Obligación de informar (diligencia debida)</a:t>
            </a:r>
          </a:p>
        </p:txBody>
      </p:sp>
      <p:sp>
        <p:nvSpPr>
          <p:cNvPr id="3" name="Content Placeholder 2">
            <a:extLst>
              <a:ext uri="{FF2B5EF4-FFF2-40B4-BE49-F238E27FC236}">
                <a16:creationId xmlns:a16="http://schemas.microsoft.com/office/drawing/2014/main" id="{BF178551-DAB2-D6B2-64C5-26D560160E1D}"/>
              </a:ext>
            </a:extLst>
          </p:cNvPr>
          <p:cNvSpPr>
            <a:spLocks noGrp="1"/>
          </p:cNvSpPr>
          <p:nvPr>
            <p:ph idx="1"/>
          </p:nvPr>
        </p:nvSpPr>
        <p:spPr/>
        <p:txBody>
          <a:bodyPr/>
          <a:lstStyle/>
          <a:p>
            <a:r>
              <a:rPr lang="es-ES" dirty="0"/>
              <a:t>La obligación de suministro de información se establece para, una vez obtenida dicha información, intercambiarla con los Estados miembros de residencia del vendedor al que se refieren los datos y, </a:t>
            </a:r>
            <a:r>
              <a:rPr lang="es-ES" b="1" dirty="0"/>
              <a:t>en el caso de arrendamiento o cesión temporal de uso de bienes inmuebles, al Estado miembro en el que estuviera situado el bien inmueble.</a:t>
            </a:r>
          </a:p>
          <a:p>
            <a:r>
              <a:rPr lang="es-ES" dirty="0"/>
              <a:t>En concreto, los operadores deberán aplicar los procedimientos de diligencia debida en relación con determinadas informaciones de los 'vendedores' que estarán sujetos a la comunicación de dichos datos. Se deberán verificar los citados datos, </a:t>
            </a:r>
            <a:r>
              <a:rPr lang="es-ES" b="1" dirty="0"/>
              <a:t>alcanzando especial importancia el esclarecimiento de la residencia del vendedor</a:t>
            </a:r>
            <a:r>
              <a:rPr lang="es-ES" dirty="0"/>
              <a:t>. Una vez obtenida esta información por el operador, éste deberá suministrarla a la Administración tributaria española, y para ello el operador deberá estar registrado censalmente ante la misma.</a:t>
            </a:r>
          </a:p>
        </p:txBody>
      </p:sp>
    </p:spTree>
    <p:extLst>
      <p:ext uri="{BB962C8B-B14F-4D97-AF65-F5344CB8AC3E}">
        <p14:creationId xmlns:p14="http://schemas.microsoft.com/office/powerpoint/2010/main" val="51373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C0A56-B2ED-587E-E9DB-4BA89D026D8C}"/>
              </a:ext>
            </a:extLst>
          </p:cNvPr>
          <p:cNvSpPr>
            <a:spLocks noGrp="1"/>
          </p:cNvSpPr>
          <p:nvPr>
            <p:ph type="title"/>
          </p:nvPr>
        </p:nvSpPr>
        <p:spPr/>
        <p:txBody>
          <a:bodyPr>
            <a:normAutofit fontScale="90000"/>
          </a:bodyPr>
          <a:lstStyle/>
          <a:p>
            <a:r>
              <a:rPr lang="es-ES" dirty="0"/>
              <a:t>Exentos de la obligación de informar</a:t>
            </a:r>
            <a:br>
              <a:rPr lang="es-ES" dirty="0"/>
            </a:br>
            <a:endParaRPr lang="es-ES" dirty="0"/>
          </a:p>
        </p:txBody>
      </p:sp>
      <p:sp>
        <p:nvSpPr>
          <p:cNvPr id="3" name="Content Placeholder 2">
            <a:extLst>
              <a:ext uri="{FF2B5EF4-FFF2-40B4-BE49-F238E27FC236}">
                <a16:creationId xmlns:a16="http://schemas.microsoft.com/office/drawing/2014/main" id="{28CC8B51-C5C9-5E85-471A-ECBCB6F6FB20}"/>
              </a:ext>
            </a:extLst>
          </p:cNvPr>
          <p:cNvSpPr>
            <a:spLocks noGrp="1"/>
          </p:cNvSpPr>
          <p:nvPr>
            <p:ph idx="1"/>
          </p:nvPr>
        </p:nvSpPr>
        <p:spPr/>
        <p:txBody>
          <a:bodyPr>
            <a:normAutofit/>
          </a:bodyPr>
          <a:lstStyle/>
          <a:p>
            <a:r>
              <a:rPr lang="es-ES" dirty="0"/>
              <a:t>La trasposición contempla que algunos operadores de plataformas digitales están excluidos de esta obligación de informar.</a:t>
            </a:r>
          </a:p>
          <a:p>
            <a:r>
              <a:rPr lang="es-ES" dirty="0"/>
              <a:t>Se trata de aquellos que puedan demostrar que la información ha sido comunicada por otros operadores y los considerados como 'operadores de plataforma cualificados externos a la Unión', es decir, aquellos registrados en jurisdicciones no europeas a los que les resulta de aplicación tratados o convenios internacionales en virtud de los cuales dicha información se remite a todos los Estados miembros.</a:t>
            </a:r>
          </a:p>
          <a:p>
            <a:r>
              <a:rPr lang="es-ES" dirty="0"/>
              <a:t>El proyecto de también prevé un régimen sancionador específico para estas obligaciones de información.</a:t>
            </a:r>
          </a:p>
        </p:txBody>
      </p:sp>
    </p:spTree>
    <p:extLst>
      <p:ext uri="{BB962C8B-B14F-4D97-AF65-F5344CB8AC3E}">
        <p14:creationId xmlns:p14="http://schemas.microsoft.com/office/powerpoint/2010/main" val="1749625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13D80-83FB-1CB0-C590-91A11F188A4B}"/>
              </a:ext>
            </a:extLst>
          </p:cNvPr>
          <p:cNvSpPr>
            <a:spLocks noGrp="1"/>
          </p:cNvSpPr>
          <p:nvPr>
            <p:ph type="title"/>
          </p:nvPr>
        </p:nvSpPr>
        <p:spPr/>
        <p:txBody>
          <a:bodyPr>
            <a:normAutofit/>
          </a:bodyPr>
          <a:lstStyle/>
          <a:p>
            <a:r>
              <a:rPr lang="es-ES" dirty="0"/>
              <a:t>Información que se debe comunicar</a:t>
            </a:r>
          </a:p>
        </p:txBody>
      </p:sp>
      <p:sp>
        <p:nvSpPr>
          <p:cNvPr id="3" name="Content Placeholder 2">
            <a:extLst>
              <a:ext uri="{FF2B5EF4-FFF2-40B4-BE49-F238E27FC236}">
                <a16:creationId xmlns:a16="http://schemas.microsoft.com/office/drawing/2014/main" id="{5DFBB73F-B509-BD01-792E-86FC897E0FC0}"/>
              </a:ext>
            </a:extLst>
          </p:cNvPr>
          <p:cNvSpPr>
            <a:spLocks noGrp="1"/>
          </p:cNvSpPr>
          <p:nvPr>
            <p:ph idx="1"/>
          </p:nvPr>
        </p:nvSpPr>
        <p:spPr/>
        <p:txBody>
          <a:bodyPr>
            <a:normAutofit fontScale="92500" lnSpcReduction="20000"/>
          </a:bodyPr>
          <a:lstStyle/>
          <a:p>
            <a:r>
              <a:rPr lang="es-ES" dirty="0"/>
              <a:t>"</a:t>
            </a:r>
            <a:r>
              <a:rPr lang="es-ES" b="1" dirty="0"/>
              <a:t>actividades pertinentes</a:t>
            </a:r>
            <a:r>
              <a:rPr lang="es-ES" dirty="0"/>
              <a:t>“: en las que medien los operadores a través de las plataformas digitales que gestionan, poniendo en contacto a los vendedores de bienes o prestadores de determinados servicios, denominados "vendedores", y los usuarios de dichas plataformas. En este caso, existen una serie de vendedores excluidos de esta información, como son las entidades consideradas administraciones públicas y las entidades cotizadas.</a:t>
            </a:r>
          </a:p>
          <a:p>
            <a:r>
              <a:rPr lang="es-ES" dirty="0"/>
              <a:t>Actividades determinadas expresamente por la DAC 7 consideradas como "actividades pertinentes", que son las de arrendamiento y cesión temporal de bienes inmuebles y medios de transporte, servicios personales y venta de bienes.</a:t>
            </a:r>
          </a:p>
          <a:p>
            <a:r>
              <a:rPr lang="es-ES" dirty="0"/>
              <a:t>Se deberán suministrar datos como la </a:t>
            </a:r>
            <a:r>
              <a:rPr lang="es-ES" b="1" dirty="0"/>
              <a:t>identificación de los propios operadores y vendedores; actividades desarrolladas por éstos; contraprestación satisfecha al vendedor e identificación de las cuentas utilizadas para el cobro de la misma; tributos, comisiones, tarifas y otras cuantías retenidas o cobradas por el operador, entre otros datos.</a:t>
            </a:r>
          </a:p>
          <a:p>
            <a:r>
              <a:rPr lang="es-ES" dirty="0"/>
              <a:t>La declaración deberá ser objeto de presentación durante el </a:t>
            </a:r>
            <a:r>
              <a:rPr lang="es-ES" b="1" dirty="0"/>
              <a:t>mes de enero del año </a:t>
            </a:r>
            <a:r>
              <a:rPr lang="es-ES" dirty="0"/>
              <a:t>siguiente al que se refiere la información.</a:t>
            </a:r>
          </a:p>
        </p:txBody>
      </p:sp>
    </p:spTree>
    <p:extLst>
      <p:ext uri="{BB962C8B-B14F-4D97-AF65-F5344CB8AC3E}">
        <p14:creationId xmlns:p14="http://schemas.microsoft.com/office/powerpoint/2010/main" val="75182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D454F9FE-6D2E-322C-C93B-2FE69234B93E}"/>
              </a:ext>
            </a:extLst>
          </p:cNvPr>
          <p:cNvSpPr>
            <a:spLocks noGrp="1" noChangeArrowheads="1"/>
          </p:cNvSpPr>
          <p:nvPr>
            <p:ph type="title"/>
          </p:nvPr>
        </p:nvSpPr>
        <p:spPr/>
        <p:txBody>
          <a:bodyPr/>
          <a:lstStyle/>
          <a:p>
            <a:pPr eaLnBrk="1" hangingPunct="1"/>
            <a:r>
              <a:rPr lang="es-ES" altLang="es-ES"/>
              <a:t>Derechos de los contribuyentes</a:t>
            </a:r>
          </a:p>
        </p:txBody>
      </p:sp>
      <p:sp>
        <p:nvSpPr>
          <p:cNvPr id="30723" name="Rectangle 3">
            <a:extLst>
              <a:ext uri="{FF2B5EF4-FFF2-40B4-BE49-F238E27FC236}">
                <a16:creationId xmlns:a16="http://schemas.microsoft.com/office/drawing/2014/main" id="{6236508A-57AE-6BA7-234D-E0D19D50419B}"/>
              </a:ext>
            </a:extLst>
          </p:cNvPr>
          <p:cNvSpPr>
            <a:spLocks noGrp="1" noChangeArrowheads="1"/>
          </p:cNvSpPr>
          <p:nvPr>
            <p:ph type="body" idx="1"/>
          </p:nvPr>
        </p:nvSpPr>
        <p:spPr>
          <a:xfrm>
            <a:off x="820397" y="1572768"/>
            <a:ext cx="10690788" cy="4142232"/>
          </a:xfrm>
        </p:spPr>
        <p:txBody>
          <a:bodyPr>
            <a:normAutofit lnSpcReduction="10000"/>
          </a:bodyPr>
          <a:lstStyle/>
          <a:p>
            <a:pPr eaLnBrk="1" hangingPunct="1">
              <a:lnSpc>
                <a:spcPct val="80000"/>
              </a:lnSpc>
            </a:pPr>
            <a:r>
              <a:rPr lang="es-ES" altLang="es-ES" sz="2800" dirty="0"/>
              <a:t>derecho de los obligados tributarios a controlar el flujo de información que les concierna. Art.18.4 de la Constitución española </a:t>
            </a:r>
          </a:p>
          <a:p>
            <a:pPr eaLnBrk="1" hangingPunct="1">
              <a:lnSpc>
                <a:spcPct val="80000"/>
              </a:lnSpc>
            </a:pPr>
            <a:r>
              <a:rPr lang="es-ES" altLang="es-ES" sz="2800" dirty="0"/>
              <a:t>derecho a participar en los procedimientos administrativos. Art. 105 CE</a:t>
            </a:r>
          </a:p>
          <a:p>
            <a:pPr eaLnBrk="1" hangingPunct="1">
              <a:lnSpc>
                <a:spcPct val="80000"/>
              </a:lnSpc>
            </a:pPr>
            <a:r>
              <a:rPr lang="es-MX" altLang="es-ES" sz="2800" dirty="0"/>
              <a:t>derechos de notificación: Derecho Interno.</a:t>
            </a:r>
            <a:endParaRPr lang="es-ES" altLang="es-ES" sz="2800" dirty="0"/>
          </a:p>
          <a:p>
            <a:pPr eaLnBrk="1" hangingPunct="1">
              <a:lnSpc>
                <a:spcPct val="80000"/>
              </a:lnSpc>
            </a:pPr>
            <a:r>
              <a:rPr lang="es-MX" altLang="es-ES" sz="2800" dirty="0"/>
              <a:t>derecho de consulta o audiencia: D.I.</a:t>
            </a:r>
            <a:endParaRPr lang="es-ES" altLang="es-ES" sz="2800" dirty="0"/>
          </a:p>
          <a:p>
            <a:pPr eaLnBrk="1" hangingPunct="1">
              <a:lnSpc>
                <a:spcPct val="80000"/>
              </a:lnSpc>
            </a:pPr>
            <a:r>
              <a:rPr lang="es-MX" altLang="es-ES" sz="2800" dirty="0"/>
              <a:t>intervención en el procedimiento: D.I.</a:t>
            </a:r>
            <a:endParaRPr lang="es-ES" altLang="es-ES" sz="2800" dirty="0"/>
          </a:p>
          <a:p>
            <a:pPr eaLnBrk="1" hangingPunct="1">
              <a:lnSpc>
                <a:spcPct val="80000"/>
              </a:lnSpc>
            </a:pPr>
            <a:r>
              <a:rPr lang="es-ES" altLang="es-ES" sz="2800" dirty="0"/>
              <a:t>INACEPTABLE DEFICIT DE LAS GARANTIAS.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a:extLst>
              <a:ext uri="{FF2B5EF4-FFF2-40B4-BE49-F238E27FC236}">
                <a16:creationId xmlns:a16="http://schemas.microsoft.com/office/drawing/2014/main" id="{0F7C50D1-2922-D6E0-1E5C-A1C47FC560BF}"/>
              </a:ext>
            </a:extLst>
          </p:cNvPr>
          <p:cNvSpPr>
            <a:spLocks noGrp="1"/>
          </p:cNvSpPr>
          <p:nvPr>
            <p:ph type="title"/>
          </p:nvPr>
        </p:nvSpPr>
        <p:spPr/>
        <p:txBody>
          <a:bodyPr/>
          <a:lstStyle/>
          <a:p>
            <a:r>
              <a:rPr lang="es-ES" altLang="es-ES"/>
              <a:t>Aspectos clave</a:t>
            </a:r>
          </a:p>
        </p:txBody>
      </p:sp>
      <p:sp>
        <p:nvSpPr>
          <p:cNvPr id="31747" name="2 Marcador de contenido">
            <a:extLst>
              <a:ext uri="{FF2B5EF4-FFF2-40B4-BE49-F238E27FC236}">
                <a16:creationId xmlns:a16="http://schemas.microsoft.com/office/drawing/2014/main" id="{41C50E97-441A-954B-04E8-F4030F92070F}"/>
              </a:ext>
            </a:extLst>
          </p:cNvPr>
          <p:cNvSpPr>
            <a:spLocks noGrp="1"/>
          </p:cNvSpPr>
          <p:nvPr>
            <p:ph idx="1"/>
          </p:nvPr>
        </p:nvSpPr>
        <p:spPr/>
        <p:txBody>
          <a:bodyPr/>
          <a:lstStyle/>
          <a:p>
            <a:r>
              <a:rPr lang="es-ES" altLang="es-ES"/>
              <a:t>Contradicción creciente entre Administraciones Tributarias con competencias nacionales (fronteras) y bases imponibles globalizadas y móviles (globalización) </a:t>
            </a:r>
          </a:p>
          <a:p>
            <a:r>
              <a:rPr lang="es-ES" altLang="es-ES"/>
              <a:t>Incremento movilidad (TIC) y pérdida de conexión con territorios de la actividad económica (economía digital y desmaterialización).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a:extLst>
              <a:ext uri="{FF2B5EF4-FFF2-40B4-BE49-F238E27FC236}">
                <a16:creationId xmlns:a16="http://schemas.microsoft.com/office/drawing/2014/main" id="{7793AD24-C63D-88E8-E211-9A300D68469D}"/>
              </a:ext>
            </a:extLst>
          </p:cNvPr>
          <p:cNvSpPr>
            <a:spLocks noGrp="1"/>
          </p:cNvSpPr>
          <p:nvPr>
            <p:ph type="title"/>
          </p:nvPr>
        </p:nvSpPr>
        <p:spPr/>
        <p:txBody>
          <a:bodyPr/>
          <a:lstStyle/>
          <a:p>
            <a:r>
              <a:rPr lang="es-ES" altLang="es-ES"/>
              <a:t>Soluciones</a:t>
            </a:r>
          </a:p>
        </p:txBody>
      </p:sp>
      <p:sp>
        <p:nvSpPr>
          <p:cNvPr id="32771" name="2 Marcador de contenido">
            <a:extLst>
              <a:ext uri="{FF2B5EF4-FFF2-40B4-BE49-F238E27FC236}">
                <a16:creationId xmlns:a16="http://schemas.microsoft.com/office/drawing/2014/main" id="{6776C86E-E031-E140-87E1-9E7ECF9E6682}"/>
              </a:ext>
            </a:extLst>
          </p:cNvPr>
          <p:cNvSpPr>
            <a:spLocks noGrp="1"/>
          </p:cNvSpPr>
          <p:nvPr>
            <p:ph idx="1"/>
          </p:nvPr>
        </p:nvSpPr>
        <p:spPr/>
        <p:txBody>
          <a:bodyPr/>
          <a:lstStyle/>
          <a:p>
            <a:r>
              <a:rPr lang="es-ES" altLang="es-ES" sz="2800"/>
              <a:t>Utópicas: Una AT única, con competencias mundiales. Inviable en el actual estado de las relaciones internacionales.</a:t>
            </a:r>
          </a:p>
          <a:p>
            <a:r>
              <a:rPr lang="es-ES" altLang="es-ES" sz="2800"/>
              <a:t>Menos utópicas: Una AT internacional para algunos tributos de configuración internacional (posibilidades: gravamen contra el cambio climático internacional/impuesto sobre transacciones financieras, “tasa Tobin”,..)/….</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Título">
            <a:extLst>
              <a:ext uri="{FF2B5EF4-FFF2-40B4-BE49-F238E27FC236}">
                <a16:creationId xmlns:a16="http://schemas.microsoft.com/office/drawing/2014/main" id="{D7DC36F0-1341-027C-EB81-1882F3CD27D5}"/>
              </a:ext>
            </a:extLst>
          </p:cNvPr>
          <p:cNvSpPr>
            <a:spLocks noGrp="1"/>
          </p:cNvSpPr>
          <p:nvPr>
            <p:ph type="title"/>
          </p:nvPr>
        </p:nvSpPr>
        <p:spPr/>
        <p:txBody>
          <a:bodyPr/>
          <a:lstStyle/>
          <a:p>
            <a:r>
              <a:rPr lang="es-ES" altLang="es-ES"/>
              <a:t>Soluciones</a:t>
            </a:r>
          </a:p>
        </p:txBody>
      </p:sp>
      <p:sp>
        <p:nvSpPr>
          <p:cNvPr id="33795" name="2 Marcador de contenido">
            <a:extLst>
              <a:ext uri="{FF2B5EF4-FFF2-40B4-BE49-F238E27FC236}">
                <a16:creationId xmlns:a16="http://schemas.microsoft.com/office/drawing/2014/main" id="{49266283-56C7-ADD7-0E4E-225E29E8EDEF}"/>
              </a:ext>
            </a:extLst>
          </p:cNvPr>
          <p:cNvSpPr>
            <a:spLocks noGrp="1"/>
          </p:cNvSpPr>
          <p:nvPr>
            <p:ph idx="1"/>
          </p:nvPr>
        </p:nvSpPr>
        <p:spPr/>
        <p:txBody>
          <a:bodyPr/>
          <a:lstStyle/>
          <a:p>
            <a:r>
              <a:rPr lang="es-ES" altLang="es-ES"/>
              <a:t>OCDE: Sus foros (Foro de transparencia, de Administraciones tributarias</a:t>
            </a:r>
          </a:p>
          <a:p>
            <a:r>
              <a:rPr lang="es-ES" altLang="es-ES"/>
              <a:t>Hay un atisbo y un interés creciente.</a:t>
            </a:r>
          </a:p>
          <a:p>
            <a:r>
              <a:rPr lang="es-ES" altLang="es-ES"/>
              <a:t>Posibilidad pragmática y actual: incrementar la cooperación y la coordinación entre Administraciones tributarias.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Título">
            <a:extLst>
              <a:ext uri="{FF2B5EF4-FFF2-40B4-BE49-F238E27FC236}">
                <a16:creationId xmlns:a16="http://schemas.microsoft.com/office/drawing/2014/main" id="{30940481-CC87-134E-09BA-EDB9C09BBBD2}"/>
              </a:ext>
            </a:extLst>
          </p:cNvPr>
          <p:cNvSpPr>
            <a:spLocks noGrp="1"/>
          </p:cNvSpPr>
          <p:nvPr>
            <p:ph type="title"/>
          </p:nvPr>
        </p:nvSpPr>
        <p:spPr/>
        <p:txBody>
          <a:bodyPr/>
          <a:lstStyle/>
          <a:p>
            <a:r>
              <a:rPr lang="es-ES" altLang="es-ES"/>
              <a:t>Soluciones</a:t>
            </a:r>
          </a:p>
        </p:txBody>
      </p:sp>
      <p:sp>
        <p:nvSpPr>
          <p:cNvPr id="34819" name="2 Marcador de contenido">
            <a:extLst>
              <a:ext uri="{FF2B5EF4-FFF2-40B4-BE49-F238E27FC236}">
                <a16:creationId xmlns:a16="http://schemas.microsoft.com/office/drawing/2014/main" id="{4630D06C-E549-0704-56B5-F7093B53D798}"/>
              </a:ext>
            </a:extLst>
          </p:cNvPr>
          <p:cNvSpPr>
            <a:spLocks noGrp="1"/>
          </p:cNvSpPr>
          <p:nvPr>
            <p:ph idx="1"/>
          </p:nvPr>
        </p:nvSpPr>
        <p:spPr/>
        <p:txBody>
          <a:bodyPr/>
          <a:lstStyle/>
          <a:p>
            <a:r>
              <a:rPr lang="es-ES" altLang="es-ES" sz="2800"/>
              <a:t>Coordinar (fórmulas variadas, tipo “talking shops”, intercambio de experiencias, buenas prácticas/….</a:t>
            </a:r>
          </a:p>
          <a:p>
            <a:r>
              <a:rPr lang="es-ES" altLang="es-ES" sz="2800"/>
              <a:t>CIAT, IOTA, FAT vinculado a la OCDE)….. Empieza a gestionarse en Red (como las Redes Sociales). Se obtiene información, se conocen “buenas prácticas”, se intercambian experiencias…</a:t>
            </a:r>
          </a:p>
          <a:p>
            <a:r>
              <a:rPr lang="es-ES" altLang="es-ES" sz="2800"/>
              <a:t>Efectividad recaudatoria e implantar un Derecho Internacional Tributario: NULO</a:t>
            </a:r>
            <a:endParaRPr lang="es-ES" altLang="es-E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73" name="Title 1">
            <a:extLst>
              <a:ext uri="{FF2B5EF4-FFF2-40B4-BE49-F238E27FC236}">
                <a16:creationId xmlns:a16="http://schemas.microsoft.com/office/drawing/2014/main" id="{404DF419-E44D-8013-2955-F7B9FA869AEA}"/>
              </a:ext>
            </a:extLst>
          </p:cNvPr>
          <p:cNvSpPr>
            <a:spLocks noGrp="1"/>
          </p:cNvSpPr>
          <p:nvPr>
            <p:ph type="title"/>
          </p:nvPr>
        </p:nvSpPr>
        <p:spPr>
          <a:xfrm>
            <a:off x="1341120" y="265176"/>
            <a:ext cx="9509759" cy="1088136"/>
          </a:xfrm>
        </p:spPr>
        <p:txBody>
          <a:bodyPr/>
          <a:lstStyle/>
          <a:p>
            <a:endParaRPr lang="en-US"/>
          </a:p>
        </p:txBody>
      </p:sp>
      <p:graphicFrame>
        <p:nvGraphicFramePr>
          <p:cNvPr id="36869" name="2 Marcador de contenido">
            <a:extLst>
              <a:ext uri="{FF2B5EF4-FFF2-40B4-BE49-F238E27FC236}">
                <a16:creationId xmlns:a16="http://schemas.microsoft.com/office/drawing/2014/main" id="{2E1C1009-9ACC-2903-9FCF-868FBF1E66FE}"/>
              </a:ext>
            </a:extLst>
          </p:cNvPr>
          <p:cNvGraphicFramePr>
            <a:graphicFrameLocks noGrp="1"/>
          </p:cNvGraphicFramePr>
          <p:nvPr>
            <p:ph idx="1"/>
            <p:extLst>
              <p:ext uri="{D42A27DB-BD31-4B8C-83A1-F6EECF244321}">
                <p14:modId xmlns:p14="http://schemas.microsoft.com/office/powerpoint/2010/main" val="43052628"/>
              </p:ext>
            </p:extLst>
          </p:nvPr>
        </p:nvGraphicFramePr>
        <p:xfrm>
          <a:off x="1341120" y="1572768"/>
          <a:ext cx="9509760" cy="41422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7" name="Title 1">
            <a:extLst>
              <a:ext uri="{FF2B5EF4-FFF2-40B4-BE49-F238E27FC236}">
                <a16:creationId xmlns:a16="http://schemas.microsoft.com/office/drawing/2014/main" id="{77738B58-060D-5BD3-E0E5-5DF0058E9610}"/>
              </a:ext>
            </a:extLst>
          </p:cNvPr>
          <p:cNvSpPr>
            <a:spLocks noGrp="1"/>
          </p:cNvSpPr>
          <p:nvPr>
            <p:ph type="title"/>
          </p:nvPr>
        </p:nvSpPr>
        <p:spPr>
          <a:xfrm>
            <a:off x="1341120" y="265176"/>
            <a:ext cx="9509759" cy="1088136"/>
          </a:xfrm>
        </p:spPr>
        <p:txBody>
          <a:bodyPr/>
          <a:lstStyle/>
          <a:p>
            <a:endParaRPr lang="en-US"/>
          </a:p>
        </p:txBody>
      </p:sp>
      <p:graphicFrame>
        <p:nvGraphicFramePr>
          <p:cNvPr id="37893" name="2 Marcador de contenido">
            <a:extLst>
              <a:ext uri="{FF2B5EF4-FFF2-40B4-BE49-F238E27FC236}">
                <a16:creationId xmlns:a16="http://schemas.microsoft.com/office/drawing/2014/main" id="{93C517E3-7073-65A3-0D51-93618F4E1D9F}"/>
              </a:ext>
            </a:extLst>
          </p:cNvPr>
          <p:cNvGraphicFramePr>
            <a:graphicFrameLocks noGrp="1"/>
          </p:cNvGraphicFramePr>
          <p:nvPr>
            <p:ph idx="1"/>
            <p:extLst>
              <p:ext uri="{D42A27DB-BD31-4B8C-83A1-F6EECF244321}">
                <p14:modId xmlns:p14="http://schemas.microsoft.com/office/powerpoint/2010/main" val="2556096175"/>
              </p:ext>
            </p:extLst>
          </p:nvPr>
        </p:nvGraphicFramePr>
        <p:xfrm>
          <a:off x="1341120" y="1572768"/>
          <a:ext cx="9509760" cy="41422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84C2C-4CF9-F786-08A0-B0F05D119B69}"/>
              </a:ext>
            </a:extLst>
          </p:cNvPr>
          <p:cNvSpPr>
            <a:spLocks noGrp="1"/>
          </p:cNvSpPr>
          <p:nvPr>
            <p:ph type="title"/>
          </p:nvPr>
        </p:nvSpPr>
        <p:spPr/>
        <p:txBody>
          <a:bodyPr/>
          <a:lstStyle/>
          <a:p>
            <a:r>
              <a:rPr lang="es-ES" dirty="0"/>
              <a:t>Propuesta modificación DAC</a:t>
            </a:r>
          </a:p>
        </p:txBody>
      </p:sp>
      <p:sp>
        <p:nvSpPr>
          <p:cNvPr id="3" name="Content Placeholder 2">
            <a:extLst>
              <a:ext uri="{FF2B5EF4-FFF2-40B4-BE49-F238E27FC236}">
                <a16:creationId xmlns:a16="http://schemas.microsoft.com/office/drawing/2014/main" id="{63D23F68-8FBE-627D-E39D-2417FE5CCFB2}"/>
              </a:ext>
            </a:extLst>
          </p:cNvPr>
          <p:cNvSpPr>
            <a:spLocks noGrp="1"/>
          </p:cNvSpPr>
          <p:nvPr>
            <p:ph idx="1"/>
          </p:nvPr>
        </p:nvSpPr>
        <p:spPr/>
        <p:txBody>
          <a:bodyPr/>
          <a:lstStyle/>
          <a:p>
            <a:r>
              <a:rPr lang="es-ES" dirty="0"/>
              <a:t>Bruselas, 8.12.2022 COM(2022) 707 final 2022/0413 (CNS)</a:t>
            </a:r>
          </a:p>
          <a:p>
            <a:r>
              <a:rPr lang="es-ES" dirty="0"/>
              <a:t>Propuesta de DIRECTIVA DEL CONSEJO por la que se modifica la Directiva 2011/16/UE relativa a la cooperación administrativa en el ámbito de la fiscalidad (DAC 8): </a:t>
            </a:r>
            <a:r>
              <a:rPr lang="es-ES" dirty="0" err="1"/>
              <a:t>criptoactivos</a:t>
            </a:r>
            <a:endParaRPr lang="es-ES" dirty="0"/>
          </a:p>
        </p:txBody>
      </p:sp>
    </p:spTree>
    <p:extLst>
      <p:ext uri="{BB962C8B-B14F-4D97-AF65-F5344CB8AC3E}">
        <p14:creationId xmlns:p14="http://schemas.microsoft.com/office/powerpoint/2010/main" val="174042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E2BF5-CBFD-0595-2D68-E45E2FB73159}"/>
              </a:ext>
            </a:extLst>
          </p:cNvPr>
          <p:cNvSpPr>
            <a:spLocks noGrp="1"/>
          </p:cNvSpPr>
          <p:nvPr>
            <p:ph type="title"/>
          </p:nvPr>
        </p:nvSpPr>
        <p:spPr/>
        <p:txBody>
          <a:bodyPr/>
          <a:lstStyle/>
          <a:p>
            <a:r>
              <a:rPr lang="es-ES" dirty="0"/>
              <a:t>DAC 8 sobre </a:t>
            </a:r>
            <a:r>
              <a:rPr lang="es-ES" dirty="0" err="1"/>
              <a:t>criptoactivos</a:t>
            </a:r>
            <a:endParaRPr lang="es-ES" dirty="0"/>
          </a:p>
        </p:txBody>
      </p:sp>
      <p:sp>
        <p:nvSpPr>
          <p:cNvPr id="3" name="Content Placeholder 2">
            <a:extLst>
              <a:ext uri="{FF2B5EF4-FFF2-40B4-BE49-F238E27FC236}">
                <a16:creationId xmlns:a16="http://schemas.microsoft.com/office/drawing/2014/main" id="{4A5A460C-F9BC-FDBF-AA46-E022FEADEFEE}"/>
              </a:ext>
            </a:extLst>
          </p:cNvPr>
          <p:cNvSpPr>
            <a:spLocks noGrp="1"/>
          </p:cNvSpPr>
          <p:nvPr>
            <p:ph idx="1"/>
          </p:nvPr>
        </p:nvSpPr>
        <p:spPr/>
        <p:txBody>
          <a:bodyPr>
            <a:normAutofit/>
          </a:bodyPr>
          <a:lstStyle/>
          <a:p>
            <a:r>
              <a:rPr lang="es-ES" dirty="0"/>
              <a:t> La aparición de medios de pago e inversión alternativos, como los </a:t>
            </a:r>
            <a:r>
              <a:rPr lang="es-ES" dirty="0" err="1"/>
              <a:t>criptoactivos</a:t>
            </a:r>
            <a:r>
              <a:rPr lang="es-ES" dirty="0"/>
              <a:t> y el dinero electrónico, amenaza con socavar los avances logrados en los últimos años en materia de transparencia fiscal y plantea riesgos considerables de evasión fiscal.</a:t>
            </a:r>
          </a:p>
          <a:p>
            <a:r>
              <a:rPr lang="es-ES" dirty="0"/>
              <a:t>Mismo contexto del trabajo que la OCDE: objetivo de acordar una norma para el intercambio de información a efectos fiscales en relación con los </a:t>
            </a:r>
            <a:r>
              <a:rPr lang="es-ES" dirty="0" err="1"/>
              <a:t>criptoactivos</a:t>
            </a:r>
            <a:r>
              <a:rPr lang="es-ES" dirty="0"/>
              <a:t> (el Marco de comunicación de información de los </a:t>
            </a:r>
            <a:r>
              <a:rPr lang="es-ES" dirty="0" err="1"/>
              <a:t>criptoactivos</a:t>
            </a:r>
            <a:r>
              <a:rPr lang="es-ES" dirty="0"/>
              <a:t>, CARF por sus siglas en inglés) y la ampliación del ámbito de aplicación del Estándar Común de Comunicación de Información (ECCI) para incluir el dinero electrónico; </a:t>
            </a:r>
          </a:p>
          <a:p>
            <a:r>
              <a:rPr lang="es-ES" dirty="0"/>
              <a:t>Acuerdo alcanzado en agosto de 2022</a:t>
            </a:r>
          </a:p>
        </p:txBody>
      </p:sp>
    </p:spTree>
    <p:extLst>
      <p:ext uri="{BB962C8B-B14F-4D97-AF65-F5344CB8AC3E}">
        <p14:creationId xmlns:p14="http://schemas.microsoft.com/office/powerpoint/2010/main" val="3942785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AEF22-428B-D86D-485B-B8B80B53EAB4}"/>
              </a:ext>
            </a:extLst>
          </p:cNvPr>
          <p:cNvSpPr>
            <a:spLocks noGrp="1"/>
          </p:cNvSpPr>
          <p:nvPr>
            <p:ph type="title"/>
          </p:nvPr>
        </p:nvSpPr>
        <p:spPr/>
        <p:txBody>
          <a:bodyPr/>
          <a:lstStyle/>
          <a:p>
            <a:r>
              <a:rPr lang="es-ES" dirty="0"/>
              <a:t>DAC 8 sobre </a:t>
            </a:r>
            <a:r>
              <a:rPr lang="es-ES" dirty="0" err="1"/>
              <a:t>criptoactivos</a:t>
            </a:r>
            <a:endParaRPr lang="es-ES" dirty="0"/>
          </a:p>
        </p:txBody>
      </p:sp>
      <p:sp>
        <p:nvSpPr>
          <p:cNvPr id="3" name="Content Placeholder 2">
            <a:extLst>
              <a:ext uri="{FF2B5EF4-FFF2-40B4-BE49-F238E27FC236}">
                <a16:creationId xmlns:a16="http://schemas.microsoft.com/office/drawing/2014/main" id="{9A51CC45-AA4F-30FE-A597-CD6D06C3D69A}"/>
              </a:ext>
            </a:extLst>
          </p:cNvPr>
          <p:cNvSpPr>
            <a:spLocks noGrp="1"/>
          </p:cNvSpPr>
          <p:nvPr>
            <p:ph idx="1"/>
          </p:nvPr>
        </p:nvSpPr>
        <p:spPr/>
        <p:txBody>
          <a:bodyPr>
            <a:normAutofit fontScale="92500" lnSpcReduction="20000"/>
          </a:bodyPr>
          <a:lstStyle/>
          <a:p>
            <a:r>
              <a:rPr lang="es-ES" dirty="0"/>
              <a:t>Estas medidas servirán para hacer frente a los retos que plantea el creciente uso de los </a:t>
            </a:r>
            <a:r>
              <a:rPr lang="es-ES" dirty="0" err="1"/>
              <a:t>criptoactivos</a:t>
            </a:r>
            <a:r>
              <a:rPr lang="es-ES" dirty="0"/>
              <a:t> con fines de inversión, para ayudar a las administraciones tributarias de la UE a recaudar impuestos de una forma mejor y más eficiente y para seguir el ritmo de los nuevos avances, especialmente dadas las diferencias que existen en los sistemas fiscales de los Estados miembros en lo que respecta a los </a:t>
            </a:r>
            <a:r>
              <a:rPr lang="es-ES" dirty="0" err="1"/>
              <a:t>criptoactivos</a:t>
            </a:r>
            <a:r>
              <a:rPr lang="es-ES" dirty="0"/>
              <a:t>.</a:t>
            </a:r>
          </a:p>
          <a:p>
            <a:r>
              <a:rPr lang="es-ES" dirty="0"/>
              <a:t>Las características de los </a:t>
            </a:r>
            <a:r>
              <a:rPr lang="es-ES" dirty="0" err="1"/>
              <a:t>criptoactivos</a:t>
            </a:r>
            <a:r>
              <a:rPr lang="es-ES" dirty="0"/>
              <a:t> complican en gran medida la trazabilidad y la detección de los hechos imponibles por parte de las administraciones tributarias. El problema se agrava, en particular, cuando la negociación se lleva a cabo utilizando proveedores de servicios de </a:t>
            </a:r>
            <a:r>
              <a:rPr lang="es-ES" dirty="0" err="1"/>
              <a:t>criptoactivos</a:t>
            </a:r>
            <a:r>
              <a:rPr lang="es-ES" dirty="0"/>
              <a:t> u operadores de </a:t>
            </a:r>
            <a:r>
              <a:rPr lang="es-ES" dirty="0" err="1"/>
              <a:t>criptoactivos</a:t>
            </a:r>
            <a:r>
              <a:rPr lang="es-ES" dirty="0"/>
              <a:t> situados en otro país, o cuando se realiza directamente entre personas físicas o entidades establecidas en otra jurisdicción. </a:t>
            </a:r>
          </a:p>
          <a:p>
            <a:r>
              <a:rPr lang="es-ES" dirty="0"/>
              <a:t>La ausencia de notificación de los ingresos procedentes de las inversiones en </a:t>
            </a:r>
            <a:r>
              <a:rPr lang="es-ES" dirty="0" err="1"/>
              <a:t>criptoactivos</a:t>
            </a:r>
            <a:r>
              <a:rPr lang="es-ES" dirty="0"/>
              <a:t> genera un déficit de ingresos fiscales para los Estados miembros. </a:t>
            </a:r>
          </a:p>
          <a:p>
            <a:r>
              <a:rPr lang="es-ES" dirty="0"/>
              <a:t>También da ventaja a los usuarios de </a:t>
            </a:r>
            <a:r>
              <a:rPr lang="es-ES" dirty="0" err="1"/>
              <a:t>criptoactivos</a:t>
            </a:r>
            <a:r>
              <a:rPr lang="es-ES" dirty="0"/>
              <a:t> frente a los que no invierten en </a:t>
            </a:r>
            <a:r>
              <a:rPr lang="es-ES" dirty="0" err="1"/>
              <a:t>criptoactivos</a:t>
            </a:r>
            <a:r>
              <a:rPr lang="es-ES" dirty="0"/>
              <a:t>. </a:t>
            </a:r>
          </a:p>
        </p:txBody>
      </p:sp>
    </p:spTree>
    <p:extLst>
      <p:ext uri="{BB962C8B-B14F-4D97-AF65-F5344CB8AC3E}">
        <p14:creationId xmlns:p14="http://schemas.microsoft.com/office/powerpoint/2010/main" val="3450886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89B7D-8240-A054-FE60-A820EFF186F5}"/>
              </a:ext>
            </a:extLst>
          </p:cNvPr>
          <p:cNvSpPr>
            <a:spLocks noGrp="1"/>
          </p:cNvSpPr>
          <p:nvPr>
            <p:ph type="title"/>
          </p:nvPr>
        </p:nvSpPr>
        <p:spPr/>
        <p:txBody>
          <a:bodyPr/>
          <a:lstStyle/>
          <a:p>
            <a:r>
              <a:rPr lang="es-ES" dirty="0" err="1"/>
              <a:t>Criptoactivos</a:t>
            </a:r>
            <a:r>
              <a:rPr lang="es-ES" dirty="0"/>
              <a:t> DAC 8</a:t>
            </a:r>
          </a:p>
        </p:txBody>
      </p:sp>
      <p:sp>
        <p:nvSpPr>
          <p:cNvPr id="3" name="Content Placeholder 2">
            <a:extLst>
              <a:ext uri="{FF2B5EF4-FFF2-40B4-BE49-F238E27FC236}">
                <a16:creationId xmlns:a16="http://schemas.microsoft.com/office/drawing/2014/main" id="{38401B2D-E1B6-A683-1B50-4E9D9EFA581B}"/>
              </a:ext>
            </a:extLst>
          </p:cNvPr>
          <p:cNvSpPr>
            <a:spLocks noGrp="1"/>
          </p:cNvSpPr>
          <p:nvPr>
            <p:ph idx="1"/>
          </p:nvPr>
        </p:nvSpPr>
        <p:spPr/>
        <p:txBody>
          <a:bodyPr>
            <a:normAutofit/>
          </a:bodyPr>
          <a:lstStyle/>
          <a:p>
            <a:r>
              <a:rPr lang="es-ES" dirty="0"/>
              <a:t>La obligación de comunicar las rentas obtenidas a través de inversiones en </a:t>
            </a:r>
            <a:r>
              <a:rPr lang="es-ES" dirty="0" err="1"/>
              <a:t>criptoactivos</a:t>
            </a:r>
            <a:r>
              <a:rPr lang="es-ES" dirty="0"/>
              <a:t> y el intercambio de tal información ayudará a los Estados miembros a recibir información completa para recaudar los ingresos fiscales adeudados. Según las estimaciones, el incremento de los ingresos fiscales podría alcanzar los 2 400 millones EUR</a:t>
            </a:r>
          </a:p>
          <a:p>
            <a:r>
              <a:rPr lang="es-ES" dirty="0"/>
              <a:t>Se estima que los costes puntuales derivados de una comunicación automática de información a escala de la UE ascienden aproximadamente a 300 millones EUR para todos los proveedores de servicios de </a:t>
            </a:r>
            <a:r>
              <a:rPr lang="es-ES" dirty="0" err="1"/>
              <a:t>criptoactivos</a:t>
            </a:r>
            <a:r>
              <a:rPr lang="es-ES" dirty="0"/>
              <a:t> obligados a comunicar información y las administraciones tributarias, con unos costes recurrentes de alrededor de 25 millones EUR al año. Tanto los costes puntuales como los recurrentes se derivarían principalmente del desarrollo y el funcionamiento de los sistemas informáticos.</a:t>
            </a:r>
          </a:p>
        </p:txBody>
      </p:sp>
    </p:spTree>
    <p:extLst>
      <p:ext uri="{BB962C8B-B14F-4D97-AF65-F5344CB8AC3E}">
        <p14:creationId xmlns:p14="http://schemas.microsoft.com/office/powerpoint/2010/main" val="2361963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ctrTitle"/>
          </p:nvPr>
        </p:nvSpPr>
        <p:spPr>
          <a:xfrm>
            <a:off x="2208213" y="2276475"/>
            <a:ext cx="7772400" cy="1143000"/>
          </a:xfrm>
        </p:spPr>
        <p:txBody>
          <a:bodyPr/>
          <a:lstStyle/>
          <a:p>
            <a:endParaRPr lang="es-ES" altLang="es-ES"/>
          </a:p>
        </p:txBody>
      </p:sp>
      <p:sp>
        <p:nvSpPr>
          <p:cNvPr id="27651" name="Rectangle 3"/>
          <p:cNvSpPr>
            <a:spLocks noGrp="1" noChangeArrowheads="1"/>
          </p:cNvSpPr>
          <p:nvPr>
            <p:ph type="subTitle" idx="1"/>
          </p:nvPr>
        </p:nvSpPr>
        <p:spPr>
          <a:xfrm>
            <a:off x="2782888" y="3141663"/>
            <a:ext cx="6400800" cy="1752600"/>
          </a:xfrm>
        </p:spPr>
        <p:txBody>
          <a:bodyPr>
            <a:normAutofit/>
          </a:bodyPr>
          <a:lstStyle/>
          <a:p>
            <a:r>
              <a:rPr lang="es-ES" altLang="es-ES" sz="3200" dirty="0"/>
              <a:t>MUCHAS GRACIAS</a:t>
            </a:r>
          </a:p>
          <a:p>
            <a:r>
              <a:rPr lang="es-ES" altLang="es-ES" sz="3200" dirty="0"/>
              <a:t>Fernando Serrano Antón </a:t>
            </a:r>
          </a:p>
          <a:p>
            <a:r>
              <a:rPr lang="es-ES" altLang="es-ES" sz="3200" dirty="0"/>
              <a:t>serranoa@ucm.es</a:t>
            </a:r>
          </a:p>
        </p:txBody>
      </p:sp>
    </p:spTree>
    <p:extLst>
      <p:ext uri="{BB962C8B-B14F-4D97-AF65-F5344CB8AC3E}">
        <p14:creationId xmlns:p14="http://schemas.microsoft.com/office/powerpoint/2010/main" val="853834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cean 16x9">
  <a:themeElements>
    <a:clrScheme name="Ocean">
      <a:dk1>
        <a:sysClr val="windowText" lastClr="000000"/>
      </a:dk1>
      <a:lt1>
        <a:sysClr val="window" lastClr="FFFFFF"/>
      </a:lt1>
      <a:dk2>
        <a:srgbClr val="323232"/>
      </a:dk2>
      <a:lt2>
        <a:srgbClr val="E3DED1"/>
      </a:lt2>
      <a:accent1>
        <a:srgbClr val="4557A1"/>
      </a:accent1>
      <a:accent2>
        <a:srgbClr val="3691AA"/>
      </a:accent2>
      <a:accent3>
        <a:srgbClr val="893768"/>
      </a:accent3>
      <a:accent4>
        <a:srgbClr val="4E8542"/>
      </a:accent4>
      <a:accent5>
        <a:srgbClr val="A25A12"/>
      </a:accent5>
      <a:accent6>
        <a:srgbClr val="C19859"/>
      </a:accent6>
      <a:hlink>
        <a:srgbClr val="6B9F25"/>
      </a:hlink>
      <a:folHlink>
        <a:srgbClr val="B26B02"/>
      </a:folHlink>
    </a:clrScheme>
    <a:fontScheme name="Georgia">
      <a:maj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cean painting presentation (widescreen).potx" id="{7D8F5DB3-F878-46D5-AF2D-2DD5B7369221}" vid="{9251DF30-C224-466C-9BFA-3064FAD55731}"/>
    </a:ext>
  </a:extLst>
</a:theme>
</file>

<file path=ppt/theme/theme2.xml><?xml version="1.0" encoding="utf-8"?>
<a:theme xmlns:a="http://schemas.openxmlformats.org/drawingml/2006/main" name="Office Theme">
  <a:themeElements>
    <a:clrScheme name="Ocean">
      <a:dk1>
        <a:sysClr val="windowText" lastClr="000000"/>
      </a:dk1>
      <a:lt1>
        <a:sysClr val="window" lastClr="FFFFFF"/>
      </a:lt1>
      <a:dk2>
        <a:srgbClr val="323232"/>
      </a:dk2>
      <a:lt2>
        <a:srgbClr val="E3DED1"/>
      </a:lt2>
      <a:accent1>
        <a:srgbClr val="4557A1"/>
      </a:accent1>
      <a:accent2>
        <a:srgbClr val="3691AA"/>
      </a:accent2>
      <a:accent3>
        <a:srgbClr val="893768"/>
      </a:accent3>
      <a:accent4>
        <a:srgbClr val="4E8542"/>
      </a:accent4>
      <a:accent5>
        <a:srgbClr val="A25A12"/>
      </a:accent5>
      <a:accent6>
        <a:srgbClr val="C19859"/>
      </a:accent6>
      <a:hlink>
        <a:srgbClr val="6B9F25"/>
      </a:hlink>
      <a:folHlink>
        <a:srgbClr val="B26B02"/>
      </a:folHlink>
    </a:clrScheme>
    <a:fontScheme name="Georgia">
      <a:maj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Ocean">
      <a:dk1>
        <a:sysClr val="windowText" lastClr="000000"/>
      </a:dk1>
      <a:lt1>
        <a:sysClr val="window" lastClr="FFFFFF"/>
      </a:lt1>
      <a:dk2>
        <a:srgbClr val="323232"/>
      </a:dk2>
      <a:lt2>
        <a:srgbClr val="E3DED1"/>
      </a:lt2>
      <a:accent1>
        <a:srgbClr val="4557A1"/>
      </a:accent1>
      <a:accent2>
        <a:srgbClr val="3691AA"/>
      </a:accent2>
      <a:accent3>
        <a:srgbClr val="893768"/>
      </a:accent3>
      <a:accent4>
        <a:srgbClr val="4E8542"/>
      </a:accent4>
      <a:accent5>
        <a:srgbClr val="A25A12"/>
      </a:accent5>
      <a:accent6>
        <a:srgbClr val="C19859"/>
      </a:accent6>
      <a:hlink>
        <a:srgbClr val="6B9F25"/>
      </a:hlink>
      <a:folHlink>
        <a:srgbClr val="B26B02"/>
      </a:folHlink>
    </a:clrScheme>
    <a:fontScheme name="Georgia">
      <a:maj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Ocean painting presentation (widescreen)</Template>
  <TotalTime>684</TotalTime>
  <Words>5543</Words>
  <Application>Microsoft Office PowerPoint</Application>
  <PresentationFormat>Widescreen</PresentationFormat>
  <Paragraphs>264</Paragraphs>
  <Slides>57</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57</vt:i4>
      </vt:variant>
    </vt:vector>
  </HeadingPairs>
  <TitlesOfParts>
    <vt:vector size="60" baseType="lpstr">
      <vt:lpstr>Arial</vt:lpstr>
      <vt:lpstr>Georgia</vt:lpstr>
      <vt:lpstr>Ocean 16x9</vt:lpstr>
      <vt:lpstr>“El intercambio de información fiscal sobre los operadores de las plataformas digitales y los criptoactivos en la Unión Europea”</vt:lpstr>
      <vt:lpstr>Fiscalidad Internacional y plataformas de economía colaborativa</vt:lpstr>
      <vt:lpstr>PowerPoint Presentation</vt:lpstr>
      <vt:lpstr>Introducción</vt:lpstr>
      <vt:lpstr>Premisas fiscales</vt:lpstr>
      <vt:lpstr>USA – BERMUDA - HOLANDA - ESPAÑA</vt:lpstr>
      <vt:lpstr>USA-HOLANDA-BERMUDA-ESPAÑA</vt:lpstr>
      <vt:lpstr>Ejemplo </vt:lpstr>
      <vt:lpstr>PowerPoint Presentation</vt:lpstr>
      <vt:lpstr>Desregulación o Fiscalidad </vt:lpstr>
      <vt:lpstr>Fuentes legales: plataformas digitales</vt:lpstr>
      <vt:lpstr>Introducción al intercambio de información</vt:lpstr>
      <vt:lpstr>Introducción</vt:lpstr>
      <vt:lpstr>Introducción</vt:lpstr>
      <vt:lpstr>Funciones</vt:lpstr>
      <vt:lpstr>Pervivencia del Modelo Impositivo</vt:lpstr>
      <vt:lpstr>Pervivencia del modelo impositivo: transparencia</vt:lpstr>
      <vt:lpstr>Pervivencia del modelo impositivo: intercambio de información</vt:lpstr>
      <vt:lpstr>Fundamento Jurídico IIT</vt:lpstr>
      <vt:lpstr>Tipos de IIT</vt:lpstr>
      <vt:lpstr>PowerPoint Presentation</vt:lpstr>
      <vt:lpstr>Directiva  2011/16: Principales cuestiones</vt:lpstr>
      <vt:lpstr>Directiva 2011/16</vt:lpstr>
      <vt:lpstr>Directiva 2011/16</vt:lpstr>
      <vt:lpstr>Aspecto objetivo y subjetivo:Dir. 2011/16</vt:lpstr>
      <vt:lpstr>Tipos de rentas cubiertos</vt:lpstr>
      <vt:lpstr>Objeto del intercambio</vt:lpstr>
      <vt:lpstr>Directiva 2011/16UE</vt:lpstr>
      <vt:lpstr>Introducción – Directiva 2011/16 -PD</vt:lpstr>
      <vt:lpstr>Cuestiones previas I</vt:lpstr>
      <vt:lpstr>Cuestiones previas II</vt:lpstr>
      <vt:lpstr>Cuestiones previas III</vt:lpstr>
      <vt:lpstr>Prevención del fraude fiscal y la evasión fiscal</vt:lpstr>
      <vt:lpstr>Normas tipo OCDE https://www.oecd.org/tax/exchange-of-tax-information/model-rules-for-reporting-by-platform-operators-with-respect-to-sellers-in-the-sharing-and-gig-economy.htm</vt:lpstr>
      <vt:lpstr>Art. 5 Directiva 2011/16 UE</vt:lpstr>
      <vt:lpstr>Normas de diligencia debida</vt:lpstr>
      <vt:lpstr>Controles o inspecciones simultaneas</vt:lpstr>
      <vt:lpstr>Controles o inspecciones simultaneas: seguridad jurídica</vt:lpstr>
      <vt:lpstr>Ámbito objetivo</vt:lpstr>
      <vt:lpstr>Protección de datos </vt:lpstr>
      <vt:lpstr>Obligación informar operadores digitales</vt:lpstr>
      <vt:lpstr>Registro de operador obligado a informar</vt:lpstr>
      <vt:lpstr>Obligación de informar (diligencia debida)</vt:lpstr>
      <vt:lpstr>Exentos de la obligación de informar </vt:lpstr>
      <vt:lpstr>Información que se debe comunicar</vt:lpstr>
      <vt:lpstr>Derechos de los contribuyentes</vt:lpstr>
      <vt:lpstr>Aspectos clave</vt:lpstr>
      <vt:lpstr>Soluciones</vt:lpstr>
      <vt:lpstr>Soluciones</vt:lpstr>
      <vt:lpstr>Soluciones</vt:lpstr>
      <vt:lpstr>PowerPoint Presentation</vt:lpstr>
      <vt:lpstr>PowerPoint Presentation</vt:lpstr>
      <vt:lpstr>Propuesta modificación DAC</vt:lpstr>
      <vt:lpstr>DAC 8 sobre criptoactivos</vt:lpstr>
      <vt:lpstr>DAC 8 sobre criptoactivos</vt:lpstr>
      <vt:lpstr>Criptoactivos DAC 8</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intercambio de información fiscal sobre los operadores de las plataformas digitales en la Unión Europea”</dc:title>
  <dc:creator>FERNANDO SERRANO ANTON</dc:creator>
  <cp:lastModifiedBy>FERNANDO SERRANO ANTON</cp:lastModifiedBy>
  <cp:revision>6</cp:revision>
  <dcterms:created xsi:type="dcterms:W3CDTF">2023-01-11T16:11:55Z</dcterms:created>
  <dcterms:modified xsi:type="dcterms:W3CDTF">2023-02-06T13:16:34Z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