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4"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2" d="100"/>
          <a:sy n="112" d="100"/>
        </p:scale>
        <p:origin x="158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1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data1.xml><?xml version="1.0" encoding="utf-8"?>
<dgm:dataModel xmlns:dgm="http://schemas.openxmlformats.org/drawingml/2006/diagram" xmlns:a="http://schemas.openxmlformats.org/drawingml/2006/main">
  <dgm:ptLst>
    <dgm:pt modelId="{41ECFE07-47F2-4578-8E8E-9C6D5AC1343F}"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270C3D67-EF33-4FD4-B3B5-1218D83ACC7D}">
      <dgm:prSet/>
      <dgm:spPr/>
      <dgm:t>
        <a:bodyPr/>
        <a:lstStyle/>
        <a:p>
          <a:r>
            <a:rPr lang="es-ES"/>
            <a:t>Reconstrucción del continente europeo tras la Segunda Guerra Mundial. </a:t>
          </a:r>
          <a:endParaRPr lang="en-US"/>
        </a:p>
      </dgm:t>
    </dgm:pt>
    <dgm:pt modelId="{7824331A-E501-414D-896E-F4C133368877}" type="parTrans" cxnId="{2CAA3961-9004-4C3C-B592-B052A6B5AB40}">
      <dgm:prSet/>
      <dgm:spPr/>
      <dgm:t>
        <a:bodyPr/>
        <a:lstStyle/>
        <a:p>
          <a:endParaRPr lang="en-US"/>
        </a:p>
      </dgm:t>
    </dgm:pt>
    <dgm:pt modelId="{BF0A8130-61A0-456D-8CF1-E3BB540B870D}" type="sibTrans" cxnId="{2CAA3961-9004-4C3C-B592-B052A6B5AB40}">
      <dgm:prSet/>
      <dgm:spPr/>
      <dgm:t>
        <a:bodyPr/>
        <a:lstStyle/>
        <a:p>
          <a:endParaRPr lang="en-US"/>
        </a:p>
      </dgm:t>
    </dgm:pt>
    <dgm:pt modelId="{59692C3F-4EFC-4640-B3ED-8E6CBEFAC400}">
      <dgm:prSet/>
      <dgm:spPr/>
      <dgm:t>
        <a:bodyPr/>
        <a:lstStyle/>
        <a:p>
          <a:r>
            <a:rPr lang="es-ES"/>
            <a:t>Sentimiento de una identidad europea </a:t>
          </a:r>
          <a:endParaRPr lang="en-US"/>
        </a:p>
      </dgm:t>
    </dgm:pt>
    <dgm:pt modelId="{5356C32A-7C90-4C26-9B1D-1CCD1FCD47C4}" type="parTrans" cxnId="{E4B24038-C96D-40B5-AF6E-4AC04A220EE8}">
      <dgm:prSet/>
      <dgm:spPr/>
      <dgm:t>
        <a:bodyPr/>
        <a:lstStyle/>
        <a:p>
          <a:endParaRPr lang="en-US"/>
        </a:p>
      </dgm:t>
    </dgm:pt>
    <dgm:pt modelId="{FC892291-81F5-4428-A4D5-42BBE0650006}" type="sibTrans" cxnId="{E4B24038-C96D-40B5-AF6E-4AC04A220EE8}">
      <dgm:prSet/>
      <dgm:spPr/>
      <dgm:t>
        <a:bodyPr/>
        <a:lstStyle/>
        <a:p>
          <a:endParaRPr lang="en-US"/>
        </a:p>
      </dgm:t>
    </dgm:pt>
    <dgm:pt modelId="{D5F49BE5-CDC6-41AB-A333-16C02664F927}">
      <dgm:prSet/>
      <dgm:spPr/>
      <dgm:t>
        <a:bodyPr/>
        <a:lstStyle/>
        <a:p>
          <a:r>
            <a:rPr lang="es-ES"/>
            <a:t>Imposición estadounidense de contar con una sola voz para fijar las condiciones del Plan Marshall de ayuda a Europa</a:t>
          </a:r>
          <a:endParaRPr lang="en-US"/>
        </a:p>
      </dgm:t>
    </dgm:pt>
    <dgm:pt modelId="{FBB59171-E9EF-4B01-8981-BC7A55394789}" type="parTrans" cxnId="{B00758B0-FEB6-4F60-8CB9-65AC995806B8}">
      <dgm:prSet/>
      <dgm:spPr/>
      <dgm:t>
        <a:bodyPr/>
        <a:lstStyle/>
        <a:p>
          <a:endParaRPr lang="en-US"/>
        </a:p>
      </dgm:t>
    </dgm:pt>
    <dgm:pt modelId="{3AC3ED8B-E6A9-47BE-9B54-D08F7F338BF8}" type="sibTrans" cxnId="{B00758B0-FEB6-4F60-8CB9-65AC995806B8}">
      <dgm:prSet/>
      <dgm:spPr/>
      <dgm:t>
        <a:bodyPr/>
        <a:lstStyle/>
        <a:p>
          <a:endParaRPr lang="en-US"/>
        </a:p>
      </dgm:t>
    </dgm:pt>
    <dgm:pt modelId="{74A5FC4F-B2D8-411D-8DD0-A1E7A33EC734}">
      <dgm:prSet/>
      <dgm:spPr/>
      <dgm:t>
        <a:bodyPr/>
        <a:lstStyle/>
        <a:p>
          <a:r>
            <a:rPr lang="es-ES"/>
            <a:t>Fortalecimiento de la Unión Soviética tras la Segunda Guerra Mundial.</a:t>
          </a:r>
          <a:endParaRPr lang="en-US"/>
        </a:p>
      </dgm:t>
    </dgm:pt>
    <dgm:pt modelId="{64589932-8589-4693-9F14-CF83BF03F600}" type="parTrans" cxnId="{CBFC38FF-0099-4385-B64B-2400309CA270}">
      <dgm:prSet/>
      <dgm:spPr/>
      <dgm:t>
        <a:bodyPr/>
        <a:lstStyle/>
        <a:p>
          <a:endParaRPr lang="en-US"/>
        </a:p>
      </dgm:t>
    </dgm:pt>
    <dgm:pt modelId="{A9A340B4-387C-4EF3-9219-7FDC15779803}" type="sibTrans" cxnId="{CBFC38FF-0099-4385-B64B-2400309CA270}">
      <dgm:prSet/>
      <dgm:spPr/>
      <dgm:t>
        <a:bodyPr/>
        <a:lstStyle/>
        <a:p>
          <a:endParaRPr lang="en-US"/>
        </a:p>
      </dgm:t>
    </dgm:pt>
    <dgm:pt modelId="{F249132F-7D63-4FF4-90C2-012FC21E5122}" type="pres">
      <dgm:prSet presAssocID="{41ECFE07-47F2-4578-8E8E-9C6D5AC1343F}" presName="matrix" presStyleCnt="0">
        <dgm:presLayoutVars>
          <dgm:chMax val="1"/>
          <dgm:dir/>
          <dgm:resizeHandles val="exact"/>
        </dgm:presLayoutVars>
      </dgm:prSet>
      <dgm:spPr/>
    </dgm:pt>
    <dgm:pt modelId="{4F462D59-15CA-41AD-A4D9-C7742BEE10DC}" type="pres">
      <dgm:prSet presAssocID="{41ECFE07-47F2-4578-8E8E-9C6D5AC1343F}" presName="diamond" presStyleLbl="bgShp" presStyleIdx="0" presStyleCnt="1"/>
      <dgm:spPr/>
    </dgm:pt>
    <dgm:pt modelId="{C51B5421-95B9-4161-BFA0-183989D8488B}" type="pres">
      <dgm:prSet presAssocID="{41ECFE07-47F2-4578-8E8E-9C6D5AC1343F}" presName="quad1" presStyleLbl="node1" presStyleIdx="0" presStyleCnt="4">
        <dgm:presLayoutVars>
          <dgm:chMax val="0"/>
          <dgm:chPref val="0"/>
          <dgm:bulletEnabled val="1"/>
        </dgm:presLayoutVars>
      </dgm:prSet>
      <dgm:spPr/>
    </dgm:pt>
    <dgm:pt modelId="{C0E9CCBF-9531-449B-8808-79C2B00307AA}" type="pres">
      <dgm:prSet presAssocID="{41ECFE07-47F2-4578-8E8E-9C6D5AC1343F}" presName="quad2" presStyleLbl="node1" presStyleIdx="1" presStyleCnt="4">
        <dgm:presLayoutVars>
          <dgm:chMax val="0"/>
          <dgm:chPref val="0"/>
          <dgm:bulletEnabled val="1"/>
        </dgm:presLayoutVars>
      </dgm:prSet>
      <dgm:spPr/>
    </dgm:pt>
    <dgm:pt modelId="{645C2D64-6E2B-4414-A1F2-CF2A058BA759}" type="pres">
      <dgm:prSet presAssocID="{41ECFE07-47F2-4578-8E8E-9C6D5AC1343F}" presName="quad3" presStyleLbl="node1" presStyleIdx="2" presStyleCnt="4">
        <dgm:presLayoutVars>
          <dgm:chMax val="0"/>
          <dgm:chPref val="0"/>
          <dgm:bulletEnabled val="1"/>
        </dgm:presLayoutVars>
      </dgm:prSet>
      <dgm:spPr/>
    </dgm:pt>
    <dgm:pt modelId="{B7B2F1B5-2A02-4473-B99F-1A38BB38C28A}" type="pres">
      <dgm:prSet presAssocID="{41ECFE07-47F2-4578-8E8E-9C6D5AC1343F}" presName="quad4" presStyleLbl="node1" presStyleIdx="3" presStyleCnt="4">
        <dgm:presLayoutVars>
          <dgm:chMax val="0"/>
          <dgm:chPref val="0"/>
          <dgm:bulletEnabled val="1"/>
        </dgm:presLayoutVars>
      </dgm:prSet>
      <dgm:spPr/>
    </dgm:pt>
  </dgm:ptLst>
  <dgm:cxnLst>
    <dgm:cxn modelId="{2C776025-42B1-47A7-8631-9CBA8F8525EE}" type="presOf" srcId="{74A5FC4F-B2D8-411D-8DD0-A1E7A33EC734}" destId="{B7B2F1B5-2A02-4473-B99F-1A38BB38C28A}" srcOrd="0" destOrd="0" presId="urn:microsoft.com/office/officeart/2005/8/layout/matrix3"/>
    <dgm:cxn modelId="{E4B24038-C96D-40B5-AF6E-4AC04A220EE8}" srcId="{41ECFE07-47F2-4578-8E8E-9C6D5AC1343F}" destId="{59692C3F-4EFC-4640-B3ED-8E6CBEFAC400}" srcOrd="1" destOrd="0" parTransId="{5356C32A-7C90-4C26-9B1D-1CCD1FCD47C4}" sibTransId="{FC892291-81F5-4428-A4D5-42BBE0650006}"/>
    <dgm:cxn modelId="{2CAA3961-9004-4C3C-B592-B052A6B5AB40}" srcId="{41ECFE07-47F2-4578-8E8E-9C6D5AC1343F}" destId="{270C3D67-EF33-4FD4-B3B5-1218D83ACC7D}" srcOrd="0" destOrd="0" parTransId="{7824331A-E501-414D-896E-F4C133368877}" sibTransId="{BF0A8130-61A0-456D-8CF1-E3BB540B870D}"/>
    <dgm:cxn modelId="{F51FA58D-2C57-41B6-874A-30C464AEAC64}" type="presOf" srcId="{270C3D67-EF33-4FD4-B3B5-1218D83ACC7D}" destId="{C51B5421-95B9-4161-BFA0-183989D8488B}" srcOrd="0" destOrd="0" presId="urn:microsoft.com/office/officeart/2005/8/layout/matrix3"/>
    <dgm:cxn modelId="{9CF7A191-AC61-433C-8A05-87AA1A58CEE6}" type="presOf" srcId="{41ECFE07-47F2-4578-8E8E-9C6D5AC1343F}" destId="{F249132F-7D63-4FF4-90C2-012FC21E5122}" srcOrd="0" destOrd="0" presId="urn:microsoft.com/office/officeart/2005/8/layout/matrix3"/>
    <dgm:cxn modelId="{B00758B0-FEB6-4F60-8CB9-65AC995806B8}" srcId="{41ECFE07-47F2-4578-8E8E-9C6D5AC1343F}" destId="{D5F49BE5-CDC6-41AB-A333-16C02664F927}" srcOrd="2" destOrd="0" parTransId="{FBB59171-E9EF-4B01-8981-BC7A55394789}" sibTransId="{3AC3ED8B-E6A9-47BE-9B54-D08F7F338BF8}"/>
    <dgm:cxn modelId="{081DC1E8-2D4A-42A5-A9CC-9261E2D42AEE}" type="presOf" srcId="{D5F49BE5-CDC6-41AB-A333-16C02664F927}" destId="{645C2D64-6E2B-4414-A1F2-CF2A058BA759}" srcOrd="0" destOrd="0" presId="urn:microsoft.com/office/officeart/2005/8/layout/matrix3"/>
    <dgm:cxn modelId="{61F06DF6-C786-4D76-A1C3-ED47DFE75D2C}" type="presOf" srcId="{59692C3F-4EFC-4640-B3ED-8E6CBEFAC400}" destId="{C0E9CCBF-9531-449B-8808-79C2B00307AA}" srcOrd="0" destOrd="0" presId="urn:microsoft.com/office/officeart/2005/8/layout/matrix3"/>
    <dgm:cxn modelId="{CBFC38FF-0099-4385-B64B-2400309CA270}" srcId="{41ECFE07-47F2-4578-8E8E-9C6D5AC1343F}" destId="{74A5FC4F-B2D8-411D-8DD0-A1E7A33EC734}" srcOrd="3" destOrd="0" parTransId="{64589932-8589-4693-9F14-CF83BF03F600}" sibTransId="{A9A340B4-387C-4EF3-9219-7FDC15779803}"/>
    <dgm:cxn modelId="{0AFCA5DE-F36D-4FC3-B08A-9A23D90B9842}" type="presParOf" srcId="{F249132F-7D63-4FF4-90C2-012FC21E5122}" destId="{4F462D59-15CA-41AD-A4D9-C7742BEE10DC}" srcOrd="0" destOrd="0" presId="urn:microsoft.com/office/officeart/2005/8/layout/matrix3"/>
    <dgm:cxn modelId="{565F9BFD-9276-4FF1-AC75-F78A391FE4A6}" type="presParOf" srcId="{F249132F-7D63-4FF4-90C2-012FC21E5122}" destId="{C51B5421-95B9-4161-BFA0-183989D8488B}" srcOrd="1" destOrd="0" presId="urn:microsoft.com/office/officeart/2005/8/layout/matrix3"/>
    <dgm:cxn modelId="{59A91FFE-654C-4124-A864-DFD378773A30}" type="presParOf" srcId="{F249132F-7D63-4FF4-90C2-012FC21E5122}" destId="{C0E9CCBF-9531-449B-8808-79C2B00307AA}" srcOrd="2" destOrd="0" presId="urn:microsoft.com/office/officeart/2005/8/layout/matrix3"/>
    <dgm:cxn modelId="{90397782-44A9-492D-A3F5-46933B68FD1E}" type="presParOf" srcId="{F249132F-7D63-4FF4-90C2-012FC21E5122}" destId="{645C2D64-6E2B-4414-A1F2-CF2A058BA759}" srcOrd="3" destOrd="0" presId="urn:microsoft.com/office/officeart/2005/8/layout/matrix3"/>
    <dgm:cxn modelId="{6E2FA064-B515-4281-95CB-9A2838D84D53}" type="presParOf" srcId="{F249132F-7D63-4FF4-90C2-012FC21E5122}" destId="{B7B2F1B5-2A02-4473-B99F-1A38BB38C28A}"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A76829-B470-4CF0-9D80-3B5C58A188C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94E14D1-0C02-4673-BC12-034DF81D8A67}">
      <dgm:prSet/>
      <dgm:spPr/>
      <dgm:t>
        <a:bodyPr/>
        <a:lstStyle/>
        <a:p>
          <a:r>
            <a:rPr lang="es-ES"/>
            <a:t>1ª etapa: Creación de tres organizaciones regionales de cooperación intergubernamental: la Organización Europea de Cooperación Económica de 1948, la Organización de Cooperación y Desarrollo en Europa - OCDE, la Organización del Tratado del Atlántico Norte – OTAN  de 1949 y el Consejo de Europa de 1949.</a:t>
          </a:r>
          <a:endParaRPr lang="en-US"/>
        </a:p>
      </dgm:t>
    </dgm:pt>
    <dgm:pt modelId="{9B868DFB-4E14-4D14-B4F9-32F695ABF7BC}" type="parTrans" cxnId="{83BC35F7-79A6-4C4E-8518-FCC4AB231AFB}">
      <dgm:prSet/>
      <dgm:spPr/>
      <dgm:t>
        <a:bodyPr/>
        <a:lstStyle/>
        <a:p>
          <a:endParaRPr lang="en-US"/>
        </a:p>
      </dgm:t>
    </dgm:pt>
    <dgm:pt modelId="{433D3016-C206-438F-AD1C-0796615ADDFA}" type="sibTrans" cxnId="{83BC35F7-79A6-4C4E-8518-FCC4AB231AFB}">
      <dgm:prSet/>
      <dgm:spPr/>
      <dgm:t>
        <a:bodyPr/>
        <a:lstStyle/>
        <a:p>
          <a:endParaRPr lang="en-US"/>
        </a:p>
      </dgm:t>
    </dgm:pt>
    <dgm:pt modelId="{BFAF604A-407F-494C-AF4F-E2EB818BD585}">
      <dgm:prSet/>
      <dgm:spPr/>
      <dgm:t>
        <a:bodyPr/>
        <a:lstStyle/>
        <a:p>
          <a:r>
            <a:rPr lang="es-ES"/>
            <a:t>2ª etapa: El 9 de mayo de 1950 - Robert Schuman declaraba la voluntad del gobierno francés de colocar el conjunto de la producción franco- alemana de carbón y acero bajo una alta autoridad común. </a:t>
          </a:r>
          <a:endParaRPr lang="en-US"/>
        </a:p>
      </dgm:t>
    </dgm:pt>
    <dgm:pt modelId="{BC9B9F53-DA40-414F-BD3A-2384885170FC}" type="parTrans" cxnId="{0951B6BA-91F7-47EC-B308-9F82FF769DBA}">
      <dgm:prSet/>
      <dgm:spPr/>
      <dgm:t>
        <a:bodyPr/>
        <a:lstStyle/>
        <a:p>
          <a:endParaRPr lang="en-US"/>
        </a:p>
      </dgm:t>
    </dgm:pt>
    <dgm:pt modelId="{86C015E0-BEEA-4613-93C9-13C95435900C}" type="sibTrans" cxnId="{0951B6BA-91F7-47EC-B308-9F82FF769DBA}">
      <dgm:prSet/>
      <dgm:spPr/>
      <dgm:t>
        <a:bodyPr/>
        <a:lstStyle/>
        <a:p>
          <a:endParaRPr lang="en-US"/>
        </a:p>
      </dgm:t>
    </dgm:pt>
    <dgm:pt modelId="{A1F77471-B5EE-4F42-8BDC-53F9905ADFB6}">
      <dgm:prSet/>
      <dgm:spPr/>
      <dgm:t>
        <a:bodyPr/>
        <a:lstStyle/>
        <a:p>
          <a:r>
            <a:rPr lang="es-ES"/>
            <a:t>El Plan Schuman, inspirado a su vez en la filosofía política de Jean Monnet, se concretó en la firma en París el día 18 de abril de 1951, por seis países europeos:  Bélgica, Francia, Holanda, Italia, Luxemburgo y Alemania del Tratado Constitutivo de la Comunidad Económica del Carbón y del Acero (CECA), y apenas seis años más tarde el día 25 de marzo de 1957 se concretó en la firma en Roma de otros dos tratados constitutivos de la Comunidad Económica Europea (CEE) y de la Comunidad Europea de la Energía Atómica (CEEA).</a:t>
          </a:r>
          <a:endParaRPr lang="en-US"/>
        </a:p>
      </dgm:t>
    </dgm:pt>
    <dgm:pt modelId="{17F5D6A2-41BB-4C17-976A-C5DF5EB1233B}" type="parTrans" cxnId="{78D7DC0B-1A76-4D7B-A775-4F2671666DBB}">
      <dgm:prSet/>
      <dgm:spPr/>
      <dgm:t>
        <a:bodyPr/>
        <a:lstStyle/>
        <a:p>
          <a:endParaRPr lang="en-US"/>
        </a:p>
      </dgm:t>
    </dgm:pt>
    <dgm:pt modelId="{6E0E508F-4F46-4667-8744-A2B40824B635}" type="sibTrans" cxnId="{78D7DC0B-1A76-4D7B-A775-4F2671666DBB}">
      <dgm:prSet/>
      <dgm:spPr/>
      <dgm:t>
        <a:bodyPr/>
        <a:lstStyle/>
        <a:p>
          <a:endParaRPr lang="en-US"/>
        </a:p>
      </dgm:t>
    </dgm:pt>
    <dgm:pt modelId="{43239A88-B77E-4486-B261-E16BEBD47743}" type="pres">
      <dgm:prSet presAssocID="{D4A76829-B470-4CF0-9D80-3B5C58A188CA}" presName="linear" presStyleCnt="0">
        <dgm:presLayoutVars>
          <dgm:animLvl val="lvl"/>
          <dgm:resizeHandles val="exact"/>
        </dgm:presLayoutVars>
      </dgm:prSet>
      <dgm:spPr/>
    </dgm:pt>
    <dgm:pt modelId="{AB987DA8-2E8E-461D-945A-BF260B692A31}" type="pres">
      <dgm:prSet presAssocID="{394E14D1-0C02-4673-BC12-034DF81D8A67}" presName="parentText" presStyleLbl="node1" presStyleIdx="0" presStyleCnt="3">
        <dgm:presLayoutVars>
          <dgm:chMax val="0"/>
          <dgm:bulletEnabled val="1"/>
        </dgm:presLayoutVars>
      </dgm:prSet>
      <dgm:spPr/>
    </dgm:pt>
    <dgm:pt modelId="{AB4F9B85-1D7D-40F9-B30F-C305182E9E5A}" type="pres">
      <dgm:prSet presAssocID="{433D3016-C206-438F-AD1C-0796615ADDFA}" presName="spacer" presStyleCnt="0"/>
      <dgm:spPr/>
    </dgm:pt>
    <dgm:pt modelId="{C9EB858F-F5F2-4D29-A57C-F608635A39D2}" type="pres">
      <dgm:prSet presAssocID="{BFAF604A-407F-494C-AF4F-E2EB818BD585}" presName="parentText" presStyleLbl="node1" presStyleIdx="1" presStyleCnt="3">
        <dgm:presLayoutVars>
          <dgm:chMax val="0"/>
          <dgm:bulletEnabled val="1"/>
        </dgm:presLayoutVars>
      </dgm:prSet>
      <dgm:spPr/>
    </dgm:pt>
    <dgm:pt modelId="{89826EA4-E7CC-4F1B-ABFC-17EA529B4021}" type="pres">
      <dgm:prSet presAssocID="{86C015E0-BEEA-4613-93C9-13C95435900C}" presName="spacer" presStyleCnt="0"/>
      <dgm:spPr/>
    </dgm:pt>
    <dgm:pt modelId="{7315395F-EDA1-4A72-AD3D-20C6AB041541}" type="pres">
      <dgm:prSet presAssocID="{A1F77471-B5EE-4F42-8BDC-53F9905ADFB6}" presName="parentText" presStyleLbl="node1" presStyleIdx="2" presStyleCnt="3">
        <dgm:presLayoutVars>
          <dgm:chMax val="0"/>
          <dgm:bulletEnabled val="1"/>
        </dgm:presLayoutVars>
      </dgm:prSet>
      <dgm:spPr/>
    </dgm:pt>
  </dgm:ptLst>
  <dgm:cxnLst>
    <dgm:cxn modelId="{8CFDE800-B809-409F-84DD-D79CB1838A20}" type="presOf" srcId="{394E14D1-0C02-4673-BC12-034DF81D8A67}" destId="{AB987DA8-2E8E-461D-945A-BF260B692A31}" srcOrd="0" destOrd="0" presId="urn:microsoft.com/office/officeart/2005/8/layout/vList2"/>
    <dgm:cxn modelId="{78D7DC0B-1A76-4D7B-A775-4F2671666DBB}" srcId="{D4A76829-B470-4CF0-9D80-3B5C58A188CA}" destId="{A1F77471-B5EE-4F42-8BDC-53F9905ADFB6}" srcOrd="2" destOrd="0" parTransId="{17F5D6A2-41BB-4C17-976A-C5DF5EB1233B}" sibTransId="{6E0E508F-4F46-4667-8744-A2B40824B635}"/>
    <dgm:cxn modelId="{D04C7543-71CD-4C72-B4FD-F5C8AA7F9B08}" type="presOf" srcId="{BFAF604A-407F-494C-AF4F-E2EB818BD585}" destId="{C9EB858F-F5F2-4D29-A57C-F608635A39D2}" srcOrd="0" destOrd="0" presId="urn:microsoft.com/office/officeart/2005/8/layout/vList2"/>
    <dgm:cxn modelId="{4F3D579F-3999-4C9F-A3AB-7AB362EF1B9A}" type="presOf" srcId="{A1F77471-B5EE-4F42-8BDC-53F9905ADFB6}" destId="{7315395F-EDA1-4A72-AD3D-20C6AB041541}" srcOrd="0" destOrd="0" presId="urn:microsoft.com/office/officeart/2005/8/layout/vList2"/>
    <dgm:cxn modelId="{0951B6BA-91F7-47EC-B308-9F82FF769DBA}" srcId="{D4A76829-B470-4CF0-9D80-3B5C58A188CA}" destId="{BFAF604A-407F-494C-AF4F-E2EB818BD585}" srcOrd="1" destOrd="0" parTransId="{BC9B9F53-DA40-414F-BD3A-2384885170FC}" sibTransId="{86C015E0-BEEA-4613-93C9-13C95435900C}"/>
    <dgm:cxn modelId="{D054E6D5-BDB9-48B2-AA76-988FBA7DF7DA}" type="presOf" srcId="{D4A76829-B470-4CF0-9D80-3B5C58A188CA}" destId="{43239A88-B77E-4486-B261-E16BEBD47743}" srcOrd="0" destOrd="0" presId="urn:microsoft.com/office/officeart/2005/8/layout/vList2"/>
    <dgm:cxn modelId="{83BC35F7-79A6-4C4E-8518-FCC4AB231AFB}" srcId="{D4A76829-B470-4CF0-9D80-3B5C58A188CA}" destId="{394E14D1-0C02-4673-BC12-034DF81D8A67}" srcOrd="0" destOrd="0" parTransId="{9B868DFB-4E14-4D14-B4F9-32F695ABF7BC}" sibTransId="{433D3016-C206-438F-AD1C-0796615ADDFA}"/>
    <dgm:cxn modelId="{1EBD8BED-F671-4B0C-A730-735E11CA9081}" type="presParOf" srcId="{43239A88-B77E-4486-B261-E16BEBD47743}" destId="{AB987DA8-2E8E-461D-945A-BF260B692A31}" srcOrd="0" destOrd="0" presId="urn:microsoft.com/office/officeart/2005/8/layout/vList2"/>
    <dgm:cxn modelId="{2CA57492-D6C3-4975-82F3-4F5AA7741795}" type="presParOf" srcId="{43239A88-B77E-4486-B261-E16BEBD47743}" destId="{AB4F9B85-1D7D-40F9-B30F-C305182E9E5A}" srcOrd="1" destOrd="0" presId="urn:microsoft.com/office/officeart/2005/8/layout/vList2"/>
    <dgm:cxn modelId="{2CA40374-953E-466F-8AA4-758AD0A6402F}" type="presParOf" srcId="{43239A88-B77E-4486-B261-E16BEBD47743}" destId="{C9EB858F-F5F2-4D29-A57C-F608635A39D2}" srcOrd="2" destOrd="0" presId="urn:microsoft.com/office/officeart/2005/8/layout/vList2"/>
    <dgm:cxn modelId="{20D78A2F-C634-4C67-BD64-CBC279FE59E8}" type="presParOf" srcId="{43239A88-B77E-4486-B261-E16BEBD47743}" destId="{89826EA4-E7CC-4F1B-ABFC-17EA529B4021}" srcOrd="3" destOrd="0" presId="urn:microsoft.com/office/officeart/2005/8/layout/vList2"/>
    <dgm:cxn modelId="{FC2958DC-8734-414D-927D-B1E2FBDC3631}" type="presParOf" srcId="{43239A88-B77E-4486-B261-E16BEBD47743}" destId="{7315395F-EDA1-4A72-AD3D-20C6AB04154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B3E97-C0ED-48B2-BBEB-7A48EE2064B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18D762B-8398-44B1-902B-91D45FEC5396}">
      <dgm:prSet/>
      <dgm:spPr/>
      <dgm:t>
        <a:bodyPr/>
        <a:lstStyle/>
        <a:p>
          <a:r>
            <a:rPr lang="es-ES"/>
            <a:t>Es un proceso de integración progresiva</a:t>
          </a:r>
          <a:endParaRPr lang="en-US"/>
        </a:p>
      </dgm:t>
    </dgm:pt>
    <dgm:pt modelId="{E3E903B8-49D7-4BA4-B0DB-E6F4B4426991}" type="parTrans" cxnId="{0781CEDE-B527-4E4C-BD37-D16EBFBEF700}">
      <dgm:prSet/>
      <dgm:spPr/>
      <dgm:t>
        <a:bodyPr/>
        <a:lstStyle/>
        <a:p>
          <a:endParaRPr lang="en-US"/>
        </a:p>
      </dgm:t>
    </dgm:pt>
    <dgm:pt modelId="{58082B48-5FD4-4B19-9A17-966F73E816EB}" type="sibTrans" cxnId="{0781CEDE-B527-4E4C-BD37-D16EBFBEF700}">
      <dgm:prSet/>
      <dgm:spPr/>
      <dgm:t>
        <a:bodyPr/>
        <a:lstStyle/>
        <a:p>
          <a:endParaRPr lang="en-US"/>
        </a:p>
      </dgm:t>
    </dgm:pt>
    <dgm:pt modelId="{B85546CC-1883-422F-BFC8-4038638AADE1}">
      <dgm:prSet/>
      <dgm:spPr/>
      <dgm:t>
        <a:bodyPr/>
        <a:lstStyle/>
        <a:p>
          <a:r>
            <a:rPr lang="es-ES"/>
            <a:t>Los Estados atribuyen a la UE determinadas competencias</a:t>
          </a:r>
          <a:endParaRPr lang="en-US"/>
        </a:p>
      </dgm:t>
    </dgm:pt>
    <dgm:pt modelId="{ADDF057D-8907-423F-A564-B69234ED170D}" type="parTrans" cxnId="{5C1A62F6-AD4C-4039-95EE-B5AAAE80E4D3}">
      <dgm:prSet/>
      <dgm:spPr/>
      <dgm:t>
        <a:bodyPr/>
        <a:lstStyle/>
        <a:p>
          <a:endParaRPr lang="en-US"/>
        </a:p>
      </dgm:t>
    </dgm:pt>
    <dgm:pt modelId="{42A24634-9ED0-48CC-9756-A3247585F8DE}" type="sibTrans" cxnId="{5C1A62F6-AD4C-4039-95EE-B5AAAE80E4D3}">
      <dgm:prSet/>
      <dgm:spPr/>
      <dgm:t>
        <a:bodyPr/>
        <a:lstStyle/>
        <a:p>
          <a:endParaRPr lang="en-US"/>
        </a:p>
      </dgm:t>
    </dgm:pt>
    <dgm:pt modelId="{05AD3ED6-0EAE-4C93-8D05-9FD4E3CDFD43}">
      <dgm:prSet/>
      <dgm:spPr/>
      <dgm:t>
        <a:bodyPr/>
        <a:lstStyle/>
        <a:p>
          <a:r>
            <a:rPr lang="es-ES"/>
            <a:t>Algunas competencias vinculadas a su soberanía</a:t>
          </a:r>
          <a:endParaRPr lang="en-US"/>
        </a:p>
      </dgm:t>
    </dgm:pt>
    <dgm:pt modelId="{1EAF0A80-75F9-4225-B397-9EB9532178D9}" type="parTrans" cxnId="{284C7BD5-9A9F-4F39-AE77-378A44FEDC60}">
      <dgm:prSet/>
      <dgm:spPr/>
      <dgm:t>
        <a:bodyPr/>
        <a:lstStyle/>
        <a:p>
          <a:endParaRPr lang="en-US"/>
        </a:p>
      </dgm:t>
    </dgm:pt>
    <dgm:pt modelId="{51A9E0C7-760B-437C-8456-D8046E15C26A}" type="sibTrans" cxnId="{284C7BD5-9A9F-4F39-AE77-378A44FEDC60}">
      <dgm:prSet/>
      <dgm:spPr/>
      <dgm:t>
        <a:bodyPr/>
        <a:lstStyle/>
        <a:p>
          <a:endParaRPr lang="en-US"/>
        </a:p>
      </dgm:t>
    </dgm:pt>
    <dgm:pt modelId="{4D1818E8-D28B-418F-A875-09365B8FFF9D}" type="pres">
      <dgm:prSet presAssocID="{E1BB3E97-C0ED-48B2-BBEB-7A48EE2064BB}" presName="linear" presStyleCnt="0">
        <dgm:presLayoutVars>
          <dgm:animLvl val="lvl"/>
          <dgm:resizeHandles val="exact"/>
        </dgm:presLayoutVars>
      </dgm:prSet>
      <dgm:spPr/>
    </dgm:pt>
    <dgm:pt modelId="{33C2DBA3-4F2C-4856-B5C1-FFDE5BFBD502}" type="pres">
      <dgm:prSet presAssocID="{118D762B-8398-44B1-902B-91D45FEC5396}" presName="parentText" presStyleLbl="node1" presStyleIdx="0" presStyleCnt="3">
        <dgm:presLayoutVars>
          <dgm:chMax val="0"/>
          <dgm:bulletEnabled val="1"/>
        </dgm:presLayoutVars>
      </dgm:prSet>
      <dgm:spPr/>
    </dgm:pt>
    <dgm:pt modelId="{0F2617BC-6042-408E-AAF5-0A7EE1CAA0F6}" type="pres">
      <dgm:prSet presAssocID="{58082B48-5FD4-4B19-9A17-966F73E816EB}" presName="spacer" presStyleCnt="0"/>
      <dgm:spPr/>
    </dgm:pt>
    <dgm:pt modelId="{5E8DBC0E-A4FB-40BE-992D-AB4243164DE6}" type="pres">
      <dgm:prSet presAssocID="{B85546CC-1883-422F-BFC8-4038638AADE1}" presName="parentText" presStyleLbl="node1" presStyleIdx="1" presStyleCnt="3">
        <dgm:presLayoutVars>
          <dgm:chMax val="0"/>
          <dgm:bulletEnabled val="1"/>
        </dgm:presLayoutVars>
      </dgm:prSet>
      <dgm:spPr/>
    </dgm:pt>
    <dgm:pt modelId="{1CEE2109-EE2D-4BEF-8383-EB3E6FF917CC}" type="pres">
      <dgm:prSet presAssocID="{42A24634-9ED0-48CC-9756-A3247585F8DE}" presName="spacer" presStyleCnt="0"/>
      <dgm:spPr/>
    </dgm:pt>
    <dgm:pt modelId="{27ACDBCC-10D2-4BA4-9880-72D372D260FB}" type="pres">
      <dgm:prSet presAssocID="{05AD3ED6-0EAE-4C93-8D05-9FD4E3CDFD43}" presName="parentText" presStyleLbl="node1" presStyleIdx="2" presStyleCnt="3">
        <dgm:presLayoutVars>
          <dgm:chMax val="0"/>
          <dgm:bulletEnabled val="1"/>
        </dgm:presLayoutVars>
      </dgm:prSet>
      <dgm:spPr/>
    </dgm:pt>
  </dgm:ptLst>
  <dgm:cxnLst>
    <dgm:cxn modelId="{11303910-F3F0-475D-99B7-BDF2C462B8F8}" type="presOf" srcId="{E1BB3E97-C0ED-48B2-BBEB-7A48EE2064BB}" destId="{4D1818E8-D28B-418F-A875-09365B8FFF9D}" srcOrd="0" destOrd="0" presId="urn:microsoft.com/office/officeart/2005/8/layout/vList2"/>
    <dgm:cxn modelId="{3AD1412E-52EA-4D3B-B4C3-A485D8B17BEF}" type="presOf" srcId="{B85546CC-1883-422F-BFC8-4038638AADE1}" destId="{5E8DBC0E-A4FB-40BE-992D-AB4243164DE6}" srcOrd="0" destOrd="0" presId="urn:microsoft.com/office/officeart/2005/8/layout/vList2"/>
    <dgm:cxn modelId="{5CE2CC8A-7CE8-47BA-BBE5-656E45C785DF}" type="presOf" srcId="{118D762B-8398-44B1-902B-91D45FEC5396}" destId="{33C2DBA3-4F2C-4856-B5C1-FFDE5BFBD502}" srcOrd="0" destOrd="0" presId="urn:microsoft.com/office/officeart/2005/8/layout/vList2"/>
    <dgm:cxn modelId="{284C7BD5-9A9F-4F39-AE77-378A44FEDC60}" srcId="{E1BB3E97-C0ED-48B2-BBEB-7A48EE2064BB}" destId="{05AD3ED6-0EAE-4C93-8D05-9FD4E3CDFD43}" srcOrd="2" destOrd="0" parTransId="{1EAF0A80-75F9-4225-B397-9EB9532178D9}" sibTransId="{51A9E0C7-760B-437C-8456-D8046E15C26A}"/>
    <dgm:cxn modelId="{4A8589D9-54EF-439E-92C2-50CE16C17907}" type="presOf" srcId="{05AD3ED6-0EAE-4C93-8D05-9FD4E3CDFD43}" destId="{27ACDBCC-10D2-4BA4-9880-72D372D260FB}" srcOrd="0" destOrd="0" presId="urn:microsoft.com/office/officeart/2005/8/layout/vList2"/>
    <dgm:cxn modelId="{0781CEDE-B527-4E4C-BD37-D16EBFBEF700}" srcId="{E1BB3E97-C0ED-48B2-BBEB-7A48EE2064BB}" destId="{118D762B-8398-44B1-902B-91D45FEC5396}" srcOrd="0" destOrd="0" parTransId="{E3E903B8-49D7-4BA4-B0DB-E6F4B4426991}" sibTransId="{58082B48-5FD4-4B19-9A17-966F73E816EB}"/>
    <dgm:cxn modelId="{5C1A62F6-AD4C-4039-95EE-B5AAAE80E4D3}" srcId="{E1BB3E97-C0ED-48B2-BBEB-7A48EE2064BB}" destId="{B85546CC-1883-422F-BFC8-4038638AADE1}" srcOrd="1" destOrd="0" parTransId="{ADDF057D-8907-423F-A564-B69234ED170D}" sibTransId="{42A24634-9ED0-48CC-9756-A3247585F8DE}"/>
    <dgm:cxn modelId="{32221533-5268-4481-ACB4-F3397EBFE466}" type="presParOf" srcId="{4D1818E8-D28B-418F-A875-09365B8FFF9D}" destId="{33C2DBA3-4F2C-4856-B5C1-FFDE5BFBD502}" srcOrd="0" destOrd="0" presId="urn:microsoft.com/office/officeart/2005/8/layout/vList2"/>
    <dgm:cxn modelId="{1A68A705-DB6F-4055-8DE0-87D5981389C0}" type="presParOf" srcId="{4D1818E8-D28B-418F-A875-09365B8FFF9D}" destId="{0F2617BC-6042-408E-AAF5-0A7EE1CAA0F6}" srcOrd="1" destOrd="0" presId="urn:microsoft.com/office/officeart/2005/8/layout/vList2"/>
    <dgm:cxn modelId="{DCD9BA76-40FA-4D16-BB08-FE9CEBC81028}" type="presParOf" srcId="{4D1818E8-D28B-418F-A875-09365B8FFF9D}" destId="{5E8DBC0E-A4FB-40BE-992D-AB4243164DE6}" srcOrd="2" destOrd="0" presId="urn:microsoft.com/office/officeart/2005/8/layout/vList2"/>
    <dgm:cxn modelId="{B12FE124-6459-4FCC-AAC4-3D5E0CF8EA6E}" type="presParOf" srcId="{4D1818E8-D28B-418F-A875-09365B8FFF9D}" destId="{1CEE2109-EE2D-4BEF-8383-EB3E6FF917CC}" srcOrd="3" destOrd="0" presId="urn:microsoft.com/office/officeart/2005/8/layout/vList2"/>
    <dgm:cxn modelId="{3BF0F95D-3876-4AD4-87E7-58F60F9F9BA5}" type="presParOf" srcId="{4D1818E8-D28B-418F-A875-09365B8FFF9D}" destId="{27ACDBCC-10D2-4BA4-9880-72D372D260F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FDCFDA-D342-402B-A7DB-0F34733D5BE1}"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B1A91F70-FC23-4C1B-BA61-CBBD54EE9144}">
      <dgm:prSet custT="1"/>
      <dgm:spPr/>
      <dgm:t>
        <a:bodyPr/>
        <a:lstStyle/>
        <a:p>
          <a:pPr>
            <a:defRPr cap="all"/>
          </a:pPr>
          <a:r>
            <a:rPr lang="es-ES" sz="1600" dirty="0"/>
            <a:t>Esta idea de integración progresiva como objetivo comunitario aparece expresada en los Preámbulos de los Tratados CECA y CEE y se ha reiterado en cuántas ocasiones se ha producido una modificación de los mismos, hasta nuestros días.</a:t>
          </a:r>
          <a:endParaRPr lang="en-US" sz="1600" dirty="0"/>
        </a:p>
      </dgm:t>
    </dgm:pt>
    <dgm:pt modelId="{7C66DC87-3A26-4D1C-8897-5166F905DB34}" type="parTrans" cxnId="{A62B5F1A-BC68-4548-8A08-38A50E86B8F8}">
      <dgm:prSet/>
      <dgm:spPr/>
      <dgm:t>
        <a:bodyPr/>
        <a:lstStyle/>
        <a:p>
          <a:endParaRPr lang="en-US"/>
        </a:p>
      </dgm:t>
    </dgm:pt>
    <dgm:pt modelId="{7F4C8E6F-BDD8-452A-93E5-77E96A0FC5A1}" type="sibTrans" cxnId="{A62B5F1A-BC68-4548-8A08-38A50E86B8F8}">
      <dgm:prSet/>
      <dgm:spPr/>
      <dgm:t>
        <a:bodyPr/>
        <a:lstStyle/>
        <a:p>
          <a:endParaRPr lang="en-US"/>
        </a:p>
      </dgm:t>
    </dgm:pt>
    <dgm:pt modelId="{23679408-135C-4BF4-8E76-B48EF71CCF36}">
      <dgm:prSet/>
      <dgm:spPr/>
      <dgm:t>
        <a:bodyPr/>
        <a:lstStyle/>
        <a:p>
          <a:pPr>
            <a:defRPr cap="all"/>
          </a:pPr>
          <a:r>
            <a:rPr lang="es-ES"/>
            <a:t>Pragmático.</a:t>
          </a:r>
          <a:endParaRPr lang="en-US"/>
        </a:p>
      </dgm:t>
    </dgm:pt>
    <dgm:pt modelId="{A74631F4-7679-436B-BD76-50CE2F1C92A1}" type="parTrans" cxnId="{4FD5022D-6128-466F-AD59-CFB7371C9546}">
      <dgm:prSet/>
      <dgm:spPr/>
      <dgm:t>
        <a:bodyPr/>
        <a:lstStyle/>
        <a:p>
          <a:endParaRPr lang="en-US"/>
        </a:p>
      </dgm:t>
    </dgm:pt>
    <dgm:pt modelId="{4AC06600-AD5E-4395-950E-6FB4D3D93555}" type="sibTrans" cxnId="{4FD5022D-6128-466F-AD59-CFB7371C9546}">
      <dgm:prSet/>
      <dgm:spPr/>
      <dgm:t>
        <a:bodyPr/>
        <a:lstStyle/>
        <a:p>
          <a:endParaRPr lang="en-US"/>
        </a:p>
      </dgm:t>
    </dgm:pt>
    <dgm:pt modelId="{E03A5E7A-680A-4A98-B7C3-7C8FCD680CD5}" type="pres">
      <dgm:prSet presAssocID="{28FDCFDA-D342-402B-A7DB-0F34733D5BE1}" presName="root" presStyleCnt="0">
        <dgm:presLayoutVars>
          <dgm:dir/>
          <dgm:resizeHandles val="exact"/>
        </dgm:presLayoutVars>
      </dgm:prSet>
      <dgm:spPr/>
    </dgm:pt>
    <dgm:pt modelId="{C1738D03-EFD3-4BCF-BAAD-7766E98685CC}" type="pres">
      <dgm:prSet presAssocID="{B1A91F70-FC23-4C1B-BA61-CBBD54EE9144}" presName="compNode" presStyleCnt="0"/>
      <dgm:spPr/>
    </dgm:pt>
    <dgm:pt modelId="{F0D8C305-E0F8-499C-AC7B-AE73CA39D635}" type="pres">
      <dgm:prSet presAssocID="{B1A91F70-FC23-4C1B-BA61-CBBD54EE9144}" presName="iconBgRect" presStyleLbl="bgShp" presStyleIdx="0" presStyleCnt="2"/>
      <dgm:spPr>
        <a:prstGeom prst="round2DiagRect">
          <a:avLst>
            <a:gd name="adj1" fmla="val 29727"/>
            <a:gd name="adj2" fmla="val 0"/>
          </a:avLst>
        </a:prstGeom>
      </dgm:spPr>
    </dgm:pt>
    <dgm:pt modelId="{45C5DBED-E0A7-409A-9C90-90B543145A4A}" type="pres">
      <dgm:prSet presAssocID="{B1A91F70-FC23-4C1B-BA61-CBBD54EE914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33024392-6E60-4B70-92B7-DAB8917A18AF}" type="pres">
      <dgm:prSet presAssocID="{B1A91F70-FC23-4C1B-BA61-CBBD54EE9144}" presName="spaceRect" presStyleCnt="0"/>
      <dgm:spPr/>
    </dgm:pt>
    <dgm:pt modelId="{EA605720-4F04-456E-B80C-D8496DE3D0AD}" type="pres">
      <dgm:prSet presAssocID="{B1A91F70-FC23-4C1B-BA61-CBBD54EE9144}" presName="textRect" presStyleLbl="revTx" presStyleIdx="0" presStyleCnt="2">
        <dgm:presLayoutVars>
          <dgm:chMax val="1"/>
          <dgm:chPref val="1"/>
        </dgm:presLayoutVars>
      </dgm:prSet>
      <dgm:spPr/>
    </dgm:pt>
    <dgm:pt modelId="{D461F135-F51B-459C-B48C-14DB39F243B6}" type="pres">
      <dgm:prSet presAssocID="{7F4C8E6F-BDD8-452A-93E5-77E96A0FC5A1}" presName="sibTrans" presStyleCnt="0"/>
      <dgm:spPr/>
    </dgm:pt>
    <dgm:pt modelId="{E17692FC-9888-4143-ACE3-D00ED129FDA3}" type="pres">
      <dgm:prSet presAssocID="{23679408-135C-4BF4-8E76-B48EF71CCF36}" presName="compNode" presStyleCnt="0"/>
      <dgm:spPr/>
    </dgm:pt>
    <dgm:pt modelId="{ACECE14C-335D-4F8D-B3BD-E2D9D8F9819E}" type="pres">
      <dgm:prSet presAssocID="{23679408-135C-4BF4-8E76-B48EF71CCF36}" presName="iconBgRect" presStyleLbl="bgShp" presStyleIdx="1" presStyleCnt="2"/>
      <dgm:spPr>
        <a:prstGeom prst="round2DiagRect">
          <a:avLst>
            <a:gd name="adj1" fmla="val 29727"/>
            <a:gd name="adj2" fmla="val 0"/>
          </a:avLst>
        </a:prstGeom>
      </dgm:spPr>
    </dgm:pt>
    <dgm:pt modelId="{9463D3AE-E605-4576-BB7F-2D78A334B282}" type="pres">
      <dgm:prSet presAssocID="{23679408-135C-4BF4-8E76-B48EF71CCF3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7362D6A6-832D-4CCB-A1A4-4662B1A8C302}" type="pres">
      <dgm:prSet presAssocID="{23679408-135C-4BF4-8E76-B48EF71CCF36}" presName="spaceRect" presStyleCnt="0"/>
      <dgm:spPr/>
    </dgm:pt>
    <dgm:pt modelId="{AA059931-C987-44F4-966C-91C2A121A26C}" type="pres">
      <dgm:prSet presAssocID="{23679408-135C-4BF4-8E76-B48EF71CCF36}" presName="textRect" presStyleLbl="revTx" presStyleIdx="1" presStyleCnt="2">
        <dgm:presLayoutVars>
          <dgm:chMax val="1"/>
          <dgm:chPref val="1"/>
        </dgm:presLayoutVars>
      </dgm:prSet>
      <dgm:spPr/>
    </dgm:pt>
  </dgm:ptLst>
  <dgm:cxnLst>
    <dgm:cxn modelId="{A62B5F1A-BC68-4548-8A08-38A50E86B8F8}" srcId="{28FDCFDA-D342-402B-A7DB-0F34733D5BE1}" destId="{B1A91F70-FC23-4C1B-BA61-CBBD54EE9144}" srcOrd="0" destOrd="0" parTransId="{7C66DC87-3A26-4D1C-8897-5166F905DB34}" sibTransId="{7F4C8E6F-BDD8-452A-93E5-77E96A0FC5A1}"/>
    <dgm:cxn modelId="{4FD5022D-6128-466F-AD59-CFB7371C9546}" srcId="{28FDCFDA-D342-402B-A7DB-0F34733D5BE1}" destId="{23679408-135C-4BF4-8E76-B48EF71CCF36}" srcOrd="1" destOrd="0" parTransId="{A74631F4-7679-436B-BD76-50CE2F1C92A1}" sibTransId="{4AC06600-AD5E-4395-950E-6FB4D3D93555}"/>
    <dgm:cxn modelId="{2C27C078-030A-4DE9-BE4A-99167C7BAEA1}" type="presOf" srcId="{23679408-135C-4BF4-8E76-B48EF71CCF36}" destId="{AA059931-C987-44F4-966C-91C2A121A26C}" srcOrd="0" destOrd="0" presId="urn:microsoft.com/office/officeart/2018/5/layout/IconLeafLabelList"/>
    <dgm:cxn modelId="{C9B2269A-DD65-4A61-AB51-81640A9EB217}" type="presOf" srcId="{B1A91F70-FC23-4C1B-BA61-CBBD54EE9144}" destId="{EA605720-4F04-456E-B80C-D8496DE3D0AD}" srcOrd="0" destOrd="0" presId="urn:microsoft.com/office/officeart/2018/5/layout/IconLeafLabelList"/>
    <dgm:cxn modelId="{2DCD4EBF-F86D-4B09-AB19-862E8B0455BB}" type="presOf" srcId="{28FDCFDA-D342-402B-A7DB-0F34733D5BE1}" destId="{E03A5E7A-680A-4A98-B7C3-7C8FCD680CD5}" srcOrd="0" destOrd="0" presId="urn:microsoft.com/office/officeart/2018/5/layout/IconLeafLabelList"/>
    <dgm:cxn modelId="{1DBEAE35-4E1D-4874-A7D7-4BA94A64A72D}" type="presParOf" srcId="{E03A5E7A-680A-4A98-B7C3-7C8FCD680CD5}" destId="{C1738D03-EFD3-4BCF-BAAD-7766E98685CC}" srcOrd="0" destOrd="0" presId="urn:microsoft.com/office/officeart/2018/5/layout/IconLeafLabelList"/>
    <dgm:cxn modelId="{B9A732F3-3346-4791-A649-B8C6FB9B9907}" type="presParOf" srcId="{C1738D03-EFD3-4BCF-BAAD-7766E98685CC}" destId="{F0D8C305-E0F8-499C-AC7B-AE73CA39D635}" srcOrd="0" destOrd="0" presId="urn:microsoft.com/office/officeart/2018/5/layout/IconLeafLabelList"/>
    <dgm:cxn modelId="{733820A7-865D-45B4-8E1B-C45D10BFE709}" type="presParOf" srcId="{C1738D03-EFD3-4BCF-BAAD-7766E98685CC}" destId="{45C5DBED-E0A7-409A-9C90-90B543145A4A}" srcOrd="1" destOrd="0" presId="urn:microsoft.com/office/officeart/2018/5/layout/IconLeafLabelList"/>
    <dgm:cxn modelId="{DDE6317A-883E-4496-97F1-860C0ECF03DB}" type="presParOf" srcId="{C1738D03-EFD3-4BCF-BAAD-7766E98685CC}" destId="{33024392-6E60-4B70-92B7-DAB8917A18AF}" srcOrd="2" destOrd="0" presId="urn:microsoft.com/office/officeart/2018/5/layout/IconLeafLabelList"/>
    <dgm:cxn modelId="{263EE1F1-E4EC-4A6E-A939-795FC5E6CF47}" type="presParOf" srcId="{C1738D03-EFD3-4BCF-BAAD-7766E98685CC}" destId="{EA605720-4F04-456E-B80C-D8496DE3D0AD}" srcOrd="3" destOrd="0" presId="urn:microsoft.com/office/officeart/2018/5/layout/IconLeafLabelList"/>
    <dgm:cxn modelId="{E951E3AE-65BE-41A8-BA1E-34DB56B3877F}" type="presParOf" srcId="{E03A5E7A-680A-4A98-B7C3-7C8FCD680CD5}" destId="{D461F135-F51B-459C-B48C-14DB39F243B6}" srcOrd="1" destOrd="0" presId="urn:microsoft.com/office/officeart/2018/5/layout/IconLeafLabelList"/>
    <dgm:cxn modelId="{0C7001C8-830A-4243-A2BF-7E28ABFEF62D}" type="presParOf" srcId="{E03A5E7A-680A-4A98-B7C3-7C8FCD680CD5}" destId="{E17692FC-9888-4143-ACE3-D00ED129FDA3}" srcOrd="2" destOrd="0" presId="urn:microsoft.com/office/officeart/2018/5/layout/IconLeafLabelList"/>
    <dgm:cxn modelId="{F3238707-A214-4378-9692-F5127AD1F086}" type="presParOf" srcId="{E17692FC-9888-4143-ACE3-D00ED129FDA3}" destId="{ACECE14C-335D-4F8D-B3BD-E2D9D8F9819E}" srcOrd="0" destOrd="0" presId="urn:microsoft.com/office/officeart/2018/5/layout/IconLeafLabelList"/>
    <dgm:cxn modelId="{52C3D7C7-04D7-448D-A097-86738933C395}" type="presParOf" srcId="{E17692FC-9888-4143-ACE3-D00ED129FDA3}" destId="{9463D3AE-E605-4576-BB7F-2D78A334B282}" srcOrd="1" destOrd="0" presId="urn:microsoft.com/office/officeart/2018/5/layout/IconLeafLabelList"/>
    <dgm:cxn modelId="{096943EE-7A94-4EE0-BE93-FC43BABC6779}" type="presParOf" srcId="{E17692FC-9888-4143-ACE3-D00ED129FDA3}" destId="{7362D6A6-832D-4CCB-A1A4-4662B1A8C302}" srcOrd="2" destOrd="0" presId="urn:microsoft.com/office/officeart/2018/5/layout/IconLeafLabelList"/>
    <dgm:cxn modelId="{4F99E42D-F1AE-4BAF-A44D-D4D8C3A4AC62}" type="presParOf" srcId="{E17692FC-9888-4143-ACE3-D00ED129FDA3}" destId="{AA059931-C987-44F4-966C-91C2A121A26C}"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6C6D8C6-742D-4780-8D61-4B058C1C8664}"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7A7733B3-6DE9-4D8C-8764-7010EDF6AEF6}">
      <dgm:prSet/>
      <dgm:spPr/>
      <dgm:t>
        <a:bodyPr/>
        <a:lstStyle/>
        <a:p>
          <a:r>
            <a:rPr lang="es-ES"/>
            <a:t>La UE es una organización internacional de integración: el proceso de integración europea pasa por la cesión desde los Estados miembros a los órganos comunitarios de determinadas competencias, algunas tradicionalmente comprendidas dentro de los poderes soberanos de los Estados, a cuyo ejercicio no a su titularidad éstos renuncian. </a:t>
          </a:r>
          <a:endParaRPr lang="en-US"/>
        </a:p>
      </dgm:t>
    </dgm:pt>
    <dgm:pt modelId="{13E1E334-A72B-4DB8-A5B3-0D558051B278}" type="parTrans" cxnId="{BC884026-CB9F-4974-8B8E-2B9859D3A475}">
      <dgm:prSet/>
      <dgm:spPr/>
      <dgm:t>
        <a:bodyPr/>
        <a:lstStyle/>
        <a:p>
          <a:endParaRPr lang="en-US"/>
        </a:p>
      </dgm:t>
    </dgm:pt>
    <dgm:pt modelId="{438D3EEA-DBE4-4E6F-A5C4-2E1C43094359}" type="sibTrans" cxnId="{BC884026-CB9F-4974-8B8E-2B9859D3A475}">
      <dgm:prSet/>
      <dgm:spPr/>
      <dgm:t>
        <a:bodyPr/>
        <a:lstStyle/>
        <a:p>
          <a:endParaRPr lang="en-US"/>
        </a:p>
      </dgm:t>
    </dgm:pt>
    <dgm:pt modelId="{D1579EFF-55B1-4A6D-B811-648FAFFFE1FA}">
      <dgm:prSet/>
      <dgm:spPr/>
      <dgm:t>
        <a:bodyPr/>
        <a:lstStyle/>
        <a:p>
          <a:r>
            <a:rPr lang="es-ES"/>
            <a:t>La UE se califica como una organización internacional de integración</a:t>
          </a:r>
          <a:endParaRPr lang="en-US"/>
        </a:p>
      </dgm:t>
    </dgm:pt>
    <dgm:pt modelId="{090258C8-26AD-4288-A27B-1E10C30FD4BC}" type="parTrans" cxnId="{8EE6DCB3-B15F-4F25-A07A-80FDD876E180}">
      <dgm:prSet/>
      <dgm:spPr/>
      <dgm:t>
        <a:bodyPr/>
        <a:lstStyle/>
        <a:p>
          <a:endParaRPr lang="en-US"/>
        </a:p>
      </dgm:t>
    </dgm:pt>
    <dgm:pt modelId="{97D459FC-0729-412A-9DEB-83F55DD01DF0}" type="sibTrans" cxnId="{8EE6DCB3-B15F-4F25-A07A-80FDD876E180}">
      <dgm:prSet/>
      <dgm:spPr/>
      <dgm:t>
        <a:bodyPr/>
        <a:lstStyle/>
        <a:p>
          <a:endParaRPr lang="en-US"/>
        </a:p>
      </dgm:t>
    </dgm:pt>
    <dgm:pt modelId="{AD7FB767-279A-4D17-8CC2-5D3F760E932E}" type="pres">
      <dgm:prSet presAssocID="{F6C6D8C6-742D-4780-8D61-4B058C1C8664}" presName="Name0" presStyleCnt="0">
        <dgm:presLayoutVars>
          <dgm:dir/>
          <dgm:animLvl val="lvl"/>
          <dgm:resizeHandles val="exact"/>
        </dgm:presLayoutVars>
      </dgm:prSet>
      <dgm:spPr/>
    </dgm:pt>
    <dgm:pt modelId="{A1D201A8-3091-4E08-B3E6-ABEFA0F9B453}" type="pres">
      <dgm:prSet presAssocID="{D1579EFF-55B1-4A6D-B811-648FAFFFE1FA}" presName="boxAndChildren" presStyleCnt="0"/>
      <dgm:spPr/>
    </dgm:pt>
    <dgm:pt modelId="{CFD2FEE3-13FA-4914-9337-BA36729556F2}" type="pres">
      <dgm:prSet presAssocID="{D1579EFF-55B1-4A6D-B811-648FAFFFE1FA}" presName="parentTextBox" presStyleLbl="node1" presStyleIdx="0" presStyleCnt="2"/>
      <dgm:spPr/>
    </dgm:pt>
    <dgm:pt modelId="{6F8BBA69-4FE0-423C-A21D-37E5FD2A89B8}" type="pres">
      <dgm:prSet presAssocID="{438D3EEA-DBE4-4E6F-A5C4-2E1C43094359}" presName="sp" presStyleCnt="0"/>
      <dgm:spPr/>
    </dgm:pt>
    <dgm:pt modelId="{8B66991C-F678-47AE-B0C1-201FA1FF170E}" type="pres">
      <dgm:prSet presAssocID="{7A7733B3-6DE9-4D8C-8764-7010EDF6AEF6}" presName="arrowAndChildren" presStyleCnt="0"/>
      <dgm:spPr/>
    </dgm:pt>
    <dgm:pt modelId="{AB39A4D9-AC7D-4310-8D8F-2B2BA68EA149}" type="pres">
      <dgm:prSet presAssocID="{7A7733B3-6DE9-4D8C-8764-7010EDF6AEF6}" presName="parentTextArrow" presStyleLbl="node1" presStyleIdx="1" presStyleCnt="2"/>
      <dgm:spPr/>
    </dgm:pt>
  </dgm:ptLst>
  <dgm:cxnLst>
    <dgm:cxn modelId="{BC884026-CB9F-4974-8B8E-2B9859D3A475}" srcId="{F6C6D8C6-742D-4780-8D61-4B058C1C8664}" destId="{7A7733B3-6DE9-4D8C-8764-7010EDF6AEF6}" srcOrd="0" destOrd="0" parTransId="{13E1E334-A72B-4DB8-A5B3-0D558051B278}" sibTransId="{438D3EEA-DBE4-4E6F-A5C4-2E1C43094359}"/>
    <dgm:cxn modelId="{12CF7939-A1A8-464F-8B4C-2965EB4A2897}" type="presOf" srcId="{F6C6D8C6-742D-4780-8D61-4B058C1C8664}" destId="{AD7FB767-279A-4D17-8CC2-5D3F760E932E}" srcOrd="0" destOrd="0" presId="urn:microsoft.com/office/officeart/2005/8/layout/process4"/>
    <dgm:cxn modelId="{8EE6DCB3-B15F-4F25-A07A-80FDD876E180}" srcId="{F6C6D8C6-742D-4780-8D61-4B058C1C8664}" destId="{D1579EFF-55B1-4A6D-B811-648FAFFFE1FA}" srcOrd="1" destOrd="0" parTransId="{090258C8-26AD-4288-A27B-1E10C30FD4BC}" sibTransId="{97D459FC-0729-412A-9DEB-83F55DD01DF0}"/>
    <dgm:cxn modelId="{349214CE-7167-4E3A-B7AD-E14AE6CC26D8}" type="presOf" srcId="{7A7733B3-6DE9-4D8C-8764-7010EDF6AEF6}" destId="{AB39A4D9-AC7D-4310-8D8F-2B2BA68EA149}" srcOrd="0" destOrd="0" presId="urn:microsoft.com/office/officeart/2005/8/layout/process4"/>
    <dgm:cxn modelId="{3B1A0CEC-F407-49AE-B733-F77961FCDA90}" type="presOf" srcId="{D1579EFF-55B1-4A6D-B811-648FAFFFE1FA}" destId="{CFD2FEE3-13FA-4914-9337-BA36729556F2}" srcOrd="0" destOrd="0" presId="urn:microsoft.com/office/officeart/2005/8/layout/process4"/>
    <dgm:cxn modelId="{803CDB7E-683A-4338-9135-BE6389F2B08E}" type="presParOf" srcId="{AD7FB767-279A-4D17-8CC2-5D3F760E932E}" destId="{A1D201A8-3091-4E08-B3E6-ABEFA0F9B453}" srcOrd="0" destOrd="0" presId="urn:microsoft.com/office/officeart/2005/8/layout/process4"/>
    <dgm:cxn modelId="{416C7913-8EA8-46F8-8E33-34A72A80F3BA}" type="presParOf" srcId="{A1D201A8-3091-4E08-B3E6-ABEFA0F9B453}" destId="{CFD2FEE3-13FA-4914-9337-BA36729556F2}" srcOrd="0" destOrd="0" presId="urn:microsoft.com/office/officeart/2005/8/layout/process4"/>
    <dgm:cxn modelId="{F8CDF39F-C5EF-4C4A-8BEB-3FD2848907E2}" type="presParOf" srcId="{AD7FB767-279A-4D17-8CC2-5D3F760E932E}" destId="{6F8BBA69-4FE0-423C-A21D-37E5FD2A89B8}" srcOrd="1" destOrd="0" presId="urn:microsoft.com/office/officeart/2005/8/layout/process4"/>
    <dgm:cxn modelId="{DE9478EB-86BF-45FC-B87E-B9670ED5C278}" type="presParOf" srcId="{AD7FB767-279A-4D17-8CC2-5D3F760E932E}" destId="{8B66991C-F678-47AE-B0C1-201FA1FF170E}" srcOrd="2" destOrd="0" presId="urn:microsoft.com/office/officeart/2005/8/layout/process4"/>
    <dgm:cxn modelId="{4D2D3FC7-3CCB-4665-8CEB-0C6A4329F8E4}" type="presParOf" srcId="{8B66991C-F678-47AE-B0C1-201FA1FF170E}" destId="{AB39A4D9-AC7D-4310-8D8F-2B2BA68EA14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090F18-927C-4CD6-90EB-6D7CB57005F1}" type="doc">
      <dgm:prSet loTypeId="urn:microsoft.com/office/officeart/2005/8/layout/process4" loCatId="process" qsTypeId="urn:microsoft.com/office/officeart/2005/8/quickstyle/simple4" qsCatId="simple" csTypeId="urn:microsoft.com/office/officeart/2005/8/colors/colorful1" csCatId="colorful"/>
      <dgm:spPr/>
      <dgm:t>
        <a:bodyPr/>
        <a:lstStyle/>
        <a:p>
          <a:endParaRPr lang="en-US"/>
        </a:p>
      </dgm:t>
    </dgm:pt>
    <dgm:pt modelId="{A776DECD-3BDB-466E-ABD9-7F0150B2AF48}">
      <dgm:prSet/>
      <dgm:spPr/>
      <dgm:t>
        <a:bodyPr/>
        <a:lstStyle/>
        <a:p>
          <a:r>
            <a:rPr lang="es-ES"/>
            <a:t>Idea de progresiva eliminación de las fronteras económicas entre los estados. </a:t>
          </a:r>
          <a:endParaRPr lang="en-US"/>
        </a:p>
      </dgm:t>
    </dgm:pt>
    <dgm:pt modelId="{5616FA44-02A9-44DD-A147-B9020F5E3F3F}" type="parTrans" cxnId="{47F47019-E761-4347-ACB8-5088DBAACA26}">
      <dgm:prSet/>
      <dgm:spPr/>
      <dgm:t>
        <a:bodyPr/>
        <a:lstStyle/>
        <a:p>
          <a:endParaRPr lang="en-US"/>
        </a:p>
      </dgm:t>
    </dgm:pt>
    <dgm:pt modelId="{E647541D-FA5D-438E-85F5-4B111C09A664}" type="sibTrans" cxnId="{47F47019-E761-4347-ACB8-5088DBAACA26}">
      <dgm:prSet/>
      <dgm:spPr/>
      <dgm:t>
        <a:bodyPr/>
        <a:lstStyle/>
        <a:p>
          <a:endParaRPr lang="en-US"/>
        </a:p>
      </dgm:t>
    </dgm:pt>
    <dgm:pt modelId="{C1D9CD8D-1B53-4C11-B298-45CA744C791C}">
      <dgm:prSet/>
      <dgm:spPr/>
      <dgm:t>
        <a:bodyPr/>
        <a:lstStyle/>
        <a:p>
          <a:r>
            <a:rPr lang="es-ES"/>
            <a:t>La abolición de la discriminación nacional. El objetivo es que los países constituyan de forma gradual una unidad económica mayor. </a:t>
          </a:r>
          <a:endParaRPr lang="en-US"/>
        </a:p>
      </dgm:t>
    </dgm:pt>
    <dgm:pt modelId="{08ECE35D-40EA-40F6-9BD5-89A083299154}" type="parTrans" cxnId="{BDD0B765-D119-4C62-80A6-2456512AB7DD}">
      <dgm:prSet/>
      <dgm:spPr/>
      <dgm:t>
        <a:bodyPr/>
        <a:lstStyle/>
        <a:p>
          <a:endParaRPr lang="en-US"/>
        </a:p>
      </dgm:t>
    </dgm:pt>
    <dgm:pt modelId="{1AFCFB2D-9EA4-4CE9-A241-4A10A89A7B15}" type="sibTrans" cxnId="{BDD0B765-D119-4C62-80A6-2456512AB7DD}">
      <dgm:prSet/>
      <dgm:spPr/>
      <dgm:t>
        <a:bodyPr/>
        <a:lstStyle/>
        <a:p>
          <a:endParaRPr lang="en-US"/>
        </a:p>
      </dgm:t>
    </dgm:pt>
    <dgm:pt modelId="{D3B943DF-F842-4903-B386-1CD182525F19}">
      <dgm:prSet/>
      <dgm:spPr/>
      <dgm:t>
        <a:bodyPr/>
        <a:lstStyle/>
        <a:p>
          <a:r>
            <a:rPr lang="es-ES"/>
            <a:t>En los procesos de integración económica suelen distinguirse distintas etapas: distinto estadio específico de integración</a:t>
          </a:r>
          <a:endParaRPr lang="en-US"/>
        </a:p>
      </dgm:t>
    </dgm:pt>
    <dgm:pt modelId="{763B8E22-8299-4A53-A54D-9ADB89817715}" type="parTrans" cxnId="{CFF279A8-A7E9-4F03-928D-08AAEBC701E3}">
      <dgm:prSet/>
      <dgm:spPr/>
      <dgm:t>
        <a:bodyPr/>
        <a:lstStyle/>
        <a:p>
          <a:endParaRPr lang="en-US"/>
        </a:p>
      </dgm:t>
    </dgm:pt>
    <dgm:pt modelId="{5EB2D288-2D0D-45E2-B7E6-9ED5693127D8}" type="sibTrans" cxnId="{CFF279A8-A7E9-4F03-928D-08AAEBC701E3}">
      <dgm:prSet/>
      <dgm:spPr/>
      <dgm:t>
        <a:bodyPr/>
        <a:lstStyle/>
        <a:p>
          <a:endParaRPr lang="en-US"/>
        </a:p>
      </dgm:t>
    </dgm:pt>
    <dgm:pt modelId="{D6D73719-3035-46D9-93C1-03528FFCAFCC}" type="pres">
      <dgm:prSet presAssocID="{11090F18-927C-4CD6-90EB-6D7CB57005F1}" presName="Name0" presStyleCnt="0">
        <dgm:presLayoutVars>
          <dgm:dir/>
          <dgm:animLvl val="lvl"/>
          <dgm:resizeHandles val="exact"/>
        </dgm:presLayoutVars>
      </dgm:prSet>
      <dgm:spPr/>
    </dgm:pt>
    <dgm:pt modelId="{068C826A-DD7F-4B5D-930F-81673E8F45DC}" type="pres">
      <dgm:prSet presAssocID="{D3B943DF-F842-4903-B386-1CD182525F19}" presName="boxAndChildren" presStyleCnt="0"/>
      <dgm:spPr/>
    </dgm:pt>
    <dgm:pt modelId="{4BFD8F7B-3A24-4998-B789-2B91285CB672}" type="pres">
      <dgm:prSet presAssocID="{D3B943DF-F842-4903-B386-1CD182525F19}" presName="parentTextBox" presStyleLbl="node1" presStyleIdx="0" presStyleCnt="3"/>
      <dgm:spPr/>
    </dgm:pt>
    <dgm:pt modelId="{E7357EE8-3733-4805-A210-BA1E3B65606B}" type="pres">
      <dgm:prSet presAssocID="{1AFCFB2D-9EA4-4CE9-A241-4A10A89A7B15}" presName="sp" presStyleCnt="0"/>
      <dgm:spPr/>
    </dgm:pt>
    <dgm:pt modelId="{E75F4068-2D26-4A13-B442-FA140809557D}" type="pres">
      <dgm:prSet presAssocID="{C1D9CD8D-1B53-4C11-B298-45CA744C791C}" presName="arrowAndChildren" presStyleCnt="0"/>
      <dgm:spPr/>
    </dgm:pt>
    <dgm:pt modelId="{E4826E82-65FF-4222-8C72-E6A63C305D4D}" type="pres">
      <dgm:prSet presAssocID="{C1D9CD8D-1B53-4C11-B298-45CA744C791C}" presName="parentTextArrow" presStyleLbl="node1" presStyleIdx="1" presStyleCnt="3"/>
      <dgm:spPr/>
    </dgm:pt>
    <dgm:pt modelId="{10C2EDBA-4281-477B-881A-2698004F5DFC}" type="pres">
      <dgm:prSet presAssocID="{E647541D-FA5D-438E-85F5-4B111C09A664}" presName="sp" presStyleCnt="0"/>
      <dgm:spPr/>
    </dgm:pt>
    <dgm:pt modelId="{A2E5443C-0085-4663-8ADA-72D8345B5ABE}" type="pres">
      <dgm:prSet presAssocID="{A776DECD-3BDB-466E-ABD9-7F0150B2AF48}" presName="arrowAndChildren" presStyleCnt="0"/>
      <dgm:spPr/>
    </dgm:pt>
    <dgm:pt modelId="{E218F3CC-A9E3-4DBE-9A27-52E930FD948E}" type="pres">
      <dgm:prSet presAssocID="{A776DECD-3BDB-466E-ABD9-7F0150B2AF48}" presName="parentTextArrow" presStyleLbl="node1" presStyleIdx="2" presStyleCnt="3"/>
      <dgm:spPr/>
    </dgm:pt>
  </dgm:ptLst>
  <dgm:cxnLst>
    <dgm:cxn modelId="{2CA3F304-2C57-4B2A-B529-8806B1FC6225}" type="presOf" srcId="{11090F18-927C-4CD6-90EB-6D7CB57005F1}" destId="{D6D73719-3035-46D9-93C1-03528FFCAFCC}" srcOrd="0" destOrd="0" presId="urn:microsoft.com/office/officeart/2005/8/layout/process4"/>
    <dgm:cxn modelId="{06EFB114-2055-4A85-B5D9-E0B59B76C1C0}" type="presOf" srcId="{D3B943DF-F842-4903-B386-1CD182525F19}" destId="{4BFD8F7B-3A24-4998-B789-2B91285CB672}" srcOrd="0" destOrd="0" presId="urn:microsoft.com/office/officeart/2005/8/layout/process4"/>
    <dgm:cxn modelId="{47F47019-E761-4347-ACB8-5088DBAACA26}" srcId="{11090F18-927C-4CD6-90EB-6D7CB57005F1}" destId="{A776DECD-3BDB-466E-ABD9-7F0150B2AF48}" srcOrd="0" destOrd="0" parTransId="{5616FA44-02A9-44DD-A147-B9020F5E3F3F}" sibTransId="{E647541D-FA5D-438E-85F5-4B111C09A664}"/>
    <dgm:cxn modelId="{BDD0B765-D119-4C62-80A6-2456512AB7DD}" srcId="{11090F18-927C-4CD6-90EB-6D7CB57005F1}" destId="{C1D9CD8D-1B53-4C11-B298-45CA744C791C}" srcOrd="1" destOrd="0" parTransId="{08ECE35D-40EA-40F6-9BD5-89A083299154}" sibTransId="{1AFCFB2D-9EA4-4CE9-A241-4A10A89A7B15}"/>
    <dgm:cxn modelId="{CFF279A8-A7E9-4F03-928D-08AAEBC701E3}" srcId="{11090F18-927C-4CD6-90EB-6D7CB57005F1}" destId="{D3B943DF-F842-4903-B386-1CD182525F19}" srcOrd="2" destOrd="0" parTransId="{763B8E22-8299-4A53-A54D-9ADB89817715}" sibTransId="{5EB2D288-2D0D-45E2-B7E6-9ED5693127D8}"/>
    <dgm:cxn modelId="{34A22CB4-BAA6-4DC5-85DE-DD79B37A5C12}" type="presOf" srcId="{C1D9CD8D-1B53-4C11-B298-45CA744C791C}" destId="{E4826E82-65FF-4222-8C72-E6A63C305D4D}" srcOrd="0" destOrd="0" presId="urn:microsoft.com/office/officeart/2005/8/layout/process4"/>
    <dgm:cxn modelId="{696A09F6-74D2-4EAD-9200-D1EA1BE8BB9F}" type="presOf" srcId="{A776DECD-3BDB-466E-ABD9-7F0150B2AF48}" destId="{E218F3CC-A9E3-4DBE-9A27-52E930FD948E}" srcOrd="0" destOrd="0" presId="urn:microsoft.com/office/officeart/2005/8/layout/process4"/>
    <dgm:cxn modelId="{57B36E9C-6235-4BB2-9E5E-A191F13FB341}" type="presParOf" srcId="{D6D73719-3035-46D9-93C1-03528FFCAFCC}" destId="{068C826A-DD7F-4B5D-930F-81673E8F45DC}" srcOrd="0" destOrd="0" presId="urn:microsoft.com/office/officeart/2005/8/layout/process4"/>
    <dgm:cxn modelId="{458276CA-904A-45ED-BE23-60D65D8E3F88}" type="presParOf" srcId="{068C826A-DD7F-4B5D-930F-81673E8F45DC}" destId="{4BFD8F7B-3A24-4998-B789-2B91285CB672}" srcOrd="0" destOrd="0" presId="urn:microsoft.com/office/officeart/2005/8/layout/process4"/>
    <dgm:cxn modelId="{27F86361-88D8-45B4-8198-0EF383669B6B}" type="presParOf" srcId="{D6D73719-3035-46D9-93C1-03528FFCAFCC}" destId="{E7357EE8-3733-4805-A210-BA1E3B65606B}" srcOrd="1" destOrd="0" presId="urn:microsoft.com/office/officeart/2005/8/layout/process4"/>
    <dgm:cxn modelId="{DF2D6579-68AE-4827-B368-0C1BDAB63D2A}" type="presParOf" srcId="{D6D73719-3035-46D9-93C1-03528FFCAFCC}" destId="{E75F4068-2D26-4A13-B442-FA140809557D}" srcOrd="2" destOrd="0" presId="urn:microsoft.com/office/officeart/2005/8/layout/process4"/>
    <dgm:cxn modelId="{96947E5D-024D-467B-BE6D-5C1FBD0CC5A5}" type="presParOf" srcId="{E75F4068-2D26-4A13-B442-FA140809557D}" destId="{E4826E82-65FF-4222-8C72-E6A63C305D4D}" srcOrd="0" destOrd="0" presId="urn:microsoft.com/office/officeart/2005/8/layout/process4"/>
    <dgm:cxn modelId="{91A51C10-BDF2-48FB-8FD7-0A6F1F74DFB4}" type="presParOf" srcId="{D6D73719-3035-46D9-93C1-03528FFCAFCC}" destId="{10C2EDBA-4281-477B-881A-2698004F5DFC}" srcOrd="3" destOrd="0" presId="urn:microsoft.com/office/officeart/2005/8/layout/process4"/>
    <dgm:cxn modelId="{71321207-3F79-4C4A-A1E2-20C765D680F5}" type="presParOf" srcId="{D6D73719-3035-46D9-93C1-03528FFCAFCC}" destId="{A2E5443C-0085-4663-8ADA-72D8345B5ABE}" srcOrd="4" destOrd="0" presId="urn:microsoft.com/office/officeart/2005/8/layout/process4"/>
    <dgm:cxn modelId="{1FD1A3DD-C683-40C1-9D83-E5681AECCBA5}" type="presParOf" srcId="{A2E5443C-0085-4663-8ADA-72D8345B5ABE}" destId="{E218F3CC-A9E3-4DBE-9A27-52E930FD948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D7E8419-EF59-435A-AC7A-FA605F3D223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1561641-96B4-43AB-9D6F-4B7005657946}">
      <dgm:prSet/>
      <dgm:spPr/>
      <dgm:t>
        <a:bodyPr/>
        <a:lstStyle/>
        <a:p>
          <a:r>
            <a:rPr lang="es-ES"/>
            <a:t>el desarrollo armónico de las actividades económicas en el conjunto de la comunidad, </a:t>
          </a:r>
          <a:endParaRPr lang="en-US"/>
        </a:p>
      </dgm:t>
    </dgm:pt>
    <dgm:pt modelId="{D850F73D-1606-453F-A42D-3B6D10FC5823}" type="parTrans" cxnId="{0A10D4B8-D3F0-49C9-9AF9-8FC3B74B98B0}">
      <dgm:prSet/>
      <dgm:spPr/>
      <dgm:t>
        <a:bodyPr/>
        <a:lstStyle/>
        <a:p>
          <a:endParaRPr lang="en-US"/>
        </a:p>
      </dgm:t>
    </dgm:pt>
    <dgm:pt modelId="{BF6D7DB3-3A7D-4372-8707-07581DB3F914}" type="sibTrans" cxnId="{0A10D4B8-D3F0-49C9-9AF9-8FC3B74B98B0}">
      <dgm:prSet/>
      <dgm:spPr/>
      <dgm:t>
        <a:bodyPr/>
        <a:lstStyle/>
        <a:p>
          <a:endParaRPr lang="en-US"/>
        </a:p>
      </dgm:t>
    </dgm:pt>
    <dgm:pt modelId="{441D2FC9-4EA0-435F-BAD9-F06C6662BCF0}">
      <dgm:prSet/>
      <dgm:spPr/>
      <dgm:t>
        <a:bodyPr/>
        <a:lstStyle/>
        <a:p>
          <a:r>
            <a:rPr lang="es-ES"/>
            <a:t>una expansión continua y equilibrada, </a:t>
          </a:r>
          <a:endParaRPr lang="en-US"/>
        </a:p>
      </dgm:t>
    </dgm:pt>
    <dgm:pt modelId="{9900476E-8D41-45E9-A061-F42E37C6ECF5}" type="parTrans" cxnId="{9F36CECE-135B-4AB7-9524-66A956CF46ED}">
      <dgm:prSet/>
      <dgm:spPr/>
      <dgm:t>
        <a:bodyPr/>
        <a:lstStyle/>
        <a:p>
          <a:endParaRPr lang="en-US"/>
        </a:p>
      </dgm:t>
    </dgm:pt>
    <dgm:pt modelId="{F0ACACBD-F3F8-4C3C-8F90-BE251F713C26}" type="sibTrans" cxnId="{9F36CECE-135B-4AB7-9524-66A956CF46ED}">
      <dgm:prSet/>
      <dgm:spPr/>
      <dgm:t>
        <a:bodyPr/>
        <a:lstStyle/>
        <a:p>
          <a:endParaRPr lang="en-US"/>
        </a:p>
      </dgm:t>
    </dgm:pt>
    <dgm:pt modelId="{A94B6F4B-0FA2-45F7-8FE2-D7EEBBEC0A19}">
      <dgm:prSet/>
      <dgm:spPr/>
      <dgm:t>
        <a:bodyPr/>
        <a:lstStyle/>
        <a:p>
          <a:r>
            <a:rPr lang="es-ES"/>
            <a:t>una estabilidad creciente, </a:t>
          </a:r>
          <a:endParaRPr lang="en-US"/>
        </a:p>
      </dgm:t>
    </dgm:pt>
    <dgm:pt modelId="{8DBEA91B-3987-4CF7-9834-E55B068B1B1E}" type="parTrans" cxnId="{56A7FAA8-CF78-458A-B01A-410B1FA912FA}">
      <dgm:prSet/>
      <dgm:spPr/>
      <dgm:t>
        <a:bodyPr/>
        <a:lstStyle/>
        <a:p>
          <a:endParaRPr lang="en-US"/>
        </a:p>
      </dgm:t>
    </dgm:pt>
    <dgm:pt modelId="{37DDC456-D5E3-492F-99A2-4FFEB66E0685}" type="sibTrans" cxnId="{56A7FAA8-CF78-458A-B01A-410B1FA912FA}">
      <dgm:prSet/>
      <dgm:spPr/>
      <dgm:t>
        <a:bodyPr/>
        <a:lstStyle/>
        <a:p>
          <a:endParaRPr lang="en-US"/>
        </a:p>
      </dgm:t>
    </dgm:pt>
    <dgm:pt modelId="{5B9CACD2-20D1-44DD-8D88-3588F77C5E51}">
      <dgm:prSet/>
      <dgm:spPr/>
      <dgm:t>
        <a:bodyPr/>
        <a:lstStyle/>
        <a:p>
          <a:r>
            <a:rPr lang="es-ES"/>
            <a:t>la elevación acelerada de nivel de vida, y </a:t>
          </a:r>
          <a:endParaRPr lang="en-US"/>
        </a:p>
      </dgm:t>
    </dgm:pt>
    <dgm:pt modelId="{5F3C6E58-6EDA-4E2E-8F1C-3908BF348AC9}" type="parTrans" cxnId="{C22AF0C5-EDE0-4B64-AFBC-D4C065884BAA}">
      <dgm:prSet/>
      <dgm:spPr/>
      <dgm:t>
        <a:bodyPr/>
        <a:lstStyle/>
        <a:p>
          <a:endParaRPr lang="en-US"/>
        </a:p>
      </dgm:t>
    </dgm:pt>
    <dgm:pt modelId="{4D04E7BE-6BFD-4885-98F5-A5C0818406A9}" type="sibTrans" cxnId="{C22AF0C5-EDE0-4B64-AFBC-D4C065884BAA}">
      <dgm:prSet/>
      <dgm:spPr/>
      <dgm:t>
        <a:bodyPr/>
        <a:lstStyle/>
        <a:p>
          <a:endParaRPr lang="en-US"/>
        </a:p>
      </dgm:t>
    </dgm:pt>
    <dgm:pt modelId="{F1163772-1C67-47DA-9285-BBC0F560C475}">
      <dgm:prSet/>
      <dgm:spPr/>
      <dgm:t>
        <a:bodyPr/>
        <a:lstStyle/>
        <a:p>
          <a:r>
            <a:rPr lang="es-ES"/>
            <a:t>el establecimiento de relaciones más estrechas entre los Estados miembros. </a:t>
          </a:r>
          <a:endParaRPr lang="en-US"/>
        </a:p>
      </dgm:t>
    </dgm:pt>
    <dgm:pt modelId="{C80A2A65-FB6E-4793-86C4-7D1CAC9A73FA}" type="parTrans" cxnId="{8EE946CA-FC96-4EBC-8F4C-E657C57ED875}">
      <dgm:prSet/>
      <dgm:spPr/>
      <dgm:t>
        <a:bodyPr/>
        <a:lstStyle/>
        <a:p>
          <a:endParaRPr lang="en-US"/>
        </a:p>
      </dgm:t>
    </dgm:pt>
    <dgm:pt modelId="{FC4CA031-72AA-4BB4-95F9-A4D29BA0531B}" type="sibTrans" cxnId="{8EE946CA-FC96-4EBC-8F4C-E657C57ED875}">
      <dgm:prSet/>
      <dgm:spPr/>
      <dgm:t>
        <a:bodyPr/>
        <a:lstStyle/>
        <a:p>
          <a:endParaRPr lang="en-US"/>
        </a:p>
      </dgm:t>
    </dgm:pt>
    <dgm:pt modelId="{0CBA7BE1-56F9-4C63-AFA1-16A358E0FE8A}" type="pres">
      <dgm:prSet presAssocID="{6D7E8419-EF59-435A-AC7A-FA605F3D2233}" presName="linear" presStyleCnt="0">
        <dgm:presLayoutVars>
          <dgm:animLvl val="lvl"/>
          <dgm:resizeHandles val="exact"/>
        </dgm:presLayoutVars>
      </dgm:prSet>
      <dgm:spPr/>
    </dgm:pt>
    <dgm:pt modelId="{76D87E77-B01D-4EDF-BB36-0C5C795B5768}" type="pres">
      <dgm:prSet presAssocID="{91561641-96B4-43AB-9D6F-4B7005657946}" presName="parentText" presStyleLbl="node1" presStyleIdx="0" presStyleCnt="5">
        <dgm:presLayoutVars>
          <dgm:chMax val="0"/>
          <dgm:bulletEnabled val="1"/>
        </dgm:presLayoutVars>
      </dgm:prSet>
      <dgm:spPr/>
    </dgm:pt>
    <dgm:pt modelId="{DC63551A-D4C6-4EC1-9C9F-117FEE616EE1}" type="pres">
      <dgm:prSet presAssocID="{BF6D7DB3-3A7D-4372-8707-07581DB3F914}" presName="spacer" presStyleCnt="0"/>
      <dgm:spPr/>
    </dgm:pt>
    <dgm:pt modelId="{CDCEDB2A-9A82-4468-9650-15B4A2750E6A}" type="pres">
      <dgm:prSet presAssocID="{441D2FC9-4EA0-435F-BAD9-F06C6662BCF0}" presName="parentText" presStyleLbl="node1" presStyleIdx="1" presStyleCnt="5">
        <dgm:presLayoutVars>
          <dgm:chMax val="0"/>
          <dgm:bulletEnabled val="1"/>
        </dgm:presLayoutVars>
      </dgm:prSet>
      <dgm:spPr/>
    </dgm:pt>
    <dgm:pt modelId="{BF75662C-F899-4113-9FFA-7FF4412371C9}" type="pres">
      <dgm:prSet presAssocID="{F0ACACBD-F3F8-4C3C-8F90-BE251F713C26}" presName="spacer" presStyleCnt="0"/>
      <dgm:spPr/>
    </dgm:pt>
    <dgm:pt modelId="{6BB91BDC-BE2C-46B1-8BE6-DD7F31AD8AFA}" type="pres">
      <dgm:prSet presAssocID="{A94B6F4B-0FA2-45F7-8FE2-D7EEBBEC0A19}" presName="parentText" presStyleLbl="node1" presStyleIdx="2" presStyleCnt="5">
        <dgm:presLayoutVars>
          <dgm:chMax val="0"/>
          <dgm:bulletEnabled val="1"/>
        </dgm:presLayoutVars>
      </dgm:prSet>
      <dgm:spPr/>
    </dgm:pt>
    <dgm:pt modelId="{E7946A6C-DD50-4B23-9ECA-661284D21FEE}" type="pres">
      <dgm:prSet presAssocID="{37DDC456-D5E3-492F-99A2-4FFEB66E0685}" presName="spacer" presStyleCnt="0"/>
      <dgm:spPr/>
    </dgm:pt>
    <dgm:pt modelId="{CDC29B3E-B9D4-48B1-BEB6-C82254228B45}" type="pres">
      <dgm:prSet presAssocID="{5B9CACD2-20D1-44DD-8D88-3588F77C5E51}" presName="parentText" presStyleLbl="node1" presStyleIdx="3" presStyleCnt="5">
        <dgm:presLayoutVars>
          <dgm:chMax val="0"/>
          <dgm:bulletEnabled val="1"/>
        </dgm:presLayoutVars>
      </dgm:prSet>
      <dgm:spPr/>
    </dgm:pt>
    <dgm:pt modelId="{8092E22D-9998-4F41-B333-5A3DE3B30065}" type="pres">
      <dgm:prSet presAssocID="{4D04E7BE-6BFD-4885-98F5-A5C0818406A9}" presName="spacer" presStyleCnt="0"/>
      <dgm:spPr/>
    </dgm:pt>
    <dgm:pt modelId="{6D83A336-6A43-4BE5-93C4-264A7A7E5BBF}" type="pres">
      <dgm:prSet presAssocID="{F1163772-1C67-47DA-9285-BBC0F560C475}" presName="parentText" presStyleLbl="node1" presStyleIdx="4" presStyleCnt="5">
        <dgm:presLayoutVars>
          <dgm:chMax val="0"/>
          <dgm:bulletEnabled val="1"/>
        </dgm:presLayoutVars>
      </dgm:prSet>
      <dgm:spPr/>
    </dgm:pt>
  </dgm:ptLst>
  <dgm:cxnLst>
    <dgm:cxn modelId="{99A90601-956C-4D97-9060-CFC28048F62F}" type="presOf" srcId="{5B9CACD2-20D1-44DD-8D88-3588F77C5E51}" destId="{CDC29B3E-B9D4-48B1-BEB6-C82254228B45}" srcOrd="0" destOrd="0" presId="urn:microsoft.com/office/officeart/2005/8/layout/vList2"/>
    <dgm:cxn modelId="{29F25602-BCAB-4F00-BAEF-C099459EF25C}" type="presOf" srcId="{91561641-96B4-43AB-9D6F-4B7005657946}" destId="{76D87E77-B01D-4EDF-BB36-0C5C795B5768}" srcOrd="0" destOrd="0" presId="urn:microsoft.com/office/officeart/2005/8/layout/vList2"/>
    <dgm:cxn modelId="{CAC11220-2853-4701-BBC4-6764B97AC807}" type="presOf" srcId="{441D2FC9-4EA0-435F-BAD9-F06C6662BCF0}" destId="{CDCEDB2A-9A82-4468-9650-15B4A2750E6A}" srcOrd="0" destOrd="0" presId="urn:microsoft.com/office/officeart/2005/8/layout/vList2"/>
    <dgm:cxn modelId="{442CE84E-A2F8-4BA5-854C-A5AECA9AD88F}" type="presOf" srcId="{6D7E8419-EF59-435A-AC7A-FA605F3D2233}" destId="{0CBA7BE1-56F9-4C63-AFA1-16A358E0FE8A}" srcOrd="0" destOrd="0" presId="urn:microsoft.com/office/officeart/2005/8/layout/vList2"/>
    <dgm:cxn modelId="{56A7FAA8-CF78-458A-B01A-410B1FA912FA}" srcId="{6D7E8419-EF59-435A-AC7A-FA605F3D2233}" destId="{A94B6F4B-0FA2-45F7-8FE2-D7EEBBEC0A19}" srcOrd="2" destOrd="0" parTransId="{8DBEA91B-3987-4CF7-9834-E55B068B1B1E}" sibTransId="{37DDC456-D5E3-492F-99A2-4FFEB66E0685}"/>
    <dgm:cxn modelId="{73D946B2-599C-4560-A122-D1B61F027462}" type="presOf" srcId="{F1163772-1C67-47DA-9285-BBC0F560C475}" destId="{6D83A336-6A43-4BE5-93C4-264A7A7E5BBF}" srcOrd="0" destOrd="0" presId="urn:microsoft.com/office/officeart/2005/8/layout/vList2"/>
    <dgm:cxn modelId="{0A10D4B8-D3F0-49C9-9AF9-8FC3B74B98B0}" srcId="{6D7E8419-EF59-435A-AC7A-FA605F3D2233}" destId="{91561641-96B4-43AB-9D6F-4B7005657946}" srcOrd="0" destOrd="0" parTransId="{D850F73D-1606-453F-A42D-3B6D10FC5823}" sibTransId="{BF6D7DB3-3A7D-4372-8707-07581DB3F914}"/>
    <dgm:cxn modelId="{C22AF0C5-EDE0-4B64-AFBC-D4C065884BAA}" srcId="{6D7E8419-EF59-435A-AC7A-FA605F3D2233}" destId="{5B9CACD2-20D1-44DD-8D88-3588F77C5E51}" srcOrd="3" destOrd="0" parTransId="{5F3C6E58-6EDA-4E2E-8F1C-3908BF348AC9}" sibTransId="{4D04E7BE-6BFD-4885-98F5-A5C0818406A9}"/>
    <dgm:cxn modelId="{8EE946CA-FC96-4EBC-8F4C-E657C57ED875}" srcId="{6D7E8419-EF59-435A-AC7A-FA605F3D2233}" destId="{F1163772-1C67-47DA-9285-BBC0F560C475}" srcOrd="4" destOrd="0" parTransId="{C80A2A65-FB6E-4793-86C4-7D1CAC9A73FA}" sibTransId="{FC4CA031-72AA-4BB4-95F9-A4D29BA0531B}"/>
    <dgm:cxn modelId="{9F36CECE-135B-4AB7-9524-66A956CF46ED}" srcId="{6D7E8419-EF59-435A-AC7A-FA605F3D2233}" destId="{441D2FC9-4EA0-435F-BAD9-F06C6662BCF0}" srcOrd="1" destOrd="0" parTransId="{9900476E-8D41-45E9-A061-F42E37C6ECF5}" sibTransId="{F0ACACBD-F3F8-4C3C-8F90-BE251F713C26}"/>
    <dgm:cxn modelId="{A1BE8FD3-20CD-46EA-8F95-E353405A9DBB}" type="presOf" srcId="{A94B6F4B-0FA2-45F7-8FE2-D7EEBBEC0A19}" destId="{6BB91BDC-BE2C-46B1-8BE6-DD7F31AD8AFA}" srcOrd="0" destOrd="0" presId="urn:microsoft.com/office/officeart/2005/8/layout/vList2"/>
    <dgm:cxn modelId="{78286E5C-8AAF-4C7B-920E-32C4D0F1D3C4}" type="presParOf" srcId="{0CBA7BE1-56F9-4C63-AFA1-16A358E0FE8A}" destId="{76D87E77-B01D-4EDF-BB36-0C5C795B5768}" srcOrd="0" destOrd="0" presId="urn:microsoft.com/office/officeart/2005/8/layout/vList2"/>
    <dgm:cxn modelId="{D4177421-DD51-4030-BEFA-3E49995BF3FD}" type="presParOf" srcId="{0CBA7BE1-56F9-4C63-AFA1-16A358E0FE8A}" destId="{DC63551A-D4C6-4EC1-9C9F-117FEE616EE1}" srcOrd="1" destOrd="0" presId="urn:microsoft.com/office/officeart/2005/8/layout/vList2"/>
    <dgm:cxn modelId="{1F1BE390-3DE7-4FD0-8108-E45783366049}" type="presParOf" srcId="{0CBA7BE1-56F9-4C63-AFA1-16A358E0FE8A}" destId="{CDCEDB2A-9A82-4468-9650-15B4A2750E6A}" srcOrd="2" destOrd="0" presId="urn:microsoft.com/office/officeart/2005/8/layout/vList2"/>
    <dgm:cxn modelId="{D150E420-4393-423E-98EC-DBE8039175B7}" type="presParOf" srcId="{0CBA7BE1-56F9-4C63-AFA1-16A358E0FE8A}" destId="{BF75662C-F899-4113-9FFA-7FF4412371C9}" srcOrd="3" destOrd="0" presId="urn:microsoft.com/office/officeart/2005/8/layout/vList2"/>
    <dgm:cxn modelId="{85A10534-A8AF-486B-A3D2-88940E2A3FB0}" type="presParOf" srcId="{0CBA7BE1-56F9-4C63-AFA1-16A358E0FE8A}" destId="{6BB91BDC-BE2C-46B1-8BE6-DD7F31AD8AFA}" srcOrd="4" destOrd="0" presId="urn:microsoft.com/office/officeart/2005/8/layout/vList2"/>
    <dgm:cxn modelId="{9BEE52C6-6B04-4CF3-8506-5B4B9D3434B1}" type="presParOf" srcId="{0CBA7BE1-56F9-4C63-AFA1-16A358E0FE8A}" destId="{E7946A6C-DD50-4B23-9ECA-661284D21FEE}" srcOrd="5" destOrd="0" presId="urn:microsoft.com/office/officeart/2005/8/layout/vList2"/>
    <dgm:cxn modelId="{BAC341AD-E77B-446C-A56D-448CF04F943A}" type="presParOf" srcId="{0CBA7BE1-56F9-4C63-AFA1-16A358E0FE8A}" destId="{CDC29B3E-B9D4-48B1-BEB6-C82254228B45}" srcOrd="6" destOrd="0" presId="urn:microsoft.com/office/officeart/2005/8/layout/vList2"/>
    <dgm:cxn modelId="{27713A21-E01E-4EAD-B4CD-E386E971C700}" type="presParOf" srcId="{0CBA7BE1-56F9-4C63-AFA1-16A358E0FE8A}" destId="{8092E22D-9998-4F41-B333-5A3DE3B30065}" srcOrd="7" destOrd="0" presId="urn:microsoft.com/office/officeart/2005/8/layout/vList2"/>
    <dgm:cxn modelId="{6D0A4E77-8E2B-48EF-A5C4-5393DCD0CC12}" type="presParOf" srcId="{0CBA7BE1-56F9-4C63-AFA1-16A358E0FE8A}" destId="{6D83A336-6A43-4BE5-93C4-264A7A7E5BB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261F4B9-2FC4-492A-A66B-0ACC30072705}"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49139070-506F-46E5-807B-E29FD754C105}">
      <dgm:prSet/>
      <dgm:spPr/>
      <dgm:t>
        <a:bodyPr/>
        <a:lstStyle/>
        <a:p>
          <a:r>
            <a:rPr lang="es-ES"/>
            <a:t>Mercado interior</a:t>
          </a:r>
          <a:endParaRPr lang="en-US"/>
        </a:p>
      </dgm:t>
    </dgm:pt>
    <dgm:pt modelId="{65AFEB8D-37E7-4882-B499-0103D08EE9CD}" type="parTrans" cxnId="{263E2BA7-DD4C-4A1F-BD1D-A17F6911360D}">
      <dgm:prSet/>
      <dgm:spPr/>
      <dgm:t>
        <a:bodyPr/>
        <a:lstStyle/>
        <a:p>
          <a:endParaRPr lang="en-US"/>
        </a:p>
      </dgm:t>
    </dgm:pt>
    <dgm:pt modelId="{3C843589-6ECB-4B21-A3D3-FF9C0776FC29}" type="sibTrans" cxnId="{263E2BA7-DD4C-4A1F-BD1D-A17F6911360D}">
      <dgm:prSet/>
      <dgm:spPr/>
      <dgm:t>
        <a:bodyPr/>
        <a:lstStyle/>
        <a:p>
          <a:endParaRPr lang="en-US"/>
        </a:p>
      </dgm:t>
    </dgm:pt>
    <dgm:pt modelId="{EA202A2B-1336-4E50-9ED7-8A33681B604A}">
      <dgm:prSet/>
      <dgm:spPr/>
      <dgm:t>
        <a:bodyPr/>
        <a:lstStyle/>
        <a:p>
          <a:r>
            <a:rPr lang="es-ES"/>
            <a:t>la libre circulación de mercancías, de personas, servicios y capitales</a:t>
          </a:r>
          <a:endParaRPr lang="en-US"/>
        </a:p>
      </dgm:t>
    </dgm:pt>
    <dgm:pt modelId="{1E0ADE34-2E77-43D7-BFB6-4E7B29B24364}" type="parTrans" cxnId="{A32718A8-30A7-4524-B37D-58FF4710E9D5}">
      <dgm:prSet/>
      <dgm:spPr/>
      <dgm:t>
        <a:bodyPr/>
        <a:lstStyle/>
        <a:p>
          <a:endParaRPr lang="en-US"/>
        </a:p>
      </dgm:t>
    </dgm:pt>
    <dgm:pt modelId="{932181AD-8068-43F2-AD26-B8839E6E83F9}" type="sibTrans" cxnId="{A32718A8-30A7-4524-B37D-58FF4710E9D5}">
      <dgm:prSet/>
      <dgm:spPr/>
      <dgm:t>
        <a:bodyPr/>
        <a:lstStyle/>
        <a:p>
          <a:endParaRPr lang="en-US"/>
        </a:p>
      </dgm:t>
    </dgm:pt>
    <dgm:pt modelId="{5B9AE64F-0440-4794-98F7-030846CF8812}">
      <dgm:prSet/>
      <dgm:spPr/>
      <dgm:t>
        <a:bodyPr/>
        <a:lstStyle/>
        <a:p>
          <a:r>
            <a:rPr lang="es-ES"/>
            <a:t>Transportes</a:t>
          </a:r>
          <a:endParaRPr lang="en-US"/>
        </a:p>
      </dgm:t>
    </dgm:pt>
    <dgm:pt modelId="{CE6E17D9-5481-4046-80BB-123144EBB420}" type="parTrans" cxnId="{109E2265-E161-4169-9F12-DAD4A258905F}">
      <dgm:prSet/>
      <dgm:spPr/>
      <dgm:t>
        <a:bodyPr/>
        <a:lstStyle/>
        <a:p>
          <a:endParaRPr lang="en-US"/>
        </a:p>
      </dgm:t>
    </dgm:pt>
    <dgm:pt modelId="{0EF687F3-B368-4C28-AE1E-641BD3EB53E8}" type="sibTrans" cxnId="{109E2265-E161-4169-9F12-DAD4A258905F}">
      <dgm:prSet/>
      <dgm:spPr/>
      <dgm:t>
        <a:bodyPr/>
        <a:lstStyle/>
        <a:p>
          <a:endParaRPr lang="en-US"/>
        </a:p>
      </dgm:t>
    </dgm:pt>
    <dgm:pt modelId="{C90744A6-C85D-4A4E-A8BF-2C4080542F0B}">
      <dgm:prSet/>
      <dgm:spPr/>
      <dgm:t>
        <a:bodyPr/>
        <a:lstStyle/>
        <a:p>
          <a:r>
            <a:rPr lang="es-ES"/>
            <a:t>Normas comunes sobre competencia, fiscalidad y aproximación a las legislaciones</a:t>
          </a:r>
          <a:endParaRPr lang="en-US"/>
        </a:p>
      </dgm:t>
    </dgm:pt>
    <dgm:pt modelId="{15230900-4A68-4490-868B-B5A5FF52A632}" type="parTrans" cxnId="{0477FE4C-2157-42B2-B29D-91803EA28577}">
      <dgm:prSet/>
      <dgm:spPr/>
      <dgm:t>
        <a:bodyPr/>
        <a:lstStyle/>
        <a:p>
          <a:endParaRPr lang="en-US"/>
        </a:p>
      </dgm:t>
    </dgm:pt>
    <dgm:pt modelId="{8FBA1CD4-A034-4846-B7C6-82CCEEDB844B}" type="sibTrans" cxnId="{0477FE4C-2157-42B2-B29D-91803EA28577}">
      <dgm:prSet/>
      <dgm:spPr/>
      <dgm:t>
        <a:bodyPr/>
        <a:lstStyle/>
        <a:p>
          <a:endParaRPr lang="en-US"/>
        </a:p>
      </dgm:t>
    </dgm:pt>
    <dgm:pt modelId="{7B61C84A-CEE9-4965-9F52-2B0A3CD502DF}">
      <dgm:prSet/>
      <dgm:spPr/>
      <dgm:t>
        <a:bodyPr/>
        <a:lstStyle/>
        <a:p>
          <a:r>
            <a:rPr lang="es-ES"/>
            <a:t>Política económica y monetaria</a:t>
          </a:r>
          <a:endParaRPr lang="en-US"/>
        </a:p>
      </dgm:t>
    </dgm:pt>
    <dgm:pt modelId="{465EF7BA-4C04-4FE8-B9F5-E32B1B731602}" type="parTrans" cxnId="{3866C31C-B24E-47CA-818F-DB7F93AE440A}">
      <dgm:prSet/>
      <dgm:spPr/>
      <dgm:t>
        <a:bodyPr/>
        <a:lstStyle/>
        <a:p>
          <a:endParaRPr lang="en-US"/>
        </a:p>
      </dgm:t>
    </dgm:pt>
    <dgm:pt modelId="{8D3F80E4-1900-49B0-9424-21C3B5344E5E}" type="sibTrans" cxnId="{3866C31C-B24E-47CA-818F-DB7F93AE440A}">
      <dgm:prSet/>
      <dgm:spPr/>
      <dgm:t>
        <a:bodyPr/>
        <a:lstStyle/>
        <a:p>
          <a:endParaRPr lang="en-US"/>
        </a:p>
      </dgm:t>
    </dgm:pt>
    <dgm:pt modelId="{5B48BF7D-9D90-4643-A3EE-6629A606B49E}">
      <dgm:prSet/>
      <dgm:spPr/>
      <dgm:t>
        <a:bodyPr/>
        <a:lstStyle/>
        <a:p>
          <a:r>
            <a:rPr lang="es-ES"/>
            <a:t>Política social, el Fondo Social Europeo </a:t>
          </a:r>
          <a:endParaRPr lang="en-US"/>
        </a:p>
      </dgm:t>
    </dgm:pt>
    <dgm:pt modelId="{04F0C18F-BA94-4FA2-9C05-6B84F361ABA0}" type="parTrans" cxnId="{F7BC3972-5024-4122-8875-71AB2F8939F4}">
      <dgm:prSet/>
      <dgm:spPr/>
      <dgm:t>
        <a:bodyPr/>
        <a:lstStyle/>
        <a:p>
          <a:endParaRPr lang="en-US"/>
        </a:p>
      </dgm:t>
    </dgm:pt>
    <dgm:pt modelId="{1CBD5105-1979-47A3-A80F-7EF2371C21E6}" type="sibTrans" cxnId="{F7BC3972-5024-4122-8875-71AB2F8939F4}">
      <dgm:prSet/>
      <dgm:spPr/>
      <dgm:t>
        <a:bodyPr/>
        <a:lstStyle/>
        <a:p>
          <a:endParaRPr lang="en-US"/>
        </a:p>
      </dgm:t>
    </dgm:pt>
    <dgm:pt modelId="{5BDF6E92-A58D-476B-BADA-05E8191AF8F4}">
      <dgm:prSet/>
      <dgm:spPr/>
      <dgm:t>
        <a:bodyPr/>
        <a:lstStyle/>
        <a:p>
          <a:r>
            <a:rPr lang="es-ES"/>
            <a:t>Educación, formación profesional, juventud y deporte</a:t>
          </a:r>
          <a:endParaRPr lang="en-US"/>
        </a:p>
      </dgm:t>
    </dgm:pt>
    <dgm:pt modelId="{E2E94909-7B85-4D86-8153-0CA46415A9D3}" type="parTrans" cxnId="{817C8410-0969-4417-9871-29F0ED6875DE}">
      <dgm:prSet/>
      <dgm:spPr/>
      <dgm:t>
        <a:bodyPr/>
        <a:lstStyle/>
        <a:p>
          <a:endParaRPr lang="en-US"/>
        </a:p>
      </dgm:t>
    </dgm:pt>
    <dgm:pt modelId="{785F2B9D-41E4-430B-B0A8-BB37100C1F05}" type="sibTrans" cxnId="{817C8410-0969-4417-9871-29F0ED6875DE}">
      <dgm:prSet/>
      <dgm:spPr/>
      <dgm:t>
        <a:bodyPr/>
        <a:lstStyle/>
        <a:p>
          <a:endParaRPr lang="en-US"/>
        </a:p>
      </dgm:t>
    </dgm:pt>
    <dgm:pt modelId="{16BEE68D-73F1-42E4-AE1F-AD4777D7E552}">
      <dgm:prSet/>
      <dgm:spPr/>
      <dgm:t>
        <a:bodyPr/>
        <a:lstStyle/>
        <a:p>
          <a:r>
            <a:rPr lang="es-ES"/>
            <a:t>Cohesión económica social y territorial</a:t>
          </a:r>
          <a:endParaRPr lang="en-US"/>
        </a:p>
      </dgm:t>
    </dgm:pt>
    <dgm:pt modelId="{C50474CD-52EF-4657-A632-A4ADC78DF726}" type="parTrans" cxnId="{766297D5-240A-4E34-97B7-A7A04B03E1CB}">
      <dgm:prSet/>
      <dgm:spPr/>
      <dgm:t>
        <a:bodyPr/>
        <a:lstStyle/>
        <a:p>
          <a:endParaRPr lang="en-US"/>
        </a:p>
      </dgm:t>
    </dgm:pt>
    <dgm:pt modelId="{C2E03BF9-F327-4C57-B3AB-98046061605D}" type="sibTrans" cxnId="{766297D5-240A-4E34-97B7-A7A04B03E1CB}">
      <dgm:prSet/>
      <dgm:spPr/>
      <dgm:t>
        <a:bodyPr/>
        <a:lstStyle/>
        <a:p>
          <a:endParaRPr lang="en-US"/>
        </a:p>
      </dgm:t>
    </dgm:pt>
    <dgm:pt modelId="{88FA0160-2309-4BEC-80C5-4A60824B3832}">
      <dgm:prSet/>
      <dgm:spPr/>
      <dgm:t>
        <a:bodyPr/>
        <a:lstStyle/>
        <a:p>
          <a:r>
            <a:rPr lang="es-ES"/>
            <a:t>Medio ambiente, energía </a:t>
          </a:r>
          <a:endParaRPr lang="en-US"/>
        </a:p>
      </dgm:t>
    </dgm:pt>
    <dgm:pt modelId="{F7E4CB66-0137-4750-B80F-3F4B4BB2825B}" type="parTrans" cxnId="{75A9CC93-B238-4533-BC5E-F0233B72467E}">
      <dgm:prSet/>
      <dgm:spPr/>
      <dgm:t>
        <a:bodyPr/>
        <a:lstStyle/>
        <a:p>
          <a:endParaRPr lang="en-US"/>
        </a:p>
      </dgm:t>
    </dgm:pt>
    <dgm:pt modelId="{AF10FBB3-4E2F-432C-979D-C18D88B60DF7}" type="sibTrans" cxnId="{75A9CC93-B238-4533-BC5E-F0233B72467E}">
      <dgm:prSet/>
      <dgm:spPr/>
      <dgm:t>
        <a:bodyPr/>
        <a:lstStyle/>
        <a:p>
          <a:endParaRPr lang="en-US"/>
        </a:p>
      </dgm:t>
    </dgm:pt>
    <dgm:pt modelId="{15267668-593E-4748-8921-96997A99403E}">
      <dgm:prSet/>
      <dgm:spPr/>
      <dgm:t>
        <a:bodyPr/>
        <a:lstStyle/>
        <a:p>
          <a:r>
            <a:rPr lang="es-ES"/>
            <a:t>Cooperación administrativa,</a:t>
          </a:r>
          <a:endParaRPr lang="en-US"/>
        </a:p>
      </dgm:t>
    </dgm:pt>
    <dgm:pt modelId="{470FCA35-F3F2-4632-BE69-809459F3D9F3}" type="parTrans" cxnId="{4DFD6D23-BE14-461C-BC17-4FACB301B9A1}">
      <dgm:prSet/>
      <dgm:spPr/>
      <dgm:t>
        <a:bodyPr/>
        <a:lstStyle/>
        <a:p>
          <a:endParaRPr lang="en-US"/>
        </a:p>
      </dgm:t>
    </dgm:pt>
    <dgm:pt modelId="{EB033603-D59F-4790-B185-985080336F1D}" type="sibTrans" cxnId="{4DFD6D23-BE14-461C-BC17-4FACB301B9A1}">
      <dgm:prSet/>
      <dgm:spPr/>
      <dgm:t>
        <a:bodyPr/>
        <a:lstStyle/>
        <a:p>
          <a:endParaRPr lang="en-US"/>
        </a:p>
      </dgm:t>
    </dgm:pt>
    <dgm:pt modelId="{E266E028-6B66-4246-8D12-270D4708CCEE}" type="pres">
      <dgm:prSet presAssocID="{8261F4B9-2FC4-492A-A66B-0ACC30072705}" presName="diagram" presStyleCnt="0">
        <dgm:presLayoutVars>
          <dgm:dir/>
          <dgm:resizeHandles val="exact"/>
        </dgm:presLayoutVars>
      </dgm:prSet>
      <dgm:spPr/>
    </dgm:pt>
    <dgm:pt modelId="{74E2F589-9620-420A-88CE-95F4DF4B5FEB}" type="pres">
      <dgm:prSet presAssocID="{49139070-506F-46E5-807B-E29FD754C105}" presName="node" presStyleLbl="node1" presStyleIdx="0" presStyleCnt="10">
        <dgm:presLayoutVars>
          <dgm:bulletEnabled val="1"/>
        </dgm:presLayoutVars>
      </dgm:prSet>
      <dgm:spPr/>
    </dgm:pt>
    <dgm:pt modelId="{8E241158-91C1-4B89-A8A9-7D255C29EC9E}" type="pres">
      <dgm:prSet presAssocID="{3C843589-6ECB-4B21-A3D3-FF9C0776FC29}" presName="sibTrans" presStyleCnt="0"/>
      <dgm:spPr/>
    </dgm:pt>
    <dgm:pt modelId="{D5F2B9D6-6137-4633-ACC6-9D80F4952290}" type="pres">
      <dgm:prSet presAssocID="{EA202A2B-1336-4E50-9ED7-8A33681B604A}" presName="node" presStyleLbl="node1" presStyleIdx="1" presStyleCnt="10">
        <dgm:presLayoutVars>
          <dgm:bulletEnabled val="1"/>
        </dgm:presLayoutVars>
      </dgm:prSet>
      <dgm:spPr/>
    </dgm:pt>
    <dgm:pt modelId="{16E18ECB-75CB-4A54-AADA-7EF316C55436}" type="pres">
      <dgm:prSet presAssocID="{932181AD-8068-43F2-AD26-B8839E6E83F9}" presName="sibTrans" presStyleCnt="0"/>
      <dgm:spPr/>
    </dgm:pt>
    <dgm:pt modelId="{CFD2B730-EDD0-47DA-AF12-F9857C3490AC}" type="pres">
      <dgm:prSet presAssocID="{5B9AE64F-0440-4794-98F7-030846CF8812}" presName="node" presStyleLbl="node1" presStyleIdx="2" presStyleCnt="10">
        <dgm:presLayoutVars>
          <dgm:bulletEnabled val="1"/>
        </dgm:presLayoutVars>
      </dgm:prSet>
      <dgm:spPr/>
    </dgm:pt>
    <dgm:pt modelId="{41723EBD-6207-40FD-9D71-78C84F53CB9E}" type="pres">
      <dgm:prSet presAssocID="{0EF687F3-B368-4C28-AE1E-641BD3EB53E8}" presName="sibTrans" presStyleCnt="0"/>
      <dgm:spPr/>
    </dgm:pt>
    <dgm:pt modelId="{B2F7431B-3383-4291-85E0-49494A73B2E6}" type="pres">
      <dgm:prSet presAssocID="{C90744A6-C85D-4A4E-A8BF-2C4080542F0B}" presName="node" presStyleLbl="node1" presStyleIdx="3" presStyleCnt="10">
        <dgm:presLayoutVars>
          <dgm:bulletEnabled val="1"/>
        </dgm:presLayoutVars>
      </dgm:prSet>
      <dgm:spPr/>
    </dgm:pt>
    <dgm:pt modelId="{99150888-A5FC-44D9-A855-3AFFE92E2D66}" type="pres">
      <dgm:prSet presAssocID="{8FBA1CD4-A034-4846-B7C6-82CCEEDB844B}" presName="sibTrans" presStyleCnt="0"/>
      <dgm:spPr/>
    </dgm:pt>
    <dgm:pt modelId="{DD8A9D9D-93C2-45C1-BCB4-A63618E274F5}" type="pres">
      <dgm:prSet presAssocID="{7B61C84A-CEE9-4965-9F52-2B0A3CD502DF}" presName="node" presStyleLbl="node1" presStyleIdx="4" presStyleCnt="10">
        <dgm:presLayoutVars>
          <dgm:bulletEnabled val="1"/>
        </dgm:presLayoutVars>
      </dgm:prSet>
      <dgm:spPr/>
    </dgm:pt>
    <dgm:pt modelId="{2AD5E4C4-AAE5-4A67-A8CA-51D69FAB00E2}" type="pres">
      <dgm:prSet presAssocID="{8D3F80E4-1900-49B0-9424-21C3B5344E5E}" presName="sibTrans" presStyleCnt="0"/>
      <dgm:spPr/>
    </dgm:pt>
    <dgm:pt modelId="{DB8A42F9-A9DA-49F4-9456-846663E1240E}" type="pres">
      <dgm:prSet presAssocID="{5B48BF7D-9D90-4643-A3EE-6629A606B49E}" presName="node" presStyleLbl="node1" presStyleIdx="5" presStyleCnt="10">
        <dgm:presLayoutVars>
          <dgm:bulletEnabled val="1"/>
        </dgm:presLayoutVars>
      </dgm:prSet>
      <dgm:spPr/>
    </dgm:pt>
    <dgm:pt modelId="{7BB981B0-5F07-495E-B1BB-06E449B4DCB6}" type="pres">
      <dgm:prSet presAssocID="{1CBD5105-1979-47A3-A80F-7EF2371C21E6}" presName="sibTrans" presStyleCnt="0"/>
      <dgm:spPr/>
    </dgm:pt>
    <dgm:pt modelId="{2C55E37B-F90F-44F5-9579-8D8E88AD614F}" type="pres">
      <dgm:prSet presAssocID="{5BDF6E92-A58D-476B-BADA-05E8191AF8F4}" presName="node" presStyleLbl="node1" presStyleIdx="6" presStyleCnt="10">
        <dgm:presLayoutVars>
          <dgm:bulletEnabled val="1"/>
        </dgm:presLayoutVars>
      </dgm:prSet>
      <dgm:spPr/>
    </dgm:pt>
    <dgm:pt modelId="{03044478-A6FA-4839-82FD-C18C20EA5D84}" type="pres">
      <dgm:prSet presAssocID="{785F2B9D-41E4-430B-B0A8-BB37100C1F05}" presName="sibTrans" presStyleCnt="0"/>
      <dgm:spPr/>
    </dgm:pt>
    <dgm:pt modelId="{13B4D4A4-2EE9-4FA8-8FEC-E606B4EACA3D}" type="pres">
      <dgm:prSet presAssocID="{16BEE68D-73F1-42E4-AE1F-AD4777D7E552}" presName="node" presStyleLbl="node1" presStyleIdx="7" presStyleCnt="10">
        <dgm:presLayoutVars>
          <dgm:bulletEnabled val="1"/>
        </dgm:presLayoutVars>
      </dgm:prSet>
      <dgm:spPr/>
    </dgm:pt>
    <dgm:pt modelId="{8F9B68C3-E1B9-446D-9CB8-5985A5E9C2F3}" type="pres">
      <dgm:prSet presAssocID="{C2E03BF9-F327-4C57-B3AB-98046061605D}" presName="sibTrans" presStyleCnt="0"/>
      <dgm:spPr/>
    </dgm:pt>
    <dgm:pt modelId="{82762BAC-6810-4E01-A81A-8BBACDE8FEA8}" type="pres">
      <dgm:prSet presAssocID="{88FA0160-2309-4BEC-80C5-4A60824B3832}" presName="node" presStyleLbl="node1" presStyleIdx="8" presStyleCnt="10">
        <dgm:presLayoutVars>
          <dgm:bulletEnabled val="1"/>
        </dgm:presLayoutVars>
      </dgm:prSet>
      <dgm:spPr/>
    </dgm:pt>
    <dgm:pt modelId="{955DE38F-96A0-4638-8643-41869977F837}" type="pres">
      <dgm:prSet presAssocID="{AF10FBB3-4E2F-432C-979D-C18D88B60DF7}" presName="sibTrans" presStyleCnt="0"/>
      <dgm:spPr/>
    </dgm:pt>
    <dgm:pt modelId="{33F0EA3A-C142-4F31-909C-68787C2CA21D}" type="pres">
      <dgm:prSet presAssocID="{15267668-593E-4748-8921-96997A99403E}" presName="node" presStyleLbl="node1" presStyleIdx="9" presStyleCnt="10">
        <dgm:presLayoutVars>
          <dgm:bulletEnabled val="1"/>
        </dgm:presLayoutVars>
      </dgm:prSet>
      <dgm:spPr/>
    </dgm:pt>
  </dgm:ptLst>
  <dgm:cxnLst>
    <dgm:cxn modelId="{E8ADE102-AFD2-4623-B07E-283539395583}" type="presOf" srcId="{5B48BF7D-9D90-4643-A3EE-6629A606B49E}" destId="{DB8A42F9-A9DA-49F4-9456-846663E1240E}" srcOrd="0" destOrd="0" presId="urn:microsoft.com/office/officeart/2005/8/layout/default"/>
    <dgm:cxn modelId="{817C8410-0969-4417-9871-29F0ED6875DE}" srcId="{8261F4B9-2FC4-492A-A66B-0ACC30072705}" destId="{5BDF6E92-A58D-476B-BADA-05E8191AF8F4}" srcOrd="6" destOrd="0" parTransId="{E2E94909-7B85-4D86-8153-0CA46415A9D3}" sibTransId="{785F2B9D-41E4-430B-B0A8-BB37100C1F05}"/>
    <dgm:cxn modelId="{3866C31C-B24E-47CA-818F-DB7F93AE440A}" srcId="{8261F4B9-2FC4-492A-A66B-0ACC30072705}" destId="{7B61C84A-CEE9-4965-9F52-2B0A3CD502DF}" srcOrd="4" destOrd="0" parTransId="{465EF7BA-4C04-4FE8-B9F5-E32B1B731602}" sibTransId="{8D3F80E4-1900-49B0-9424-21C3B5344E5E}"/>
    <dgm:cxn modelId="{4DFD6D23-BE14-461C-BC17-4FACB301B9A1}" srcId="{8261F4B9-2FC4-492A-A66B-0ACC30072705}" destId="{15267668-593E-4748-8921-96997A99403E}" srcOrd="9" destOrd="0" parTransId="{470FCA35-F3F2-4632-BE69-809459F3D9F3}" sibTransId="{EB033603-D59F-4790-B185-985080336F1D}"/>
    <dgm:cxn modelId="{42CE195D-C057-47CE-8320-F5F141387174}" type="presOf" srcId="{49139070-506F-46E5-807B-E29FD754C105}" destId="{74E2F589-9620-420A-88CE-95F4DF4B5FEB}" srcOrd="0" destOrd="0" presId="urn:microsoft.com/office/officeart/2005/8/layout/default"/>
    <dgm:cxn modelId="{16BA3E63-3DC3-4581-BCB7-3B8CB0D98F8A}" type="presOf" srcId="{8261F4B9-2FC4-492A-A66B-0ACC30072705}" destId="{E266E028-6B66-4246-8D12-270D4708CCEE}" srcOrd="0" destOrd="0" presId="urn:microsoft.com/office/officeart/2005/8/layout/default"/>
    <dgm:cxn modelId="{109E2265-E161-4169-9F12-DAD4A258905F}" srcId="{8261F4B9-2FC4-492A-A66B-0ACC30072705}" destId="{5B9AE64F-0440-4794-98F7-030846CF8812}" srcOrd="2" destOrd="0" parTransId="{CE6E17D9-5481-4046-80BB-123144EBB420}" sibTransId="{0EF687F3-B368-4C28-AE1E-641BD3EB53E8}"/>
    <dgm:cxn modelId="{0477FE4C-2157-42B2-B29D-91803EA28577}" srcId="{8261F4B9-2FC4-492A-A66B-0ACC30072705}" destId="{C90744A6-C85D-4A4E-A8BF-2C4080542F0B}" srcOrd="3" destOrd="0" parTransId="{15230900-4A68-4490-868B-B5A5FF52A632}" sibTransId="{8FBA1CD4-A034-4846-B7C6-82CCEEDB844B}"/>
    <dgm:cxn modelId="{B144974D-9B45-40BA-BC7D-57C96B4F5C37}" type="presOf" srcId="{5B9AE64F-0440-4794-98F7-030846CF8812}" destId="{CFD2B730-EDD0-47DA-AF12-F9857C3490AC}" srcOrd="0" destOrd="0" presId="urn:microsoft.com/office/officeart/2005/8/layout/default"/>
    <dgm:cxn modelId="{B5BA5450-A624-49DE-840F-EE71A3ECE230}" type="presOf" srcId="{7B61C84A-CEE9-4965-9F52-2B0A3CD502DF}" destId="{DD8A9D9D-93C2-45C1-BCB4-A63618E274F5}" srcOrd="0" destOrd="0" presId="urn:microsoft.com/office/officeart/2005/8/layout/default"/>
    <dgm:cxn modelId="{F7BC3972-5024-4122-8875-71AB2F8939F4}" srcId="{8261F4B9-2FC4-492A-A66B-0ACC30072705}" destId="{5B48BF7D-9D90-4643-A3EE-6629A606B49E}" srcOrd="5" destOrd="0" parTransId="{04F0C18F-BA94-4FA2-9C05-6B84F361ABA0}" sibTransId="{1CBD5105-1979-47A3-A80F-7EF2371C21E6}"/>
    <dgm:cxn modelId="{75A9CC93-B238-4533-BC5E-F0233B72467E}" srcId="{8261F4B9-2FC4-492A-A66B-0ACC30072705}" destId="{88FA0160-2309-4BEC-80C5-4A60824B3832}" srcOrd="8" destOrd="0" parTransId="{F7E4CB66-0137-4750-B80F-3F4B4BB2825B}" sibTransId="{AF10FBB3-4E2F-432C-979D-C18D88B60DF7}"/>
    <dgm:cxn modelId="{EE8D3C9A-47B3-48C9-97E2-BEEB98238377}" type="presOf" srcId="{88FA0160-2309-4BEC-80C5-4A60824B3832}" destId="{82762BAC-6810-4E01-A81A-8BBACDE8FEA8}" srcOrd="0" destOrd="0" presId="urn:microsoft.com/office/officeart/2005/8/layout/default"/>
    <dgm:cxn modelId="{263E2BA7-DD4C-4A1F-BD1D-A17F6911360D}" srcId="{8261F4B9-2FC4-492A-A66B-0ACC30072705}" destId="{49139070-506F-46E5-807B-E29FD754C105}" srcOrd="0" destOrd="0" parTransId="{65AFEB8D-37E7-4882-B499-0103D08EE9CD}" sibTransId="{3C843589-6ECB-4B21-A3D3-FF9C0776FC29}"/>
    <dgm:cxn modelId="{A32718A8-30A7-4524-B37D-58FF4710E9D5}" srcId="{8261F4B9-2FC4-492A-A66B-0ACC30072705}" destId="{EA202A2B-1336-4E50-9ED7-8A33681B604A}" srcOrd="1" destOrd="0" parTransId="{1E0ADE34-2E77-43D7-BFB6-4E7B29B24364}" sibTransId="{932181AD-8068-43F2-AD26-B8839E6E83F9}"/>
    <dgm:cxn modelId="{6C0D22A8-44F8-44DB-ACAA-AF464F4B0495}" type="presOf" srcId="{EA202A2B-1336-4E50-9ED7-8A33681B604A}" destId="{D5F2B9D6-6137-4633-ACC6-9D80F4952290}" srcOrd="0" destOrd="0" presId="urn:microsoft.com/office/officeart/2005/8/layout/default"/>
    <dgm:cxn modelId="{DADC87AD-211F-417C-B6BD-F15389DD880A}" type="presOf" srcId="{15267668-593E-4748-8921-96997A99403E}" destId="{33F0EA3A-C142-4F31-909C-68787C2CA21D}" srcOrd="0" destOrd="0" presId="urn:microsoft.com/office/officeart/2005/8/layout/default"/>
    <dgm:cxn modelId="{B65F36C8-8EBC-4D38-BDEB-668F998510EA}" type="presOf" srcId="{16BEE68D-73F1-42E4-AE1F-AD4777D7E552}" destId="{13B4D4A4-2EE9-4FA8-8FEC-E606B4EACA3D}" srcOrd="0" destOrd="0" presId="urn:microsoft.com/office/officeart/2005/8/layout/default"/>
    <dgm:cxn modelId="{0CE82CD5-2C1A-4744-80C1-E1A1A72A3CDA}" type="presOf" srcId="{C90744A6-C85D-4A4E-A8BF-2C4080542F0B}" destId="{B2F7431B-3383-4291-85E0-49494A73B2E6}" srcOrd="0" destOrd="0" presId="urn:microsoft.com/office/officeart/2005/8/layout/default"/>
    <dgm:cxn modelId="{766297D5-240A-4E34-97B7-A7A04B03E1CB}" srcId="{8261F4B9-2FC4-492A-A66B-0ACC30072705}" destId="{16BEE68D-73F1-42E4-AE1F-AD4777D7E552}" srcOrd="7" destOrd="0" parTransId="{C50474CD-52EF-4657-A632-A4ADC78DF726}" sibTransId="{C2E03BF9-F327-4C57-B3AB-98046061605D}"/>
    <dgm:cxn modelId="{22C34BF0-5CAB-42D0-A57A-5FE6B7571345}" type="presOf" srcId="{5BDF6E92-A58D-476B-BADA-05E8191AF8F4}" destId="{2C55E37B-F90F-44F5-9579-8D8E88AD614F}" srcOrd="0" destOrd="0" presId="urn:microsoft.com/office/officeart/2005/8/layout/default"/>
    <dgm:cxn modelId="{2B9E42C5-EA42-46E7-BE3E-62F52B9E5E55}" type="presParOf" srcId="{E266E028-6B66-4246-8D12-270D4708CCEE}" destId="{74E2F589-9620-420A-88CE-95F4DF4B5FEB}" srcOrd="0" destOrd="0" presId="urn:microsoft.com/office/officeart/2005/8/layout/default"/>
    <dgm:cxn modelId="{00BACC9A-2F23-4113-9013-C9B0A40C71B7}" type="presParOf" srcId="{E266E028-6B66-4246-8D12-270D4708CCEE}" destId="{8E241158-91C1-4B89-A8A9-7D255C29EC9E}" srcOrd="1" destOrd="0" presId="urn:microsoft.com/office/officeart/2005/8/layout/default"/>
    <dgm:cxn modelId="{E9EB3843-2ABE-4EC6-B1D6-E98AE255849E}" type="presParOf" srcId="{E266E028-6B66-4246-8D12-270D4708CCEE}" destId="{D5F2B9D6-6137-4633-ACC6-9D80F4952290}" srcOrd="2" destOrd="0" presId="urn:microsoft.com/office/officeart/2005/8/layout/default"/>
    <dgm:cxn modelId="{697B2677-C919-446A-80B2-EB784E615231}" type="presParOf" srcId="{E266E028-6B66-4246-8D12-270D4708CCEE}" destId="{16E18ECB-75CB-4A54-AADA-7EF316C55436}" srcOrd="3" destOrd="0" presId="urn:microsoft.com/office/officeart/2005/8/layout/default"/>
    <dgm:cxn modelId="{1EF5B237-B92B-4817-9676-E58C70D63994}" type="presParOf" srcId="{E266E028-6B66-4246-8D12-270D4708CCEE}" destId="{CFD2B730-EDD0-47DA-AF12-F9857C3490AC}" srcOrd="4" destOrd="0" presId="urn:microsoft.com/office/officeart/2005/8/layout/default"/>
    <dgm:cxn modelId="{F3FA8788-8F60-40A7-8157-F535BCA0C5B8}" type="presParOf" srcId="{E266E028-6B66-4246-8D12-270D4708CCEE}" destId="{41723EBD-6207-40FD-9D71-78C84F53CB9E}" srcOrd="5" destOrd="0" presId="urn:microsoft.com/office/officeart/2005/8/layout/default"/>
    <dgm:cxn modelId="{B4D1B6FF-230A-4DF2-8AC9-92430A111692}" type="presParOf" srcId="{E266E028-6B66-4246-8D12-270D4708CCEE}" destId="{B2F7431B-3383-4291-85E0-49494A73B2E6}" srcOrd="6" destOrd="0" presId="urn:microsoft.com/office/officeart/2005/8/layout/default"/>
    <dgm:cxn modelId="{1D01E1F1-C9B0-471F-9A03-CEB6634ED9B0}" type="presParOf" srcId="{E266E028-6B66-4246-8D12-270D4708CCEE}" destId="{99150888-A5FC-44D9-A855-3AFFE92E2D66}" srcOrd="7" destOrd="0" presId="urn:microsoft.com/office/officeart/2005/8/layout/default"/>
    <dgm:cxn modelId="{38CFF9B7-8395-42C9-B1BC-F0740F370BF5}" type="presParOf" srcId="{E266E028-6B66-4246-8D12-270D4708CCEE}" destId="{DD8A9D9D-93C2-45C1-BCB4-A63618E274F5}" srcOrd="8" destOrd="0" presId="urn:microsoft.com/office/officeart/2005/8/layout/default"/>
    <dgm:cxn modelId="{708973DC-A480-4717-86CA-7FEB08BE1F0C}" type="presParOf" srcId="{E266E028-6B66-4246-8D12-270D4708CCEE}" destId="{2AD5E4C4-AAE5-4A67-A8CA-51D69FAB00E2}" srcOrd="9" destOrd="0" presId="urn:microsoft.com/office/officeart/2005/8/layout/default"/>
    <dgm:cxn modelId="{C43D957B-5C98-42FD-A729-6D366B560AEE}" type="presParOf" srcId="{E266E028-6B66-4246-8D12-270D4708CCEE}" destId="{DB8A42F9-A9DA-49F4-9456-846663E1240E}" srcOrd="10" destOrd="0" presId="urn:microsoft.com/office/officeart/2005/8/layout/default"/>
    <dgm:cxn modelId="{938BFDD8-0097-42A2-B9C2-D0323A2AE7BC}" type="presParOf" srcId="{E266E028-6B66-4246-8D12-270D4708CCEE}" destId="{7BB981B0-5F07-495E-B1BB-06E449B4DCB6}" srcOrd="11" destOrd="0" presId="urn:microsoft.com/office/officeart/2005/8/layout/default"/>
    <dgm:cxn modelId="{6F7430FF-9115-481D-B65E-38A807ECB830}" type="presParOf" srcId="{E266E028-6B66-4246-8D12-270D4708CCEE}" destId="{2C55E37B-F90F-44F5-9579-8D8E88AD614F}" srcOrd="12" destOrd="0" presId="urn:microsoft.com/office/officeart/2005/8/layout/default"/>
    <dgm:cxn modelId="{0564658D-3E52-4591-B6C7-2EB048A00F1B}" type="presParOf" srcId="{E266E028-6B66-4246-8D12-270D4708CCEE}" destId="{03044478-A6FA-4839-82FD-C18C20EA5D84}" srcOrd="13" destOrd="0" presId="urn:microsoft.com/office/officeart/2005/8/layout/default"/>
    <dgm:cxn modelId="{5742FE51-CB0E-497C-8600-A561ED9195D9}" type="presParOf" srcId="{E266E028-6B66-4246-8D12-270D4708CCEE}" destId="{13B4D4A4-2EE9-4FA8-8FEC-E606B4EACA3D}" srcOrd="14" destOrd="0" presId="urn:microsoft.com/office/officeart/2005/8/layout/default"/>
    <dgm:cxn modelId="{F83D9942-D130-4BCF-8361-7A9FC248E478}" type="presParOf" srcId="{E266E028-6B66-4246-8D12-270D4708CCEE}" destId="{8F9B68C3-E1B9-446D-9CB8-5985A5E9C2F3}" srcOrd="15" destOrd="0" presId="urn:microsoft.com/office/officeart/2005/8/layout/default"/>
    <dgm:cxn modelId="{DF7AEAA5-F266-4EC1-A2E1-03F5B38FCBB0}" type="presParOf" srcId="{E266E028-6B66-4246-8D12-270D4708CCEE}" destId="{82762BAC-6810-4E01-A81A-8BBACDE8FEA8}" srcOrd="16" destOrd="0" presId="urn:microsoft.com/office/officeart/2005/8/layout/default"/>
    <dgm:cxn modelId="{1E51773C-7754-4631-98CC-D4729E324396}" type="presParOf" srcId="{E266E028-6B66-4246-8D12-270D4708CCEE}" destId="{955DE38F-96A0-4638-8643-41869977F837}" srcOrd="17" destOrd="0" presId="urn:microsoft.com/office/officeart/2005/8/layout/default"/>
    <dgm:cxn modelId="{3E084CE0-BF90-4849-AE68-700DCA4182D0}" type="presParOf" srcId="{E266E028-6B66-4246-8D12-270D4708CCEE}" destId="{33F0EA3A-C142-4F31-909C-68787C2CA21D}"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4738A7C-E7EC-4E89-8C59-81BE5D12E82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F359FAF-AE19-4665-87DB-46F7DDB51E26}">
      <dgm:prSet/>
      <dgm:spPr/>
      <dgm:t>
        <a:bodyPr/>
        <a:lstStyle/>
        <a:p>
          <a:r>
            <a:rPr lang="es-ES"/>
            <a:t>El origen del Derecho comunitario se encuentra en el principio de atribución de ejercicio de competencias a  la UE, de acuerdo con este principio la UE sólo puede actuar cuando existe una delegación previa de ejercicio de competencias. </a:t>
          </a:r>
          <a:endParaRPr lang="en-US"/>
        </a:p>
      </dgm:t>
    </dgm:pt>
    <dgm:pt modelId="{D5F63AE9-FDEA-4102-889A-0907EF54B658}" type="parTrans" cxnId="{ED64A99B-F863-4B0F-90E6-E807A71AB8F1}">
      <dgm:prSet/>
      <dgm:spPr/>
      <dgm:t>
        <a:bodyPr/>
        <a:lstStyle/>
        <a:p>
          <a:endParaRPr lang="en-US"/>
        </a:p>
      </dgm:t>
    </dgm:pt>
    <dgm:pt modelId="{DC2FE20B-730F-4FAF-830C-578B6084D6A8}" type="sibTrans" cxnId="{ED64A99B-F863-4B0F-90E6-E807A71AB8F1}">
      <dgm:prSet/>
      <dgm:spPr/>
      <dgm:t>
        <a:bodyPr/>
        <a:lstStyle/>
        <a:p>
          <a:endParaRPr lang="en-US"/>
        </a:p>
      </dgm:t>
    </dgm:pt>
    <dgm:pt modelId="{1E5D3D22-CC3D-442D-BDC1-F7D73E83E72F}">
      <dgm:prSet/>
      <dgm:spPr/>
      <dgm:t>
        <a:bodyPr/>
        <a:lstStyle/>
        <a:p>
          <a:r>
            <a:rPr lang="es-ES"/>
            <a:t>Es un Derecho complementario del de los Estados miembros. El Derecho comunitario no tiene vocación de sustituir al derecho de los Estados miembros, sino que colabora con ellos y los complementa en aquellas áreas en las que a la UE se le han otorgado competencias para actuar. </a:t>
          </a:r>
          <a:endParaRPr lang="en-US"/>
        </a:p>
      </dgm:t>
    </dgm:pt>
    <dgm:pt modelId="{18DC584E-64E2-457A-AC4F-D62ABDAF3FF5}" type="parTrans" cxnId="{C56052F7-0BDD-4348-83CF-552C394600B0}">
      <dgm:prSet/>
      <dgm:spPr/>
      <dgm:t>
        <a:bodyPr/>
        <a:lstStyle/>
        <a:p>
          <a:endParaRPr lang="en-US"/>
        </a:p>
      </dgm:t>
    </dgm:pt>
    <dgm:pt modelId="{01D0B0D9-42AF-48F9-9BA3-E0000A90CC76}" type="sibTrans" cxnId="{C56052F7-0BDD-4348-83CF-552C394600B0}">
      <dgm:prSet/>
      <dgm:spPr/>
      <dgm:t>
        <a:bodyPr/>
        <a:lstStyle/>
        <a:p>
          <a:endParaRPr lang="en-US"/>
        </a:p>
      </dgm:t>
    </dgm:pt>
    <dgm:pt modelId="{1FB52C9D-5B51-4C38-AC94-ADACC3B27298}">
      <dgm:prSet/>
      <dgm:spPr/>
      <dgm:t>
        <a:bodyPr/>
        <a:lstStyle/>
        <a:p>
          <a:r>
            <a:rPr lang="es-ES"/>
            <a:t>La forma en la que interactúan estos Derechos se estructura a través de una serie de principios: primacía, subsidiariedad y proporcionalidad. </a:t>
          </a:r>
          <a:endParaRPr lang="en-US"/>
        </a:p>
      </dgm:t>
    </dgm:pt>
    <dgm:pt modelId="{4D7DBECD-330B-4714-AB88-5FD51B54556E}" type="parTrans" cxnId="{94981AB4-3879-4939-B0C7-BA9D8FAD9780}">
      <dgm:prSet/>
      <dgm:spPr/>
      <dgm:t>
        <a:bodyPr/>
        <a:lstStyle/>
        <a:p>
          <a:endParaRPr lang="en-US"/>
        </a:p>
      </dgm:t>
    </dgm:pt>
    <dgm:pt modelId="{67F350AB-2831-4583-8B60-B0EC5F969795}" type="sibTrans" cxnId="{94981AB4-3879-4939-B0C7-BA9D8FAD9780}">
      <dgm:prSet/>
      <dgm:spPr/>
      <dgm:t>
        <a:bodyPr/>
        <a:lstStyle/>
        <a:p>
          <a:endParaRPr lang="en-US"/>
        </a:p>
      </dgm:t>
    </dgm:pt>
    <dgm:pt modelId="{FF50A18F-9764-40CA-AE56-2A430AAD4E47}" type="pres">
      <dgm:prSet presAssocID="{04738A7C-E7EC-4E89-8C59-81BE5D12E82E}" presName="linear" presStyleCnt="0">
        <dgm:presLayoutVars>
          <dgm:animLvl val="lvl"/>
          <dgm:resizeHandles val="exact"/>
        </dgm:presLayoutVars>
      </dgm:prSet>
      <dgm:spPr/>
    </dgm:pt>
    <dgm:pt modelId="{4FD3560A-86EC-45DB-B42A-9A094ACF6CAA}" type="pres">
      <dgm:prSet presAssocID="{4F359FAF-AE19-4665-87DB-46F7DDB51E26}" presName="parentText" presStyleLbl="node1" presStyleIdx="0" presStyleCnt="3">
        <dgm:presLayoutVars>
          <dgm:chMax val="0"/>
          <dgm:bulletEnabled val="1"/>
        </dgm:presLayoutVars>
      </dgm:prSet>
      <dgm:spPr/>
    </dgm:pt>
    <dgm:pt modelId="{54D8180E-5384-4B04-BCBE-E3463466D9A0}" type="pres">
      <dgm:prSet presAssocID="{DC2FE20B-730F-4FAF-830C-578B6084D6A8}" presName="spacer" presStyleCnt="0"/>
      <dgm:spPr/>
    </dgm:pt>
    <dgm:pt modelId="{A1B04AB2-221D-44B5-B717-C96013A5CBF1}" type="pres">
      <dgm:prSet presAssocID="{1E5D3D22-CC3D-442D-BDC1-F7D73E83E72F}" presName="parentText" presStyleLbl="node1" presStyleIdx="1" presStyleCnt="3">
        <dgm:presLayoutVars>
          <dgm:chMax val="0"/>
          <dgm:bulletEnabled val="1"/>
        </dgm:presLayoutVars>
      </dgm:prSet>
      <dgm:spPr/>
    </dgm:pt>
    <dgm:pt modelId="{97FC7BCA-3CD2-435F-8F28-F86EF4215C20}" type="pres">
      <dgm:prSet presAssocID="{01D0B0D9-42AF-48F9-9BA3-E0000A90CC76}" presName="spacer" presStyleCnt="0"/>
      <dgm:spPr/>
    </dgm:pt>
    <dgm:pt modelId="{4362A7BD-0B16-4BC3-B12A-C5CED1F0309F}" type="pres">
      <dgm:prSet presAssocID="{1FB52C9D-5B51-4C38-AC94-ADACC3B27298}" presName="parentText" presStyleLbl="node1" presStyleIdx="2" presStyleCnt="3">
        <dgm:presLayoutVars>
          <dgm:chMax val="0"/>
          <dgm:bulletEnabled val="1"/>
        </dgm:presLayoutVars>
      </dgm:prSet>
      <dgm:spPr/>
    </dgm:pt>
  </dgm:ptLst>
  <dgm:cxnLst>
    <dgm:cxn modelId="{4CCB7F08-5072-4B67-8AFA-4C234B671727}" type="presOf" srcId="{1E5D3D22-CC3D-442D-BDC1-F7D73E83E72F}" destId="{A1B04AB2-221D-44B5-B717-C96013A5CBF1}" srcOrd="0" destOrd="0" presId="urn:microsoft.com/office/officeart/2005/8/layout/vList2"/>
    <dgm:cxn modelId="{C6B6D41E-FA81-4A9E-91B5-1D03ED3B9E6F}" type="presOf" srcId="{1FB52C9D-5B51-4C38-AC94-ADACC3B27298}" destId="{4362A7BD-0B16-4BC3-B12A-C5CED1F0309F}" srcOrd="0" destOrd="0" presId="urn:microsoft.com/office/officeart/2005/8/layout/vList2"/>
    <dgm:cxn modelId="{CC27FD95-99C3-453B-BB64-4876B156FEA6}" type="presOf" srcId="{04738A7C-E7EC-4E89-8C59-81BE5D12E82E}" destId="{FF50A18F-9764-40CA-AE56-2A430AAD4E47}" srcOrd="0" destOrd="0" presId="urn:microsoft.com/office/officeart/2005/8/layout/vList2"/>
    <dgm:cxn modelId="{ED64A99B-F863-4B0F-90E6-E807A71AB8F1}" srcId="{04738A7C-E7EC-4E89-8C59-81BE5D12E82E}" destId="{4F359FAF-AE19-4665-87DB-46F7DDB51E26}" srcOrd="0" destOrd="0" parTransId="{D5F63AE9-FDEA-4102-889A-0907EF54B658}" sibTransId="{DC2FE20B-730F-4FAF-830C-578B6084D6A8}"/>
    <dgm:cxn modelId="{94981AB4-3879-4939-B0C7-BA9D8FAD9780}" srcId="{04738A7C-E7EC-4E89-8C59-81BE5D12E82E}" destId="{1FB52C9D-5B51-4C38-AC94-ADACC3B27298}" srcOrd="2" destOrd="0" parTransId="{4D7DBECD-330B-4714-AB88-5FD51B54556E}" sibTransId="{67F350AB-2831-4583-8B60-B0EC5F969795}"/>
    <dgm:cxn modelId="{F9CD93B8-0EC4-423D-AC81-095A537244F5}" type="presOf" srcId="{4F359FAF-AE19-4665-87DB-46F7DDB51E26}" destId="{4FD3560A-86EC-45DB-B42A-9A094ACF6CAA}" srcOrd="0" destOrd="0" presId="urn:microsoft.com/office/officeart/2005/8/layout/vList2"/>
    <dgm:cxn modelId="{C56052F7-0BDD-4348-83CF-552C394600B0}" srcId="{04738A7C-E7EC-4E89-8C59-81BE5D12E82E}" destId="{1E5D3D22-CC3D-442D-BDC1-F7D73E83E72F}" srcOrd="1" destOrd="0" parTransId="{18DC584E-64E2-457A-AC4F-D62ABDAF3FF5}" sibTransId="{01D0B0D9-42AF-48F9-9BA3-E0000A90CC76}"/>
    <dgm:cxn modelId="{F35A0DB8-D68C-4E83-848C-16027F86DB0B}" type="presParOf" srcId="{FF50A18F-9764-40CA-AE56-2A430AAD4E47}" destId="{4FD3560A-86EC-45DB-B42A-9A094ACF6CAA}" srcOrd="0" destOrd="0" presId="urn:microsoft.com/office/officeart/2005/8/layout/vList2"/>
    <dgm:cxn modelId="{52A5C253-1094-4462-A328-48D5524E28E8}" type="presParOf" srcId="{FF50A18F-9764-40CA-AE56-2A430AAD4E47}" destId="{54D8180E-5384-4B04-BCBE-E3463466D9A0}" srcOrd="1" destOrd="0" presId="urn:microsoft.com/office/officeart/2005/8/layout/vList2"/>
    <dgm:cxn modelId="{A1AE419C-F9F7-4EC3-916A-B04F268BD7A5}" type="presParOf" srcId="{FF50A18F-9764-40CA-AE56-2A430AAD4E47}" destId="{A1B04AB2-221D-44B5-B717-C96013A5CBF1}" srcOrd="2" destOrd="0" presId="urn:microsoft.com/office/officeart/2005/8/layout/vList2"/>
    <dgm:cxn modelId="{50390F64-8946-4672-B05E-813F0F50DA9C}" type="presParOf" srcId="{FF50A18F-9764-40CA-AE56-2A430AAD4E47}" destId="{97FC7BCA-3CD2-435F-8F28-F86EF4215C20}" srcOrd="3" destOrd="0" presId="urn:microsoft.com/office/officeart/2005/8/layout/vList2"/>
    <dgm:cxn modelId="{D024C344-998F-4102-BBA4-90E46C77EF43}" type="presParOf" srcId="{FF50A18F-9764-40CA-AE56-2A430AAD4E47}" destId="{4362A7BD-0B16-4BC3-B12A-C5CED1F0309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5ED313A-0475-4348-8AAE-FFB454318A88}" type="doc">
      <dgm:prSet loTypeId="urn:microsoft.com/office/officeart/2018/2/layout/IconCircle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72650D90-6BF7-402C-A496-CD5AE51DB043}">
      <dgm:prSet/>
      <dgm:spPr/>
      <dgm:t>
        <a:bodyPr/>
        <a:lstStyle/>
        <a:p>
          <a:r>
            <a:rPr lang="es-ES"/>
            <a:t>La soberanía fiscal está en manos de los Estados miembros, y la Unión dispone solo de competencias limitadas. </a:t>
          </a:r>
          <a:endParaRPr lang="en-US"/>
        </a:p>
      </dgm:t>
    </dgm:pt>
    <dgm:pt modelId="{9C1F869F-BD60-4AB2-863C-BBCA4B88867C}" type="parTrans" cxnId="{B06360D0-023C-4005-9714-B1E9FB723BDF}">
      <dgm:prSet/>
      <dgm:spPr/>
      <dgm:t>
        <a:bodyPr/>
        <a:lstStyle/>
        <a:p>
          <a:endParaRPr lang="en-US"/>
        </a:p>
      </dgm:t>
    </dgm:pt>
    <dgm:pt modelId="{874B56E9-C81D-4381-ACF3-51AF157C5B45}" type="sibTrans" cxnId="{B06360D0-023C-4005-9714-B1E9FB723BDF}">
      <dgm:prSet/>
      <dgm:spPr/>
      <dgm:t>
        <a:bodyPr/>
        <a:lstStyle/>
        <a:p>
          <a:endParaRPr lang="en-US"/>
        </a:p>
      </dgm:t>
    </dgm:pt>
    <dgm:pt modelId="{A074D58D-F58A-4605-ABBE-638348A2FD81}">
      <dgm:prSet/>
      <dgm:spPr/>
      <dgm:t>
        <a:bodyPr/>
        <a:lstStyle/>
        <a:p>
          <a:r>
            <a:rPr lang="es-ES"/>
            <a:t>La política fiscal está orientada al buen funcionamiento del mercado único, la armonización de los impuestos indirectos se abordó antes que la de los directos. La lucha contra la evasión fiscal se ha convertido en una prioridad política. </a:t>
          </a:r>
          <a:endParaRPr lang="en-US"/>
        </a:p>
      </dgm:t>
    </dgm:pt>
    <dgm:pt modelId="{A2AD1D85-7CD0-4B75-9683-E5AA8EBC2E10}" type="parTrans" cxnId="{2BD99796-F3DB-4D0C-BB49-B6D8F3FCC08D}">
      <dgm:prSet/>
      <dgm:spPr/>
      <dgm:t>
        <a:bodyPr/>
        <a:lstStyle/>
        <a:p>
          <a:endParaRPr lang="en-US"/>
        </a:p>
      </dgm:t>
    </dgm:pt>
    <dgm:pt modelId="{B53C93A1-ABD3-4FD1-BC07-179B68303BDD}" type="sibTrans" cxnId="{2BD99796-F3DB-4D0C-BB49-B6D8F3FCC08D}">
      <dgm:prSet/>
      <dgm:spPr/>
      <dgm:t>
        <a:bodyPr/>
        <a:lstStyle/>
        <a:p>
          <a:endParaRPr lang="en-US"/>
        </a:p>
      </dgm:t>
    </dgm:pt>
    <dgm:pt modelId="{13D19A0E-CD9B-4E07-9C13-039D4DF91C89}">
      <dgm:prSet/>
      <dgm:spPr/>
      <dgm:t>
        <a:bodyPr/>
        <a:lstStyle/>
        <a:p>
          <a:r>
            <a:rPr lang="es-ES"/>
            <a:t>La política fiscal de la UE se encuentra condicionada por la regla de la unanimidad,</a:t>
          </a:r>
          <a:endParaRPr lang="en-US"/>
        </a:p>
      </dgm:t>
    </dgm:pt>
    <dgm:pt modelId="{C78420CD-B1BA-445B-8441-67D6D2A0BF3D}" type="parTrans" cxnId="{B546C6C2-6DAC-47DE-8FE8-7AB4E50BE913}">
      <dgm:prSet/>
      <dgm:spPr/>
      <dgm:t>
        <a:bodyPr/>
        <a:lstStyle/>
        <a:p>
          <a:endParaRPr lang="en-US"/>
        </a:p>
      </dgm:t>
    </dgm:pt>
    <dgm:pt modelId="{457DE171-B589-4FAC-ABA6-71A64580BD82}" type="sibTrans" cxnId="{B546C6C2-6DAC-47DE-8FE8-7AB4E50BE913}">
      <dgm:prSet/>
      <dgm:spPr/>
      <dgm:t>
        <a:bodyPr/>
        <a:lstStyle/>
        <a:p>
          <a:endParaRPr lang="en-US"/>
        </a:p>
      </dgm:t>
    </dgm:pt>
    <dgm:pt modelId="{43A8764E-3E95-4458-9716-5460DB97E631}">
      <dgm:prSet/>
      <dgm:spPr/>
      <dgm:t>
        <a:bodyPr/>
        <a:lstStyle/>
        <a:p>
          <a:r>
            <a:rPr lang="es-ES"/>
            <a:t>La Comisión Europea lleva a cabo la  función catalizadora de presentar los proyectos de normas, que serán aprobadas  por el Consejo y por el Parlamento Europeo. </a:t>
          </a:r>
          <a:endParaRPr lang="en-US"/>
        </a:p>
      </dgm:t>
    </dgm:pt>
    <dgm:pt modelId="{83C4E4A8-F794-4E54-994A-B1D7F4DB0CF3}" type="parTrans" cxnId="{6ACF2B8D-A7EC-4CEA-AACF-A443E73BB5C3}">
      <dgm:prSet/>
      <dgm:spPr/>
      <dgm:t>
        <a:bodyPr/>
        <a:lstStyle/>
        <a:p>
          <a:endParaRPr lang="en-US"/>
        </a:p>
      </dgm:t>
    </dgm:pt>
    <dgm:pt modelId="{FB99BFCF-4E69-43BD-B0F8-A8DB8EBB25C8}" type="sibTrans" cxnId="{6ACF2B8D-A7EC-4CEA-AACF-A443E73BB5C3}">
      <dgm:prSet/>
      <dgm:spPr/>
      <dgm:t>
        <a:bodyPr/>
        <a:lstStyle/>
        <a:p>
          <a:endParaRPr lang="en-US"/>
        </a:p>
      </dgm:t>
    </dgm:pt>
    <dgm:pt modelId="{FDDB5D9D-487E-42EB-9DA7-13DE0DAFB4D9}">
      <dgm:prSet/>
      <dgm:spPr/>
      <dgm:t>
        <a:bodyPr/>
        <a:lstStyle/>
        <a:p>
          <a:r>
            <a:rPr lang="es-ES"/>
            <a:t>Siempre que cumpla las normas de la Unión, cada Estado miembro es libre de elegir el sistema fiscal que considere más adecuado. En este marco, las principales prioridades de la política fiscal de la Unión son la eliminación de los obstáculos fiscales a la actividad económica transfronteriza, la lucha contra la competencia fiscal perjudicial y la evasión de impuestos, así como el fomento de una mayor cooperación entre administraciones fiscales para garantizar el control y combatir el fraude.</a:t>
          </a:r>
          <a:endParaRPr lang="en-US"/>
        </a:p>
      </dgm:t>
    </dgm:pt>
    <dgm:pt modelId="{FD9583F7-B76D-40E6-B687-60E31DBD4EE4}" type="parTrans" cxnId="{5CAE28EC-FFA2-471E-83E2-49EE80CC6004}">
      <dgm:prSet/>
      <dgm:spPr/>
      <dgm:t>
        <a:bodyPr/>
        <a:lstStyle/>
        <a:p>
          <a:endParaRPr lang="en-US"/>
        </a:p>
      </dgm:t>
    </dgm:pt>
    <dgm:pt modelId="{395298FE-6F0C-40EC-919B-1FED28DC45A8}" type="sibTrans" cxnId="{5CAE28EC-FFA2-471E-83E2-49EE80CC6004}">
      <dgm:prSet/>
      <dgm:spPr/>
      <dgm:t>
        <a:bodyPr/>
        <a:lstStyle/>
        <a:p>
          <a:endParaRPr lang="en-US"/>
        </a:p>
      </dgm:t>
    </dgm:pt>
    <dgm:pt modelId="{8FCDBD90-BFA7-4AAE-89E5-F41019BBA82F}" type="pres">
      <dgm:prSet presAssocID="{B5ED313A-0475-4348-8AAE-FFB454318A88}" presName="root" presStyleCnt="0">
        <dgm:presLayoutVars>
          <dgm:dir/>
          <dgm:resizeHandles val="exact"/>
        </dgm:presLayoutVars>
      </dgm:prSet>
      <dgm:spPr/>
    </dgm:pt>
    <dgm:pt modelId="{E0AB3961-63CF-4A3B-8CFC-E9D236AD3C7A}" type="pres">
      <dgm:prSet presAssocID="{B5ED313A-0475-4348-8AAE-FFB454318A88}" presName="container" presStyleCnt="0">
        <dgm:presLayoutVars>
          <dgm:dir/>
          <dgm:resizeHandles val="exact"/>
        </dgm:presLayoutVars>
      </dgm:prSet>
      <dgm:spPr/>
    </dgm:pt>
    <dgm:pt modelId="{67ECD9E8-12EF-4CC3-A895-77DCDEFD5D73}" type="pres">
      <dgm:prSet presAssocID="{72650D90-6BF7-402C-A496-CD5AE51DB043}" presName="compNode" presStyleCnt="0"/>
      <dgm:spPr/>
    </dgm:pt>
    <dgm:pt modelId="{E3A5E469-B181-4257-BFFF-5B3FE38AC96A}" type="pres">
      <dgm:prSet presAssocID="{72650D90-6BF7-402C-A496-CD5AE51DB043}" presName="iconBgRect" presStyleLbl="bgShp" presStyleIdx="0" presStyleCnt="5"/>
      <dgm:spPr/>
    </dgm:pt>
    <dgm:pt modelId="{16582209-830D-4E0C-83C3-8CB562E98725}" type="pres">
      <dgm:prSet presAssocID="{72650D90-6BF7-402C-A496-CD5AE51DB04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81D13B58-FFBB-450A-802F-8CDB44657A01}" type="pres">
      <dgm:prSet presAssocID="{72650D90-6BF7-402C-A496-CD5AE51DB043}" presName="spaceRect" presStyleCnt="0"/>
      <dgm:spPr/>
    </dgm:pt>
    <dgm:pt modelId="{352E4156-D065-4BC2-AE30-3F8F4B0BC74D}" type="pres">
      <dgm:prSet presAssocID="{72650D90-6BF7-402C-A496-CD5AE51DB043}" presName="textRect" presStyleLbl="revTx" presStyleIdx="0" presStyleCnt="5">
        <dgm:presLayoutVars>
          <dgm:chMax val="1"/>
          <dgm:chPref val="1"/>
        </dgm:presLayoutVars>
      </dgm:prSet>
      <dgm:spPr/>
    </dgm:pt>
    <dgm:pt modelId="{2E0A0FEB-D177-4499-8027-C1E7A2D1F0BC}" type="pres">
      <dgm:prSet presAssocID="{874B56E9-C81D-4381-ACF3-51AF157C5B45}" presName="sibTrans" presStyleLbl="sibTrans2D1" presStyleIdx="0" presStyleCnt="0"/>
      <dgm:spPr/>
    </dgm:pt>
    <dgm:pt modelId="{3754C31D-634F-4329-9125-52A97C399C00}" type="pres">
      <dgm:prSet presAssocID="{A074D58D-F58A-4605-ABBE-638348A2FD81}" presName="compNode" presStyleCnt="0"/>
      <dgm:spPr/>
    </dgm:pt>
    <dgm:pt modelId="{1267C152-A9EF-40CD-AEEA-061E9B71C5CC}" type="pres">
      <dgm:prSet presAssocID="{A074D58D-F58A-4605-ABBE-638348A2FD81}" presName="iconBgRect" presStyleLbl="bgShp" presStyleIdx="1" presStyleCnt="5"/>
      <dgm:spPr/>
    </dgm:pt>
    <dgm:pt modelId="{B28F4307-B488-4D64-92AF-AFE25C3C0F14}" type="pres">
      <dgm:prSet presAssocID="{A074D58D-F58A-4605-ABBE-638348A2FD8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49F60C97-132D-40C8-80BE-E99CA3ADC32A}" type="pres">
      <dgm:prSet presAssocID="{A074D58D-F58A-4605-ABBE-638348A2FD81}" presName="spaceRect" presStyleCnt="0"/>
      <dgm:spPr/>
    </dgm:pt>
    <dgm:pt modelId="{ACEA8719-99B9-45A3-960B-D2F5ADA44B93}" type="pres">
      <dgm:prSet presAssocID="{A074D58D-F58A-4605-ABBE-638348A2FD81}" presName="textRect" presStyleLbl="revTx" presStyleIdx="1" presStyleCnt="5">
        <dgm:presLayoutVars>
          <dgm:chMax val="1"/>
          <dgm:chPref val="1"/>
        </dgm:presLayoutVars>
      </dgm:prSet>
      <dgm:spPr/>
    </dgm:pt>
    <dgm:pt modelId="{1F858986-5D89-4380-93D5-E791FDD99CDE}" type="pres">
      <dgm:prSet presAssocID="{B53C93A1-ABD3-4FD1-BC07-179B68303BDD}" presName="sibTrans" presStyleLbl="sibTrans2D1" presStyleIdx="0" presStyleCnt="0"/>
      <dgm:spPr/>
    </dgm:pt>
    <dgm:pt modelId="{6B8E24B1-013E-46A5-AD48-C2DCC4414160}" type="pres">
      <dgm:prSet presAssocID="{13D19A0E-CD9B-4E07-9C13-039D4DF91C89}" presName="compNode" presStyleCnt="0"/>
      <dgm:spPr/>
    </dgm:pt>
    <dgm:pt modelId="{DED0FDA3-CBDB-4E0A-84D8-B387E656E6AE}" type="pres">
      <dgm:prSet presAssocID="{13D19A0E-CD9B-4E07-9C13-039D4DF91C89}" presName="iconBgRect" presStyleLbl="bgShp" presStyleIdx="2" presStyleCnt="5"/>
      <dgm:spPr/>
    </dgm:pt>
    <dgm:pt modelId="{50A35DC1-4AA8-4171-A10E-23BFD247B3C0}" type="pres">
      <dgm:prSet presAssocID="{13D19A0E-CD9B-4E07-9C13-039D4DF91C8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8511D763-789D-44D8-A963-1E2441351A8B}" type="pres">
      <dgm:prSet presAssocID="{13D19A0E-CD9B-4E07-9C13-039D4DF91C89}" presName="spaceRect" presStyleCnt="0"/>
      <dgm:spPr/>
    </dgm:pt>
    <dgm:pt modelId="{D191417D-4243-4E13-9896-7E90E9C9AA50}" type="pres">
      <dgm:prSet presAssocID="{13D19A0E-CD9B-4E07-9C13-039D4DF91C89}" presName="textRect" presStyleLbl="revTx" presStyleIdx="2" presStyleCnt="5">
        <dgm:presLayoutVars>
          <dgm:chMax val="1"/>
          <dgm:chPref val="1"/>
        </dgm:presLayoutVars>
      </dgm:prSet>
      <dgm:spPr/>
    </dgm:pt>
    <dgm:pt modelId="{60914FA1-E7CB-4548-B24D-AB8D9758A72A}" type="pres">
      <dgm:prSet presAssocID="{457DE171-B589-4FAC-ABA6-71A64580BD82}" presName="sibTrans" presStyleLbl="sibTrans2D1" presStyleIdx="0" presStyleCnt="0"/>
      <dgm:spPr/>
    </dgm:pt>
    <dgm:pt modelId="{F58816A1-7DC8-4C15-B243-2DB2A21FB255}" type="pres">
      <dgm:prSet presAssocID="{43A8764E-3E95-4458-9716-5460DB97E631}" presName="compNode" presStyleCnt="0"/>
      <dgm:spPr/>
    </dgm:pt>
    <dgm:pt modelId="{DC856070-0591-4772-BAB4-5A23448B9EE9}" type="pres">
      <dgm:prSet presAssocID="{43A8764E-3E95-4458-9716-5460DB97E631}" presName="iconBgRect" presStyleLbl="bgShp" presStyleIdx="3" presStyleCnt="5"/>
      <dgm:spPr/>
    </dgm:pt>
    <dgm:pt modelId="{E8E8D8BC-1EA0-43CE-97CA-E0B46D049F9E}" type="pres">
      <dgm:prSet presAssocID="{43A8764E-3E95-4458-9716-5460DB97E631}"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ptain"/>
        </a:ext>
      </dgm:extLst>
    </dgm:pt>
    <dgm:pt modelId="{EFF0C112-7A7E-4027-8690-C547CE98C8FC}" type="pres">
      <dgm:prSet presAssocID="{43A8764E-3E95-4458-9716-5460DB97E631}" presName="spaceRect" presStyleCnt="0"/>
      <dgm:spPr/>
    </dgm:pt>
    <dgm:pt modelId="{A0422738-3F1F-46FD-812A-10EABBDC8287}" type="pres">
      <dgm:prSet presAssocID="{43A8764E-3E95-4458-9716-5460DB97E631}" presName="textRect" presStyleLbl="revTx" presStyleIdx="3" presStyleCnt="5">
        <dgm:presLayoutVars>
          <dgm:chMax val="1"/>
          <dgm:chPref val="1"/>
        </dgm:presLayoutVars>
      </dgm:prSet>
      <dgm:spPr/>
    </dgm:pt>
    <dgm:pt modelId="{079A9E9E-42ED-4BCD-A6AE-7822BF995C7D}" type="pres">
      <dgm:prSet presAssocID="{FB99BFCF-4E69-43BD-B0F8-A8DB8EBB25C8}" presName="sibTrans" presStyleLbl="sibTrans2D1" presStyleIdx="0" presStyleCnt="0"/>
      <dgm:spPr/>
    </dgm:pt>
    <dgm:pt modelId="{A7B7CFC5-8F61-4298-BC05-BAEE67002755}" type="pres">
      <dgm:prSet presAssocID="{FDDB5D9D-487E-42EB-9DA7-13DE0DAFB4D9}" presName="compNode" presStyleCnt="0"/>
      <dgm:spPr/>
    </dgm:pt>
    <dgm:pt modelId="{6E7B9CCC-035A-4C51-B68A-0B034C4AA698}" type="pres">
      <dgm:prSet presAssocID="{FDDB5D9D-487E-42EB-9DA7-13DE0DAFB4D9}" presName="iconBgRect" presStyleLbl="bgShp" presStyleIdx="4" presStyleCnt="5"/>
      <dgm:spPr/>
    </dgm:pt>
    <dgm:pt modelId="{6349CDAB-7110-4C11-B2F5-DE873953A219}" type="pres">
      <dgm:prSet presAssocID="{FDDB5D9D-487E-42EB-9DA7-13DE0DAFB4D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Irritant"/>
        </a:ext>
      </dgm:extLst>
    </dgm:pt>
    <dgm:pt modelId="{7DD5925D-C0DA-41F2-B48F-DE84EF070810}" type="pres">
      <dgm:prSet presAssocID="{FDDB5D9D-487E-42EB-9DA7-13DE0DAFB4D9}" presName="spaceRect" presStyleCnt="0"/>
      <dgm:spPr/>
    </dgm:pt>
    <dgm:pt modelId="{25753D52-565F-466D-86BF-82B6D60FDCEE}" type="pres">
      <dgm:prSet presAssocID="{FDDB5D9D-487E-42EB-9DA7-13DE0DAFB4D9}" presName="textRect" presStyleLbl="revTx" presStyleIdx="4" presStyleCnt="5">
        <dgm:presLayoutVars>
          <dgm:chMax val="1"/>
          <dgm:chPref val="1"/>
        </dgm:presLayoutVars>
      </dgm:prSet>
      <dgm:spPr/>
    </dgm:pt>
  </dgm:ptLst>
  <dgm:cxnLst>
    <dgm:cxn modelId="{C98DF006-6461-49F2-96F4-F95B79D43EE0}" type="presOf" srcId="{B53C93A1-ABD3-4FD1-BC07-179B68303BDD}" destId="{1F858986-5D89-4380-93D5-E791FDD99CDE}" srcOrd="0" destOrd="0" presId="urn:microsoft.com/office/officeart/2018/2/layout/IconCircleList"/>
    <dgm:cxn modelId="{A8818A8C-29D5-4110-896C-F93B9755C311}" type="presOf" srcId="{72650D90-6BF7-402C-A496-CD5AE51DB043}" destId="{352E4156-D065-4BC2-AE30-3F8F4B0BC74D}" srcOrd="0" destOrd="0" presId="urn:microsoft.com/office/officeart/2018/2/layout/IconCircleList"/>
    <dgm:cxn modelId="{6ACF2B8D-A7EC-4CEA-AACF-A443E73BB5C3}" srcId="{B5ED313A-0475-4348-8AAE-FFB454318A88}" destId="{43A8764E-3E95-4458-9716-5460DB97E631}" srcOrd="3" destOrd="0" parTransId="{83C4E4A8-F794-4E54-994A-B1D7F4DB0CF3}" sibTransId="{FB99BFCF-4E69-43BD-B0F8-A8DB8EBB25C8}"/>
    <dgm:cxn modelId="{2BD99796-F3DB-4D0C-BB49-B6D8F3FCC08D}" srcId="{B5ED313A-0475-4348-8AAE-FFB454318A88}" destId="{A074D58D-F58A-4605-ABBE-638348A2FD81}" srcOrd="1" destOrd="0" parTransId="{A2AD1D85-7CD0-4B75-9683-E5AA8EBC2E10}" sibTransId="{B53C93A1-ABD3-4FD1-BC07-179B68303BDD}"/>
    <dgm:cxn modelId="{9CA542A5-0F47-454F-A453-8D41D8CC8471}" type="presOf" srcId="{874B56E9-C81D-4381-ACF3-51AF157C5B45}" destId="{2E0A0FEB-D177-4499-8027-C1E7A2D1F0BC}" srcOrd="0" destOrd="0" presId="urn:microsoft.com/office/officeart/2018/2/layout/IconCircleList"/>
    <dgm:cxn modelId="{676655A5-BEAF-4FA5-B55B-40E8675B303E}" type="presOf" srcId="{457DE171-B589-4FAC-ABA6-71A64580BD82}" destId="{60914FA1-E7CB-4548-B24D-AB8D9758A72A}" srcOrd="0" destOrd="0" presId="urn:microsoft.com/office/officeart/2018/2/layout/IconCircleList"/>
    <dgm:cxn modelId="{9B2A2FAB-B191-4C29-BC23-ED7EFDA53C6C}" type="presOf" srcId="{A074D58D-F58A-4605-ABBE-638348A2FD81}" destId="{ACEA8719-99B9-45A3-960B-D2F5ADA44B93}" srcOrd="0" destOrd="0" presId="urn:microsoft.com/office/officeart/2018/2/layout/IconCircleList"/>
    <dgm:cxn modelId="{11DC1BAE-9020-4B9C-9BF0-A04883287169}" type="presOf" srcId="{13D19A0E-CD9B-4E07-9C13-039D4DF91C89}" destId="{D191417D-4243-4E13-9896-7E90E9C9AA50}" srcOrd="0" destOrd="0" presId="urn:microsoft.com/office/officeart/2018/2/layout/IconCircleList"/>
    <dgm:cxn modelId="{B546C6C2-6DAC-47DE-8FE8-7AB4E50BE913}" srcId="{B5ED313A-0475-4348-8AAE-FFB454318A88}" destId="{13D19A0E-CD9B-4E07-9C13-039D4DF91C89}" srcOrd="2" destOrd="0" parTransId="{C78420CD-B1BA-445B-8441-67D6D2A0BF3D}" sibTransId="{457DE171-B589-4FAC-ABA6-71A64580BD82}"/>
    <dgm:cxn modelId="{B06360D0-023C-4005-9714-B1E9FB723BDF}" srcId="{B5ED313A-0475-4348-8AAE-FFB454318A88}" destId="{72650D90-6BF7-402C-A496-CD5AE51DB043}" srcOrd="0" destOrd="0" parTransId="{9C1F869F-BD60-4AB2-863C-BBCA4B88867C}" sibTransId="{874B56E9-C81D-4381-ACF3-51AF157C5B45}"/>
    <dgm:cxn modelId="{E6E0D2D5-145F-4B01-9BB4-6FD074DB0609}" type="presOf" srcId="{FB99BFCF-4E69-43BD-B0F8-A8DB8EBB25C8}" destId="{079A9E9E-42ED-4BCD-A6AE-7822BF995C7D}" srcOrd="0" destOrd="0" presId="urn:microsoft.com/office/officeart/2018/2/layout/IconCircleList"/>
    <dgm:cxn modelId="{1ADFA3D6-86EA-42AB-AF75-FF9CB112E513}" type="presOf" srcId="{43A8764E-3E95-4458-9716-5460DB97E631}" destId="{A0422738-3F1F-46FD-812A-10EABBDC8287}" srcOrd="0" destOrd="0" presId="urn:microsoft.com/office/officeart/2018/2/layout/IconCircleList"/>
    <dgm:cxn modelId="{6441C3DB-5370-49D3-9882-4B67A9ED32E0}" type="presOf" srcId="{FDDB5D9D-487E-42EB-9DA7-13DE0DAFB4D9}" destId="{25753D52-565F-466D-86BF-82B6D60FDCEE}" srcOrd="0" destOrd="0" presId="urn:microsoft.com/office/officeart/2018/2/layout/IconCircleList"/>
    <dgm:cxn modelId="{7F792BE0-6689-4B6F-8DB9-D669D2CD94AE}" type="presOf" srcId="{B5ED313A-0475-4348-8AAE-FFB454318A88}" destId="{8FCDBD90-BFA7-4AAE-89E5-F41019BBA82F}" srcOrd="0" destOrd="0" presId="urn:microsoft.com/office/officeart/2018/2/layout/IconCircleList"/>
    <dgm:cxn modelId="{5CAE28EC-FFA2-471E-83E2-49EE80CC6004}" srcId="{B5ED313A-0475-4348-8AAE-FFB454318A88}" destId="{FDDB5D9D-487E-42EB-9DA7-13DE0DAFB4D9}" srcOrd="4" destOrd="0" parTransId="{FD9583F7-B76D-40E6-B687-60E31DBD4EE4}" sibTransId="{395298FE-6F0C-40EC-919B-1FED28DC45A8}"/>
    <dgm:cxn modelId="{A47684FB-DBB7-42CD-ACB3-D70DCBDC8F5C}" type="presParOf" srcId="{8FCDBD90-BFA7-4AAE-89E5-F41019BBA82F}" destId="{E0AB3961-63CF-4A3B-8CFC-E9D236AD3C7A}" srcOrd="0" destOrd="0" presId="urn:microsoft.com/office/officeart/2018/2/layout/IconCircleList"/>
    <dgm:cxn modelId="{B0F688C2-338B-49BE-93CA-48E2B61277D8}" type="presParOf" srcId="{E0AB3961-63CF-4A3B-8CFC-E9D236AD3C7A}" destId="{67ECD9E8-12EF-4CC3-A895-77DCDEFD5D73}" srcOrd="0" destOrd="0" presId="urn:microsoft.com/office/officeart/2018/2/layout/IconCircleList"/>
    <dgm:cxn modelId="{17DC337E-8A86-4DCE-9B84-7669FA29700F}" type="presParOf" srcId="{67ECD9E8-12EF-4CC3-A895-77DCDEFD5D73}" destId="{E3A5E469-B181-4257-BFFF-5B3FE38AC96A}" srcOrd="0" destOrd="0" presId="urn:microsoft.com/office/officeart/2018/2/layout/IconCircleList"/>
    <dgm:cxn modelId="{AE56A5CE-D9BC-4DB6-8561-39F271AA2886}" type="presParOf" srcId="{67ECD9E8-12EF-4CC3-A895-77DCDEFD5D73}" destId="{16582209-830D-4E0C-83C3-8CB562E98725}" srcOrd="1" destOrd="0" presId="urn:microsoft.com/office/officeart/2018/2/layout/IconCircleList"/>
    <dgm:cxn modelId="{3CA606ED-AE34-4384-849C-4ED6ADE9A267}" type="presParOf" srcId="{67ECD9E8-12EF-4CC3-A895-77DCDEFD5D73}" destId="{81D13B58-FFBB-450A-802F-8CDB44657A01}" srcOrd="2" destOrd="0" presId="urn:microsoft.com/office/officeart/2018/2/layout/IconCircleList"/>
    <dgm:cxn modelId="{09FF94CB-D8E0-467E-89A3-552A28A00C4E}" type="presParOf" srcId="{67ECD9E8-12EF-4CC3-A895-77DCDEFD5D73}" destId="{352E4156-D065-4BC2-AE30-3F8F4B0BC74D}" srcOrd="3" destOrd="0" presId="urn:microsoft.com/office/officeart/2018/2/layout/IconCircleList"/>
    <dgm:cxn modelId="{C5D019A4-7C45-47A7-BC5D-FAF35BDA9DB5}" type="presParOf" srcId="{E0AB3961-63CF-4A3B-8CFC-E9D236AD3C7A}" destId="{2E0A0FEB-D177-4499-8027-C1E7A2D1F0BC}" srcOrd="1" destOrd="0" presId="urn:microsoft.com/office/officeart/2018/2/layout/IconCircleList"/>
    <dgm:cxn modelId="{AB972FC4-7410-4508-A089-9B55ACAAB2CE}" type="presParOf" srcId="{E0AB3961-63CF-4A3B-8CFC-E9D236AD3C7A}" destId="{3754C31D-634F-4329-9125-52A97C399C00}" srcOrd="2" destOrd="0" presId="urn:microsoft.com/office/officeart/2018/2/layout/IconCircleList"/>
    <dgm:cxn modelId="{0278506C-5E54-4089-B90C-4B2BC5C6C037}" type="presParOf" srcId="{3754C31D-634F-4329-9125-52A97C399C00}" destId="{1267C152-A9EF-40CD-AEEA-061E9B71C5CC}" srcOrd="0" destOrd="0" presId="urn:microsoft.com/office/officeart/2018/2/layout/IconCircleList"/>
    <dgm:cxn modelId="{FC9A75C8-9491-4380-8929-841AD88F33AE}" type="presParOf" srcId="{3754C31D-634F-4329-9125-52A97C399C00}" destId="{B28F4307-B488-4D64-92AF-AFE25C3C0F14}" srcOrd="1" destOrd="0" presId="urn:microsoft.com/office/officeart/2018/2/layout/IconCircleList"/>
    <dgm:cxn modelId="{7D06F0AF-DDE3-447A-B44D-5127C26C6C00}" type="presParOf" srcId="{3754C31D-634F-4329-9125-52A97C399C00}" destId="{49F60C97-132D-40C8-80BE-E99CA3ADC32A}" srcOrd="2" destOrd="0" presId="urn:microsoft.com/office/officeart/2018/2/layout/IconCircleList"/>
    <dgm:cxn modelId="{13EA1F74-DD19-4228-9218-1E792C333A67}" type="presParOf" srcId="{3754C31D-634F-4329-9125-52A97C399C00}" destId="{ACEA8719-99B9-45A3-960B-D2F5ADA44B93}" srcOrd="3" destOrd="0" presId="urn:microsoft.com/office/officeart/2018/2/layout/IconCircleList"/>
    <dgm:cxn modelId="{C4F0F0D0-F429-4378-B542-BA3265438F77}" type="presParOf" srcId="{E0AB3961-63CF-4A3B-8CFC-E9D236AD3C7A}" destId="{1F858986-5D89-4380-93D5-E791FDD99CDE}" srcOrd="3" destOrd="0" presId="urn:microsoft.com/office/officeart/2018/2/layout/IconCircleList"/>
    <dgm:cxn modelId="{1B0B5005-4A71-41CC-BDE5-CC233DCC53CA}" type="presParOf" srcId="{E0AB3961-63CF-4A3B-8CFC-E9D236AD3C7A}" destId="{6B8E24B1-013E-46A5-AD48-C2DCC4414160}" srcOrd="4" destOrd="0" presId="urn:microsoft.com/office/officeart/2018/2/layout/IconCircleList"/>
    <dgm:cxn modelId="{00A03122-0A84-40AF-AC2B-DAEAC092E31D}" type="presParOf" srcId="{6B8E24B1-013E-46A5-AD48-C2DCC4414160}" destId="{DED0FDA3-CBDB-4E0A-84D8-B387E656E6AE}" srcOrd="0" destOrd="0" presId="urn:microsoft.com/office/officeart/2018/2/layout/IconCircleList"/>
    <dgm:cxn modelId="{B45D522B-95E1-4156-87E4-12AF36015333}" type="presParOf" srcId="{6B8E24B1-013E-46A5-AD48-C2DCC4414160}" destId="{50A35DC1-4AA8-4171-A10E-23BFD247B3C0}" srcOrd="1" destOrd="0" presId="urn:microsoft.com/office/officeart/2018/2/layout/IconCircleList"/>
    <dgm:cxn modelId="{B6C43070-5A71-4D81-9B09-CB51FA6CACBA}" type="presParOf" srcId="{6B8E24B1-013E-46A5-AD48-C2DCC4414160}" destId="{8511D763-789D-44D8-A963-1E2441351A8B}" srcOrd="2" destOrd="0" presId="urn:microsoft.com/office/officeart/2018/2/layout/IconCircleList"/>
    <dgm:cxn modelId="{5547F8F9-0380-4F3B-9B8B-D74C17C1DD16}" type="presParOf" srcId="{6B8E24B1-013E-46A5-AD48-C2DCC4414160}" destId="{D191417D-4243-4E13-9896-7E90E9C9AA50}" srcOrd="3" destOrd="0" presId="urn:microsoft.com/office/officeart/2018/2/layout/IconCircleList"/>
    <dgm:cxn modelId="{5A85BE85-EFFE-4B02-BB37-66C6901D5482}" type="presParOf" srcId="{E0AB3961-63CF-4A3B-8CFC-E9D236AD3C7A}" destId="{60914FA1-E7CB-4548-B24D-AB8D9758A72A}" srcOrd="5" destOrd="0" presId="urn:microsoft.com/office/officeart/2018/2/layout/IconCircleList"/>
    <dgm:cxn modelId="{32EE54EE-2509-4348-9E75-7246A971A1FD}" type="presParOf" srcId="{E0AB3961-63CF-4A3B-8CFC-E9D236AD3C7A}" destId="{F58816A1-7DC8-4C15-B243-2DB2A21FB255}" srcOrd="6" destOrd="0" presId="urn:microsoft.com/office/officeart/2018/2/layout/IconCircleList"/>
    <dgm:cxn modelId="{DF82A2DE-B55C-447B-BB43-9CF50336A28A}" type="presParOf" srcId="{F58816A1-7DC8-4C15-B243-2DB2A21FB255}" destId="{DC856070-0591-4772-BAB4-5A23448B9EE9}" srcOrd="0" destOrd="0" presId="urn:microsoft.com/office/officeart/2018/2/layout/IconCircleList"/>
    <dgm:cxn modelId="{E7832144-9419-4505-BB65-C9E42FCD37C5}" type="presParOf" srcId="{F58816A1-7DC8-4C15-B243-2DB2A21FB255}" destId="{E8E8D8BC-1EA0-43CE-97CA-E0B46D049F9E}" srcOrd="1" destOrd="0" presId="urn:microsoft.com/office/officeart/2018/2/layout/IconCircleList"/>
    <dgm:cxn modelId="{E33B7030-6B4A-44AE-8B16-340A4B737565}" type="presParOf" srcId="{F58816A1-7DC8-4C15-B243-2DB2A21FB255}" destId="{EFF0C112-7A7E-4027-8690-C547CE98C8FC}" srcOrd="2" destOrd="0" presId="urn:microsoft.com/office/officeart/2018/2/layout/IconCircleList"/>
    <dgm:cxn modelId="{4DE81CA5-A9B6-4C4D-874C-D32EEA9483F1}" type="presParOf" srcId="{F58816A1-7DC8-4C15-B243-2DB2A21FB255}" destId="{A0422738-3F1F-46FD-812A-10EABBDC8287}" srcOrd="3" destOrd="0" presId="urn:microsoft.com/office/officeart/2018/2/layout/IconCircleList"/>
    <dgm:cxn modelId="{2A4B6A71-50E2-4255-9B71-B8619F91A1D5}" type="presParOf" srcId="{E0AB3961-63CF-4A3B-8CFC-E9D236AD3C7A}" destId="{079A9E9E-42ED-4BCD-A6AE-7822BF995C7D}" srcOrd="7" destOrd="0" presId="urn:microsoft.com/office/officeart/2018/2/layout/IconCircleList"/>
    <dgm:cxn modelId="{7246D0A0-E3E1-477A-9682-AFDA53520350}" type="presParOf" srcId="{E0AB3961-63CF-4A3B-8CFC-E9D236AD3C7A}" destId="{A7B7CFC5-8F61-4298-BC05-BAEE67002755}" srcOrd="8" destOrd="0" presId="urn:microsoft.com/office/officeart/2018/2/layout/IconCircleList"/>
    <dgm:cxn modelId="{76795C05-0966-4AEB-BDB4-D6DD8C648D70}" type="presParOf" srcId="{A7B7CFC5-8F61-4298-BC05-BAEE67002755}" destId="{6E7B9CCC-035A-4C51-B68A-0B034C4AA698}" srcOrd="0" destOrd="0" presId="urn:microsoft.com/office/officeart/2018/2/layout/IconCircleList"/>
    <dgm:cxn modelId="{D72D973C-F449-4D7B-A7DF-CBBBB9CF68B2}" type="presParOf" srcId="{A7B7CFC5-8F61-4298-BC05-BAEE67002755}" destId="{6349CDAB-7110-4C11-B2F5-DE873953A219}" srcOrd="1" destOrd="0" presId="urn:microsoft.com/office/officeart/2018/2/layout/IconCircleList"/>
    <dgm:cxn modelId="{866CD4FE-E622-4224-A5A5-A40DBB4A6872}" type="presParOf" srcId="{A7B7CFC5-8F61-4298-BC05-BAEE67002755}" destId="{7DD5925D-C0DA-41F2-B48F-DE84EF070810}" srcOrd="2" destOrd="0" presId="urn:microsoft.com/office/officeart/2018/2/layout/IconCircleList"/>
    <dgm:cxn modelId="{10AE14A8-D394-4D67-9DAC-7C7A7E3339E4}" type="presParOf" srcId="{A7B7CFC5-8F61-4298-BC05-BAEE67002755}" destId="{25753D52-565F-466D-86BF-82B6D60FDCE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462D59-15CA-41AD-A4D9-C7742BEE10DC}">
      <dsp:nvSpPr>
        <dsp:cNvPr id="0" name=""/>
        <dsp:cNvSpPr/>
      </dsp:nvSpPr>
      <dsp:spPr>
        <a:xfrm>
          <a:off x="0" y="403478"/>
          <a:ext cx="4697730" cy="469773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1B5421-95B9-4161-BFA0-183989D8488B}">
      <dsp:nvSpPr>
        <dsp:cNvPr id="0" name=""/>
        <dsp:cNvSpPr/>
      </dsp:nvSpPr>
      <dsp:spPr>
        <a:xfrm>
          <a:off x="446284" y="849763"/>
          <a:ext cx="1832114" cy="183211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 sz="1500" kern="1200"/>
            <a:t>Reconstrucción del continente europeo tras la Segunda Guerra Mundial. </a:t>
          </a:r>
          <a:endParaRPr lang="en-US" sz="1500" kern="1200"/>
        </a:p>
      </dsp:txBody>
      <dsp:txXfrm>
        <a:off x="535720" y="939199"/>
        <a:ext cx="1653242" cy="1653242"/>
      </dsp:txXfrm>
    </dsp:sp>
    <dsp:sp modelId="{C0E9CCBF-9531-449B-8808-79C2B00307AA}">
      <dsp:nvSpPr>
        <dsp:cNvPr id="0" name=""/>
        <dsp:cNvSpPr/>
      </dsp:nvSpPr>
      <dsp:spPr>
        <a:xfrm>
          <a:off x="2419330" y="849763"/>
          <a:ext cx="1832114" cy="183211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 sz="1500" kern="1200"/>
            <a:t>Sentimiento de una identidad europea </a:t>
          </a:r>
          <a:endParaRPr lang="en-US" sz="1500" kern="1200"/>
        </a:p>
      </dsp:txBody>
      <dsp:txXfrm>
        <a:off x="2508766" y="939199"/>
        <a:ext cx="1653242" cy="1653242"/>
      </dsp:txXfrm>
    </dsp:sp>
    <dsp:sp modelId="{645C2D64-6E2B-4414-A1F2-CF2A058BA759}">
      <dsp:nvSpPr>
        <dsp:cNvPr id="0" name=""/>
        <dsp:cNvSpPr/>
      </dsp:nvSpPr>
      <dsp:spPr>
        <a:xfrm>
          <a:off x="446284" y="2822809"/>
          <a:ext cx="1832114" cy="1832114"/>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 sz="1500" kern="1200"/>
            <a:t>Imposición estadounidense de contar con una sola voz para fijar las condiciones del Plan Marshall de ayuda a Europa</a:t>
          </a:r>
          <a:endParaRPr lang="en-US" sz="1500" kern="1200"/>
        </a:p>
      </dsp:txBody>
      <dsp:txXfrm>
        <a:off x="535720" y="2912245"/>
        <a:ext cx="1653242" cy="1653242"/>
      </dsp:txXfrm>
    </dsp:sp>
    <dsp:sp modelId="{B7B2F1B5-2A02-4473-B99F-1A38BB38C28A}">
      <dsp:nvSpPr>
        <dsp:cNvPr id="0" name=""/>
        <dsp:cNvSpPr/>
      </dsp:nvSpPr>
      <dsp:spPr>
        <a:xfrm>
          <a:off x="2419330" y="2822809"/>
          <a:ext cx="1832114" cy="1832114"/>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 sz="1500" kern="1200"/>
            <a:t>Fortalecimiento de la Unión Soviética tras la Segunda Guerra Mundial.</a:t>
          </a:r>
          <a:endParaRPr lang="en-US" sz="1500" kern="1200"/>
        </a:p>
      </dsp:txBody>
      <dsp:txXfrm>
        <a:off x="2508766" y="2912245"/>
        <a:ext cx="1653242" cy="16532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87DA8-2E8E-461D-945A-BF260B692A31}">
      <dsp:nvSpPr>
        <dsp:cNvPr id="0" name=""/>
        <dsp:cNvSpPr/>
      </dsp:nvSpPr>
      <dsp:spPr>
        <a:xfrm>
          <a:off x="0" y="331422"/>
          <a:ext cx="4697730" cy="1590907"/>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s-ES" sz="1200" kern="1200"/>
            <a:t>1ª etapa: Creación de tres organizaciones regionales de cooperación intergubernamental: la Organización Europea de Cooperación Económica de 1948, la Organización de Cooperación y Desarrollo en Europa - OCDE, la Organización del Tratado del Atlántico Norte – OTAN  de 1949 y el Consejo de Europa de 1949.</a:t>
          </a:r>
          <a:endParaRPr lang="en-US" sz="1200" kern="1200"/>
        </a:p>
      </dsp:txBody>
      <dsp:txXfrm>
        <a:off x="77662" y="409084"/>
        <a:ext cx="4542406" cy="1435583"/>
      </dsp:txXfrm>
    </dsp:sp>
    <dsp:sp modelId="{C9EB858F-F5F2-4D29-A57C-F608635A39D2}">
      <dsp:nvSpPr>
        <dsp:cNvPr id="0" name=""/>
        <dsp:cNvSpPr/>
      </dsp:nvSpPr>
      <dsp:spPr>
        <a:xfrm>
          <a:off x="0" y="1956890"/>
          <a:ext cx="4697730" cy="1590907"/>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s-ES" sz="1200" kern="1200"/>
            <a:t>2ª etapa: El 9 de mayo de 1950 - Robert Schuman declaraba la voluntad del gobierno francés de colocar el conjunto de la producción franco- alemana de carbón y acero bajo una alta autoridad común. </a:t>
          </a:r>
          <a:endParaRPr lang="en-US" sz="1200" kern="1200"/>
        </a:p>
      </dsp:txBody>
      <dsp:txXfrm>
        <a:off x="77662" y="2034552"/>
        <a:ext cx="4542406" cy="1435583"/>
      </dsp:txXfrm>
    </dsp:sp>
    <dsp:sp modelId="{7315395F-EDA1-4A72-AD3D-20C6AB041541}">
      <dsp:nvSpPr>
        <dsp:cNvPr id="0" name=""/>
        <dsp:cNvSpPr/>
      </dsp:nvSpPr>
      <dsp:spPr>
        <a:xfrm>
          <a:off x="0" y="3582357"/>
          <a:ext cx="4697730" cy="1590907"/>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s-ES" sz="1200" kern="1200"/>
            <a:t>El Plan Schuman, inspirado a su vez en la filosofía política de Jean Monnet, se concretó en la firma en París el día 18 de abril de 1951, por seis países europeos:  Bélgica, Francia, Holanda, Italia, Luxemburgo y Alemania del Tratado Constitutivo de la Comunidad Económica del Carbón y del Acero (CECA), y apenas seis años más tarde el día 25 de marzo de 1957 se concretó en la firma en Roma de otros dos tratados constitutivos de la Comunidad Económica Europea (CEE) y de la Comunidad Europea de la Energía Atómica (CEEA).</a:t>
          </a:r>
          <a:endParaRPr lang="en-US" sz="1200" kern="1200"/>
        </a:p>
      </dsp:txBody>
      <dsp:txXfrm>
        <a:off x="77662" y="3660019"/>
        <a:ext cx="4542406" cy="14355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2DBA3-4F2C-4856-B5C1-FFDE5BFBD502}">
      <dsp:nvSpPr>
        <dsp:cNvPr id="0" name=""/>
        <dsp:cNvSpPr/>
      </dsp:nvSpPr>
      <dsp:spPr>
        <a:xfrm>
          <a:off x="0" y="61824"/>
          <a:ext cx="4697730" cy="173415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a:t>Es un proceso de integración progresiva</a:t>
          </a:r>
          <a:endParaRPr lang="en-US" sz="3100" kern="1200"/>
        </a:p>
      </dsp:txBody>
      <dsp:txXfrm>
        <a:off x="84655" y="146479"/>
        <a:ext cx="4528420" cy="1564849"/>
      </dsp:txXfrm>
    </dsp:sp>
    <dsp:sp modelId="{5E8DBC0E-A4FB-40BE-992D-AB4243164DE6}">
      <dsp:nvSpPr>
        <dsp:cNvPr id="0" name=""/>
        <dsp:cNvSpPr/>
      </dsp:nvSpPr>
      <dsp:spPr>
        <a:xfrm>
          <a:off x="0" y="1885264"/>
          <a:ext cx="4697730" cy="1734159"/>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a:t>Los Estados atribuyen a la UE determinadas competencias</a:t>
          </a:r>
          <a:endParaRPr lang="en-US" sz="3100" kern="1200"/>
        </a:p>
      </dsp:txBody>
      <dsp:txXfrm>
        <a:off x="84655" y="1969919"/>
        <a:ext cx="4528420" cy="1564849"/>
      </dsp:txXfrm>
    </dsp:sp>
    <dsp:sp modelId="{27ACDBCC-10D2-4BA4-9880-72D372D260FB}">
      <dsp:nvSpPr>
        <dsp:cNvPr id="0" name=""/>
        <dsp:cNvSpPr/>
      </dsp:nvSpPr>
      <dsp:spPr>
        <a:xfrm>
          <a:off x="0" y="3708703"/>
          <a:ext cx="4697730" cy="1734159"/>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s-ES" sz="3100" kern="1200"/>
            <a:t>Algunas competencias vinculadas a su soberanía</a:t>
          </a:r>
          <a:endParaRPr lang="en-US" sz="3100" kern="1200"/>
        </a:p>
      </dsp:txBody>
      <dsp:txXfrm>
        <a:off x="84655" y="3793358"/>
        <a:ext cx="4528420" cy="15648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8C305-E0F8-499C-AC7B-AE73CA39D635}">
      <dsp:nvSpPr>
        <dsp:cNvPr id="0" name=""/>
        <dsp:cNvSpPr/>
      </dsp:nvSpPr>
      <dsp:spPr>
        <a:xfrm>
          <a:off x="457144" y="400390"/>
          <a:ext cx="1372500" cy="13725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C5DBED-E0A7-409A-9C90-90B543145A4A}">
      <dsp:nvSpPr>
        <dsp:cNvPr id="0" name=""/>
        <dsp:cNvSpPr/>
      </dsp:nvSpPr>
      <dsp:spPr>
        <a:xfrm>
          <a:off x="749644" y="692890"/>
          <a:ext cx="787500" cy="787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A605720-4F04-456E-B80C-D8496DE3D0AD}">
      <dsp:nvSpPr>
        <dsp:cNvPr id="0" name=""/>
        <dsp:cNvSpPr/>
      </dsp:nvSpPr>
      <dsp:spPr>
        <a:xfrm>
          <a:off x="18394" y="2200390"/>
          <a:ext cx="2250000" cy="29039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s-ES" sz="1600" kern="1200" dirty="0"/>
            <a:t>Esta idea de integración progresiva como objetivo comunitario aparece expresada en los Preámbulos de los Tratados CECA y CEE y se ha reiterado en cuántas ocasiones se ha producido una modificación de los mismos, hasta nuestros días.</a:t>
          </a:r>
          <a:endParaRPr lang="en-US" sz="1600" kern="1200" dirty="0"/>
        </a:p>
      </dsp:txBody>
      <dsp:txXfrm>
        <a:off x="18394" y="2200390"/>
        <a:ext cx="2250000" cy="2903906"/>
      </dsp:txXfrm>
    </dsp:sp>
    <dsp:sp modelId="{ACECE14C-335D-4F8D-B3BD-E2D9D8F9819E}">
      <dsp:nvSpPr>
        <dsp:cNvPr id="0" name=""/>
        <dsp:cNvSpPr/>
      </dsp:nvSpPr>
      <dsp:spPr>
        <a:xfrm>
          <a:off x="3100894" y="400390"/>
          <a:ext cx="1372500" cy="13725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63D3AE-E605-4576-BB7F-2D78A334B282}">
      <dsp:nvSpPr>
        <dsp:cNvPr id="0" name=""/>
        <dsp:cNvSpPr/>
      </dsp:nvSpPr>
      <dsp:spPr>
        <a:xfrm>
          <a:off x="3393394" y="692890"/>
          <a:ext cx="787500" cy="787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A059931-C987-44F4-966C-91C2A121A26C}">
      <dsp:nvSpPr>
        <dsp:cNvPr id="0" name=""/>
        <dsp:cNvSpPr/>
      </dsp:nvSpPr>
      <dsp:spPr>
        <a:xfrm>
          <a:off x="2662144" y="2200390"/>
          <a:ext cx="2250000" cy="29039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90000"/>
            </a:lnSpc>
            <a:spcBef>
              <a:spcPct val="0"/>
            </a:spcBef>
            <a:spcAft>
              <a:spcPct val="35000"/>
            </a:spcAft>
            <a:buNone/>
            <a:defRPr cap="all"/>
          </a:pPr>
          <a:r>
            <a:rPr lang="es-ES" sz="3000" kern="1200"/>
            <a:t>Pragmático.</a:t>
          </a:r>
          <a:endParaRPr lang="en-US" sz="3000" kern="1200"/>
        </a:p>
      </dsp:txBody>
      <dsp:txXfrm>
        <a:off x="2662144" y="2200390"/>
        <a:ext cx="2250000" cy="29039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D2FEE3-13FA-4914-9337-BA36729556F2}">
      <dsp:nvSpPr>
        <dsp:cNvPr id="0" name=""/>
        <dsp:cNvSpPr/>
      </dsp:nvSpPr>
      <dsp:spPr>
        <a:xfrm>
          <a:off x="0" y="3327889"/>
          <a:ext cx="4773168" cy="218345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s-ES" sz="1700" kern="1200"/>
            <a:t>La UE se califica como una organización internacional de integración</a:t>
          </a:r>
          <a:endParaRPr lang="en-US" sz="1700" kern="1200"/>
        </a:p>
      </dsp:txBody>
      <dsp:txXfrm>
        <a:off x="0" y="3327889"/>
        <a:ext cx="4773168" cy="2183455"/>
      </dsp:txXfrm>
    </dsp:sp>
    <dsp:sp modelId="{AB39A4D9-AC7D-4310-8D8F-2B2BA68EA149}">
      <dsp:nvSpPr>
        <dsp:cNvPr id="0" name=""/>
        <dsp:cNvSpPr/>
      </dsp:nvSpPr>
      <dsp:spPr>
        <a:xfrm rot="10800000">
          <a:off x="0" y="2486"/>
          <a:ext cx="4773168" cy="3358155"/>
        </a:xfrm>
        <a:prstGeom prst="upArrowCallou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s-ES" sz="1700" kern="1200"/>
            <a:t>La UE es una organización internacional de integración: el proceso de integración europea pasa por la cesión desde los Estados miembros a los órganos comunitarios de determinadas competencias, algunas tradicionalmente comprendidas dentro de los poderes soberanos de los Estados, a cuyo ejercicio no a su titularidad éstos renuncian. </a:t>
          </a:r>
          <a:endParaRPr lang="en-US" sz="1700" kern="1200"/>
        </a:p>
      </dsp:txBody>
      <dsp:txXfrm rot="10800000">
        <a:off x="0" y="2486"/>
        <a:ext cx="4773168" cy="21820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D8F7B-3A24-4998-B789-2B91285CB672}">
      <dsp:nvSpPr>
        <dsp:cNvPr id="0" name=""/>
        <dsp:cNvSpPr/>
      </dsp:nvSpPr>
      <dsp:spPr>
        <a:xfrm>
          <a:off x="0" y="4105454"/>
          <a:ext cx="5000124" cy="134750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a:t>En los procesos de integración económica suelen distinguirse distintas etapas: distinto estadio específico de integración</a:t>
          </a:r>
          <a:endParaRPr lang="en-US" sz="2000" kern="1200"/>
        </a:p>
      </dsp:txBody>
      <dsp:txXfrm>
        <a:off x="0" y="4105454"/>
        <a:ext cx="5000124" cy="1347501"/>
      </dsp:txXfrm>
    </dsp:sp>
    <dsp:sp modelId="{E4826E82-65FF-4222-8C72-E6A63C305D4D}">
      <dsp:nvSpPr>
        <dsp:cNvPr id="0" name=""/>
        <dsp:cNvSpPr/>
      </dsp:nvSpPr>
      <dsp:spPr>
        <a:xfrm rot="10800000">
          <a:off x="0" y="2053209"/>
          <a:ext cx="5000124" cy="2072457"/>
        </a:xfrm>
        <a:prstGeom prst="upArrowCallou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a:t>La abolición de la discriminación nacional. El objetivo es que los países constituyan de forma gradual una unidad económica mayor. </a:t>
          </a:r>
          <a:endParaRPr lang="en-US" sz="2000" kern="1200"/>
        </a:p>
      </dsp:txBody>
      <dsp:txXfrm rot="10800000">
        <a:off x="0" y="2053209"/>
        <a:ext cx="5000124" cy="1346620"/>
      </dsp:txXfrm>
    </dsp:sp>
    <dsp:sp modelId="{E218F3CC-A9E3-4DBE-9A27-52E930FD948E}">
      <dsp:nvSpPr>
        <dsp:cNvPr id="0" name=""/>
        <dsp:cNvSpPr/>
      </dsp:nvSpPr>
      <dsp:spPr>
        <a:xfrm rot="10800000">
          <a:off x="0" y="964"/>
          <a:ext cx="5000124" cy="2072457"/>
        </a:xfrm>
        <a:prstGeom prst="upArrowCallou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a:t>Idea de progresiva eliminación de las fronteras económicas entre los estados. </a:t>
          </a:r>
          <a:endParaRPr lang="en-US" sz="2000" kern="1200"/>
        </a:p>
      </dsp:txBody>
      <dsp:txXfrm rot="10800000">
        <a:off x="0" y="964"/>
        <a:ext cx="5000124" cy="13466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D87E77-B01D-4EDF-BB36-0C5C795B5768}">
      <dsp:nvSpPr>
        <dsp:cNvPr id="0" name=""/>
        <dsp:cNvSpPr/>
      </dsp:nvSpPr>
      <dsp:spPr>
        <a:xfrm>
          <a:off x="0" y="849365"/>
          <a:ext cx="4588002" cy="7558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a:t>el desarrollo armónico de las actividades económicas en el conjunto de la comunidad, </a:t>
          </a:r>
          <a:endParaRPr lang="en-US" sz="1900" kern="1200"/>
        </a:p>
      </dsp:txBody>
      <dsp:txXfrm>
        <a:off x="36896" y="886261"/>
        <a:ext cx="4514210" cy="682028"/>
      </dsp:txXfrm>
    </dsp:sp>
    <dsp:sp modelId="{CDCEDB2A-9A82-4468-9650-15B4A2750E6A}">
      <dsp:nvSpPr>
        <dsp:cNvPr id="0" name=""/>
        <dsp:cNvSpPr/>
      </dsp:nvSpPr>
      <dsp:spPr>
        <a:xfrm>
          <a:off x="0" y="1659905"/>
          <a:ext cx="4588002" cy="755820"/>
        </a:xfrm>
        <a:prstGeom prst="roundRect">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a:t>una expansión continua y equilibrada, </a:t>
          </a:r>
          <a:endParaRPr lang="en-US" sz="1900" kern="1200"/>
        </a:p>
      </dsp:txBody>
      <dsp:txXfrm>
        <a:off x="36896" y="1696801"/>
        <a:ext cx="4514210" cy="682028"/>
      </dsp:txXfrm>
    </dsp:sp>
    <dsp:sp modelId="{6BB91BDC-BE2C-46B1-8BE6-DD7F31AD8AFA}">
      <dsp:nvSpPr>
        <dsp:cNvPr id="0" name=""/>
        <dsp:cNvSpPr/>
      </dsp:nvSpPr>
      <dsp:spPr>
        <a:xfrm>
          <a:off x="0" y="2470446"/>
          <a:ext cx="4588002" cy="755820"/>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a:t>una estabilidad creciente, </a:t>
          </a:r>
          <a:endParaRPr lang="en-US" sz="1900" kern="1200"/>
        </a:p>
      </dsp:txBody>
      <dsp:txXfrm>
        <a:off x="36896" y="2507342"/>
        <a:ext cx="4514210" cy="682028"/>
      </dsp:txXfrm>
    </dsp:sp>
    <dsp:sp modelId="{CDC29B3E-B9D4-48B1-BEB6-C82254228B45}">
      <dsp:nvSpPr>
        <dsp:cNvPr id="0" name=""/>
        <dsp:cNvSpPr/>
      </dsp:nvSpPr>
      <dsp:spPr>
        <a:xfrm>
          <a:off x="0" y="3280985"/>
          <a:ext cx="4588002" cy="755820"/>
        </a:xfrm>
        <a:prstGeom prst="roundRect">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a:t>la elevación acelerada de nivel de vida, y </a:t>
          </a:r>
          <a:endParaRPr lang="en-US" sz="1900" kern="1200"/>
        </a:p>
      </dsp:txBody>
      <dsp:txXfrm>
        <a:off x="36896" y="3317881"/>
        <a:ext cx="4514210" cy="682028"/>
      </dsp:txXfrm>
    </dsp:sp>
    <dsp:sp modelId="{6D83A336-6A43-4BE5-93C4-264A7A7E5BBF}">
      <dsp:nvSpPr>
        <dsp:cNvPr id="0" name=""/>
        <dsp:cNvSpPr/>
      </dsp:nvSpPr>
      <dsp:spPr>
        <a:xfrm>
          <a:off x="0" y="4091526"/>
          <a:ext cx="4588002" cy="75582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a:t>el establecimiento de relaciones más estrechas entre los Estados miembros. </a:t>
          </a:r>
          <a:endParaRPr lang="en-US" sz="1900" kern="1200"/>
        </a:p>
      </dsp:txBody>
      <dsp:txXfrm>
        <a:off x="36896" y="4128422"/>
        <a:ext cx="4514210" cy="68202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E2F589-9620-420A-88CE-95F4DF4B5FEB}">
      <dsp:nvSpPr>
        <dsp:cNvPr id="0" name=""/>
        <dsp:cNvSpPr/>
      </dsp:nvSpPr>
      <dsp:spPr>
        <a:xfrm>
          <a:off x="2401" y="191502"/>
          <a:ext cx="1904899" cy="114293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Mercado interior</a:t>
          </a:r>
          <a:endParaRPr lang="en-US" sz="1400" kern="1200"/>
        </a:p>
      </dsp:txBody>
      <dsp:txXfrm>
        <a:off x="2401" y="191502"/>
        <a:ext cx="1904899" cy="1142939"/>
      </dsp:txXfrm>
    </dsp:sp>
    <dsp:sp modelId="{D5F2B9D6-6137-4633-ACC6-9D80F4952290}">
      <dsp:nvSpPr>
        <dsp:cNvPr id="0" name=""/>
        <dsp:cNvSpPr/>
      </dsp:nvSpPr>
      <dsp:spPr>
        <a:xfrm>
          <a:off x="2097790" y="191502"/>
          <a:ext cx="1904899" cy="1142939"/>
        </a:xfrm>
        <a:prstGeom prst="rect">
          <a:avLst/>
        </a:prstGeom>
        <a:solidFill>
          <a:schemeClr val="accent2">
            <a:hueOff val="520169"/>
            <a:satOff val="-649"/>
            <a:lumOff val="1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la libre circulación de mercancías, de personas, servicios y capitales</a:t>
          </a:r>
          <a:endParaRPr lang="en-US" sz="1400" kern="1200"/>
        </a:p>
      </dsp:txBody>
      <dsp:txXfrm>
        <a:off x="2097790" y="191502"/>
        <a:ext cx="1904899" cy="1142939"/>
      </dsp:txXfrm>
    </dsp:sp>
    <dsp:sp modelId="{CFD2B730-EDD0-47DA-AF12-F9857C3490AC}">
      <dsp:nvSpPr>
        <dsp:cNvPr id="0" name=""/>
        <dsp:cNvSpPr/>
      </dsp:nvSpPr>
      <dsp:spPr>
        <a:xfrm>
          <a:off x="4193180" y="191502"/>
          <a:ext cx="1904899" cy="1142939"/>
        </a:xfrm>
        <a:prstGeom prst="rect">
          <a:avLst/>
        </a:prstGeom>
        <a:solidFill>
          <a:schemeClr val="accent2">
            <a:hueOff val="1040338"/>
            <a:satOff val="-1298"/>
            <a:lumOff val="30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Transportes</a:t>
          </a:r>
          <a:endParaRPr lang="en-US" sz="1400" kern="1200"/>
        </a:p>
      </dsp:txBody>
      <dsp:txXfrm>
        <a:off x="4193180" y="191502"/>
        <a:ext cx="1904899" cy="1142939"/>
      </dsp:txXfrm>
    </dsp:sp>
    <dsp:sp modelId="{B2F7431B-3383-4291-85E0-49494A73B2E6}">
      <dsp:nvSpPr>
        <dsp:cNvPr id="0" name=""/>
        <dsp:cNvSpPr/>
      </dsp:nvSpPr>
      <dsp:spPr>
        <a:xfrm>
          <a:off x="6288570" y="191502"/>
          <a:ext cx="1904899" cy="1142939"/>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Normas comunes sobre competencia, fiscalidad y aproximación a las legislaciones</a:t>
          </a:r>
          <a:endParaRPr lang="en-US" sz="1400" kern="1200"/>
        </a:p>
      </dsp:txBody>
      <dsp:txXfrm>
        <a:off x="6288570" y="191502"/>
        <a:ext cx="1904899" cy="1142939"/>
      </dsp:txXfrm>
    </dsp:sp>
    <dsp:sp modelId="{DD8A9D9D-93C2-45C1-BCB4-A63618E274F5}">
      <dsp:nvSpPr>
        <dsp:cNvPr id="0" name=""/>
        <dsp:cNvSpPr/>
      </dsp:nvSpPr>
      <dsp:spPr>
        <a:xfrm>
          <a:off x="2401" y="1524932"/>
          <a:ext cx="1904899" cy="1142939"/>
        </a:xfrm>
        <a:prstGeom prst="rect">
          <a:avLst/>
        </a:prstGeom>
        <a:solidFill>
          <a:schemeClr val="accent2">
            <a:hueOff val="2080675"/>
            <a:satOff val="-2595"/>
            <a:lumOff val="6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Política económica y monetaria</a:t>
          </a:r>
          <a:endParaRPr lang="en-US" sz="1400" kern="1200"/>
        </a:p>
      </dsp:txBody>
      <dsp:txXfrm>
        <a:off x="2401" y="1524932"/>
        <a:ext cx="1904899" cy="1142939"/>
      </dsp:txXfrm>
    </dsp:sp>
    <dsp:sp modelId="{DB8A42F9-A9DA-49F4-9456-846663E1240E}">
      <dsp:nvSpPr>
        <dsp:cNvPr id="0" name=""/>
        <dsp:cNvSpPr/>
      </dsp:nvSpPr>
      <dsp:spPr>
        <a:xfrm>
          <a:off x="2097790" y="1524932"/>
          <a:ext cx="1904899" cy="1142939"/>
        </a:xfrm>
        <a:prstGeom prst="rect">
          <a:avLst/>
        </a:prstGeom>
        <a:solidFill>
          <a:schemeClr val="accent2">
            <a:hueOff val="2600844"/>
            <a:satOff val="-3244"/>
            <a:lumOff val="7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Política social, el Fondo Social Europeo </a:t>
          </a:r>
          <a:endParaRPr lang="en-US" sz="1400" kern="1200"/>
        </a:p>
      </dsp:txBody>
      <dsp:txXfrm>
        <a:off x="2097790" y="1524932"/>
        <a:ext cx="1904899" cy="1142939"/>
      </dsp:txXfrm>
    </dsp:sp>
    <dsp:sp modelId="{2C55E37B-F90F-44F5-9579-8D8E88AD614F}">
      <dsp:nvSpPr>
        <dsp:cNvPr id="0" name=""/>
        <dsp:cNvSpPr/>
      </dsp:nvSpPr>
      <dsp:spPr>
        <a:xfrm>
          <a:off x="4193180" y="1524932"/>
          <a:ext cx="1904899" cy="1142939"/>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Educación, formación profesional, juventud y deporte</a:t>
          </a:r>
          <a:endParaRPr lang="en-US" sz="1400" kern="1200"/>
        </a:p>
      </dsp:txBody>
      <dsp:txXfrm>
        <a:off x="4193180" y="1524932"/>
        <a:ext cx="1904899" cy="1142939"/>
      </dsp:txXfrm>
    </dsp:sp>
    <dsp:sp modelId="{13B4D4A4-2EE9-4FA8-8FEC-E606B4EACA3D}">
      <dsp:nvSpPr>
        <dsp:cNvPr id="0" name=""/>
        <dsp:cNvSpPr/>
      </dsp:nvSpPr>
      <dsp:spPr>
        <a:xfrm>
          <a:off x="6288570" y="1524932"/>
          <a:ext cx="1904899" cy="1142939"/>
        </a:xfrm>
        <a:prstGeom prst="rect">
          <a:avLst/>
        </a:prstGeom>
        <a:solidFill>
          <a:schemeClr val="accent2">
            <a:hueOff val="3641181"/>
            <a:satOff val="-4541"/>
            <a:lumOff val="106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Cohesión económica social y territorial</a:t>
          </a:r>
          <a:endParaRPr lang="en-US" sz="1400" kern="1200"/>
        </a:p>
      </dsp:txBody>
      <dsp:txXfrm>
        <a:off x="6288570" y="1524932"/>
        <a:ext cx="1904899" cy="1142939"/>
      </dsp:txXfrm>
    </dsp:sp>
    <dsp:sp modelId="{82762BAC-6810-4E01-A81A-8BBACDE8FEA8}">
      <dsp:nvSpPr>
        <dsp:cNvPr id="0" name=""/>
        <dsp:cNvSpPr/>
      </dsp:nvSpPr>
      <dsp:spPr>
        <a:xfrm>
          <a:off x="2097790" y="2858362"/>
          <a:ext cx="1904899" cy="1142939"/>
        </a:xfrm>
        <a:prstGeom prst="rect">
          <a:avLst/>
        </a:prstGeom>
        <a:solidFill>
          <a:schemeClr val="accent2">
            <a:hueOff val="4161350"/>
            <a:satOff val="-5190"/>
            <a:lumOff val="12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Medio ambiente, energía </a:t>
          </a:r>
          <a:endParaRPr lang="en-US" sz="1400" kern="1200"/>
        </a:p>
      </dsp:txBody>
      <dsp:txXfrm>
        <a:off x="2097790" y="2858362"/>
        <a:ext cx="1904899" cy="1142939"/>
      </dsp:txXfrm>
    </dsp:sp>
    <dsp:sp modelId="{33F0EA3A-C142-4F31-909C-68787C2CA21D}">
      <dsp:nvSpPr>
        <dsp:cNvPr id="0" name=""/>
        <dsp:cNvSpPr/>
      </dsp:nvSpPr>
      <dsp:spPr>
        <a:xfrm>
          <a:off x="4193180" y="2858362"/>
          <a:ext cx="1904899" cy="1142939"/>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t>Cooperación administrativa,</a:t>
          </a:r>
          <a:endParaRPr lang="en-US" sz="1400" kern="1200"/>
        </a:p>
      </dsp:txBody>
      <dsp:txXfrm>
        <a:off x="4193180" y="2858362"/>
        <a:ext cx="1904899" cy="11429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3560A-86EC-45DB-B42A-9A094ACF6CAA}">
      <dsp:nvSpPr>
        <dsp:cNvPr id="0" name=""/>
        <dsp:cNvSpPr/>
      </dsp:nvSpPr>
      <dsp:spPr>
        <a:xfrm>
          <a:off x="0" y="39089"/>
          <a:ext cx="4869656" cy="164502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s-ES" sz="1600" kern="1200"/>
            <a:t>El origen del Derecho comunitario se encuentra en el principio de atribución de ejercicio de competencias a  la UE, de acuerdo con este principio la UE sólo puede actuar cuando existe una delegación previa de ejercicio de competencias. </a:t>
          </a:r>
          <a:endParaRPr lang="en-US" sz="1600" kern="1200"/>
        </a:p>
      </dsp:txBody>
      <dsp:txXfrm>
        <a:off x="80303" y="119392"/>
        <a:ext cx="4709050" cy="1484414"/>
      </dsp:txXfrm>
    </dsp:sp>
    <dsp:sp modelId="{A1B04AB2-221D-44B5-B717-C96013A5CBF1}">
      <dsp:nvSpPr>
        <dsp:cNvPr id="0" name=""/>
        <dsp:cNvSpPr/>
      </dsp:nvSpPr>
      <dsp:spPr>
        <a:xfrm>
          <a:off x="0" y="1730189"/>
          <a:ext cx="4869656" cy="164502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s-ES" sz="1600" kern="1200"/>
            <a:t>Es un Derecho complementario del de los Estados miembros. El Derecho comunitario no tiene vocación de sustituir al derecho de los Estados miembros, sino que colabora con ellos y los complementa en aquellas áreas en las que a la UE se le han otorgado competencias para actuar. </a:t>
          </a:r>
          <a:endParaRPr lang="en-US" sz="1600" kern="1200"/>
        </a:p>
      </dsp:txBody>
      <dsp:txXfrm>
        <a:off x="80303" y="1810492"/>
        <a:ext cx="4709050" cy="1484414"/>
      </dsp:txXfrm>
    </dsp:sp>
    <dsp:sp modelId="{4362A7BD-0B16-4BC3-B12A-C5CED1F0309F}">
      <dsp:nvSpPr>
        <dsp:cNvPr id="0" name=""/>
        <dsp:cNvSpPr/>
      </dsp:nvSpPr>
      <dsp:spPr>
        <a:xfrm>
          <a:off x="0" y="3421290"/>
          <a:ext cx="4869656" cy="164502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s-ES" sz="1600" kern="1200"/>
            <a:t>La forma en la que interactúan estos Derechos se estructura a través de una serie de principios: primacía, subsidiariedad y proporcionalidad. </a:t>
          </a:r>
          <a:endParaRPr lang="en-US" sz="1600" kern="1200"/>
        </a:p>
      </dsp:txBody>
      <dsp:txXfrm>
        <a:off x="80303" y="3501593"/>
        <a:ext cx="4709050" cy="148441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A5E469-B181-4257-BFFF-5B3FE38AC96A}">
      <dsp:nvSpPr>
        <dsp:cNvPr id="0" name=""/>
        <dsp:cNvSpPr/>
      </dsp:nvSpPr>
      <dsp:spPr>
        <a:xfrm>
          <a:off x="137875" y="92422"/>
          <a:ext cx="1126516" cy="1126516"/>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582209-830D-4E0C-83C3-8CB562E98725}">
      <dsp:nvSpPr>
        <dsp:cNvPr id="0" name=""/>
        <dsp:cNvSpPr/>
      </dsp:nvSpPr>
      <dsp:spPr>
        <a:xfrm>
          <a:off x="374443" y="328991"/>
          <a:ext cx="653379" cy="65337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2E4156-D065-4BC2-AE30-3F8F4B0BC74D}">
      <dsp:nvSpPr>
        <dsp:cNvPr id="0" name=""/>
        <dsp:cNvSpPr/>
      </dsp:nvSpPr>
      <dsp:spPr>
        <a:xfrm>
          <a:off x="1505788" y="92422"/>
          <a:ext cx="2655361" cy="112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La soberanía fiscal está en manos de los Estados miembros, y la Unión dispone solo de competencias limitadas. </a:t>
          </a:r>
          <a:endParaRPr lang="en-US" sz="1100" kern="1200"/>
        </a:p>
      </dsp:txBody>
      <dsp:txXfrm>
        <a:off x="1505788" y="92422"/>
        <a:ext cx="2655361" cy="1126516"/>
      </dsp:txXfrm>
    </dsp:sp>
    <dsp:sp modelId="{1267C152-A9EF-40CD-AEEA-061E9B71C5CC}">
      <dsp:nvSpPr>
        <dsp:cNvPr id="0" name=""/>
        <dsp:cNvSpPr/>
      </dsp:nvSpPr>
      <dsp:spPr>
        <a:xfrm>
          <a:off x="4623826" y="92422"/>
          <a:ext cx="1126516" cy="1126516"/>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8F4307-B488-4D64-92AF-AFE25C3C0F14}">
      <dsp:nvSpPr>
        <dsp:cNvPr id="0" name=""/>
        <dsp:cNvSpPr/>
      </dsp:nvSpPr>
      <dsp:spPr>
        <a:xfrm>
          <a:off x="4860394" y="328991"/>
          <a:ext cx="653379" cy="65337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EA8719-99B9-45A3-960B-D2F5ADA44B93}">
      <dsp:nvSpPr>
        <dsp:cNvPr id="0" name=""/>
        <dsp:cNvSpPr/>
      </dsp:nvSpPr>
      <dsp:spPr>
        <a:xfrm>
          <a:off x="5991739" y="92422"/>
          <a:ext cx="2655361" cy="112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La política fiscal está orientada al buen funcionamiento del mercado único, la armonización de los impuestos indirectos se abordó antes que la de los directos. La lucha contra la evasión fiscal se ha convertido en una prioridad política. </a:t>
          </a:r>
          <a:endParaRPr lang="en-US" sz="1100" kern="1200"/>
        </a:p>
      </dsp:txBody>
      <dsp:txXfrm>
        <a:off x="5991739" y="92422"/>
        <a:ext cx="2655361" cy="1126516"/>
      </dsp:txXfrm>
    </dsp:sp>
    <dsp:sp modelId="{DED0FDA3-CBDB-4E0A-84D8-B387E656E6AE}">
      <dsp:nvSpPr>
        <dsp:cNvPr id="0" name=""/>
        <dsp:cNvSpPr/>
      </dsp:nvSpPr>
      <dsp:spPr>
        <a:xfrm>
          <a:off x="137875" y="2137041"/>
          <a:ext cx="1126516" cy="1126516"/>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A35DC1-4AA8-4171-A10E-23BFD247B3C0}">
      <dsp:nvSpPr>
        <dsp:cNvPr id="0" name=""/>
        <dsp:cNvSpPr/>
      </dsp:nvSpPr>
      <dsp:spPr>
        <a:xfrm>
          <a:off x="374443" y="2373610"/>
          <a:ext cx="653379" cy="65337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91417D-4243-4E13-9896-7E90E9C9AA50}">
      <dsp:nvSpPr>
        <dsp:cNvPr id="0" name=""/>
        <dsp:cNvSpPr/>
      </dsp:nvSpPr>
      <dsp:spPr>
        <a:xfrm>
          <a:off x="1505788" y="2137041"/>
          <a:ext cx="2655361" cy="112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La política fiscal de la UE se encuentra condicionada por la regla de la unanimidad,</a:t>
          </a:r>
          <a:endParaRPr lang="en-US" sz="1100" kern="1200"/>
        </a:p>
      </dsp:txBody>
      <dsp:txXfrm>
        <a:off x="1505788" y="2137041"/>
        <a:ext cx="2655361" cy="1126516"/>
      </dsp:txXfrm>
    </dsp:sp>
    <dsp:sp modelId="{DC856070-0591-4772-BAB4-5A23448B9EE9}">
      <dsp:nvSpPr>
        <dsp:cNvPr id="0" name=""/>
        <dsp:cNvSpPr/>
      </dsp:nvSpPr>
      <dsp:spPr>
        <a:xfrm>
          <a:off x="4623826" y="2137041"/>
          <a:ext cx="1126516" cy="1126516"/>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8D8BC-1EA0-43CE-97CA-E0B46D049F9E}">
      <dsp:nvSpPr>
        <dsp:cNvPr id="0" name=""/>
        <dsp:cNvSpPr/>
      </dsp:nvSpPr>
      <dsp:spPr>
        <a:xfrm>
          <a:off x="4860394" y="2373610"/>
          <a:ext cx="653379" cy="65337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0422738-3F1F-46FD-812A-10EABBDC8287}">
      <dsp:nvSpPr>
        <dsp:cNvPr id="0" name=""/>
        <dsp:cNvSpPr/>
      </dsp:nvSpPr>
      <dsp:spPr>
        <a:xfrm>
          <a:off x="5991739" y="2137041"/>
          <a:ext cx="2655361" cy="112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La Comisión Europea lleva a cabo la  función catalizadora de presentar los proyectos de normas, que serán aprobadas  por el Consejo y por el Parlamento Europeo. </a:t>
          </a:r>
          <a:endParaRPr lang="en-US" sz="1100" kern="1200"/>
        </a:p>
      </dsp:txBody>
      <dsp:txXfrm>
        <a:off x="5991739" y="2137041"/>
        <a:ext cx="2655361" cy="1126516"/>
      </dsp:txXfrm>
    </dsp:sp>
    <dsp:sp modelId="{6E7B9CCC-035A-4C51-B68A-0B034C4AA698}">
      <dsp:nvSpPr>
        <dsp:cNvPr id="0" name=""/>
        <dsp:cNvSpPr/>
      </dsp:nvSpPr>
      <dsp:spPr>
        <a:xfrm>
          <a:off x="137875" y="4181660"/>
          <a:ext cx="1126516" cy="1126516"/>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49CDAB-7110-4C11-B2F5-DE873953A219}">
      <dsp:nvSpPr>
        <dsp:cNvPr id="0" name=""/>
        <dsp:cNvSpPr/>
      </dsp:nvSpPr>
      <dsp:spPr>
        <a:xfrm>
          <a:off x="374443" y="4418228"/>
          <a:ext cx="653379" cy="65337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5753D52-565F-466D-86BF-82B6D60FDCEE}">
      <dsp:nvSpPr>
        <dsp:cNvPr id="0" name=""/>
        <dsp:cNvSpPr/>
      </dsp:nvSpPr>
      <dsp:spPr>
        <a:xfrm>
          <a:off x="1505788" y="4181660"/>
          <a:ext cx="2655361" cy="112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Siempre que cumpla las normas de la Unión, cada Estado miembro es libre de elegir el sistema fiscal que considere más adecuado. En este marco, las principales prioridades de la política fiscal de la Unión son la eliminación de los obstáculos fiscales a la actividad económica transfronteriza, la lucha contra la competencia fiscal perjudicial y la evasión de impuestos, así como el fomento de una mayor cooperación entre administraciones fiscales para garantizar el control y combatir el fraude.</a:t>
          </a:r>
          <a:endParaRPr lang="en-US" sz="1100" kern="1200"/>
        </a:p>
      </dsp:txBody>
      <dsp:txXfrm>
        <a:off x="1505788" y="4181660"/>
        <a:ext cx="2655361" cy="1126516"/>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3622189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689094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4019289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2624521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401360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3470223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3455959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349640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4221413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3847324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F798EC23-D5D2-4924-87AC-65E6EE950766}" type="datetimeFigureOut">
              <a:rPr lang="es-ES" smtClean="0"/>
              <a:t>02/11/2023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D1A42E-8EA4-42B7-89D8-E4B1AFB8B50B}" type="slidenum">
              <a:rPr lang="es-ES" smtClean="0"/>
              <a:t>‹#›</a:t>
            </a:fld>
            <a:endParaRPr lang="es-ES"/>
          </a:p>
        </p:txBody>
      </p:sp>
    </p:spTree>
    <p:extLst>
      <p:ext uri="{BB962C8B-B14F-4D97-AF65-F5344CB8AC3E}">
        <p14:creationId xmlns:p14="http://schemas.microsoft.com/office/powerpoint/2010/main" val="2712930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98EC23-D5D2-4924-87AC-65E6EE950766}" type="datetimeFigureOut">
              <a:rPr lang="es-ES" smtClean="0"/>
              <a:t>02/11/2023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1A42E-8EA4-42B7-89D8-E4B1AFB8B50B}" type="slidenum">
              <a:rPr lang="es-ES" smtClean="0"/>
              <a:t>‹#›</a:t>
            </a:fld>
            <a:endParaRPr lang="es-ES"/>
          </a:p>
        </p:txBody>
      </p:sp>
    </p:spTree>
    <p:extLst>
      <p:ext uri="{BB962C8B-B14F-4D97-AF65-F5344CB8AC3E}">
        <p14:creationId xmlns:p14="http://schemas.microsoft.com/office/powerpoint/2010/main" val="2615162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s://www.ucm.es/jeanmonnetchai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KN27x27LuDs?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60679" y="3573016"/>
            <a:ext cx="7772400" cy="1470025"/>
          </a:xfrm>
        </p:spPr>
        <p:txBody>
          <a:bodyPr>
            <a:normAutofit/>
          </a:bodyPr>
          <a:lstStyle/>
          <a:p>
            <a:r>
              <a:rPr lang="es-ES" dirty="0"/>
              <a:t>Derecho Tributario de la UE</a:t>
            </a:r>
          </a:p>
        </p:txBody>
      </p:sp>
      <p:sp>
        <p:nvSpPr>
          <p:cNvPr id="3" name="2 Subtítulo"/>
          <p:cNvSpPr>
            <a:spLocks noGrp="1"/>
          </p:cNvSpPr>
          <p:nvPr>
            <p:ph type="subTitle" idx="1"/>
          </p:nvPr>
        </p:nvSpPr>
        <p:spPr>
          <a:xfrm>
            <a:off x="1330531" y="4941168"/>
            <a:ext cx="6400800" cy="1752600"/>
          </a:xfrm>
        </p:spPr>
        <p:txBody>
          <a:bodyPr>
            <a:normAutofit/>
          </a:bodyPr>
          <a:lstStyle/>
          <a:p>
            <a:r>
              <a:rPr lang="es-ES" sz="2800" dirty="0"/>
              <a:t>Fernando Serrano Antón</a:t>
            </a:r>
          </a:p>
          <a:p>
            <a:r>
              <a:rPr lang="es-ES" sz="2800" dirty="0"/>
              <a:t>Catedra Jean Monnet EU FAIRTAX</a:t>
            </a:r>
          </a:p>
          <a:p>
            <a:r>
              <a:rPr lang="es-ES" sz="2800" dirty="0"/>
              <a:t>serranoa@ucm.es</a:t>
            </a: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23561" y="22337"/>
            <a:ext cx="3118110" cy="3709424"/>
          </a:xfrm>
          <a:prstGeom prst="rect">
            <a:avLst/>
          </a:prstGeom>
        </p:spPr>
      </p:pic>
      <p:pic>
        <p:nvPicPr>
          <p:cNvPr id="5" name="Picture 4">
            <a:extLst>
              <a:ext uri="{FF2B5EF4-FFF2-40B4-BE49-F238E27FC236}">
                <a16:creationId xmlns:a16="http://schemas.microsoft.com/office/drawing/2014/main" id="{F096FCB5-8AE7-24C4-1D20-D550EE2A2688}"/>
              </a:ext>
            </a:extLst>
          </p:cNvPr>
          <p:cNvPicPr>
            <a:picLocks noChangeAspect="1"/>
          </p:cNvPicPr>
          <p:nvPr/>
        </p:nvPicPr>
        <p:blipFill>
          <a:blip r:embed="rId3"/>
          <a:stretch>
            <a:fillRect/>
          </a:stretch>
        </p:blipFill>
        <p:spPr>
          <a:xfrm>
            <a:off x="-600" y="0"/>
            <a:ext cx="3459507" cy="740437"/>
          </a:xfrm>
          <a:prstGeom prst="rect">
            <a:avLst/>
          </a:prstGeom>
        </p:spPr>
      </p:pic>
      <p:pic>
        <p:nvPicPr>
          <p:cNvPr id="6" name="Picture 5">
            <a:extLst>
              <a:ext uri="{FF2B5EF4-FFF2-40B4-BE49-F238E27FC236}">
                <a16:creationId xmlns:a16="http://schemas.microsoft.com/office/drawing/2014/main" id="{32742FC5-112F-1854-001E-DDDF554BB0A9}"/>
              </a:ext>
            </a:extLst>
          </p:cNvPr>
          <p:cNvPicPr>
            <a:picLocks noChangeAspect="1"/>
          </p:cNvPicPr>
          <p:nvPr/>
        </p:nvPicPr>
        <p:blipFill>
          <a:blip r:embed="rId4"/>
          <a:stretch>
            <a:fillRect/>
          </a:stretch>
        </p:blipFill>
        <p:spPr>
          <a:xfrm>
            <a:off x="7150017" y="37702"/>
            <a:ext cx="1979712" cy="1246206"/>
          </a:xfrm>
          <a:prstGeom prst="rect">
            <a:avLst/>
          </a:prstGeom>
        </p:spPr>
      </p:pic>
    </p:spTree>
    <p:extLst>
      <p:ext uri="{BB962C8B-B14F-4D97-AF65-F5344CB8AC3E}">
        <p14:creationId xmlns:p14="http://schemas.microsoft.com/office/powerpoint/2010/main" val="1572481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F03F9-72A1-E964-B3F4-7FCEDF89517D}"/>
              </a:ext>
            </a:extLst>
          </p:cNvPr>
          <p:cNvSpPr>
            <a:spLocks noGrp="1"/>
          </p:cNvSpPr>
          <p:nvPr>
            <p:ph type="title"/>
          </p:nvPr>
        </p:nvSpPr>
        <p:spPr/>
        <p:txBody>
          <a:bodyPr/>
          <a:lstStyle/>
          <a:p>
            <a:r>
              <a:rPr lang="es-ES" dirty="0"/>
              <a:t>Introducción al V Curso DTUE</a:t>
            </a:r>
          </a:p>
        </p:txBody>
      </p:sp>
      <p:sp>
        <p:nvSpPr>
          <p:cNvPr id="3" name="Content Placeholder 2">
            <a:extLst>
              <a:ext uri="{FF2B5EF4-FFF2-40B4-BE49-F238E27FC236}">
                <a16:creationId xmlns:a16="http://schemas.microsoft.com/office/drawing/2014/main" id="{32CA9FC4-F80B-735D-67D5-76AFBF1CE2CA}"/>
              </a:ext>
            </a:extLst>
          </p:cNvPr>
          <p:cNvSpPr>
            <a:spLocks noGrp="1"/>
          </p:cNvSpPr>
          <p:nvPr>
            <p:ph idx="1"/>
          </p:nvPr>
        </p:nvSpPr>
        <p:spPr>
          <a:xfrm>
            <a:off x="251520" y="1600200"/>
            <a:ext cx="8568952" cy="4525963"/>
          </a:xfrm>
        </p:spPr>
        <p:txBody>
          <a:bodyPr>
            <a:normAutofit lnSpcReduction="10000"/>
          </a:bodyPr>
          <a:lstStyle/>
          <a:p>
            <a:r>
              <a:rPr lang="es-ES" dirty="0"/>
              <a:t>Calendario: Los viernes de 11 a 13 horas. </a:t>
            </a:r>
          </a:p>
          <a:p>
            <a:r>
              <a:rPr lang="es-ES" dirty="0"/>
              <a:t>Vacaciones: 21 de diciembre (22 no habrá sesión) – </a:t>
            </a:r>
          </a:p>
          <a:p>
            <a:r>
              <a:rPr lang="es-ES" dirty="0"/>
              <a:t>Empezamos tras los exámenes: 26 de enero. </a:t>
            </a:r>
          </a:p>
          <a:p>
            <a:r>
              <a:rPr lang="es-ES" dirty="0"/>
              <a:t>Terminaremos el 19 de abril. </a:t>
            </a:r>
          </a:p>
          <a:p>
            <a:r>
              <a:rPr lang="es-ES" dirty="0"/>
              <a:t>Programa y más informaciones: </a:t>
            </a:r>
          </a:p>
          <a:p>
            <a:r>
              <a:rPr lang="es-ES" dirty="0">
                <a:hlinkClick r:id="rId2"/>
              </a:rPr>
              <a:t>https://www.ucm.es/jeanmonnetchair/</a:t>
            </a:r>
            <a:r>
              <a:rPr lang="es-ES" dirty="0"/>
              <a:t> </a:t>
            </a:r>
          </a:p>
          <a:p>
            <a:r>
              <a:rPr lang="es-ES" dirty="0"/>
              <a:t>80 por ciento de asistencia a clase. </a:t>
            </a:r>
          </a:p>
        </p:txBody>
      </p:sp>
    </p:spTree>
    <p:extLst>
      <p:ext uri="{BB962C8B-B14F-4D97-AF65-F5344CB8AC3E}">
        <p14:creationId xmlns:p14="http://schemas.microsoft.com/office/powerpoint/2010/main" val="2202146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13369-0BC2-E4C4-7C8F-7F82A0F38BF6}"/>
              </a:ext>
            </a:extLst>
          </p:cNvPr>
          <p:cNvSpPr>
            <a:spLocks noGrp="1"/>
          </p:cNvSpPr>
          <p:nvPr>
            <p:ph type="title"/>
          </p:nvPr>
        </p:nvSpPr>
        <p:spPr/>
        <p:txBody>
          <a:bodyPr/>
          <a:lstStyle/>
          <a:p>
            <a:r>
              <a:rPr lang="es-ES" dirty="0"/>
              <a:t>Introducción al V Curso de DTUE </a:t>
            </a:r>
          </a:p>
        </p:txBody>
      </p:sp>
      <p:sp>
        <p:nvSpPr>
          <p:cNvPr id="3" name="Content Placeholder 2">
            <a:extLst>
              <a:ext uri="{FF2B5EF4-FFF2-40B4-BE49-F238E27FC236}">
                <a16:creationId xmlns:a16="http://schemas.microsoft.com/office/drawing/2014/main" id="{F9FF1A5E-0D88-7C4B-DE4F-659668B25E78}"/>
              </a:ext>
            </a:extLst>
          </p:cNvPr>
          <p:cNvSpPr>
            <a:spLocks noGrp="1"/>
          </p:cNvSpPr>
          <p:nvPr>
            <p:ph idx="1"/>
          </p:nvPr>
        </p:nvSpPr>
        <p:spPr/>
        <p:txBody>
          <a:bodyPr/>
          <a:lstStyle/>
          <a:p>
            <a:r>
              <a:rPr lang="es-ES" dirty="0"/>
              <a:t>17 Nov. Semana de la Ciencia de la Comunidad de Madrid: </a:t>
            </a:r>
            <a:r>
              <a:rPr lang="es-ES" dirty="0" err="1"/>
              <a:t>ChatGPT</a:t>
            </a:r>
            <a:r>
              <a:rPr lang="es-ES" dirty="0"/>
              <a:t> y fiscalidad – Auditorio 1</a:t>
            </a:r>
          </a:p>
          <a:p>
            <a:r>
              <a:rPr lang="es-ES" dirty="0"/>
              <a:t>24 Nov. Comisión Europea – 12,15 horas</a:t>
            </a:r>
          </a:p>
          <a:p>
            <a:r>
              <a:rPr lang="es-ES" dirty="0"/>
              <a:t>15 Dic. Garrigues Abogados – 11,00 horas</a:t>
            </a:r>
          </a:p>
        </p:txBody>
      </p:sp>
    </p:spTree>
    <p:extLst>
      <p:ext uri="{BB962C8B-B14F-4D97-AF65-F5344CB8AC3E}">
        <p14:creationId xmlns:p14="http://schemas.microsoft.com/office/powerpoint/2010/main" val="2048317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38EE57-B708-47C9-A4A4-E25F09FAB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7A28182-58A5-4DBB-8F64-BD944BCA8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7282" y="635715"/>
            <a:ext cx="8356656" cy="2482136"/>
            <a:chOff x="409710" y="635715"/>
            <a:chExt cx="11142208" cy="2482136"/>
          </a:xfrm>
        </p:grpSpPr>
        <p:sp>
          <p:nvSpPr>
            <p:cNvPr id="12" name="Freeform 44">
              <a:extLst>
                <a:ext uri="{FF2B5EF4-FFF2-40B4-BE49-F238E27FC236}">
                  <a16:creationId xmlns:a16="http://schemas.microsoft.com/office/drawing/2014/main" id="{E4A9080E-7BA6-45FC-8677-8B9D5F4DAF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2163D516-75D4-4DE0-AC27-63719125A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E74A26A5-C23A-46D4-B0FF-155FB38346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08E0243F-1062-43C6-AD04-130DFF6684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4C5517B-1B0F-47AA-93A5-36718996986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1 Título"/>
          <p:cNvSpPr>
            <a:spLocks noGrp="1"/>
          </p:cNvSpPr>
          <p:nvPr>
            <p:ph type="title"/>
          </p:nvPr>
        </p:nvSpPr>
        <p:spPr>
          <a:xfrm>
            <a:off x="785460" y="759805"/>
            <a:ext cx="7729890" cy="1325563"/>
          </a:xfrm>
        </p:spPr>
        <p:txBody>
          <a:bodyPr>
            <a:normAutofit/>
          </a:bodyPr>
          <a:lstStyle/>
          <a:p>
            <a:r>
              <a:rPr lang="es-ES" sz="3500" dirty="0">
                <a:solidFill>
                  <a:srgbClr val="FFFFFF"/>
                </a:solidFill>
              </a:rPr>
              <a:t>¿Quién es Jean Monnet? </a:t>
            </a:r>
            <a:br>
              <a:rPr lang="es-ES" sz="3500" dirty="0">
                <a:solidFill>
                  <a:srgbClr val="FFFFFF"/>
                </a:solidFill>
              </a:rPr>
            </a:br>
            <a:endParaRPr lang="es-ES" sz="3500" dirty="0">
              <a:solidFill>
                <a:srgbClr val="FFFFFF"/>
              </a:solidFill>
            </a:endParaRPr>
          </a:p>
        </p:txBody>
      </p:sp>
      <p:sp>
        <p:nvSpPr>
          <p:cNvPr id="3" name="2 Marcador de contenido"/>
          <p:cNvSpPr>
            <a:spLocks noGrp="1"/>
          </p:cNvSpPr>
          <p:nvPr>
            <p:ph idx="1"/>
          </p:nvPr>
        </p:nvSpPr>
        <p:spPr>
          <a:xfrm>
            <a:off x="1068678" y="2494450"/>
            <a:ext cx="3040158" cy="3563159"/>
          </a:xfrm>
        </p:spPr>
        <p:txBody>
          <a:bodyPr>
            <a:normAutofit/>
          </a:bodyPr>
          <a:lstStyle/>
          <a:p>
            <a:pPr marL="0" indent="0">
              <a:buNone/>
            </a:pPr>
            <a:endParaRPr lang="en-US" sz="2100" dirty="0"/>
          </a:p>
          <a:p>
            <a:pPr marL="0" indent="0">
              <a:buNone/>
            </a:pPr>
            <a:endParaRPr lang="es-ES" sz="2100" dirty="0"/>
          </a:p>
        </p:txBody>
      </p:sp>
      <p:pic>
        <p:nvPicPr>
          <p:cNvPr id="4" name="Online Media 3" title="Jean Monnet, the Father of Europe">
            <a:hlinkClick r:id="" action="ppaction://media"/>
            <a:extLst>
              <a:ext uri="{FF2B5EF4-FFF2-40B4-BE49-F238E27FC236}">
                <a16:creationId xmlns:a16="http://schemas.microsoft.com/office/drawing/2014/main" id="{80235B7A-41B4-53B7-F9EA-A1619C5899F8}"/>
              </a:ext>
            </a:extLst>
          </p:cNvPr>
          <p:cNvPicPr>
            <a:picLocks noRot="1" noChangeAspect="1"/>
          </p:cNvPicPr>
          <p:nvPr>
            <a:videoFile r:link="rId1"/>
          </p:nvPr>
        </p:nvPicPr>
        <p:blipFill>
          <a:blip r:embed="rId3"/>
          <a:stretch>
            <a:fillRect/>
          </a:stretch>
        </p:blipFill>
        <p:spPr>
          <a:xfrm>
            <a:off x="2360524" y="2378076"/>
            <a:ext cx="5260156" cy="3945117"/>
          </a:xfrm>
          <a:prstGeom prst="rect">
            <a:avLst/>
          </a:prstGeom>
        </p:spPr>
      </p:pic>
    </p:spTree>
    <p:extLst>
      <p:ext uri="{BB962C8B-B14F-4D97-AF65-F5344CB8AC3E}">
        <p14:creationId xmlns:p14="http://schemas.microsoft.com/office/powerpoint/2010/main" val="108373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93555" y="620392"/>
            <a:ext cx="2856201" cy="5504688"/>
          </a:xfrm>
        </p:spPr>
        <p:txBody>
          <a:bodyPr>
            <a:normAutofit/>
          </a:bodyPr>
          <a:lstStyle/>
          <a:p>
            <a:r>
              <a:rPr lang="es-ES" sz="5200">
                <a:solidFill>
                  <a:schemeClr val="accent5"/>
                </a:solidFill>
              </a:rPr>
              <a:t>La UE: origen y evolución</a:t>
            </a:r>
          </a:p>
        </p:txBody>
      </p:sp>
      <p:graphicFrame>
        <p:nvGraphicFramePr>
          <p:cNvPr id="5" name="2 Marcador de contenido">
            <a:extLst>
              <a:ext uri="{FF2B5EF4-FFF2-40B4-BE49-F238E27FC236}">
                <a16:creationId xmlns:a16="http://schemas.microsoft.com/office/drawing/2014/main" id="{19DA1FDA-0CBD-CC22-12E5-98300FFC4C5B}"/>
              </a:ext>
            </a:extLst>
          </p:cNvPr>
          <p:cNvGraphicFramePr>
            <a:graphicFrameLocks noGrp="1"/>
          </p:cNvGraphicFramePr>
          <p:nvPr>
            <p:ph idx="1"/>
            <p:extLst>
              <p:ext uri="{D42A27DB-BD31-4B8C-83A1-F6EECF244321}">
                <p14:modId xmlns:p14="http://schemas.microsoft.com/office/powerpoint/2010/main" val="3520672555"/>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0124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1 Título"/>
          <p:cNvSpPr>
            <a:spLocks noGrp="1"/>
          </p:cNvSpPr>
          <p:nvPr>
            <p:ph type="title"/>
          </p:nvPr>
        </p:nvSpPr>
        <p:spPr>
          <a:xfrm>
            <a:off x="393555" y="620392"/>
            <a:ext cx="2856201" cy="5504688"/>
          </a:xfrm>
        </p:spPr>
        <p:txBody>
          <a:bodyPr>
            <a:normAutofit/>
          </a:bodyPr>
          <a:lstStyle/>
          <a:p>
            <a:r>
              <a:rPr lang="es-ES">
                <a:solidFill>
                  <a:schemeClr val="bg1"/>
                </a:solidFill>
              </a:rPr>
              <a:t>Origen: Unificación</a:t>
            </a:r>
          </a:p>
        </p:txBody>
      </p:sp>
      <p:graphicFrame>
        <p:nvGraphicFramePr>
          <p:cNvPr id="5" name="2 Marcador de contenido">
            <a:extLst>
              <a:ext uri="{FF2B5EF4-FFF2-40B4-BE49-F238E27FC236}">
                <a16:creationId xmlns:a16="http://schemas.microsoft.com/office/drawing/2014/main" id="{18F5702C-2545-6B95-D6A8-61552D68E6A1}"/>
              </a:ext>
            </a:extLst>
          </p:cNvPr>
          <p:cNvGraphicFramePr>
            <a:graphicFrameLocks noGrp="1"/>
          </p:cNvGraphicFramePr>
          <p:nvPr>
            <p:ph idx="1"/>
            <p:extLst>
              <p:ext uri="{D42A27DB-BD31-4B8C-83A1-F6EECF244321}">
                <p14:modId xmlns:p14="http://schemas.microsoft.com/office/powerpoint/2010/main" val="961231423"/>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5012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93555" y="620392"/>
            <a:ext cx="2856201" cy="5504688"/>
          </a:xfrm>
        </p:spPr>
        <p:txBody>
          <a:bodyPr>
            <a:normAutofit/>
          </a:bodyPr>
          <a:lstStyle/>
          <a:p>
            <a:r>
              <a:rPr lang="es-ES" sz="3300">
                <a:solidFill>
                  <a:schemeClr val="accent5"/>
                </a:solidFill>
              </a:rPr>
              <a:t>Características</a:t>
            </a:r>
          </a:p>
        </p:txBody>
      </p:sp>
      <p:graphicFrame>
        <p:nvGraphicFramePr>
          <p:cNvPr id="5" name="2 Marcador de contenido">
            <a:extLst>
              <a:ext uri="{FF2B5EF4-FFF2-40B4-BE49-F238E27FC236}">
                <a16:creationId xmlns:a16="http://schemas.microsoft.com/office/drawing/2014/main" id="{B76AC1B6-3B62-CE4D-F70C-C46A091AB4FC}"/>
              </a:ext>
            </a:extLst>
          </p:cNvPr>
          <p:cNvGraphicFramePr>
            <a:graphicFrameLocks noGrp="1"/>
          </p:cNvGraphicFramePr>
          <p:nvPr>
            <p:ph idx="1"/>
            <p:extLst>
              <p:ext uri="{D42A27DB-BD31-4B8C-83A1-F6EECF244321}">
                <p14:modId xmlns:p14="http://schemas.microsoft.com/office/powerpoint/2010/main" val="2046577550"/>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4804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93555" y="620392"/>
            <a:ext cx="2856201" cy="5504688"/>
          </a:xfrm>
        </p:spPr>
        <p:txBody>
          <a:bodyPr>
            <a:normAutofit/>
          </a:bodyPr>
          <a:lstStyle/>
          <a:p>
            <a:r>
              <a:rPr lang="es-ES">
                <a:solidFill>
                  <a:schemeClr val="accent5"/>
                </a:solidFill>
              </a:rPr>
              <a:t>Integración progresiva</a:t>
            </a:r>
          </a:p>
        </p:txBody>
      </p:sp>
      <p:graphicFrame>
        <p:nvGraphicFramePr>
          <p:cNvPr id="7" name="2 Marcador de contenido">
            <a:extLst>
              <a:ext uri="{FF2B5EF4-FFF2-40B4-BE49-F238E27FC236}">
                <a16:creationId xmlns:a16="http://schemas.microsoft.com/office/drawing/2014/main" id="{90CFF145-44E6-0456-D5BE-2490ED5DC7C5}"/>
              </a:ext>
            </a:extLst>
          </p:cNvPr>
          <p:cNvGraphicFramePr>
            <a:graphicFrameLocks noGrp="1"/>
          </p:cNvGraphicFramePr>
          <p:nvPr>
            <p:ph idx="1"/>
            <p:extLst>
              <p:ext uri="{D42A27DB-BD31-4B8C-83A1-F6EECF244321}">
                <p14:modId xmlns:p14="http://schemas.microsoft.com/office/powerpoint/2010/main" val="852615071"/>
              </p:ext>
            </p:extLst>
          </p:nvPr>
        </p:nvGraphicFramePr>
        <p:xfrm>
          <a:off x="3819905" y="620392"/>
          <a:ext cx="4930539"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3446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3600" dirty="0"/>
              <a:t>Atribución de competencias. Art. 5.1. TUE</a:t>
            </a:r>
          </a:p>
        </p:txBody>
      </p:sp>
      <p:sp>
        <p:nvSpPr>
          <p:cNvPr id="3" name="2 Marcador de contenido"/>
          <p:cNvSpPr>
            <a:spLocks noGrp="1"/>
          </p:cNvSpPr>
          <p:nvPr>
            <p:ph idx="1"/>
          </p:nvPr>
        </p:nvSpPr>
        <p:spPr>
          <a:xfrm>
            <a:off x="457200" y="1600200"/>
            <a:ext cx="8229600" cy="4853136"/>
          </a:xfrm>
        </p:spPr>
        <p:txBody>
          <a:bodyPr>
            <a:normAutofit fontScale="25000" lnSpcReduction="20000"/>
          </a:bodyPr>
          <a:lstStyle/>
          <a:p>
            <a:pPr algn="just"/>
            <a:r>
              <a:rPr lang="es-ES" sz="6200" dirty="0"/>
              <a:t>Las competencias de la UE  </a:t>
            </a:r>
            <a:r>
              <a:rPr lang="es-ES" sz="6200" b="1" dirty="0"/>
              <a:t>son competencias derivadas</a:t>
            </a:r>
          </a:p>
          <a:p>
            <a:pPr algn="just"/>
            <a:r>
              <a:rPr lang="es-ES" sz="6200" dirty="0"/>
              <a:t>La Unión Europea carece de competencias propias u originarias. Así, lo reconoce el TFUE, cuyo artículo 1 señala que los Estados miembros constituyen entre si una Unión Europea a la que atribuyen competencias para alcanzar sus objetivos comunes. El artículo 2 del TFUE remarca esta idea cuando, tras reseñar los objetivos de la Unión, establece que ésta perseguirá sus objetivos por los medios apropiados, de acuerdo con las competencias que se le atribuyen en los Tratados.</a:t>
            </a:r>
          </a:p>
          <a:p>
            <a:pPr algn="just"/>
            <a:r>
              <a:rPr lang="es-ES" sz="6200" dirty="0"/>
              <a:t>Este es el </a:t>
            </a:r>
            <a:r>
              <a:rPr lang="es-ES" sz="6200" b="1" dirty="0"/>
              <a:t>principio atribución de competencias </a:t>
            </a:r>
            <a:r>
              <a:rPr lang="es-ES" sz="6200" dirty="0"/>
              <a:t>que rige la delimitación de las competencias de la Unión (Artículo 5.1 del TUE). Y así, se establece que: </a:t>
            </a:r>
          </a:p>
          <a:p>
            <a:pPr lvl="1" algn="just"/>
            <a:r>
              <a:rPr lang="es-ES" sz="6200" dirty="0"/>
              <a:t>La Unión solo puede actuar en aquellos ámbitos en los que los estados que han atribuido determinadas competencias concretas, no generales.</a:t>
            </a:r>
          </a:p>
          <a:p>
            <a:pPr lvl="1" algn="just"/>
            <a:r>
              <a:rPr lang="es-ES" sz="6200" dirty="0"/>
              <a:t>Estas </a:t>
            </a:r>
            <a:r>
              <a:rPr lang="es-ES" sz="6200" b="1" dirty="0"/>
              <a:t>competencias deben estar expresamente señaladas </a:t>
            </a:r>
            <a:r>
              <a:rPr lang="es-ES" sz="6200" dirty="0"/>
              <a:t>en el Tratado.</a:t>
            </a:r>
          </a:p>
          <a:p>
            <a:pPr lvl="1" algn="just"/>
            <a:r>
              <a:rPr lang="es-ES" sz="6200" dirty="0"/>
              <a:t>La acción de la Unión ha de respetar los límites de las competencias que le han atribuido los estados miembros.</a:t>
            </a:r>
          </a:p>
          <a:p>
            <a:pPr algn="just"/>
            <a:r>
              <a:rPr lang="es-ES" sz="6200" dirty="0"/>
              <a:t>Toda competencia no atribuida a la Unión en los Tratados corresponde a los Estados miembros.</a:t>
            </a:r>
          </a:p>
          <a:p>
            <a:pPr algn="just"/>
            <a:r>
              <a:rPr lang="es-ES" sz="6200" dirty="0"/>
              <a:t>Los artículos del Tratado de la Unión Europea en los que se recogen las competencias y los términos en los que los Estados miembros las han atribuido a la UE </a:t>
            </a:r>
            <a:r>
              <a:rPr lang="es-ES" sz="6200" b="1" dirty="0"/>
              <a:t>constituyen las bases jurídicas de la acción de la UE en los ámbitos materiales correspondientes</a:t>
            </a:r>
            <a:r>
              <a:rPr lang="es-ES" sz="6200" dirty="0"/>
              <a:t>. Los instrumentos normativos a través de los que la UE realiza estas políticas deben señalar la base jurídica en que se fundamentan.</a:t>
            </a:r>
          </a:p>
          <a:p>
            <a:endParaRPr lang="es-ES" dirty="0"/>
          </a:p>
        </p:txBody>
      </p:sp>
    </p:spTree>
    <p:extLst>
      <p:ext uri="{BB962C8B-B14F-4D97-AF65-F5344CB8AC3E}">
        <p14:creationId xmlns:p14="http://schemas.microsoft.com/office/powerpoint/2010/main" val="251066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1 Título"/>
          <p:cNvSpPr>
            <a:spLocks noGrp="1"/>
          </p:cNvSpPr>
          <p:nvPr>
            <p:ph type="title"/>
          </p:nvPr>
        </p:nvSpPr>
        <p:spPr>
          <a:xfrm>
            <a:off x="466344" y="1161288"/>
            <a:ext cx="2702052" cy="4526280"/>
          </a:xfrm>
        </p:spPr>
        <p:txBody>
          <a:bodyPr>
            <a:normAutofit/>
          </a:bodyPr>
          <a:lstStyle/>
          <a:p>
            <a:r>
              <a:rPr lang="es-ES" sz="3500"/>
              <a:t>Soberanía: integración</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2 Marcador de contenido">
            <a:extLst>
              <a:ext uri="{FF2B5EF4-FFF2-40B4-BE49-F238E27FC236}">
                <a16:creationId xmlns:a16="http://schemas.microsoft.com/office/drawing/2014/main" id="{1FDE765E-1C9F-CA95-B5C2-8629150718FB}"/>
              </a:ext>
            </a:extLst>
          </p:cNvPr>
          <p:cNvGraphicFramePr>
            <a:graphicFrameLocks noGrp="1"/>
          </p:cNvGraphicFramePr>
          <p:nvPr>
            <p:ph idx="1"/>
            <p:extLst>
              <p:ext uri="{D42A27DB-BD31-4B8C-83A1-F6EECF244321}">
                <p14:modId xmlns:p14="http://schemas.microsoft.com/office/powerpoint/2010/main" val="3490872666"/>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674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60759" y="3752849"/>
            <a:ext cx="2468166" cy="2452687"/>
          </a:xfrm>
        </p:spPr>
        <p:txBody>
          <a:bodyPr anchor="ctr">
            <a:normAutofit/>
          </a:bodyPr>
          <a:lstStyle/>
          <a:p>
            <a:r>
              <a:rPr lang="es-ES" sz="3100"/>
              <a:t>Ámbito de actuación de la UE</a:t>
            </a:r>
          </a:p>
        </p:txBody>
      </p:sp>
      <p:pic>
        <p:nvPicPr>
          <p:cNvPr id="5" name="Picture 4" descr="Casas coloridas">
            <a:extLst>
              <a:ext uri="{FF2B5EF4-FFF2-40B4-BE49-F238E27FC236}">
                <a16:creationId xmlns:a16="http://schemas.microsoft.com/office/drawing/2014/main" id="{E33FD37F-F1A9-E139-1EB6-ECCDDD0ADE2A}"/>
              </a:ext>
            </a:extLst>
          </p:cNvPr>
          <p:cNvPicPr>
            <a:picLocks noChangeAspect="1"/>
          </p:cNvPicPr>
          <p:nvPr/>
        </p:nvPicPr>
        <p:blipFill rotWithShape="1">
          <a:blip r:embed="rId2"/>
          <a:srcRect t="28323" b="12436"/>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2 Marcador de contenido"/>
          <p:cNvSpPr>
            <a:spLocks noGrp="1"/>
          </p:cNvSpPr>
          <p:nvPr>
            <p:ph idx="1"/>
          </p:nvPr>
        </p:nvSpPr>
        <p:spPr>
          <a:xfrm>
            <a:off x="3167986" y="3752850"/>
            <a:ext cx="5614060" cy="2452687"/>
          </a:xfrm>
        </p:spPr>
        <p:txBody>
          <a:bodyPr anchor="ctr">
            <a:normAutofit/>
          </a:bodyPr>
          <a:lstStyle/>
          <a:p>
            <a:r>
              <a:rPr lang="es-ES" sz="1600"/>
              <a:t>La acción de la UE:</a:t>
            </a:r>
          </a:p>
          <a:p>
            <a:pPr lvl="1"/>
            <a:r>
              <a:rPr lang="es-ES" sz="1600"/>
              <a:t>campos previstos en los tratados constitutivos, los cuales como es sabido, se circunscriben inicialmente al ámbito económico. </a:t>
            </a:r>
          </a:p>
          <a:p>
            <a:pPr lvl="1"/>
            <a:r>
              <a:rPr lang="es-ES" sz="1600"/>
              <a:t>Con posterioridad, de forma paulatina se han ido incorporando el objetivo de una integración política.</a:t>
            </a:r>
          </a:p>
        </p:txBody>
      </p:sp>
    </p:spTree>
    <p:extLst>
      <p:ext uri="{BB962C8B-B14F-4D97-AF65-F5344CB8AC3E}">
        <p14:creationId xmlns:p14="http://schemas.microsoft.com/office/powerpoint/2010/main" val="91844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439858" y="1683756"/>
            <a:ext cx="2336449" cy="2396359"/>
          </a:xfrm>
        </p:spPr>
        <p:txBody>
          <a:bodyPr anchor="b">
            <a:normAutofit/>
          </a:bodyPr>
          <a:lstStyle/>
          <a:p>
            <a:pPr algn="r"/>
            <a:r>
              <a:rPr lang="es-ES" sz="3500">
                <a:solidFill>
                  <a:srgbClr val="FFFFFF"/>
                </a:solidFill>
              </a:rPr>
              <a:t>Integración económica</a:t>
            </a:r>
          </a:p>
        </p:txBody>
      </p:sp>
      <p:graphicFrame>
        <p:nvGraphicFramePr>
          <p:cNvPr id="5" name="2 Marcador de contenido">
            <a:extLst>
              <a:ext uri="{FF2B5EF4-FFF2-40B4-BE49-F238E27FC236}">
                <a16:creationId xmlns:a16="http://schemas.microsoft.com/office/drawing/2014/main" id="{30128F8D-3274-A719-9412-01778EE33063}"/>
              </a:ext>
            </a:extLst>
          </p:cNvPr>
          <p:cNvGraphicFramePr>
            <a:graphicFrameLocks noGrp="1"/>
          </p:cNvGraphicFramePr>
          <p:nvPr>
            <p:ph idx="1"/>
            <p:extLst>
              <p:ext uri="{D42A27DB-BD31-4B8C-83A1-F6EECF244321}">
                <p14:modId xmlns:p14="http://schemas.microsoft.com/office/powerpoint/2010/main" val="43687797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9287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492617" y="962166"/>
            <a:ext cx="2327856" cy="4421876"/>
          </a:xfrm>
        </p:spPr>
        <p:txBody>
          <a:bodyPr anchor="t">
            <a:normAutofit/>
          </a:bodyPr>
          <a:lstStyle/>
          <a:p>
            <a:pPr algn="r"/>
            <a:r>
              <a:rPr lang="es-ES" sz="3500"/>
              <a:t>Fases Integración económica</a:t>
            </a:r>
          </a:p>
        </p:txBody>
      </p:sp>
      <p:sp>
        <p:nvSpPr>
          <p:cNvPr id="3" name="2 Marcador de contenido"/>
          <p:cNvSpPr>
            <a:spLocks noGrp="1"/>
          </p:cNvSpPr>
          <p:nvPr>
            <p:ph idx="1"/>
          </p:nvPr>
        </p:nvSpPr>
        <p:spPr>
          <a:xfrm>
            <a:off x="3066696" y="962167"/>
            <a:ext cx="5143585" cy="4743174"/>
          </a:xfrm>
        </p:spPr>
        <p:txBody>
          <a:bodyPr anchor="t">
            <a:normAutofit/>
          </a:bodyPr>
          <a:lstStyle/>
          <a:p>
            <a:pPr algn="just">
              <a:lnSpc>
                <a:spcPct val="90000"/>
              </a:lnSpc>
            </a:pPr>
            <a:r>
              <a:rPr lang="es-ES" sz="1400" b="1" dirty="0"/>
              <a:t>Zona de libre cambio</a:t>
            </a:r>
            <a:r>
              <a:rPr lang="es-ES" sz="1400" dirty="0"/>
              <a:t>: conlleva la supresión entre los estados integrantes de la zona de los derechos de aduana y otras restricciones al comercio de todos los productos originarios de sus propios territorios. Cada uno de los miembros de la zona mantendría los derechos de aduanas respecto de los productos provenientes de países terceros.</a:t>
            </a:r>
          </a:p>
          <a:p>
            <a:pPr algn="just">
              <a:lnSpc>
                <a:spcPct val="90000"/>
              </a:lnSpc>
            </a:pPr>
            <a:r>
              <a:rPr lang="es-ES" sz="1400" b="1" dirty="0"/>
              <a:t>La unión aduanera: </a:t>
            </a:r>
            <a:r>
              <a:rPr lang="es-ES" sz="1400" dirty="0"/>
              <a:t>implica la adopción de un arancel común y consecuentemente de una reglamentación comercial básicamente idéntica, frente a las mercancías procedentes de terceros países.</a:t>
            </a:r>
          </a:p>
          <a:p>
            <a:pPr algn="just">
              <a:lnSpc>
                <a:spcPct val="90000"/>
              </a:lnSpc>
            </a:pPr>
            <a:r>
              <a:rPr lang="es-ES" sz="1400" b="1" dirty="0"/>
              <a:t>Mercado común: </a:t>
            </a:r>
            <a:r>
              <a:rPr lang="es-ES" sz="1400" dirty="0"/>
              <a:t>añade a la situación la liberalización entre los países que lo forman de todos los factores productivos y no ya solo de las mercancías como el caso de las situaciones anteriores. En consecuencia, las mercancías, las personas los capitales y los servicios puedan desplazarse invertirse o prestarse sin obstáculos adicionales en cualesquiera de los estados miembros. Se habla así de las cuatro libertades económicas inherentes a un mercado común.</a:t>
            </a:r>
          </a:p>
          <a:p>
            <a:pPr algn="just">
              <a:lnSpc>
                <a:spcPct val="90000"/>
              </a:lnSpc>
            </a:pPr>
            <a:r>
              <a:rPr lang="es-ES" sz="1400" b="1" dirty="0"/>
              <a:t>Integración económica a través de la armonización de las políticas económicas </a:t>
            </a:r>
            <a:r>
              <a:rPr lang="es-ES" sz="1400" dirty="0"/>
              <a:t>de los estados miembros, así como por la existencia de una autoridad común a todos ellos con poder para imponer sus decisiones.</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9581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765665"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445770" y="1209086"/>
            <a:ext cx="2907636" cy="4064925"/>
          </a:xfrm>
        </p:spPr>
        <p:txBody>
          <a:bodyPr anchor="ctr">
            <a:normAutofit/>
          </a:bodyPr>
          <a:lstStyle/>
          <a:p>
            <a:r>
              <a:rPr lang="es-ES" dirty="0"/>
              <a:t>Fines</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125" y="2569464"/>
            <a:ext cx="181579"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9144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2 Marcador de contenido">
            <a:extLst>
              <a:ext uri="{FF2B5EF4-FFF2-40B4-BE49-F238E27FC236}">
                <a16:creationId xmlns:a16="http://schemas.microsoft.com/office/drawing/2014/main" id="{C0E4B318-C3F3-209A-D823-B4AD48CBB476}"/>
              </a:ext>
            </a:extLst>
          </p:cNvPr>
          <p:cNvGraphicFramePr>
            <a:graphicFrameLocks noGrp="1"/>
          </p:cNvGraphicFramePr>
          <p:nvPr>
            <p:ph idx="1"/>
            <p:extLst>
              <p:ext uri="{D42A27DB-BD31-4B8C-83A1-F6EECF244321}">
                <p14:modId xmlns:p14="http://schemas.microsoft.com/office/powerpoint/2010/main" val="4239705781"/>
              </p:ext>
            </p:extLst>
          </p:nvPr>
        </p:nvGraphicFramePr>
        <p:xfrm>
          <a:off x="4210812" y="457200"/>
          <a:ext cx="4588002"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3796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1 Título"/>
          <p:cNvSpPr>
            <a:spLocks noGrp="1"/>
          </p:cNvSpPr>
          <p:nvPr>
            <p:ph type="title"/>
          </p:nvPr>
        </p:nvSpPr>
        <p:spPr>
          <a:xfrm>
            <a:off x="619797" y="586855"/>
            <a:ext cx="3172575" cy="3387497"/>
          </a:xfrm>
        </p:spPr>
        <p:txBody>
          <a:bodyPr anchor="b">
            <a:normAutofit/>
          </a:bodyPr>
          <a:lstStyle/>
          <a:p>
            <a:pPr algn="r"/>
            <a:r>
              <a:rPr lang="es-ES" sz="3500">
                <a:solidFill>
                  <a:srgbClr val="FFFFFF"/>
                </a:solidFill>
              </a:rPr>
              <a:t>Construcción del Mercado Común</a:t>
            </a:r>
          </a:p>
        </p:txBody>
      </p:sp>
      <p:sp>
        <p:nvSpPr>
          <p:cNvPr id="3" name="2 Marcador de contenido"/>
          <p:cNvSpPr>
            <a:spLocks noGrp="1"/>
          </p:cNvSpPr>
          <p:nvPr>
            <p:ph idx="1"/>
          </p:nvPr>
        </p:nvSpPr>
        <p:spPr>
          <a:xfrm>
            <a:off x="4877368" y="649480"/>
            <a:ext cx="3646835" cy="5546047"/>
          </a:xfrm>
        </p:spPr>
        <p:txBody>
          <a:bodyPr anchor="ctr">
            <a:normAutofit/>
          </a:bodyPr>
          <a:lstStyle/>
          <a:p>
            <a:r>
              <a:rPr lang="es-ES" sz="1700" dirty="0"/>
              <a:t>Supone establecer las cuatro libertades económicas básicas que son:</a:t>
            </a:r>
          </a:p>
          <a:p>
            <a:endParaRPr lang="es-ES" sz="1700" dirty="0"/>
          </a:p>
          <a:p>
            <a:pPr lvl="1"/>
            <a:r>
              <a:rPr lang="es-ES" sz="1300" dirty="0"/>
              <a:t>-	Libre circulación de mercancías.</a:t>
            </a:r>
          </a:p>
          <a:p>
            <a:pPr lvl="1"/>
            <a:r>
              <a:rPr lang="es-ES" sz="1300" dirty="0"/>
              <a:t>-	Libre circulación de personas.</a:t>
            </a:r>
          </a:p>
          <a:p>
            <a:pPr lvl="1"/>
            <a:r>
              <a:rPr lang="es-ES" sz="1300" dirty="0"/>
              <a:t>-	Libre circulación de capitales.</a:t>
            </a:r>
          </a:p>
          <a:p>
            <a:pPr lvl="1"/>
            <a:r>
              <a:rPr lang="es-ES" sz="1300" dirty="0"/>
              <a:t>-	Libre prestación de servicios.</a:t>
            </a:r>
          </a:p>
          <a:p>
            <a:pPr algn="just"/>
            <a:r>
              <a:rPr lang="es-ES" sz="1700" dirty="0"/>
              <a:t>El establecimiento de una política de defensa de la competencia del mercado para garantizar unas mínimas mismas condiciones para todos los actores económicos.</a:t>
            </a:r>
          </a:p>
          <a:p>
            <a:pPr marL="0" indent="0">
              <a:buNone/>
            </a:pPr>
            <a:endParaRPr lang="es-ES" sz="1700" dirty="0"/>
          </a:p>
        </p:txBody>
      </p:sp>
    </p:spTree>
    <p:extLst>
      <p:ext uri="{BB962C8B-B14F-4D97-AF65-F5344CB8AC3E}">
        <p14:creationId xmlns:p14="http://schemas.microsoft.com/office/powerpoint/2010/main" val="2279428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1028699" y="294538"/>
            <a:ext cx="7421963" cy="1033669"/>
          </a:xfrm>
        </p:spPr>
        <p:txBody>
          <a:bodyPr>
            <a:normAutofit/>
          </a:bodyPr>
          <a:lstStyle/>
          <a:p>
            <a:r>
              <a:rPr lang="es-ES" sz="3500">
                <a:solidFill>
                  <a:srgbClr val="FFFFFF"/>
                </a:solidFill>
              </a:rPr>
              <a:t>Mercado Interior</a:t>
            </a:r>
          </a:p>
        </p:txBody>
      </p:sp>
      <p:sp>
        <p:nvSpPr>
          <p:cNvPr id="3" name="2 Marcador de contenido"/>
          <p:cNvSpPr>
            <a:spLocks noGrp="1"/>
          </p:cNvSpPr>
          <p:nvPr>
            <p:ph idx="1"/>
          </p:nvPr>
        </p:nvSpPr>
        <p:spPr>
          <a:xfrm>
            <a:off x="1093168" y="1885278"/>
            <a:ext cx="7511280" cy="4064001"/>
          </a:xfrm>
        </p:spPr>
        <p:txBody>
          <a:bodyPr anchor="ctr">
            <a:normAutofit/>
          </a:bodyPr>
          <a:lstStyle/>
          <a:p>
            <a:r>
              <a:rPr lang="es-ES" sz="1700" dirty="0"/>
              <a:t>El Acta Única Europea introdujo un nuevo elemento: la eliminación de las fronteras entre los estados miembros, fronteras interiores, por suponían un obstáculo al ejercicio pleno de las libertades comunitarias. </a:t>
            </a:r>
          </a:p>
          <a:p>
            <a:r>
              <a:rPr lang="es-ES" sz="1700" dirty="0"/>
              <a:t>Se empleó la noción de mercado interior que definió como un espacio sin fronteras interiores, en el que la libre circulación de mercancías, personas, servicios y capitales estará garantizada de acuerdo con las disposiciones del propio Tratado artículo 8 TFUE.</a:t>
            </a:r>
          </a:p>
          <a:p>
            <a:r>
              <a:rPr lang="es-ES" sz="1700" dirty="0"/>
              <a:t>Suprimidas las aduanas interiores, el mercado interior es un espacio económico verdaderamente unificado para los países comunitarios</a:t>
            </a:r>
          </a:p>
        </p:txBody>
      </p:sp>
    </p:spTree>
    <p:extLst>
      <p:ext uri="{BB962C8B-B14F-4D97-AF65-F5344CB8AC3E}">
        <p14:creationId xmlns:p14="http://schemas.microsoft.com/office/powerpoint/2010/main" val="3091121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0050" y="465745"/>
            <a:ext cx="8343900" cy="56394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628650" y="894027"/>
            <a:ext cx="2620771" cy="4782873"/>
          </a:xfrm>
        </p:spPr>
        <p:txBody>
          <a:bodyPr>
            <a:normAutofit/>
          </a:bodyPr>
          <a:lstStyle/>
          <a:p>
            <a:pPr algn="r"/>
            <a:r>
              <a:rPr lang="es-ES" sz="3100"/>
              <a:t>Desequilibrios en el Mercado Interior</a:t>
            </a:r>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2 Marcador de contenido"/>
          <p:cNvSpPr>
            <a:spLocks noGrp="1"/>
          </p:cNvSpPr>
          <p:nvPr>
            <p:ph idx="1"/>
          </p:nvPr>
        </p:nvSpPr>
        <p:spPr>
          <a:xfrm>
            <a:off x="3732024" y="894027"/>
            <a:ext cx="4783326" cy="4782873"/>
          </a:xfrm>
        </p:spPr>
        <p:txBody>
          <a:bodyPr anchor="ctr">
            <a:normAutofit/>
          </a:bodyPr>
          <a:lstStyle/>
          <a:p>
            <a:pPr algn="just">
              <a:lnSpc>
                <a:spcPct val="90000"/>
              </a:lnSpc>
            </a:pPr>
            <a:r>
              <a:rPr lang="es-ES" sz="1600" dirty="0"/>
              <a:t>El objetivo de crear el mercado común centró el proceso de integración económica de los Estados comunitarios en torno exclusivamente a la tarea de asignación de recursos obviando las otras dos funciones que tradicionalmente integran la política económica de los Estados:</a:t>
            </a:r>
          </a:p>
          <a:p>
            <a:pPr lvl="1" algn="just">
              <a:lnSpc>
                <a:spcPct val="90000"/>
              </a:lnSpc>
            </a:pPr>
            <a:r>
              <a:rPr lang="es-ES" sz="1600" dirty="0"/>
              <a:t>la garantía de la estabilidad macroeconómica (nivel de empleo, inflación, estabilidad monetaria), y</a:t>
            </a:r>
          </a:p>
          <a:p>
            <a:pPr lvl="1" algn="just">
              <a:lnSpc>
                <a:spcPct val="90000"/>
              </a:lnSpc>
            </a:pPr>
            <a:r>
              <a:rPr lang="es-ES" sz="1600" dirty="0"/>
              <a:t> la redistribución interterritorial de la riqueza.</a:t>
            </a:r>
          </a:p>
          <a:p>
            <a:pPr algn="just">
              <a:lnSpc>
                <a:spcPct val="90000"/>
              </a:lnSpc>
            </a:pPr>
            <a:r>
              <a:rPr lang="es-ES" sz="1600" dirty="0"/>
              <a:t>El proceso comunitario de integración económica adolecía  de un mercado desequilibrio en relación al mantenimiento de la estabilidad macroeconómica el cual se hizo especialmente patente a partir de las distintas crisis del sistema monetario internacional.</a:t>
            </a:r>
          </a:p>
          <a:p>
            <a:pPr algn="just">
              <a:lnSpc>
                <a:spcPct val="90000"/>
              </a:lnSpc>
            </a:pPr>
            <a:r>
              <a:rPr lang="es-ES" sz="1600" dirty="0"/>
              <a:t>Por lo anterior, se creó la Unión Económica y Monetaria </a:t>
            </a:r>
          </a:p>
          <a:p>
            <a:pPr>
              <a:lnSpc>
                <a:spcPct val="90000"/>
              </a:lnSpc>
            </a:pPr>
            <a:endParaRPr lang="es-ES" sz="1600" dirty="0"/>
          </a:p>
        </p:txBody>
      </p:sp>
    </p:spTree>
    <p:extLst>
      <p:ext uri="{BB962C8B-B14F-4D97-AF65-F5344CB8AC3E}">
        <p14:creationId xmlns:p14="http://schemas.microsoft.com/office/powerpoint/2010/main" val="3405139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350041" y="586855"/>
            <a:ext cx="2401025" cy="3387497"/>
          </a:xfrm>
        </p:spPr>
        <p:txBody>
          <a:bodyPr anchor="b">
            <a:normAutofit/>
          </a:bodyPr>
          <a:lstStyle/>
          <a:p>
            <a:pPr algn="r"/>
            <a:r>
              <a:rPr lang="es-ES" sz="3500">
                <a:solidFill>
                  <a:srgbClr val="FFFFFF"/>
                </a:solidFill>
              </a:rPr>
              <a:t>Unión Económica y Monetaria</a:t>
            </a:r>
          </a:p>
        </p:txBody>
      </p:sp>
      <p:sp>
        <p:nvSpPr>
          <p:cNvPr id="3" name="2 Marcador de contenido"/>
          <p:cNvSpPr>
            <a:spLocks noGrp="1"/>
          </p:cNvSpPr>
          <p:nvPr>
            <p:ph idx="1"/>
          </p:nvPr>
        </p:nvSpPr>
        <p:spPr>
          <a:xfrm>
            <a:off x="3607694" y="649480"/>
            <a:ext cx="4916510" cy="5546047"/>
          </a:xfrm>
        </p:spPr>
        <p:txBody>
          <a:bodyPr anchor="ctr">
            <a:normAutofit/>
          </a:bodyPr>
          <a:lstStyle/>
          <a:p>
            <a:pPr algn="just"/>
            <a:r>
              <a:rPr lang="es-ES" sz="1700" dirty="0"/>
              <a:t>Conseguir la coordinación de las políticas económicas de los estados miembros.</a:t>
            </a:r>
          </a:p>
          <a:p>
            <a:pPr algn="just"/>
            <a:r>
              <a:rPr lang="es-ES" sz="1700" dirty="0"/>
              <a:t>Instaurar una vigilancia multilateral de esta coordinación</a:t>
            </a:r>
          </a:p>
          <a:p>
            <a:pPr algn="just"/>
            <a:r>
              <a:rPr lang="es-ES" sz="1700" dirty="0"/>
              <a:t>Someter las políticas económicas estatales a ciertas normas de disciplina financiera y presupuestaria.</a:t>
            </a:r>
          </a:p>
          <a:p>
            <a:pPr algn="just"/>
            <a:r>
              <a:rPr lang="es-ES" sz="1700" dirty="0"/>
              <a:t>Instaurar una moneda única y garantizar su estabilidad mediante la estabilidad a los precios y el respeto de la economía de mercado. </a:t>
            </a:r>
          </a:p>
          <a:p>
            <a:pPr algn="just"/>
            <a:r>
              <a:rPr lang="es-ES" sz="1700" dirty="0"/>
              <a:t>Se inició la política regional, un instrumento para aportar beneficios concretos a los ciudadanos y regiones menos favorecidos y fomentar así la cohesión. </a:t>
            </a:r>
          </a:p>
          <a:p>
            <a:endParaRPr lang="es-ES" sz="1700" dirty="0"/>
          </a:p>
        </p:txBody>
      </p:sp>
    </p:spTree>
    <p:extLst>
      <p:ext uri="{BB962C8B-B14F-4D97-AF65-F5344CB8AC3E}">
        <p14:creationId xmlns:p14="http://schemas.microsoft.com/office/powerpoint/2010/main" val="293051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0050" y="465745"/>
            <a:ext cx="8343900" cy="56394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628650" y="894027"/>
            <a:ext cx="2620771" cy="4782873"/>
          </a:xfrm>
        </p:spPr>
        <p:txBody>
          <a:bodyPr>
            <a:normAutofit/>
          </a:bodyPr>
          <a:lstStyle/>
          <a:p>
            <a:pPr algn="r"/>
            <a:r>
              <a:rPr lang="es-ES" dirty="0"/>
              <a:t>3 Políticas sectoriales iniciales </a:t>
            </a:r>
            <a:endParaRPr lang="es-ES"/>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2 Marcador de contenido"/>
          <p:cNvSpPr>
            <a:spLocks noGrp="1"/>
          </p:cNvSpPr>
          <p:nvPr>
            <p:ph idx="1"/>
          </p:nvPr>
        </p:nvSpPr>
        <p:spPr>
          <a:xfrm>
            <a:off x="3732024" y="894027"/>
            <a:ext cx="4783326" cy="4782873"/>
          </a:xfrm>
        </p:spPr>
        <p:txBody>
          <a:bodyPr anchor="ctr">
            <a:normAutofit/>
          </a:bodyPr>
          <a:lstStyle/>
          <a:p>
            <a:r>
              <a:rPr lang="es-ES" sz="2100"/>
              <a:t>El Tratado de Roma estableció, junto a las acciones relativas al establecimiento y tutela de las cuatro libertades económicas fundamentales y la protección del juego de libre competencia entre las empresas, tres políticas sectoriales: </a:t>
            </a:r>
          </a:p>
          <a:p>
            <a:pPr lvl="1"/>
            <a:r>
              <a:rPr lang="es-ES" sz="2100"/>
              <a:t>Política agrícola común; </a:t>
            </a:r>
          </a:p>
          <a:p>
            <a:pPr lvl="1"/>
            <a:r>
              <a:rPr lang="es-ES" sz="2100"/>
              <a:t>Política común de trasportes; y, </a:t>
            </a:r>
          </a:p>
          <a:p>
            <a:pPr lvl="1"/>
            <a:r>
              <a:rPr lang="es-ES" sz="2100"/>
              <a:t>Política comercial común. </a:t>
            </a:r>
          </a:p>
        </p:txBody>
      </p:sp>
    </p:spTree>
    <p:extLst>
      <p:ext uri="{BB962C8B-B14F-4D97-AF65-F5344CB8AC3E}">
        <p14:creationId xmlns:p14="http://schemas.microsoft.com/office/powerpoint/2010/main" val="2546140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1 Título"/>
          <p:cNvSpPr>
            <a:spLocks noGrp="1"/>
          </p:cNvSpPr>
          <p:nvPr>
            <p:ph type="title"/>
          </p:nvPr>
        </p:nvSpPr>
        <p:spPr>
          <a:xfrm>
            <a:off x="1028697" y="348865"/>
            <a:ext cx="7533018" cy="877729"/>
          </a:xfrm>
        </p:spPr>
        <p:txBody>
          <a:bodyPr anchor="ctr">
            <a:normAutofit/>
          </a:bodyPr>
          <a:lstStyle/>
          <a:p>
            <a:r>
              <a:rPr lang="es-ES" sz="3500">
                <a:solidFill>
                  <a:srgbClr val="FFFFFF"/>
                </a:solidFill>
              </a:rPr>
              <a:t>Políticas sectoriales actuales TFUE</a:t>
            </a:r>
          </a:p>
        </p:txBody>
      </p:sp>
      <p:graphicFrame>
        <p:nvGraphicFramePr>
          <p:cNvPr id="5" name="2 Marcador de contenido">
            <a:extLst>
              <a:ext uri="{FF2B5EF4-FFF2-40B4-BE49-F238E27FC236}">
                <a16:creationId xmlns:a16="http://schemas.microsoft.com/office/drawing/2014/main" id="{E77F8E9B-2DA0-CDE0-4649-72326293BE75}"/>
              </a:ext>
            </a:extLst>
          </p:cNvPr>
          <p:cNvGraphicFramePr>
            <a:graphicFrameLocks noGrp="1"/>
          </p:cNvGraphicFramePr>
          <p:nvPr>
            <p:ph idx="1"/>
            <p:extLst>
              <p:ext uri="{D42A27DB-BD31-4B8C-83A1-F6EECF244321}">
                <p14:modId xmlns:p14="http://schemas.microsoft.com/office/powerpoint/2010/main" val="925231068"/>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75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1 Título"/>
          <p:cNvSpPr>
            <a:spLocks noGrp="1"/>
          </p:cNvSpPr>
          <p:nvPr>
            <p:ph type="title"/>
          </p:nvPr>
        </p:nvSpPr>
        <p:spPr>
          <a:xfrm>
            <a:off x="619797" y="586855"/>
            <a:ext cx="3172575" cy="3387497"/>
          </a:xfrm>
        </p:spPr>
        <p:txBody>
          <a:bodyPr anchor="b">
            <a:normAutofit/>
          </a:bodyPr>
          <a:lstStyle/>
          <a:p>
            <a:pPr algn="r"/>
            <a:r>
              <a:rPr lang="es-ES" sz="3500">
                <a:solidFill>
                  <a:srgbClr val="FFFFFF"/>
                </a:solidFill>
              </a:rPr>
              <a:t>Relaciones UE - EM</a:t>
            </a:r>
          </a:p>
        </p:txBody>
      </p:sp>
      <p:sp>
        <p:nvSpPr>
          <p:cNvPr id="3" name="2 Marcador de contenido"/>
          <p:cNvSpPr>
            <a:spLocks noGrp="1"/>
          </p:cNvSpPr>
          <p:nvPr>
            <p:ph idx="1"/>
          </p:nvPr>
        </p:nvSpPr>
        <p:spPr>
          <a:xfrm>
            <a:off x="4877368" y="649480"/>
            <a:ext cx="3646835" cy="5546047"/>
          </a:xfrm>
        </p:spPr>
        <p:txBody>
          <a:bodyPr anchor="ctr">
            <a:normAutofit/>
          </a:bodyPr>
          <a:lstStyle/>
          <a:p>
            <a:r>
              <a:rPr lang="es-ES" sz="1700" dirty="0"/>
              <a:t>El TUE establece el marco de las relaciones entre la Unión y los Estados miembros, por una parte, y los nacionales de estos, por otra. También señala que la UE desarrollará con los países vecinos relaciones preferentes (Art. 8).</a:t>
            </a:r>
          </a:p>
          <a:p>
            <a:r>
              <a:rPr lang="es-ES" sz="1700" dirty="0"/>
              <a:t>Los principios que rigen las relaciones entre los estados miembros y la unión europea, (Art. 4):</a:t>
            </a:r>
          </a:p>
          <a:p>
            <a:pPr lvl="1"/>
            <a:r>
              <a:rPr lang="es-ES" sz="1700" dirty="0"/>
              <a:t>Principio de cooperación leal </a:t>
            </a:r>
          </a:p>
          <a:p>
            <a:pPr lvl="1"/>
            <a:r>
              <a:rPr lang="es-ES" sz="1700" dirty="0"/>
              <a:t>Respeto: la UE respeta la igualdad de los Estados miembros ante los tratados, su identidad nacional y sus funciones esenciales </a:t>
            </a:r>
          </a:p>
          <a:p>
            <a:pPr lvl="1"/>
            <a:r>
              <a:rPr lang="es-ES" sz="1700" dirty="0"/>
              <a:t>Asistencia mutua</a:t>
            </a:r>
          </a:p>
          <a:p>
            <a:endParaRPr lang="es-ES" sz="1700" dirty="0"/>
          </a:p>
        </p:txBody>
      </p:sp>
    </p:spTree>
    <p:extLst>
      <p:ext uri="{BB962C8B-B14F-4D97-AF65-F5344CB8AC3E}">
        <p14:creationId xmlns:p14="http://schemas.microsoft.com/office/powerpoint/2010/main" val="14202963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4" descr="Calculadora, lápiz, brújula, dinero y un papel con gráficos impresos en él">
            <a:extLst>
              <a:ext uri="{FF2B5EF4-FFF2-40B4-BE49-F238E27FC236}">
                <a16:creationId xmlns:a16="http://schemas.microsoft.com/office/drawing/2014/main" id="{BCD4818D-7FD8-1958-2D09-F874C6368C23}"/>
              </a:ext>
            </a:extLst>
          </p:cNvPr>
          <p:cNvPicPr>
            <a:picLocks noChangeAspect="1"/>
          </p:cNvPicPr>
          <p:nvPr/>
        </p:nvPicPr>
        <p:blipFill rotWithShape="1">
          <a:blip r:embed="rId2">
            <a:duotone>
              <a:prstClr val="black"/>
              <a:schemeClr val="tx2">
                <a:tint val="45000"/>
                <a:satMod val="400000"/>
              </a:schemeClr>
            </a:duotone>
          </a:blip>
          <a:srcRect l="11944" r="7721" b="-1"/>
          <a:stretch/>
        </p:blipFill>
        <p:spPr>
          <a:xfrm>
            <a:off x="20" y="10"/>
            <a:ext cx="9143980" cy="6857990"/>
          </a:xfrm>
          <a:prstGeom prst="rect">
            <a:avLst/>
          </a:prstGeom>
        </p:spPr>
      </p:pic>
      <p:sp>
        <p:nvSpPr>
          <p:cNvPr id="13" name="Rectangle 8">
            <a:extLst>
              <a:ext uri="{FF2B5EF4-FFF2-40B4-BE49-F238E27FC236}">
                <a16:creationId xmlns:a16="http://schemas.microsoft.com/office/drawing/2014/main" id="{B4147794-66B7-4CDE-BC75-BBDC48B2F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69610" y="0"/>
            <a:ext cx="5788590"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1 Título"/>
          <p:cNvSpPr>
            <a:spLocks noGrp="1"/>
          </p:cNvSpPr>
          <p:nvPr>
            <p:ph type="title"/>
          </p:nvPr>
        </p:nvSpPr>
        <p:spPr>
          <a:xfrm>
            <a:off x="3038166" y="365758"/>
            <a:ext cx="5088195" cy="1828800"/>
          </a:xfrm>
        </p:spPr>
        <p:txBody>
          <a:bodyPr>
            <a:normAutofit/>
          </a:bodyPr>
          <a:lstStyle/>
          <a:p>
            <a:r>
              <a:rPr lang="es-ES" sz="4200">
                <a:solidFill>
                  <a:schemeClr val="tx1">
                    <a:lumMod val="85000"/>
                    <a:lumOff val="15000"/>
                  </a:schemeClr>
                </a:solidFill>
              </a:rPr>
              <a:t>Principios</a:t>
            </a:r>
          </a:p>
        </p:txBody>
      </p:sp>
      <p:sp>
        <p:nvSpPr>
          <p:cNvPr id="3" name="2 Marcador de contenido"/>
          <p:cNvSpPr>
            <a:spLocks noGrp="1"/>
          </p:cNvSpPr>
          <p:nvPr>
            <p:ph idx="1"/>
          </p:nvPr>
        </p:nvSpPr>
        <p:spPr>
          <a:xfrm>
            <a:off x="3038166" y="2324100"/>
            <a:ext cx="5088195" cy="3875087"/>
          </a:xfrm>
        </p:spPr>
        <p:txBody>
          <a:bodyPr>
            <a:normAutofit/>
          </a:bodyPr>
          <a:lstStyle/>
          <a:p>
            <a:r>
              <a:rPr lang="es-ES" sz="2100" dirty="0"/>
              <a:t>Los principios relativos a las competencias de la Unión (Art. 5 TUE), son:</a:t>
            </a:r>
          </a:p>
          <a:p>
            <a:r>
              <a:rPr lang="es-ES" sz="2100" dirty="0"/>
              <a:t>1.	Delimitación de competencias: Principio de atribución de competencias</a:t>
            </a:r>
          </a:p>
          <a:p>
            <a:r>
              <a:rPr lang="es-ES" sz="2100" dirty="0"/>
              <a:t>2.	Ejercicio de las competencias: principio de subsidiaridad.</a:t>
            </a:r>
          </a:p>
          <a:p>
            <a:r>
              <a:rPr lang="es-ES" sz="2100" dirty="0"/>
              <a:t>3.	Ejercicio de las competencias: principio de proporcionalidad.</a:t>
            </a:r>
          </a:p>
          <a:p>
            <a:endParaRPr lang="es-ES" sz="2100" dirty="0"/>
          </a:p>
        </p:txBody>
      </p:sp>
      <p:sp>
        <p:nvSpPr>
          <p:cNvPr id="11" name="Rectangle 10">
            <a:extLst>
              <a:ext uri="{FF2B5EF4-FFF2-40B4-BE49-F238E27FC236}">
                <a16:creationId xmlns:a16="http://schemas.microsoft.com/office/drawing/2014/main" id="{41202E79-1236-4DF8-9921-F47A0B079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8200" y="0"/>
            <a:ext cx="685800" cy="6858000"/>
          </a:xfrm>
          <a:prstGeom prst="rect">
            <a:avLst/>
          </a:prstGeom>
          <a:solidFill>
            <a:schemeClr val="tx1">
              <a:lumMod val="85000"/>
              <a:lumOff val="1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s-ES"/>
          </a:p>
        </p:txBody>
      </p:sp>
    </p:spTree>
    <p:extLst>
      <p:ext uri="{BB962C8B-B14F-4D97-AF65-F5344CB8AC3E}">
        <p14:creationId xmlns:p14="http://schemas.microsoft.com/office/powerpoint/2010/main" val="2299505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350041" y="586855"/>
            <a:ext cx="2401025" cy="3387497"/>
          </a:xfrm>
        </p:spPr>
        <p:txBody>
          <a:bodyPr anchor="b">
            <a:normAutofit/>
          </a:bodyPr>
          <a:lstStyle/>
          <a:p>
            <a:pPr algn="r"/>
            <a:r>
              <a:rPr lang="es-ES" sz="3200" dirty="0">
                <a:solidFill>
                  <a:srgbClr val="FFFFFF"/>
                </a:solidFill>
              </a:rPr>
              <a:t>Instituciones. </a:t>
            </a:r>
            <a:r>
              <a:rPr lang="es-ES" sz="3200" dirty="0" err="1">
                <a:solidFill>
                  <a:srgbClr val="FFFFFF"/>
                </a:solidFill>
              </a:rPr>
              <a:t>Tit</a:t>
            </a:r>
            <a:r>
              <a:rPr lang="es-ES" sz="3200" dirty="0">
                <a:solidFill>
                  <a:srgbClr val="FFFFFF"/>
                </a:solidFill>
              </a:rPr>
              <a:t>.  III TUE</a:t>
            </a:r>
            <a:br>
              <a:rPr lang="es-ES" sz="3200" dirty="0">
                <a:solidFill>
                  <a:srgbClr val="FFFFFF"/>
                </a:solidFill>
              </a:rPr>
            </a:br>
            <a:r>
              <a:rPr lang="es-ES" sz="3200" dirty="0">
                <a:solidFill>
                  <a:srgbClr val="FFFFFF"/>
                </a:solidFill>
              </a:rPr>
              <a:t>Arts. 13-19 </a:t>
            </a:r>
          </a:p>
        </p:txBody>
      </p:sp>
      <p:sp>
        <p:nvSpPr>
          <p:cNvPr id="3" name="2 Marcador de contenido"/>
          <p:cNvSpPr>
            <a:spLocks noGrp="1"/>
          </p:cNvSpPr>
          <p:nvPr>
            <p:ph idx="1"/>
          </p:nvPr>
        </p:nvSpPr>
        <p:spPr>
          <a:xfrm>
            <a:off x="3607694" y="649480"/>
            <a:ext cx="4916510" cy="5546047"/>
          </a:xfrm>
        </p:spPr>
        <p:txBody>
          <a:bodyPr anchor="ctr">
            <a:normAutofit/>
          </a:bodyPr>
          <a:lstStyle/>
          <a:p>
            <a:r>
              <a:rPr lang="es-ES" sz="1700" dirty="0"/>
              <a:t>Parlamento Europeo</a:t>
            </a:r>
          </a:p>
          <a:p>
            <a:r>
              <a:rPr lang="es-ES" sz="1700" dirty="0"/>
              <a:t>Consejo Europeo </a:t>
            </a:r>
          </a:p>
          <a:p>
            <a:r>
              <a:rPr lang="es-ES" sz="1700" dirty="0"/>
              <a:t>Consejo</a:t>
            </a:r>
          </a:p>
          <a:p>
            <a:r>
              <a:rPr lang="es-ES" sz="1700" dirty="0"/>
              <a:t>Comisión</a:t>
            </a:r>
          </a:p>
          <a:p>
            <a:r>
              <a:rPr lang="es-ES" sz="1700" dirty="0"/>
              <a:t>TJUE</a:t>
            </a:r>
          </a:p>
          <a:p>
            <a:r>
              <a:rPr lang="es-ES" sz="1700" dirty="0"/>
              <a:t>BCE y </a:t>
            </a:r>
          </a:p>
          <a:p>
            <a:r>
              <a:rPr lang="es-ES" sz="1700" dirty="0"/>
              <a:t>Tribunal de Cuentas. </a:t>
            </a:r>
          </a:p>
          <a:p>
            <a:r>
              <a:rPr lang="es-ES" sz="1700" dirty="0"/>
              <a:t>Comité Económico y Social y al Comité de las Regiones: Órganos que ejercen funciones consultivas (Artículo 13. 4), </a:t>
            </a:r>
          </a:p>
          <a:p>
            <a:r>
              <a:rPr lang="es-ES" sz="1700" dirty="0"/>
              <a:t>Alto Representante de la UE para Asuntos Exteriores y Política de Seguridad (Art. 18). </a:t>
            </a:r>
          </a:p>
        </p:txBody>
      </p:sp>
    </p:spTree>
    <p:extLst>
      <p:ext uri="{BB962C8B-B14F-4D97-AF65-F5344CB8AC3E}">
        <p14:creationId xmlns:p14="http://schemas.microsoft.com/office/powerpoint/2010/main" val="1328536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TFUE</a:t>
            </a:r>
          </a:p>
        </p:txBody>
      </p:sp>
      <p:sp>
        <p:nvSpPr>
          <p:cNvPr id="3" name="2 Marcador de contenido"/>
          <p:cNvSpPr>
            <a:spLocks noGrp="1"/>
          </p:cNvSpPr>
          <p:nvPr>
            <p:ph idx="1"/>
          </p:nvPr>
        </p:nvSpPr>
        <p:spPr>
          <a:xfrm>
            <a:off x="467544" y="1196752"/>
            <a:ext cx="8229600" cy="5069160"/>
          </a:xfrm>
        </p:spPr>
        <p:txBody>
          <a:bodyPr>
            <a:noAutofit/>
          </a:bodyPr>
          <a:lstStyle/>
          <a:p>
            <a:r>
              <a:rPr lang="es-ES" sz="1400" dirty="0"/>
              <a:t>Organiza el funcionamiento de la Unión y determina los ámbitos, la delimitación y las condiciones de ejercicio de sus competencias (Artículo 1.2). En su primera parte (Principios) presenta el reparto de competencias y responsabilidades entre la Unión y sus Estados miembros (Artículos 2-6), detalla ciertos objetivos generales que la Unión habrá de tener en cuenta al proceder a definir y ejecutar sus políticas y acciones como la promoción de un nivel de empleo elevado o la protección del medio ambiente (Arts. 7-17) y establece que el principio de no discriminación por razón de la nacionalidad rige la aplicación de los tratados. Los artículos 20 a 25 regulan el estatuto de la ciudadanía de la UE.</a:t>
            </a:r>
          </a:p>
          <a:p>
            <a:r>
              <a:rPr lang="es-ES" sz="1400" dirty="0"/>
              <a:t>A continuación, el Tratado detalla las políticas y acciones de la Unión, diferenciando entre las políticas y acciones internas y la acción exterior de la Unión Europea. Esta, por otra parte, constituye la asociación de los países y territorios de ultramar (países y territorios no europeos que mantienen relaciones especiales con Dinamarca, Francia, Países Bajos y Reino Unido), cuyo fin es promover su desarrollo económico y social y establecer estrechas relaciones entre estos países y territorios y la UE en su conjunto. </a:t>
            </a:r>
          </a:p>
          <a:p>
            <a:r>
              <a:rPr lang="es-ES" sz="1400" dirty="0"/>
              <a:t>La parte VI incluye el muy importante título I dedicado a las disposiciones institucionales, en las que regula las instituciones, los órganos consultivos de la Unión y el Banco Europeo de Inversiones, así como los actos jurídicos de la Unión y los procedimientos d adopción de los actos y otras disposiciones. El título II se refiere a las disposiciones financieras y el título III a las cooperaciones reforzadas.</a:t>
            </a:r>
          </a:p>
          <a:p>
            <a:r>
              <a:rPr lang="es-ES" sz="1400" dirty="0"/>
              <a:t>El TFUE  concluye con una Parte VII en la que se recogen disposiciones generales y finales, que tratan sobre las cuestiones siguientes: medios de acción de la Unión Europea, (capacidad jurídica y privilegios e inmunidades en Estados miembros, estatuto de los funcionarios, derecho a recabar información y realizar estadísticas, responsabilidad contractual y extracontractual de la UE, sede y régimen lingüístico), arreglo de controversias, protección de los intereses de los Estados, territorios en los que el Tratado se aplica con determinadas condiciones, relaciones con otros tratados( Benelux, convenios entre Estados miembros y terceros estados), ampliación de competencias no atribuidas el tratado, sanciones a Estados miembros, ámbito de aplicación temporal y territorial.</a:t>
            </a:r>
          </a:p>
        </p:txBody>
      </p:sp>
    </p:spTree>
    <p:extLst>
      <p:ext uri="{BB962C8B-B14F-4D97-AF65-F5344CB8AC3E}">
        <p14:creationId xmlns:p14="http://schemas.microsoft.com/office/powerpoint/2010/main" val="30650373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350041" y="586855"/>
            <a:ext cx="2401025" cy="3387497"/>
          </a:xfrm>
        </p:spPr>
        <p:txBody>
          <a:bodyPr anchor="b">
            <a:normAutofit/>
          </a:bodyPr>
          <a:lstStyle/>
          <a:p>
            <a:pPr algn="r"/>
            <a:r>
              <a:rPr lang="es-ES" sz="3500">
                <a:solidFill>
                  <a:srgbClr val="FFFFFF"/>
                </a:solidFill>
              </a:rPr>
              <a:t>Fuentes y tipos de normas</a:t>
            </a:r>
          </a:p>
        </p:txBody>
      </p:sp>
      <p:sp>
        <p:nvSpPr>
          <p:cNvPr id="3" name="2 Marcador de contenido"/>
          <p:cNvSpPr>
            <a:spLocks noGrp="1"/>
          </p:cNvSpPr>
          <p:nvPr>
            <p:ph idx="1"/>
          </p:nvPr>
        </p:nvSpPr>
        <p:spPr>
          <a:xfrm>
            <a:off x="3607694" y="649480"/>
            <a:ext cx="4916510" cy="5546047"/>
          </a:xfrm>
        </p:spPr>
        <p:txBody>
          <a:bodyPr anchor="ctr">
            <a:normAutofit/>
          </a:bodyPr>
          <a:lstStyle/>
          <a:p>
            <a:pPr algn="just"/>
            <a:r>
              <a:rPr lang="es-ES" sz="2400" dirty="0"/>
              <a:t>El derecho comunitario es un ordenamiento jurídico autónomo, es decir, su proceso de creación, sus efectos jurídicos y su sistema de impugnación son independientes de los Ordenamientos de sus estados miembros, o de otros ordenamientos jurídicos como el internacional</a:t>
            </a:r>
          </a:p>
        </p:txBody>
      </p:sp>
    </p:spTree>
    <p:extLst>
      <p:ext uri="{BB962C8B-B14F-4D97-AF65-F5344CB8AC3E}">
        <p14:creationId xmlns:p14="http://schemas.microsoft.com/office/powerpoint/2010/main" val="3494048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s-ES"/>
            </a:p>
          </p:txBody>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s-ES"/>
            </a:p>
          </p:txBody>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s-ES"/>
            </a:p>
          </p:txBody>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s-ES"/>
            </a:p>
          </p:txBody>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s-ES"/>
            </a:p>
          </p:txBody>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s-ES"/>
            </a:p>
          </p:txBody>
        </p:sp>
      </p:grpSp>
      <p:sp>
        <p:nvSpPr>
          <p:cNvPr id="2" name="1 Título"/>
          <p:cNvSpPr>
            <a:spLocks noGrp="1"/>
          </p:cNvSpPr>
          <p:nvPr>
            <p:ph type="title"/>
          </p:nvPr>
        </p:nvSpPr>
        <p:spPr>
          <a:xfrm>
            <a:off x="401265" y="685800"/>
            <a:ext cx="2085203" cy="5105400"/>
          </a:xfrm>
        </p:spPr>
        <p:txBody>
          <a:bodyPr>
            <a:normAutofit/>
          </a:bodyPr>
          <a:lstStyle/>
          <a:p>
            <a:r>
              <a:rPr lang="es-ES" sz="1700">
                <a:solidFill>
                  <a:srgbClr val="FFFFFF"/>
                </a:solidFill>
              </a:rPr>
              <a:t>Atribución y complementariedad</a:t>
            </a:r>
          </a:p>
        </p:txBody>
      </p:sp>
      <p:graphicFrame>
        <p:nvGraphicFramePr>
          <p:cNvPr id="5" name="2 Marcador de contenido">
            <a:extLst>
              <a:ext uri="{FF2B5EF4-FFF2-40B4-BE49-F238E27FC236}">
                <a16:creationId xmlns:a16="http://schemas.microsoft.com/office/drawing/2014/main" id="{37689C7F-31A9-5062-9A1B-BCAE408A305C}"/>
              </a:ext>
            </a:extLst>
          </p:cNvPr>
          <p:cNvGraphicFramePr>
            <a:graphicFrameLocks noGrp="1"/>
          </p:cNvGraphicFramePr>
          <p:nvPr>
            <p:ph idx="1"/>
            <p:extLst>
              <p:ext uri="{D42A27DB-BD31-4B8C-83A1-F6EECF244321}">
                <p14:modId xmlns:p14="http://schemas.microsoft.com/office/powerpoint/2010/main" val="3306362460"/>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23163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515125" y="1153572"/>
            <a:ext cx="2400300" cy="4461163"/>
          </a:xfrm>
        </p:spPr>
        <p:txBody>
          <a:bodyPr>
            <a:normAutofit/>
          </a:bodyPr>
          <a:lstStyle/>
          <a:p>
            <a:r>
              <a:rPr lang="es-ES" sz="4100">
                <a:solidFill>
                  <a:srgbClr val="FFFFFF"/>
                </a:solidFill>
              </a:rPr>
              <a:t>Estructura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2 Marcador de contenido"/>
          <p:cNvSpPr>
            <a:spLocks noGrp="1"/>
          </p:cNvSpPr>
          <p:nvPr>
            <p:ph idx="1"/>
          </p:nvPr>
        </p:nvSpPr>
        <p:spPr>
          <a:xfrm>
            <a:off x="3335481" y="591344"/>
            <a:ext cx="5179868" cy="5585619"/>
          </a:xfrm>
        </p:spPr>
        <p:txBody>
          <a:bodyPr anchor="ctr">
            <a:normAutofit/>
          </a:bodyPr>
          <a:lstStyle/>
          <a:p>
            <a:r>
              <a:rPr lang="es-ES" dirty="0"/>
              <a:t>El Derecho comunitario se conforma básicamente por dos tipos de normas: </a:t>
            </a:r>
          </a:p>
          <a:p>
            <a:pPr lvl="1"/>
            <a:r>
              <a:rPr lang="es-ES" dirty="0"/>
              <a:t>las normas o actos de Derecho originario; y, </a:t>
            </a:r>
          </a:p>
          <a:p>
            <a:pPr lvl="1"/>
            <a:r>
              <a:rPr lang="es-ES" dirty="0"/>
              <a:t>las de Derecho derivado</a:t>
            </a:r>
          </a:p>
        </p:txBody>
      </p:sp>
    </p:spTree>
    <p:extLst>
      <p:ext uri="{BB962C8B-B14F-4D97-AF65-F5344CB8AC3E}">
        <p14:creationId xmlns:p14="http://schemas.microsoft.com/office/powerpoint/2010/main" val="17981915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515125" y="1153572"/>
            <a:ext cx="2400300" cy="4461163"/>
          </a:xfrm>
        </p:spPr>
        <p:txBody>
          <a:bodyPr>
            <a:normAutofit/>
          </a:bodyPr>
          <a:lstStyle/>
          <a:p>
            <a:r>
              <a:rPr lang="es-ES" sz="4100">
                <a:solidFill>
                  <a:srgbClr val="FFFFFF"/>
                </a:solidFill>
              </a:rPr>
              <a:t>Derecho Originario</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2 Marcador de contenido"/>
          <p:cNvSpPr>
            <a:spLocks noGrp="1"/>
          </p:cNvSpPr>
          <p:nvPr>
            <p:ph idx="1"/>
          </p:nvPr>
        </p:nvSpPr>
        <p:spPr>
          <a:xfrm>
            <a:off x="3335481" y="591344"/>
            <a:ext cx="5179868" cy="5585619"/>
          </a:xfrm>
        </p:spPr>
        <p:txBody>
          <a:bodyPr anchor="ctr">
            <a:normAutofit/>
          </a:bodyPr>
          <a:lstStyle/>
          <a:p>
            <a:pPr>
              <a:lnSpc>
                <a:spcPct val="90000"/>
              </a:lnSpc>
            </a:pPr>
            <a:r>
              <a:rPr lang="es-ES" sz="1500" dirty="0"/>
              <a:t>El Derecho originario es la fuente primaria del Derecho comunitario. </a:t>
            </a:r>
          </a:p>
          <a:p>
            <a:pPr>
              <a:lnSpc>
                <a:spcPct val="90000"/>
              </a:lnSpc>
            </a:pPr>
            <a:r>
              <a:rPr lang="es-ES" sz="1500" dirty="0"/>
              <a:t>Se compone de las normas fundamentales de la UE, esencialmente los Tratados constitutivos de las comunidades, junto a las normas convencionales que los han modificado a lo largo del tiempo, más los tratados de adhesión, que firman los miembros que se han ido incorporando.</a:t>
            </a:r>
          </a:p>
          <a:p>
            <a:pPr>
              <a:lnSpc>
                <a:spcPct val="90000"/>
              </a:lnSpc>
            </a:pPr>
            <a:r>
              <a:rPr lang="es-ES" sz="1500" dirty="0"/>
              <a:t>Este conjunto de normas poseen una dimensión constitucional, es decir, determinan competencias, estructuran las instituciones, distribuyen poderes, etcétera. </a:t>
            </a:r>
          </a:p>
          <a:p>
            <a:pPr>
              <a:lnSpc>
                <a:spcPct val="90000"/>
              </a:lnSpc>
            </a:pPr>
            <a:r>
              <a:rPr lang="es-ES" sz="1500" dirty="0"/>
              <a:t>Son las normas que fijan la estructura y funcionamiento básico de la Unión, por lo que cuentan con supremacía frente a las normas de Derecho derivado, que deberán respetar siempre el contenido y los límites que se establezcan en las normas de Derecho originario.</a:t>
            </a:r>
          </a:p>
          <a:p>
            <a:pPr>
              <a:lnSpc>
                <a:spcPct val="90000"/>
              </a:lnSpc>
            </a:pPr>
            <a:r>
              <a:rPr lang="es-ES" sz="1500" dirty="0"/>
              <a:t>Por lo que respecta a la fiscalización de su cumplimiento o de su legalidad, al ser normas de Derecho comunitario se sitúan dentro del control jurisdiccional que ejerce el TJUE.</a:t>
            </a:r>
          </a:p>
          <a:p>
            <a:pPr>
              <a:lnSpc>
                <a:spcPct val="90000"/>
              </a:lnSpc>
            </a:pPr>
            <a:endParaRPr lang="es-ES" sz="1500" dirty="0"/>
          </a:p>
        </p:txBody>
      </p:sp>
    </p:spTree>
    <p:extLst>
      <p:ext uri="{BB962C8B-B14F-4D97-AF65-F5344CB8AC3E}">
        <p14:creationId xmlns:p14="http://schemas.microsoft.com/office/powerpoint/2010/main" val="14377142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878305" y="1396686"/>
            <a:ext cx="2430380" cy="4064628"/>
          </a:xfrm>
        </p:spPr>
        <p:txBody>
          <a:bodyPr>
            <a:normAutofit/>
          </a:bodyPr>
          <a:lstStyle/>
          <a:p>
            <a:r>
              <a:rPr lang="es-ES" sz="4100">
                <a:solidFill>
                  <a:srgbClr val="FFFFFF"/>
                </a:solidFill>
              </a:rPr>
              <a:t>Aplicación territorial y temporal</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2 Marcador de contenido"/>
          <p:cNvSpPr>
            <a:spLocks noGrp="1"/>
          </p:cNvSpPr>
          <p:nvPr>
            <p:ph idx="1"/>
          </p:nvPr>
        </p:nvSpPr>
        <p:spPr>
          <a:xfrm>
            <a:off x="4027614" y="1526033"/>
            <a:ext cx="4152298" cy="3935281"/>
          </a:xfrm>
        </p:spPr>
        <p:txBody>
          <a:bodyPr>
            <a:normAutofit/>
          </a:bodyPr>
          <a:lstStyle/>
          <a:p>
            <a:pPr>
              <a:lnSpc>
                <a:spcPct val="90000"/>
              </a:lnSpc>
            </a:pPr>
            <a:r>
              <a:rPr lang="es-ES" sz="1800" dirty="0"/>
              <a:t>Aplicación temporal es ilimitada</a:t>
            </a:r>
          </a:p>
          <a:p>
            <a:pPr>
              <a:lnSpc>
                <a:spcPct val="90000"/>
              </a:lnSpc>
            </a:pPr>
            <a:r>
              <a:rPr lang="es-ES" sz="1800" dirty="0"/>
              <a:t>Aplicación territorial: todo el territorio de los Estados miembros de la UE</a:t>
            </a:r>
          </a:p>
          <a:p>
            <a:pPr>
              <a:lnSpc>
                <a:spcPct val="90000"/>
              </a:lnSpc>
            </a:pPr>
            <a:r>
              <a:rPr lang="es-ES" sz="1800" dirty="0"/>
              <a:t>También en territorios de los EEMM que se encuentran en situaciones especiales: Territorios de Ultramar (Guyana Francesa, Martinica, Guadalupe, Reunión, San Bartolomé, San Martín, Azores, Madeira y Canarias</a:t>
            </a:r>
          </a:p>
          <a:p>
            <a:pPr>
              <a:lnSpc>
                <a:spcPct val="90000"/>
              </a:lnSpc>
            </a:pPr>
            <a:r>
              <a:rPr lang="es-ES" sz="1800" dirty="0"/>
              <a:t>Ceuta y Melilla</a:t>
            </a:r>
          </a:p>
        </p:txBody>
      </p:sp>
    </p:spTree>
    <p:extLst>
      <p:ext uri="{BB962C8B-B14F-4D97-AF65-F5344CB8AC3E}">
        <p14:creationId xmlns:p14="http://schemas.microsoft.com/office/powerpoint/2010/main" val="20359473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3E17CE-4C61-5ACC-04A9-F4C01EC7A0D8}"/>
              </a:ext>
            </a:extLst>
          </p:cNvPr>
          <p:cNvSpPr>
            <a:spLocks noGrp="1"/>
          </p:cNvSpPr>
          <p:nvPr>
            <p:ph type="title"/>
          </p:nvPr>
        </p:nvSpPr>
        <p:spPr>
          <a:xfrm>
            <a:off x="699258" y="21900"/>
            <a:ext cx="3938487" cy="1807305"/>
          </a:xfrm>
        </p:spPr>
        <p:txBody>
          <a:bodyPr>
            <a:normAutofit/>
          </a:bodyPr>
          <a:lstStyle/>
          <a:p>
            <a:pPr>
              <a:lnSpc>
                <a:spcPct val="90000"/>
              </a:lnSpc>
            </a:pPr>
            <a:r>
              <a:rPr lang="es-ES" sz="4100" dirty="0"/>
              <a:t>Políticas sectoriales en el TFUE </a:t>
            </a:r>
          </a:p>
        </p:txBody>
      </p:sp>
      <p:sp>
        <p:nvSpPr>
          <p:cNvPr id="3" name="Content Placeholder 2">
            <a:extLst>
              <a:ext uri="{FF2B5EF4-FFF2-40B4-BE49-F238E27FC236}">
                <a16:creationId xmlns:a16="http://schemas.microsoft.com/office/drawing/2014/main" id="{993712D2-2464-B3AB-6EF5-374D33412B55}"/>
              </a:ext>
            </a:extLst>
          </p:cNvPr>
          <p:cNvSpPr>
            <a:spLocks noGrp="1"/>
          </p:cNvSpPr>
          <p:nvPr>
            <p:ph idx="1"/>
          </p:nvPr>
        </p:nvSpPr>
        <p:spPr>
          <a:xfrm>
            <a:off x="107504" y="1829205"/>
            <a:ext cx="4562121" cy="4336063"/>
          </a:xfrm>
        </p:spPr>
        <p:txBody>
          <a:bodyPr>
            <a:noAutofit/>
          </a:bodyPr>
          <a:lstStyle/>
          <a:p>
            <a:pPr>
              <a:lnSpc>
                <a:spcPct val="90000"/>
              </a:lnSpc>
            </a:pPr>
            <a:r>
              <a:rPr lang="es-ES" sz="1400" dirty="0"/>
              <a:t>Políticas sectoriales en el TFUE: Las políticas sectoriales sirven para reconocer y abordar problemas específicos, que actúan reforzando la acción de los instrumentos generales, articulándolos entre  sí y complementándolos con programas de acciones particulares. Las políticas sectoriales de la UE incluyen: </a:t>
            </a:r>
          </a:p>
          <a:p>
            <a:pPr lvl="1">
              <a:lnSpc>
                <a:spcPct val="90000"/>
              </a:lnSpc>
            </a:pPr>
            <a:r>
              <a:rPr lang="es-ES" sz="1400" dirty="0"/>
              <a:t>La política regional y de cohesión;</a:t>
            </a:r>
          </a:p>
          <a:p>
            <a:pPr lvl="1">
              <a:lnSpc>
                <a:spcPct val="90000"/>
              </a:lnSpc>
            </a:pPr>
            <a:r>
              <a:rPr lang="es-ES" sz="1400" dirty="0"/>
              <a:t>La política agrícola común (PAC);</a:t>
            </a:r>
          </a:p>
          <a:p>
            <a:pPr lvl="1">
              <a:lnSpc>
                <a:spcPct val="90000"/>
              </a:lnSpc>
            </a:pPr>
            <a:r>
              <a:rPr lang="es-ES" sz="1400" dirty="0"/>
              <a:t>La política pesquera común;</a:t>
            </a:r>
          </a:p>
          <a:p>
            <a:pPr lvl="1">
              <a:lnSpc>
                <a:spcPct val="90000"/>
              </a:lnSpc>
            </a:pPr>
            <a:r>
              <a:rPr lang="es-ES" sz="1400" dirty="0"/>
              <a:t>La política medioambiental;</a:t>
            </a:r>
          </a:p>
          <a:p>
            <a:pPr lvl="1">
              <a:lnSpc>
                <a:spcPct val="90000"/>
              </a:lnSpc>
            </a:pPr>
            <a:r>
              <a:rPr lang="es-ES" sz="1400" dirty="0"/>
              <a:t>La protección de los consumidores y la salud pública;</a:t>
            </a:r>
          </a:p>
          <a:p>
            <a:pPr lvl="1">
              <a:lnSpc>
                <a:spcPct val="90000"/>
              </a:lnSpc>
            </a:pPr>
            <a:r>
              <a:rPr lang="es-ES" sz="1400" dirty="0"/>
              <a:t>La política de transportes y turismo;</a:t>
            </a:r>
          </a:p>
          <a:p>
            <a:pPr lvl="1">
              <a:lnSpc>
                <a:spcPct val="90000"/>
              </a:lnSpc>
            </a:pPr>
            <a:r>
              <a:rPr lang="es-ES" sz="1400" dirty="0"/>
              <a:t>La política energética;</a:t>
            </a:r>
          </a:p>
          <a:p>
            <a:pPr lvl="1">
              <a:lnSpc>
                <a:spcPct val="90000"/>
              </a:lnSpc>
            </a:pPr>
            <a:r>
              <a:rPr lang="es-ES" sz="1400" dirty="0"/>
              <a:t>Las redes transeuropeas en los sectores del transporte, la energía y las telecomunicaciones;</a:t>
            </a:r>
          </a:p>
          <a:p>
            <a:pPr lvl="1">
              <a:lnSpc>
                <a:spcPct val="90000"/>
              </a:lnSpc>
            </a:pPr>
            <a:r>
              <a:rPr lang="es-ES" sz="1400" dirty="0"/>
              <a:t>La política industrial y de investigación;</a:t>
            </a:r>
          </a:p>
          <a:p>
            <a:pPr lvl="1">
              <a:lnSpc>
                <a:spcPct val="90000"/>
              </a:lnSpc>
            </a:pPr>
            <a:r>
              <a:rPr lang="es-ES" sz="1400" dirty="0"/>
              <a:t>La política social y de empleo;</a:t>
            </a:r>
          </a:p>
          <a:p>
            <a:pPr lvl="1">
              <a:lnSpc>
                <a:spcPct val="90000"/>
              </a:lnSpc>
            </a:pPr>
            <a:r>
              <a:rPr lang="es-ES" sz="1400" dirty="0"/>
              <a:t>La política fiscal;</a:t>
            </a:r>
          </a:p>
          <a:p>
            <a:pPr lvl="1">
              <a:lnSpc>
                <a:spcPct val="90000"/>
              </a:lnSpc>
            </a:pPr>
            <a:r>
              <a:rPr lang="es-ES" sz="1400" dirty="0"/>
              <a:t>Un espacio de libertad, seguridad y justicia; y,</a:t>
            </a:r>
          </a:p>
          <a:p>
            <a:pPr lvl="1">
              <a:lnSpc>
                <a:spcPct val="90000"/>
              </a:lnSpc>
            </a:pPr>
            <a:r>
              <a:rPr lang="es-ES" sz="1400" dirty="0"/>
              <a:t>La cultura, la educación y el deporte</a:t>
            </a:r>
          </a:p>
        </p:txBody>
      </p:sp>
      <p:pic>
        <p:nvPicPr>
          <p:cNvPr id="5" name="Picture 4" descr="Ayuntamiento de San Francisco iluminado">
            <a:extLst>
              <a:ext uri="{FF2B5EF4-FFF2-40B4-BE49-F238E27FC236}">
                <a16:creationId xmlns:a16="http://schemas.microsoft.com/office/drawing/2014/main" id="{F64734F7-D1C9-2732-3F78-6B6CF76B60FC}"/>
              </a:ext>
            </a:extLst>
          </p:cNvPr>
          <p:cNvPicPr>
            <a:picLocks noChangeAspect="1"/>
          </p:cNvPicPr>
          <p:nvPr/>
        </p:nvPicPr>
        <p:blipFill rotWithShape="1">
          <a:blip r:embed="rId2"/>
          <a:srcRect l="23949" r="32522" b="-1"/>
          <a:stretch/>
        </p:blipFill>
        <p:spPr>
          <a:xfrm>
            <a:off x="4671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3223470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E6688D-1DED-48EA-8368-FCD09C0B7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25C6DDD-62F1-99E4-F12A-AEAD22A4F0AD}"/>
              </a:ext>
            </a:extLst>
          </p:cNvPr>
          <p:cNvSpPr>
            <a:spLocks noGrp="1"/>
          </p:cNvSpPr>
          <p:nvPr>
            <p:ph type="title"/>
          </p:nvPr>
        </p:nvSpPr>
        <p:spPr>
          <a:xfrm>
            <a:off x="6276396" y="431212"/>
            <a:ext cx="2565228" cy="1906317"/>
          </a:xfrm>
        </p:spPr>
        <p:txBody>
          <a:bodyPr>
            <a:normAutofit/>
          </a:bodyPr>
          <a:lstStyle/>
          <a:p>
            <a:r>
              <a:rPr lang="es-ES" sz="2400"/>
              <a:t>Política comercial</a:t>
            </a:r>
          </a:p>
        </p:txBody>
      </p:sp>
      <p:sp>
        <p:nvSpPr>
          <p:cNvPr id="3" name="Content Placeholder 2">
            <a:extLst>
              <a:ext uri="{FF2B5EF4-FFF2-40B4-BE49-F238E27FC236}">
                <a16:creationId xmlns:a16="http://schemas.microsoft.com/office/drawing/2014/main" id="{42ADE339-EBE5-AB8C-6560-C6907D1FB18C}"/>
              </a:ext>
            </a:extLst>
          </p:cNvPr>
          <p:cNvSpPr>
            <a:spLocks noGrp="1"/>
          </p:cNvSpPr>
          <p:nvPr>
            <p:ph idx="1"/>
          </p:nvPr>
        </p:nvSpPr>
        <p:spPr>
          <a:xfrm>
            <a:off x="934032" y="431212"/>
            <a:ext cx="4189836" cy="6022124"/>
          </a:xfrm>
        </p:spPr>
        <p:txBody>
          <a:bodyPr anchor="ctr">
            <a:normAutofit/>
          </a:bodyPr>
          <a:lstStyle/>
          <a:p>
            <a:r>
              <a:rPr lang="es-ES" sz="2000" dirty="0"/>
              <a:t>La Unión Europea es la primera potencia comercial del mundo con el 16,5 % de las importaciones y exportaciones mundiales. </a:t>
            </a:r>
          </a:p>
          <a:p>
            <a:r>
              <a:rPr lang="es-ES" sz="2000" dirty="0"/>
              <a:t>El libre comercio entre sus países  miembros es uno de los principios en los que se basa. Además, la UE está  comprometida con la liberalización del comercio mundial.</a:t>
            </a:r>
          </a:p>
          <a:p>
            <a:r>
              <a:rPr lang="es-ES" sz="2000" dirty="0"/>
              <a:t>El comercio mundial se basa en las normas establecidas por la OMC. </a:t>
            </a:r>
          </a:p>
          <a:p>
            <a:r>
              <a:rPr lang="es-ES" sz="2000" dirty="0"/>
              <a:t>Sus normas contribuyen a garantizar que los acuerdos y  obligaciones comerciales entre los países sean abiertos y justos.</a:t>
            </a:r>
          </a:p>
          <a:p>
            <a:endParaRPr lang="es-ES" sz="1700" dirty="0"/>
          </a:p>
        </p:txBody>
      </p:sp>
      <p:pic>
        <p:nvPicPr>
          <p:cNvPr id="5" name="Picture 4" descr="Filas de carritos de la compra">
            <a:extLst>
              <a:ext uri="{FF2B5EF4-FFF2-40B4-BE49-F238E27FC236}">
                <a16:creationId xmlns:a16="http://schemas.microsoft.com/office/drawing/2014/main" id="{D3880CEE-B522-35CD-02DE-5C10299783C4}"/>
              </a:ext>
            </a:extLst>
          </p:cNvPr>
          <p:cNvPicPr>
            <a:picLocks noChangeAspect="1"/>
          </p:cNvPicPr>
          <p:nvPr/>
        </p:nvPicPr>
        <p:blipFill rotWithShape="1">
          <a:blip r:embed="rId2"/>
          <a:srcRect l="28700" r="17354"/>
          <a:stretch/>
        </p:blipFill>
        <p:spPr>
          <a:xfrm>
            <a:off x="5935287" y="2768743"/>
            <a:ext cx="3208713" cy="4089258"/>
          </a:xfrm>
          <a:prstGeom prst="rect">
            <a:avLst/>
          </a:prstGeom>
        </p:spPr>
      </p:pic>
      <p:grpSp>
        <p:nvGrpSpPr>
          <p:cNvPr id="11" name="Group 10">
            <a:extLst>
              <a:ext uri="{FF2B5EF4-FFF2-40B4-BE49-F238E27FC236}">
                <a16:creationId xmlns:a16="http://schemas.microsoft.com/office/drawing/2014/main" id="{16BD38F4-5888-4B5B-836C-A316C5223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911284" y="-2"/>
            <a:ext cx="3232716" cy="6858002"/>
            <a:chOff x="0" y="-2"/>
            <a:chExt cx="4310288" cy="6858002"/>
          </a:xfrm>
        </p:grpSpPr>
        <p:sp>
          <p:nvSpPr>
            <p:cNvPr id="12" name="Rectangle 11">
              <a:extLst>
                <a:ext uri="{FF2B5EF4-FFF2-40B4-BE49-F238E27FC236}">
                  <a16:creationId xmlns:a16="http://schemas.microsoft.com/office/drawing/2014/main" id="{BA3D150B-ADB5-401D-8304-C7845A109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768743"/>
              <a:ext cx="4310288"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Rectangle 12">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84928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grpSp>
    </p:spTree>
    <p:extLst>
      <p:ext uri="{BB962C8B-B14F-4D97-AF65-F5344CB8AC3E}">
        <p14:creationId xmlns:p14="http://schemas.microsoft.com/office/powerpoint/2010/main" val="34252947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51393-54C4-04D2-1849-7951296D5D19}"/>
              </a:ext>
            </a:extLst>
          </p:cNvPr>
          <p:cNvSpPr>
            <a:spLocks noGrp="1"/>
          </p:cNvSpPr>
          <p:nvPr>
            <p:ph type="title"/>
          </p:nvPr>
        </p:nvSpPr>
        <p:spPr/>
        <p:txBody>
          <a:bodyPr/>
          <a:lstStyle/>
          <a:p>
            <a:r>
              <a:rPr lang="es-ES" dirty="0"/>
              <a:t>Política comercial II</a:t>
            </a:r>
          </a:p>
        </p:txBody>
      </p:sp>
      <p:sp>
        <p:nvSpPr>
          <p:cNvPr id="3" name="Content Placeholder 2">
            <a:extLst>
              <a:ext uri="{FF2B5EF4-FFF2-40B4-BE49-F238E27FC236}">
                <a16:creationId xmlns:a16="http://schemas.microsoft.com/office/drawing/2014/main" id="{6DAF2E0A-450D-34EB-6EAE-656F91204D80}"/>
              </a:ext>
            </a:extLst>
          </p:cNvPr>
          <p:cNvSpPr>
            <a:spLocks noGrp="1"/>
          </p:cNvSpPr>
          <p:nvPr>
            <p:ph idx="1"/>
          </p:nvPr>
        </p:nvSpPr>
        <p:spPr/>
        <p:txBody>
          <a:bodyPr>
            <a:normAutofit fontScale="70000" lnSpcReduction="20000"/>
          </a:bodyPr>
          <a:lstStyle/>
          <a:p>
            <a:r>
              <a:rPr lang="es-ES" dirty="0"/>
              <a:t>La política comercial de la UE tiene su objetivo exclusivamente en el territorio de la UE. La Comisión, en nombre de la UE, negocia los acuerdos según las normas de la OMC y colabora estrechamente con los gobiernos nacionales y el Parlamento Europeo.</a:t>
            </a:r>
          </a:p>
          <a:p>
            <a:r>
              <a:rPr lang="es-ES" dirty="0"/>
              <a:t>La UE quiere garantizar un comercio justo y equitativo en relación con los terceros países. Por ello, estos últimos años la UE viene llevando a cabo una reforma fundamental de las normas esenciales relacionadas con el comercio. Estos son los principales ámbitos que abarcan:</a:t>
            </a:r>
          </a:p>
          <a:p>
            <a:pPr lvl="1"/>
            <a:r>
              <a:rPr lang="es-ES" dirty="0"/>
              <a:t>las inversiones extranjeras directas</a:t>
            </a:r>
          </a:p>
          <a:p>
            <a:pPr lvl="1"/>
            <a:r>
              <a:rPr lang="es-ES" dirty="0"/>
              <a:t>las medidas antidumping</a:t>
            </a:r>
          </a:p>
          <a:p>
            <a:pPr lvl="1"/>
            <a:r>
              <a:rPr lang="es-ES" dirty="0"/>
              <a:t>los instrumentos de defensa comercial</a:t>
            </a:r>
          </a:p>
          <a:p>
            <a:r>
              <a:rPr lang="es-ES" dirty="0"/>
              <a:t>Las nuevas iniciativas legislativas de la UE tienen por objeto proteger a empresas y productores europeos de los daños que pueden causar determinadas prácticas de entidades extranjeras</a:t>
            </a:r>
          </a:p>
        </p:txBody>
      </p:sp>
    </p:spTree>
    <p:extLst>
      <p:ext uri="{BB962C8B-B14F-4D97-AF65-F5344CB8AC3E}">
        <p14:creationId xmlns:p14="http://schemas.microsoft.com/office/powerpoint/2010/main" val="4830295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5FEFD25-EEDF-31CB-6090-1422779F102F}"/>
              </a:ext>
            </a:extLst>
          </p:cNvPr>
          <p:cNvPicPr>
            <a:picLocks noChangeAspect="1"/>
          </p:cNvPicPr>
          <p:nvPr/>
        </p:nvPicPr>
        <p:blipFill rotWithShape="1">
          <a:blip r:embed="rId2">
            <a:duotone>
              <a:schemeClr val="bg2">
                <a:shade val="45000"/>
                <a:satMod val="135000"/>
              </a:schemeClr>
              <a:prstClr val="white"/>
            </a:duotone>
          </a:blip>
          <a:srcRect l="12414" r="1585" b="-1"/>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6922CE-1F3F-9DA6-6E03-DAA221A71A7A}"/>
              </a:ext>
            </a:extLst>
          </p:cNvPr>
          <p:cNvSpPr>
            <a:spLocks noGrp="1"/>
          </p:cNvSpPr>
          <p:nvPr>
            <p:ph type="title"/>
          </p:nvPr>
        </p:nvSpPr>
        <p:spPr>
          <a:xfrm>
            <a:off x="628650" y="0"/>
            <a:ext cx="7886700" cy="1325563"/>
          </a:xfrm>
        </p:spPr>
        <p:txBody>
          <a:bodyPr>
            <a:normAutofit/>
          </a:bodyPr>
          <a:lstStyle/>
          <a:p>
            <a:r>
              <a:rPr lang="es-ES" dirty="0"/>
              <a:t>Política Fiscal</a:t>
            </a:r>
          </a:p>
        </p:txBody>
      </p:sp>
      <p:graphicFrame>
        <p:nvGraphicFramePr>
          <p:cNvPr id="5" name="Content Placeholder 2">
            <a:extLst>
              <a:ext uri="{FF2B5EF4-FFF2-40B4-BE49-F238E27FC236}">
                <a16:creationId xmlns:a16="http://schemas.microsoft.com/office/drawing/2014/main" id="{CABC6EEC-E85B-50D6-1FF9-1E22EB799BA0}"/>
              </a:ext>
            </a:extLst>
          </p:cNvPr>
          <p:cNvGraphicFramePr>
            <a:graphicFrameLocks noGrp="1"/>
          </p:cNvGraphicFramePr>
          <p:nvPr>
            <p:ph idx="1"/>
            <p:extLst>
              <p:ext uri="{D42A27DB-BD31-4B8C-83A1-F6EECF244321}">
                <p14:modId xmlns:p14="http://schemas.microsoft.com/office/powerpoint/2010/main" val="1939877637"/>
              </p:ext>
            </p:extLst>
          </p:nvPr>
        </p:nvGraphicFramePr>
        <p:xfrm>
          <a:off x="179512" y="1196752"/>
          <a:ext cx="8784976"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09314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70FBD-CA27-18F6-3963-A05BA1CF90AE}"/>
              </a:ext>
            </a:extLst>
          </p:cNvPr>
          <p:cNvSpPr>
            <a:spLocks noGrp="1"/>
          </p:cNvSpPr>
          <p:nvPr>
            <p:ph type="title"/>
          </p:nvPr>
        </p:nvSpPr>
        <p:spPr/>
        <p:txBody>
          <a:bodyPr/>
          <a:lstStyle/>
          <a:p>
            <a:r>
              <a:rPr lang="es-ES" dirty="0"/>
              <a:t>Política Fiscal II</a:t>
            </a:r>
          </a:p>
        </p:txBody>
      </p:sp>
      <p:sp>
        <p:nvSpPr>
          <p:cNvPr id="3" name="Content Placeholder 2">
            <a:extLst>
              <a:ext uri="{FF2B5EF4-FFF2-40B4-BE49-F238E27FC236}">
                <a16:creationId xmlns:a16="http://schemas.microsoft.com/office/drawing/2014/main" id="{8E59FE01-15BC-4C1C-A678-690DDA378424}"/>
              </a:ext>
            </a:extLst>
          </p:cNvPr>
          <p:cNvSpPr>
            <a:spLocks noGrp="1"/>
          </p:cNvSpPr>
          <p:nvPr>
            <p:ph idx="1"/>
          </p:nvPr>
        </p:nvSpPr>
        <p:spPr/>
        <p:txBody>
          <a:bodyPr>
            <a:normAutofit fontScale="77500" lnSpcReduction="20000"/>
          </a:bodyPr>
          <a:lstStyle/>
          <a:p>
            <a:r>
              <a:rPr lang="es-ES" dirty="0"/>
              <a:t>Medidas de transparencia fiscal: objetivo es mejorar la transparencia y la cooperación entre los Estados miembros.</a:t>
            </a:r>
          </a:p>
          <a:p>
            <a:r>
              <a:rPr lang="es-ES" dirty="0"/>
              <a:t>Un plan de acción sobre la fiscalidad de las empresas en el que se describen varias iniciativas para hacer frente a la elusión fiscal, garantizar unos ingresos sostenibles y mejorar el entorno empresarial en el mercado único.</a:t>
            </a:r>
          </a:p>
          <a:p>
            <a:r>
              <a:rPr lang="es-ES" dirty="0"/>
              <a:t>ATAD</a:t>
            </a:r>
          </a:p>
          <a:p>
            <a:r>
              <a:rPr lang="es-ES" dirty="0"/>
              <a:t>Plan acción sobre el IVA </a:t>
            </a:r>
          </a:p>
          <a:p>
            <a:r>
              <a:rPr lang="es-ES" dirty="0"/>
              <a:t>Pilar I y II: tributación economía digital y tributación mínima global. </a:t>
            </a:r>
          </a:p>
          <a:p>
            <a:r>
              <a:rPr lang="es-ES" dirty="0" err="1"/>
              <a:t>Taxe</a:t>
            </a:r>
            <a:r>
              <a:rPr lang="es-ES" dirty="0"/>
              <a:t> I y II; </a:t>
            </a:r>
            <a:r>
              <a:rPr lang="es-ES" dirty="0" err="1"/>
              <a:t>Panama</a:t>
            </a:r>
            <a:r>
              <a:rPr lang="es-ES" dirty="0"/>
              <a:t> </a:t>
            </a:r>
            <a:r>
              <a:rPr lang="es-ES" dirty="0" err="1"/>
              <a:t>Papers</a:t>
            </a:r>
            <a:r>
              <a:rPr lang="es-ES" dirty="0"/>
              <a:t>; </a:t>
            </a:r>
            <a:r>
              <a:rPr lang="es-ES" dirty="0" err="1"/>
              <a:t>LuxLeaks</a:t>
            </a:r>
            <a:r>
              <a:rPr lang="es-ES" dirty="0"/>
              <a:t>. </a:t>
            </a:r>
          </a:p>
          <a:p>
            <a:r>
              <a:rPr lang="es-ES" dirty="0"/>
              <a:t>Código de Conducta empresarial: paraísos fiscales y competencia fiscal lesiva</a:t>
            </a:r>
          </a:p>
        </p:txBody>
      </p:sp>
    </p:spTree>
    <p:extLst>
      <p:ext uri="{BB962C8B-B14F-4D97-AF65-F5344CB8AC3E}">
        <p14:creationId xmlns:p14="http://schemas.microsoft.com/office/powerpoint/2010/main" val="1222781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D103B-BAAF-ACE6-E102-DDDDF09037C4}"/>
              </a:ext>
            </a:extLst>
          </p:cNvPr>
          <p:cNvSpPr>
            <a:spLocks noGrp="1"/>
          </p:cNvSpPr>
          <p:nvPr>
            <p:ph type="title"/>
          </p:nvPr>
        </p:nvSpPr>
        <p:spPr>
          <a:xfrm>
            <a:off x="457200" y="-99392"/>
            <a:ext cx="8229600" cy="1143000"/>
          </a:xfrm>
        </p:spPr>
        <p:txBody>
          <a:bodyPr/>
          <a:lstStyle/>
          <a:p>
            <a:r>
              <a:rPr lang="es-ES" dirty="0"/>
              <a:t>Política económica</a:t>
            </a:r>
          </a:p>
        </p:txBody>
      </p:sp>
      <p:sp>
        <p:nvSpPr>
          <p:cNvPr id="3" name="Content Placeholder 2">
            <a:extLst>
              <a:ext uri="{FF2B5EF4-FFF2-40B4-BE49-F238E27FC236}">
                <a16:creationId xmlns:a16="http://schemas.microsoft.com/office/drawing/2014/main" id="{550BA78C-D4E6-CA91-8FBA-AAF533F15196}"/>
              </a:ext>
            </a:extLst>
          </p:cNvPr>
          <p:cNvSpPr>
            <a:spLocks noGrp="1"/>
          </p:cNvSpPr>
          <p:nvPr>
            <p:ph idx="1"/>
          </p:nvPr>
        </p:nvSpPr>
        <p:spPr>
          <a:xfrm>
            <a:off x="457200" y="1166018"/>
            <a:ext cx="8507288" cy="4525963"/>
          </a:xfrm>
        </p:spPr>
        <p:txBody>
          <a:bodyPr>
            <a:noAutofit/>
          </a:bodyPr>
          <a:lstStyle/>
          <a:p>
            <a:pPr algn="just"/>
            <a:r>
              <a:rPr lang="es-ES" sz="1600" dirty="0"/>
              <a:t>La política económica abarca un amplio abanico de medidas emprendidas por los gobiernos para la gestión de su economía, como la política monetaria, presupuestaria, de creación de empleo, etc.</a:t>
            </a:r>
          </a:p>
          <a:p>
            <a:pPr algn="just"/>
            <a:r>
              <a:rPr lang="es-ES" sz="1600" dirty="0"/>
              <a:t>La Unión Económica y Monetaria (UEM) conlleva la interdependencia y la estrecha coordinación de las políticas económicas nacionales de los países de la Unión Europea. </a:t>
            </a:r>
          </a:p>
          <a:p>
            <a:pPr algn="just"/>
            <a:r>
              <a:rPr lang="es-ES" sz="1600" dirty="0"/>
              <a:t>En el caso de los países de la zona  del euro, la política monetaria es competencia del Banco Central Europeo. </a:t>
            </a:r>
          </a:p>
          <a:p>
            <a:pPr algn="just"/>
            <a:r>
              <a:rPr lang="es-ES" sz="1600" dirty="0"/>
              <a:t>Varias reformas a raíz de las dificultades que tuvo la UE (especialmente en la Eurozona) para hacer frente a la crisis económica, financiera y de la deuda soberana, son las siguientes:</a:t>
            </a:r>
          </a:p>
          <a:p>
            <a:pPr lvl="1" algn="just"/>
            <a:r>
              <a:rPr lang="es-ES" sz="1600" dirty="0"/>
              <a:t>Se reforzó el pacto de estabilidad y crecimiento mediante el Tratado de Estabilidad, Coordinación y Gobernanza, que entró en vigor en 2013. Se aprobó el «paquete de seis medidas» que refuerza el pacto de estabilidad y crecimiento y la supervisión macroeconómica de los países de la UE, al igual que otras dos leyes («paquete de dos medidas») que prevén más coordinación y control en la zona del euro;</a:t>
            </a:r>
          </a:p>
          <a:p>
            <a:pPr lvl="1" algn="just"/>
            <a:r>
              <a:rPr lang="es-ES" sz="1600" dirty="0"/>
              <a:t>Se creó el Semestre Europeo, un ciclo anual de coordinación de políticas con el objetivo de detectar y abordar desequilibrios macroeconómicos entre países de la UE y supervisar la política presupuestaria. Además, la Comisión analiza las reformas estructurales de cada país de la UE y, posteriormente, publica recomendaciones de medidas para cada país;</a:t>
            </a:r>
          </a:p>
          <a:p>
            <a:pPr lvl="1" algn="just"/>
            <a:r>
              <a:rPr lang="es-ES" sz="1600" dirty="0"/>
              <a:t>Se creó una unión bancaria integrada que tiene por objeto regular la responsabilidad de supervisión, resolución y financiación a escala de la UE y garantizar que los bancos de la zona del euro cumplan un código normativo único. </a:t>
            </a:r>
          </a:p>
        </p:txBody>
      </p:sp>
    </p:spTree>
    <p:extLst>
      <p:ext uri="{BB962C8B-B14F-4D97-AF65-F5344CB8AC3E}">
        <p14:creationId xmlns:p14="http://schemas.microsoft.com/office/powerpoint/2010/main" val="8193941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5092-A8B4-DE89-F62B-3EB2423E4B7D}"/>
              </a:ext>
            </a:extLst>
          </p:cNvPr>
          <p:cNvSpPr>
            <a:spLocks noGrp="1"/>
          </p:cNvSpPr>
          <p:nvPr>
            <p:ph type="title"/>
          </p:nvPr>
        </p:nvSpPr>
        <p:spPr>
          <a:xfrm>
            <a:off x="457200" y="188640"/>
            <a:ext cx="8229600" cy="1143000"/>
          </a:xfrm>
        </p:spPr>
        <p:txBody>
          <a:bodyPr>
            <a:normAutofit fontScale="90000"/>
          </a:bodyPr>
          <a:lstStyle/>
          <a:p>
            <a:r>
              <a:rPr lang="es-ES" dirty="0"/>
              <a:t>La articulación de las relaciones entre la UE y los EEMM.</a:t>
            </a:r>
          </a:p>
        </p:txBody>
      </p:sp>
      <p:sp>
        <p:nvSpPr>
          <p:cNvPr id="3" name="Content Placeholder 2">
            <a:extLst>
              <a:ext uri="{FF2B5EF4-FFF2-40B4-BE49-F238E27FC236}">
                <a16:creationId xmlns:a16="http://schemas.microsoft.com/office/drawing/2014/main" id="{4562A72C-F567-D3FD-E8D2-3A68C5909B0E}"/>
              </a:ext>
            </a:extLst>
          </p:cNvPr>
          <p:cNvSpPr>
            <a:spLocks noGrp="1"/>
          </p:cNvSpPr>
          <p:nvPr>
            <p:ph idx="1"/>
          </p:nvPr>
        </p:nvSpPr>
        <p:spPr>
          <a:xfrm>
            <a:off x="323528" y="1450929"/>
            <a:ext cx="8496944" cy="4525963"/>
          </a:xfrm>
        </p:spPr>
        <p:txBody>
          <a:bodyPr>
            <a:noAutofit/>
          </a:bodyPr>
          <a:lstStyle/>
          <a:p>
            <a:r>
              <a:rPr lang="es-ES" sz="2400" dirty="0"/>
              <a:t>El origen del Derecho de la UE se encuentra en el principio de atribución del ejercicio de competencias a la UE: la UE sólo puede actuar cuando existe una delegación previa de ejercicio de competencias. </a:t>
            </a:r>
          </a:p>
          <a:p>
            <a:r>
              <a:rPr lang="es-ES" sz="2400" dirty="0"/>
              <a:t>El Derecho de la UE es que es un Derecho complementario del de los Estados miembros. No tiene vocación de sustituir al Derecho de los Estados miembros, sino que colabora con ellos y los complementa. </a:t>
            </a:r>
          </a:p>
          <a:p>
            <a:r>
              <a:rPr lang="es-ES" sz="2400" dirty="0"/>
              <a:t>La forma en la que interactúan estos Derechos se estructura a través de una serie de principios: primacía, subsidiariedad y proporcionalidad. </a:t>
            </a:r>
          </a:p>
          <a:p>
            <a:r>
              <a:rPr lang="es-ES" sz="2400" dirty="0"/>
              <a:t>Desde el punto de vista de la estructura formal, el Derecho de la UE se conforma básicamente por dos tipos de normas: las normas o actos de Derecho originario y las de Derecho derivado</a:t>
            </a:r>
          </a:p>
        </p:txBody>
      </p:sp>
    </p:spTree>
    <p:extLst>
      <p:ext uri="{BB962C8B-B14F-4D97-AF65-F5344CB8AC3E}">
        <p14:creationId xmlns:p14="http://schemas.microsoft.com/office/powerpoint/2010/main" val="4014622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ompecabezas blanco con una pieza roja">
            <a:extLst>
              <a:ext uri="{FF2B5EF4-FFF2-40B4-BE49-F238E27FC236}">
                <a16:creationId xmlns:a16="http://schemas.microsoft.com/office/drawing/2014/main" id="{99F0072C-1903-A20C-EC8A-EDF641EFE9F8}"/>
              </a:ext>
            </a:extLst>
          </p:cNvPr>
          <p:cNvPicPr>
            <a:picLocks noChangeAspect="1"/>
          </p:cNvPicPr>
          <p:nvPr/>
        </p:nvPicPr>
        <p:blipFill rotWithShape="1">
          <a:blip r:embed="rId2"/>
          <a:srcRect l="34161" r="32557"/>
          <a:stretch/>
        </p:blipFill>
        <p:spPr>
          <a:xfrm>
            <a:off x="20" y="-2"/>
            <a:ext cx="4057627"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7647" y="-1"/>
            <a:ext cx="508635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4E92B8-1CEE-F67C-A9DC-8B2A27FDF26C}"/>
              </a:ext>
            </a:extLst>
          </p:cNvPr>
          <p:cNvSpPr>
            <a:spLocks noGrp="1"/>
          </p:cNvSpPr>
          <p:nvPr>
            <p:ph type="title"/>
          </p:nvPr>
        </p:nvSpPr>
        <p:spPr>
          <a:xfrm>
            <a:off x="4586487" y="-31891"/>
            <a:ext cx="4098726" cy="1559301"/>
          </a:xfrm>
        </p:spPr>
        <p:txBody>
          <a:bodyPr>
            <a:normAutofit/>
          </a:bodyPr>
          <a:lstStyle/>
          <a:p>
            <a:r>
              <a:rPr lang="es-ES" sz="3500" dirty="0"/>
              <a:t>Principio de </a:t>
            </a:r>
            <a:r>
              <a:rPr lang="es-ES" sz="3500" dirty="0" err="1"/>
              <a:t>subsidariedad</a:t>
            </a:r>
            <a:endParaRPr lang="es-ES" sz="3500" dirty="0"/>
          </a:p>
        </p:txBody>
      </p:sp>
      <p:sp>
        <p:nvSpPr>
          <p:cNvPr id="3" name="Content Placeholder 2">
            <a:extLst>
              <a:ext uri="{FF2B5EF4-FFF2-40B4-BE49-F238E27FC236}">
                <a16:creationId xmlns:a16="http://schemas.microsoft.com/office/drawing/2014/main" id="{8198A333-5F0D-E2D5-2572-31A35E52C353}"/>
              </a:ext>
            </a:extLst>
          </p:cNvPr>
          <p:cNvSpPr>
            <a:spLocks noGrp="1"/>
          </p:cNvSpPr>
          <p:nvPr>
            <p:ph idx="1"/>
          </p:nvPr>
        </p:nvSpPr>
        <p:spPr>
          <a:xfrm>
            <a:off x="4586487" y="1772816"/>
            <a:ext cx="4378001" cy="4968552"/>
          </a:xfrm>
        </p:spPr>
        <p:txBody>
          <a:bodyPr anchor="ctr">
            <a:noAutofit/>
          </a:bodyPr>
          <a:lstStyle/>
          <a:p>
            <a:pPr>
              <a:lnSpc>
                <a:spcPct val="90000"/>
              </a:lnSpc>
            </a:pPr>
            <a:r>
              <a:rPr lang="es-ES" sz="2000" dirty="0"/>
              <a:t>El principio de subsidiariedad: El principio de subsidiariedad es fundamental para el funcionamiento de la Unión Europea, específicamente para la toma de decisiones europeas. En especial, permite determinar cuándo la UE es competente para legislar, y contribuye a que las decisiones sean adoptadas lo más cerca posible de los ciudadanos. </a:t>
            </a:r>
          </a:p>
          <a:p>
            <a:pPr>
              <a:lnSpc>
                <a:spcPct val="90000"/>
              </a:lnSpc>
            </a:pPr>
            <a:r>
              <a:rPr lang="es-ES" sz="2000" dirty="0"/>
              <a:t>El principio de subsidiariedad se consagra en el artículo 5 del TFUE. Figura al lado de otros dos principios también considerados esenciales en la toma de decisiones europea: los principios de atribución y de proporcionalidad.</a:t>
            </a:r>
          </a:p>
        </p:txBody>
      </p:sp>
    </p:spTree>
    <p:extLst>
      <p:ext uri="{BB962C8B-B14F-4D97-AF65-F5344CB8AC3E}">
        <p14:creationId xmlns:p14="http://schemas.microsoft.com/office/powerpoint/2010/main" val="1486453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3B66C-B863-2202-63D1-FC56A28EE0A8}"/>
              </a:ext>
            </a:extLst>
          </p:cNvPr>
          <p:cNvSpPr>
            <a:spLocks noGrp="1"/>
          </p:cNvSpPr>
          <p:nvPr>
            <p:ph type="title"/>
          </p:nvPr>
        </p:nvSpPr>
        <p:spPr>
          <a:xfrm>
            <a:off x="4448117" y="169911"/>
            <a:ext cx="4083287" cy="1402470"/>
          </a:xfrm>
        </p:spPr>
        <p:txBody>
          <a:bodyPr anchor="t">
            <a:normAutofit/>
          </a:bodyPr>
          <a:lstStyle/>
          <a:p>
            <a:r>
              <a:rPr lang="es-ES" sz="2800" dirty="0"/>
              <a:t>Proporcionalidad y primacía</a:t>
            </a:r>
          </a:p>
        </p:txBody>
      </p:sp>
      <p:pic>
        <p:nvPicPr>
          <p:cNvPr id="11" name="Picture 10" descr="Fórmulas matemáticas complejas en una pizarra">
            <a:extLst>
              <a:ext uri="{FF2B5EF4-FFF2-40B4-BE49-F238E27FC236}">
                <a16:creationId xmlns:a16="http://schemas.microsoft.com/office/drawing/2014/main" id="{8B0C0FDD-0A9C-15F3-22E4-28D3C25F1237}"/>
              </a:ext>
            </a:extLst>
          </p:cNvPr>
          <p:cNvPicPr>
            <a:picLocks noChangeAspect="1"/>
          </p:cNvPicPr>
          <p:nvPr/>
        </p:nvPicPr>
        <p:blipFill rotWithShape="1">
          <a:blip r:embed="rId2"/>
          <a:srcRect l="36400" r="22476" b="-1"/>
          <a:stretch/>
        </p:blipFill>
        <p:spPr>
          <a:xfrm>
            <a:off x="20" y="10"/>
            <a:ext cx="3863363" cy="685799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78772" y="871146"/>
            <a:ext cx="552705"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77663A1-468F-B184-64D6-3EB4A1637B8E}"/>
              </a:ext>
            </a:extLst>
          </p:cNvPr>
          <p:cNvSpPr>
            <a:spLocks noGrp="1"/>
          </p:cNvSpPr>
          <p:nvPr>
            <p:ph idx="1"/>
          </p:nvPr>
        </p:nvSpPr>
        <p:spPr>
          <a:xfrm>
            <a:off x="4401417" y="1268762"/>
            <a:ext cx="4083287" cy="4873622"/>
          </a:xfrm>
        </p:spPr>
        <p:txBody>
          <a:bodyPr>
            <a:normAutofit/>
          </a:bodyPr>
          <a:lstStyle/>
          <a:p>
            <a:pPr algn="just">
              <a:lnSpc>
                <a:spcPct val="90000"/>
              </a:lnSpc>
            </a:pPr>
            <a:r>
              <a:rPr lang="es-ES" sz="1800" dirty="0"/>
              <a:t>En virtud del principio de proporcionalidad, los medios aplicados por la UE para alcanzar los objetivos fijados por los tratados no pueden ir más allá de lo necesario. </a:t>
            </a:r>
          </a:p>
          <a:p>
            <a:pPr algn="just">
              <a:lnSpc>
                <a:spcPct val="90000"/>
              </a:lnSpc>
            </a:pPr>
            <a:r>
              <a:rPr lang="es-ES" sz="1800" dirty="0"/>
              <a:t>La primacía del Derecho de la UE sobre las normas internas de los Estados: el Derecho de la Unión prevale sobre todos los Derechos nacionales de los Estados Miembros. La jurisprudencia sobre esta cuestión se estableció con la sentencia del Tribunal de Justicia en la sentencia “Costa v. Enel”. En caso de conflicto entre el Derecho de la UE con la norma nacional, se debe tener en cuenta la necesaria colaboración de las instituciones nacionales en la ejecución de dicho Derecho de la UE.</a:t>
            </a:r>
          </a:p>
          <a:p>
            <a:pPr>
              <a:lnSpc>
                <a:spcPct val="90000"/>
              </a:lnSpc>
            </a:pPr>
            <a:endParaRPr lang="es-ES" sz="1400" dirty="0"/>
          </a:p>
        </p:txBody>
      </p:sp>
    </p:spTree>
    <p:extLst>
      <p:ext uri="{BB962C8B-B14F-4D97-AF65-F5344CB8AC3E}">
        <p14:creationId xmlns:p14="http://schemas.microsoft.com/office/powerpoint/2010/main" val="42054699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3729F-2A4F-1B8A-2542-473C11546A16}"/>
              </a:ext>
            </a:extLst>
          </p:cNvPr>
          <p:cNvSpPr>
            <a:spLocks noGrp="1"/>
          </p:cNvSpPr>
          <p:nvPr>
            <p:ph type="title"/>
          </p:nvPr>
        </p:nvSpPr>
        <p:spPr>
          <a:xfrm>
            <a:off x="4497718" y="260648"/>
            <a:ext cx="4083287" cy="1402470"/>
          </a:xfrm>
        </p:spPr>
        <p:txBody>
          <a:bodyPr anchor="t">
            <a:normAutofit/>
          </a:bodyPr>
          <a:lstStyle/>
          <a:p>
            <a:r>
              <a:rPr lang="es-ES" sz="2800" dirty="0"/>
              <a:t>Principio de efecto directo.</a:t>
            </a:r>
          </a:p>
        </p:txBody>
      </p:sp>
      <p:pic>
        <p:nvPicPr>
          <p:cNvPr id="5" name="Picture 4" descr="Escaleras blancas con una flecha azul dibujada en el medio que señala hacia arriba">
            <a:extLst>
              <a:ext uri="{FF2B5EF4-FFF2-40B4-BE49-F238E27FC236}">
                <a16:creationId xmlns:a16="http://schemas.microsoft.com/office/drawing/2014/main" id="{17BB280B-F9BF-B4CB-D4FC-B8BBE00EB045}"/>
              </a:ext>
            </a:extLst>
          </p:cNvPr>
          <p:cNvPicPr>
            <a:picLocks noChangeAspect="1"/>
          </p:cNvPicPr>
          <p:nvPr/>
        </p:nvPicPr>
        <p:blipFill rotWithShape="1">
          <a:blip r:embed="rId2"/>
          <a:srcRect l="13200" r="30467"/>
          <a:stretch/>
        </p:blipFill>
        <p:spPr>
          <a:xfrm>
            <a:off x="20" y="10"/>
            <a:ext cx="3863363"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78772" y="871146"/>
            <a:ext cx="552705"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9866CF7-0CE6-A448-8902-C7B177CDE878}"/>
              </a:ext>
            </a:extLst>
          </p:cNvPr>
          <p:cNvSpPr>
            <a:spLocks noGrp="1"/>
          </p:cNvSpPr>
          <p:nvPr>
            <p:ph idx="1"/>
          </p:nvPr>
        </p:nvSpPr>
        <p:spPr>
          <a:xfrm>
            <a:off x="4572000" y="1124744"/>
            <a:ext cx="4248472" cy="3591207"/>
          </a:xfrm>
        </p:spPr>
        <p:txBody>
          <a:bodyPr>
            <a:noAutofit/>
          </a:bodyPr>
          <a:lstStyle/>
          <a:p>
            <a:r>
              <a:rPr lang="es-ES" sz="2000" dirty="0"/>
              <a:t>El principio de efecto directo: la aplicabilidad directa del Derecho de la Unión implica que este último confiere derechos e impone obligaciones directas a las instituciones de la UE (efecto directo horizontal) y también a los Estados miembros  (efecto directo vertical). </a:t>
            </a:r>
          </a:p>
          <a:p>
            <a:r>
              <a:rPr lang="es-ES" sz="2000" dirty="0"/>
              <a:t>Las normas de la UE que tienen efecto directo son: los Tratados constitutivos de la Unión, que forman parte del Derecho originario (o Derecho primario) y los Reglamentos, las Directivas y las Decisiones, que se convierten en el Derecho derivado (o secundario)</a:t>
            </a:r>
          </a:p>
        </p:txBody>
      </p:sp>
    </p:spTree>
    <p:extLst>
      <p:ext uri="{BB962C8B-B14F-4D97-AF65-F5344CB8AC3E}">
        <p14:creationId xmlns:p14="http://schemas.microsoft.com/office/powerpoint/2010/main" val="17168417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BC107-9CD0-9519-DAF4-B699F155647D}"/>
              </a:ext>
            </a:extLst>
          </p:cNvPr>
          <p:cNvSpPr>
            <a:spLocks noGrp="1"/>
          </p:cNvSpPr>
          <p:nvPr>
            <p:ph type="title"/>
          </p:nvPr>
        </p:nvSpPr>
        <p:spPr/>
        <p:txBody>
          <a:bodyPr/>
          <a:lstStyle/>
          <a:p>
            <a:r>
              <a:rPr lang="es-ES"/>
              <a:t>Instituciones</a:t>
            </a:r>
          </a:p>
        </p:txBody>
      </p:sp>
      <p:sp>
        <p:nvSpPr>
          <p:cNvPr id="3" name="Content Placeholder 2">
            <a:extLst>
              <a:ext uri="{FF2B5EF4-FFF2-40B4-BE49-F238E27FC236}">
                <a16:creationId xmlns:a16="http://schemas.microsoft.com/office/drawing/2014/main" id="{AF10BD1F-490E-E75B-3646-7E04A61AFC13}"/>
              </a:ext>
            </a:extLst>
          </p:cNvPr>
          <p:cNvSpPr>
            <a:spLocks noGrp="1"/>
          </p:cNvSpPr>
          <p:nvPr>
            <p:ph idx="1"/>
          </p:nvPr>
        </p:nvSpPr>
        <p:spPr/>
        <p:txBody>
          <a:bodyPr>
            <a:normAutofit fontScale="40000" lnSpcReduction="20000"/>
          </a:bodyPr>
          <a:lstStyle/>
          <a:p>
            <a:r>
              <a:rPr lang="es-ES" dirty="0"/>
              <a:t>El sistema institucional de la UE se regula en los artículos 13 a 19 TUE y se desarrolla en los artículos 223 a 287 TFUE. </a:t>
            </a:r>
          </a:p>
          <a:p>
            <a:r>
              <a:rPr lang="es-ES" dirty="0"/>
              <a:t>Dentro de estos órganos debe diferenciarse  entre las instituciones, que son los órganos principales, de los órganos consultivos, y otros órganos, que no desarrollan labores consultivas, pero sí gestionan ciertas  competencias dentro del organigrama competencial de la UE: el Defensor del Pueblo, o la OLAF (Oficina Europa de Lucha contra el Fraude), y las agencias, organismos con personalidad propia y con vocación de desarrollar labores técnicas o científicas (Agencia Europea para la Salud, Agencia de los Derechos Fundamentales, Agencia Europea de Defensa, etc.).</a:t>
            </a:r>
          </a:p>
          <a:p>
            <a:r>
              <a:rPr lang="es-ES" dirty="0"/>
              <a:t>Actualmente las instituciones son siete: </a:t>
            </a:r>
          </a:p>
          <a:p>
            <a:pPr lvl="1"/>
            <a:r>
              <a:rPr lang="es-ES" dirty="0"/>
              <a:t>el Consejo Europeo, </a:t>
            </a:r>
          </a:p>
          <a:p>
            <a:pPr lvl="1"/>
            <a:r>
              <a:rPr lang="es-ES" dirty="0"/>
              <a:t>el Consejo de la UE, </a:t>
            </a:r>
          </a:p>
          <a:p>
            <a:pPr lvl="1"/>
            <a:r>
              <a:rPr lang="es-ES" dirty="0"/>
              <a:t>el Parlamento, </a:t>
            </a:r>
          </a:p>
          <a:p>
            <a:pPr lvl="1"/>
            <a:r>
              <a:rPr lang="es-ES" dirty="0"/>
              <a:t>la Comisión, </a:t>
            </a:r>
          </a:p>
          <a:p>
            <a:pPr lvl="1"/>
            <a:r>
              <a:rPr lang="es-ES" dirty="0"/>
              <a:t>el Tribunal de Justicia, </a:t>
            </a:r>
          </a:p>
          <a:p>
            <a:pPr lvl="1"/>
            <a:r>
              <a:rPr lang="es-ES" dirty="0"/>
              <a:t>el Banco Central Europeo y </a:t>
            </a:r>
          </a:p>
          <a:p>
            <a:pPr lvl="1"/>
            <a:r>
              <a:rPr lang="es-ES" dirty="0"/>
              <a:t>el Tribunal de Cuentas (art. 13 del TUE). </a:t>
            </a:r>
          </a:p>
          <a:p>
            <a:r>
              <a:rPr lang="es-ES" dirty="0"/>
              <a:t>Las instituciones representan intereses concretos: representación de la Unión, intereses nacionales e intereses de los ciudadanos. </a:t>
            </a:r>
          </a:p>
          <a:p>
            <a:r>
              <a:rPr lang="es-ES" dirty="0"/>
              <a:t>El Parlamento de la UE representa los intereses de los ciudadanos, la Comisión defiende los intereses generales de la Unión, el Consejo, junto con el Consejo Europeo, los intereses propios de los Estados miembros (defensa de los intereses nacionales de los gobiernos), el Tribunal de Justicia defiende el respeto al Derecho de la Unión Europea, el Tribunal de Cuentas se encarga de supervisar el cumplimiento de las normas financieras, mientras que el Banco Central asume la estabilidad económica.</a:t>
            </a:r>
          </a:p>
        </p:txBody>
      </p:sp>
    </p:spTree>
    <p:extLst>
      <p:ext uri="{BB962C8B-B14F-4D97-AF65-F5344CB8AC3E}">
        <p14:creationId xmlns:p14="http://schemas.microsoft.com/office/powerpoint/2010/main" val="3333119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AD78D-0D2C-8FC7-22BC-6C705E0D0D24}"/>
              </a:ext>
            </a:extLst>
          </p:cNvPr>
          <p:cNvSpPr>
            <a:spLocks noGrp="1"/>
          </p:cNvSpPr>
          <p:nvPr>
            <p:ph type="title"/>
          </p:nvPr>
        </p:nvSpPr>
        <p:spPr/>
        <p:txBody>
          <a:bodyPr>
            <a:normAutofit fontScale="90000"/>
          </a:bodyPr>
          <a:lstStyle/>
          <a:p>
            <a:r>
              <a:rPr lang="es-ES" dirty="0"/>
              <a:t>Principios básicos rigen instituciones</a:t>
            </a:r>
          </a:p>
        </p:txBody>
      </p:sp>
      <p:sp>
        <p:nvSpPr>
          <p:cNvPr id="3" name="Content Placeholder 2">
            <a:extLst>
              <a:ext uri="{FF2B5EF4-FFF2-40B4-BE49-F238E27FC236}">
                <a16:creationId xmlns:a16="http://schemas.microsoft.com/office/drawing/2014/main" id="{68294B1E-AB6B-3EB1-BB21-24A1923EFE46}"/>
              </a:ext>
            </a:extLst>
          </p:cNvPr>
          <p:cNvSpPr>
            <a:spLocks noGrp="1"/>
          </p:cNvSpPr>
          <p:nvPr>
            <p:ph idx="1"/>
          </p:nvPr>
        </p:nvSpPr>
        <p:spPr>
          <a:xfrm>
            <a:off x="457200" y="1600200"/>
            <a:ext cx="8363272" cy="4853136"/>
          </a:xfrm>
        </p:spPr>
        <p:txBody>
          <a:bodyPr>
            <a:normAutofit fontScale="47500" lnSpcReduction="20000"/>
          </a:bodyPr>
          <a:lstStyle/>
          <a:p>
            <a:r>
              <a:rPr lang="es-ES" dirty="0"/>
              <a:t>Los tres principios básicos por los que se regula el funcionamiento del sistema institucional son:</a:t>
            </a:r>
          </a:p>
          <a:p>
            <a:pPr lvl="1"/>
            <a:r>
              <a:rPr lang="es-ES" dirty="0"/>
              <a:t>el principio de atribución de competencias;</a:t>
            </a:r>
          </a:p>
          <a:p>
            <a:pPr lvl="1"/>
            <a:r>
              <a:rPr lang="es-ES" dirty="0"/>
              <a:t>el principio de equilibrio institucional; y, </a:t>
            </a:r>
          </a:p>
          <a:p>
            <a:pPr lvl="1"/>
            <a:r>
              <a:rPr lang="es-ES" dirty="0"/>
              <a:t>el principio de cooperación leal. </a:t>
            </a:r>
          </a:p>
          <a:p>
            <a:r>
              <a:rPr lang="es-ES" dirty="0"/>
              <a:t>Estos tres principios rigen también las relaciones que mantienen los Estados  miembros con la Unión, además de las relaciones de las instituciones comunitarias </a:t>
            </a:r>
          </a:p>
          <a:p>
            <a:r>
              <a:rPr lang="es-ES" dirty="0"/>
              <a:t>La UE es una organización internacional, sin potestades originales, sino que los Estados tienen que cederle los poderes y las competencias necesarios para que pueda cumplir con sus funciones.  </a:t>
            </a:r>
          </a:p>
          <a:p>
            <a:r>
              <a:rPr lang="es-ES" dirty="0"/>
              <a:t>El artículo 13.2 del TUE recoge la aplicación al sistema institucional de este principio al establecer que «cada institución actuará dentro de los límites que le confieren los tratados, con arreglo a los procedimientos, condiciones y fines establecidos en ellos». En este caso, la atribución se refiere al funcionamiento de cada una de las instituciones. De acuerdo con este precepto, las instituciones solo pueden llevar a cabo los actos que autorizan los Tratados. </a:t>
            </a:r>
          </a:p>
          <a:p>
            <a:r>
              <a:rPr lang="es-ES" dirty="0"/>
              <a:t>El principio de equilibrio institucional implica que cada una de las instituciones deberá respetar la competencia de las demás en sus actuaciones, de forma que entre ellas no se interfieran y no invadan unas las competencias de las otras. Desde  la perspectiva de funcionamiento interno de cada una de las instituciones, este principio supone que cada institución debe ejercer las competencias que le han sido atribuidas por los tratados, con los límites y condiciones que estos establezcan.</a:t>
            </a:r>
          </a:p>
          <a:p>
            <a:r>
              <a:rPr lang="es-ES" dirty="0"/>
              <a:t>El principio de cooperación leal rige tanto en las relaciones entre los Estados miembros y la Unión (art. 4 del TUE) como en las relaciones interinstitucionales (art. 13.2 del TUE). En las relaciones entre instituciones, en origen fue un principio deducido por la jurisprudencia comunitaria sobre la base del artículo 295 del TFUE. De acuerdo con este principio, las instituciones deberán colaborar entre ellas y coordinar sus actuaciones en el ejercicio de sus funciones.</a:t>
            </a:r>
          </a:p>
        </p:txBody>
      </p:sp>
    </p:spTree>
    <p:extLst>
      <p:ext uri="{BB962C8B-B14F-4D97-AF65-F5344CB8AC3E}">
        <p14:creationId xmlns:p14="http://schemas.microsoft.com/office/powerpoint/2010/main" val="19618265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A99A2-F8E0-C3D5-9F85-C3F596D25977}"/>
              </a:ext>
            </a:extLst>
          </p:cNvPr>
          <p:cNvSpPr>
            <a:spLocks noGrp="1"/>
          </p:cNvSpPr>
          <p:nvPr>
            <p:ph type="title"/>
          </p:nvPr>
        </p:nvSpPr>
        <p:spPr>
          <a:xfrm>
            <a:off x="457200" y="-171400"/>
            <a:ext cx="8229600" cy="1143000"/>
          </a:xfrm>
        </p:spPr>
        <p:txBody>
          <a:bodyPr/>
          <a:lstStyle/>
          <a:p>
            <a:r>
              <a:rPr lang="es-ES" dirty="0"/>
              <a:t>Las instituciones de la UE</a:t>
            </a:r>
          </a:p>
        </p:txBody>
      </p:sp>
      <p:sp>
        <p:nvSpPr>
          <p:cNvPr id="3" name="Content Placeholder 2">
            <a:extLst>
              <a:ext uri="{FF2B5EF4-FFF2-40B4-BE49-F238E27FC236}">
                <a16:creationId xmlns:a16="http://schemas.microsoft.com/office/drawing/2014/main" id="{A3FD1068-7A69-872C-9A84-72BD4CACD9AC}"/>
              </a:ext>
            </a:extLst>
          </p:cNvPr>
          <p:cNvSpPr>
            <a:spLocks noGrp="1"/>
          </p:cNvSpPr>
          <p:nvPr>
            <p:ph idx="1"/>
          </p:nvPr>
        </p:nvSpPr>
        <p:spPr>
          <a:xfrm>
            <a:off x="457200" y="836712"/>
            <a:ext cx="8229600" cy="4929411"/>
          </a:xfrm>
        </p:spPr>
        <p:txBody>
          <a:bodyPr>
            <a:noAutofit/>
          </a:bodyPr>
          <a:lstStyle/>
          <a:p>
            <a:pPr marL="0" indent="0" algn="just">
              <a:buNone/>
            </a:pPr>
            <a:r>
              <a:rPr lang="es-ES" sz="1400" dirty="0"/>
              <a:t>Las instituciones son los órganos principales de la UE sobre los que recae la gestión y organización de las competencias. Los Tratados consideran siete instituciones, identificándose como órganos principales: </a:t>
            </a:r>
            <a:r>
              <a:rPr lang="es-ES" sz="1400" b="1" u="sng" dirty="0"/>
              <a:t>el Consejo Europeo, el Consejo, la  Comisión, el Parlamento, el Tribunal de Justicia, el Tribunal de Cuentas y el Banco Central Europeo.</a:t>
            </a:r>
          </a:p>
          <a:p>
            <a:pPr marL="0" indent="0" algn="just">
              <a:buNone/>
            </a:pPr>
            <a:r>
              <a:rPr lang="es-ES" sz="1400" dirty="0"/>
              <a:t>1. </a:t>
            </a:r>
            <a:r>
              <a:rPr lang="es-ES" sz="1400" b="1" u="sng" dirty="0"/>
              <a:t>El Consejo Europeo</a:t>
            </a:r>
            <a:r>
              <a:rPr lang="es-ES" sz="1400" dirty="0"/>
              <a:t>: se regula en los artículos 235 y 236 del TFUE. El Consejo  Europeo está compuesto por los jefes de Estado o de Gobierno de los Estados miembros, junto con su propio presidente y el presidente de la Comisión. Igualmente puede participar en sus actividades el Alto Representante de la Unión para Asuntos Exteriores y Política de Seguridad. Su función es principalmente política, impulsa el desarrollo de la Unión y define las líneas políticas generales de la misma, careciendo de función legislativa alguna. Para cumplir con su función el Consejo Europeo se reunirá dos veces por semestre en Bruselas, donde está su sede, salvo que excepcionalmente se establezca otro lugar. El presidente lo nombran los miembros del Consejo Europeo, por mayoría cualificada y su mandato será de dos años y medio, renovable una sola vez. </a:t>
            </a:r>
          </a:p>
          <a:p>
            <a:pPr marL="0" indent="0" algn="just">
              <a:buNone/>
            </a:pPr>
            <a:r>
              <a:rPr lang="es-ES" sz="1400" dirty="0"/>
              <a:t>2. </a:t>
            </a:r>
            <a:r>
              <a:rPr lang="es-ES" sz="1400" b="1" u="sng" dirty="0"/>
              <a:t>El Consejo </a:t>
            </a:r>
            <a:r>
              <a:rPr lang="es-ES" sz="1400" dirty="0"/>
              <a:t>es la institución que representa a los Estados miembros y, por tanto,  la que expresa los intereses particulares de cada uno de ellos. En él reside el poder legislativo de la Unión, aunque compartido con el Parlamento europeo, al igual que comparte con el Consejo Europeo el poder de decisión política. El Consejo está formado por un representante de cada Estado miembro, con rango ministerial y capacidad para comprometer al Gobierno de dicho Estado y ejercer su derecho de voto. Según el asunto a tratar, acudirá a las reuniones el ministro del ramo de cada Estado. De acuerdo con los tratados, existirán dos formaciones del Consejo: el Consejo de Asuntos Generales y el Consejo de Asuntos Exteriores. La lista de formaciones posibles la completará el Consejo Europeo, en la que se encuentra el Consejo de Asuntos Económicos y Financieros (</a:t>
            </a:r>
            <a:r>
              <a:rPr lang="es-ES" sz="1400" b="1" u="sng" dirty="0" err="1"/>
              <a:t>Ecofin</a:t>
            </a:r>
            <a:r>
              <a:rPr lang="es-ES" sz="1400" dirty="0"/>
              <a:t>). El Consejo de Asuntos Económicos y Financieros se encarga de la política de la UE en tres ámbitos principales: política económica, cuestiones fiscales y reglamentación de los servicios financieros. Está formado por los Ministros de Economía y Hacienda de todos los Estados miembros. Ahora éste se centra en la modernización de las normas tributarias aplicables a la economía digital, en la propuesta para la introducción de un régimen para las empresas fantasmas, una iniciativa sobre la base imponible del impuesto sobre sociedades (BEFIT), en la lucha contra la evasión y fraude fiscal (ATAD) y procura lograr avances en varias propuestas de modernización del IVA DIGITAL. </a:t>
            </a:r>
          </a:p>
        </p:txBody>
      </p:sp>
    </p:spTree>
    <p:extLst>
      <p:ext uri="{BB962C8B-B14F-4D97-AF65-F5344CB8AC3E}">
        <p14:creationId xmlns:p14="http://schemas.microsoft.com/office/powerpoint/2010/main" val="21945454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817C5-6276-19C5-7F89-9E9FF1592ACF}"/>
              </a:ext>
            </a:extLst>
          </p:cNvPr>
          <p:cNvSpPr>
            <a:spLocks noGrp="1"/>
          </p:cNvSpPr>
          <p:nvPr>
            <p:ph type="title"/>
          </p:nvPr>
        </p:nvSpPr>
        <p:spPr>
          <a:xfrm>
            <a:off x="395536" y="-99392"/>
            <a:ext cx="8229600" cy="1143000"/>
          </a:xfrm>
        </p:spPr>
        <p:txBody>
          <a:bodyPr/>
          <a:lstStyle/>
          <a:p>
            <a:r>
              <a:rPr lang="es-ES" dirty="0"/>
              <a:t>Las instituciones de la UE</a:t>
            </a:r>
          </a:p>
        </p:txBody>
      </p:sp>
      <p:sp>
        <p:nvSpPr>
          <p:cNvPr id="3" name="Content Placeholder 2">
            <a:extLst>
              <a:ext uri="{FF2B5EF4-FFF2-40B4-BE49-F238E27FC236}">
                <a16:creationId xmlns:a16="http://schemas.microsoft.com/office/drawing/2014/main" id="{3E97A2C7-F16E-3AE6-DBD0-180B90EE72E1}"/>
              </a:ext>
            </a:extLst>
          </p:cNvPr>
          <p:cNvSpPr>
            <a:spLocks noGrp="1"/>
          </p:cNvSpPr>
          <p:nvPr>
            <p:ph idx="1"/>
          </p:nvPr>
        </p:nvSpPr>
        <p:spPr>
          <a:xfrm>
            <a:off x="395536" y="908720"/>
            <a:ext cx="8712968" cy="4525963"/>
          </a:xfrm>
        </p:spPr>
        <p:txBody>
          <a:bodyPr>
            <a:noAutofit/>
          </a:bodyPr>
          <a:lstStyle/>
          <a:p>
            <a:pPr marL="0" indent="0" algn="just">
              <a:buNone/>
            </a:pPr>
            <a:r>
              <a:rPr lang="es-ES" sz="1400" dirty="0"/>
              <a:t>3. </a:t>
            </a:r>
            <a:r>
              <a:rPr lang="es-ES" sz="1400" b="1" u="sng" dirty="0"/>
              <a:t>La Comisión </a:t>
            </a:r>
            <a:r>
              <a:rPr lang="es-ES" sz="1400" dirty="0"/>
              <a:t>es la institución que se encarga de representar los intereses de la Unión. La Comisión vela por el cumplimiento de los objetivos de la UE y es garante del desarrollo de los mismos. La naturaleza de sus funciones es política y ejecutiva. La normativa reguladora de la Comisión se encuentra en los artículos 244 a 250 del TFUE. La Comisión se compone de tantos comisarios como Estados miembros, incluidos su presidente y el Alto Representante de la Unión para Asuntos Exteriores y Política de Seguridad, que será uno de sus vicepresidentes. Para poder ser elegido miembro de la Comisión el TUE exige que se sea nacional de los Estados miembros, que se cuente con competencia general y compromiso europeo, y que se ofrezca plena garantía de su independencia. Los Estados miembros respetarán esta independencia y no intentarán influir en ellos. La independencia se articula a través de los principios de autoorganización y colegialidad. Ejerce las competencias de iniciativa legislativa; de control o de poder de vigilancia del cumplimiento de las disposiciones de los Tratados y del Derecho derivado; de relaciones exteriores; y, de ejecución del presupuesto y la gestión de los programas. Una de sus funciones más importantes en relación a la materia fiscal es el aseguramiento de que no existan obstáculos para la actividad económica dentro del mercado único, y lucha contra la discriminación fiscal que se pueden dar entre varios sujetos que participan en el tráfico. Suele presentar propuestas y recomendaciones en materia fiscal con el fin de asegurar el funcionamiento correcto del mercado anterior, intentando que las políticas fiscales nacionales sean justas, eficaces y favorables al crecimiento. </a:t>
            </a:r>
          </a:p>
          <a:p>
            <a:pPr marL="0" indent="0" algn="just">
              <a:buNone/>
            </a:pPr>
            <a:r>
              <a:rPr lang="es-ES" sz="1400" dirty="0"/>
              <a:t>4. </a:t>
            </a:r>
            <a:r>
              <a:rPr lang="es-ES" sz="1400" b="1" u="sng" dirty="0"/>
              <a:t>El Parlamento Europeo </a:t>
            </a:r>
            <a:r>
              <a:rPr lang="es-ES" sz="1400" dirty="0"/>
              <a:t>representa en los tratados el interés de los ciudadanos de la Unión. El procedimiento electoral se rige por las disposiciones internas de  cada uno de los Estados miembros. En la actualidad esta institución se regula en los artículos 223 a 234 del TFUE. Cada Estado miembro tiene atribuido un número de escaños, de un total de 751. El número total de eurodiputados ha ido incrementándose paulatinamente, a medida que se han ido haciendo efectivas cada una de las seis ampliaciones que ha experimentado la Unión, para acoger a los representantes de los ciudadanos de los nuevos Estados miembros. El Parlamento europeo funciona tanto en pleno como en comisiones. Las comisiones, cuya existencia está prevista en el reglamento interno, pueden ser permanentes, especiales o de investigación. Desde el punto de vista fiscal, son conocidos los trabajos de las Comisiones TAXE 1, 2 y 3 sobre fraude fiscal. El parlamento en cuanto en materia fiscal no tiene ninguna potestad sino que tiene una función de naturaleza consultiva. Las principales competencias que tiene atribuidas el Parlamento europeo son la presupuestaria, la legislativa y la de control. </a:t>
            </a:r>
          </a:p>
        </p:txBody>
      </p:sp>
    </p:spTree>
    <p:extLst>
      <p:ext uri="{BB962C8B-B14F-4D97-AF65-F5344CB8AC3E}">
        <p14:creationId xmlns:p14="http://schemas.microsoft.com/office/powerpoint/2010/main" val="3747554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92E76-2472-C710-6092-24711FC9C2F6}"/>
              </a:ext>
            </a:extLst>
          </p:cNvPr>
          <p:cNvSpPr>
            <a:spLocks noGrp="1"/>
          </p:cNvSpPr>
          <p:nvPr>
            <p:ph type="title"/>
          </p:nvPr>
        </p:nvSpPr>
        <p:spPr/>
        <p:txBody>
          <a:bodyPr/>
          <a:lstStyle/>
          <a:p>
            <a:r>
              <a:rPr lang="es-ES" dirty="0"/>
              <a:t>Las instituciones de la UE </a:t>
            </a:r>
          </a:p>
        </p:txBody>
      </p:sp>
      <p:sp>
        <p:nvSpPr>
          <p:cNvPr id="3" name="Content Placeholder 2">
            <a:extLst>
              <a:ext uri="{FF2B5EF4-FFF2-40B4-BE49-F238E27FC236}">
                <a16:creationId xmlns:a16="http://schemas.microsoft.com/office/drawing/2014/main" id="{CBA172C0-5A6C-6CFC-8705-18CEB9A8F1CA}"/>
              </a:ext>
            </a:extLst>
          </p:cNvPr>
          <p:cNvSpPr>
            <a:spLocks noGrp="1"/>
          </p:cNvSpPr>
          <p:nvPr>
            <p:ph idx="1"/>
          </p:nvPr>
        </p:nvSpPr>
        <p:spPr>
          <a:xfrm>
            <a:off x="457200" y="1268760"/>
            <a:ext cx="8229600" cy="5314602"/>
          </a:xfrm>
        </p:spPr>
        <p:txBody>
          <a:bodyPr>
            <a:normAutofit fontScale="40000" lnSpcReduction="20000"/>
          </a:bodyPr>
          <a:lstStyle/>
          <a:p>
            <a:pPr marL="0" indent="0" algn="just">
              <a:buNone/>
            </a:pPr>
            <a:r>
              <a:rPr lang="es-ES" sz="3500" dirty="0"/>
              <a:t>5</a:t>
            </a:r>
            <a:r>
              <a:rPr lang="es-ES" sz="3500" b="1" u="sng" dirty="0"/>
              <a:t>. El Tribunal de Justicia de la Unión Europea </a:t>
            </a:r>
            <a:r>
              <a:rPr lang="es-ES" sz="3500" dirty="0"/>
              <a:t>interpreta la legislación de la UE para garantizar que se aplique de la misma manera en todos los países miembros y resuelve los litigios entre los gobiernos nacionales y las instituciones europeas. Anula las normas de la UE que no sean válidas y sanciona a las instituciones europeas. Esta institución comprende tres órganos jurisdiccionales: el Tribunal de Justicia, el Tribunal General, y el Tribunal de la Función Pública de la UE. El  TJUE ha llevado a cabo una extraordinaria labor de armonización negativa en el ámbito de la fiscalidad en la UE, que ha resultado de gran importancia ante la ausencia de una armonización positiva debida a la regla de la unanimidad en el ámbito fiscal.</a:t>
            </a:r>
          </a:p>
          <a:p>
            <a:pPr marL="0" indent="0" algn="just">
              <a:buNone/>
            </a:pPr>
            <a:r>
              <a:rPr lang="es-ES" sz="3500" dirty="0"/>
              <a:t>6. </a:t>
            </a:r>
            <a:r>
              <a:rPr lang="es-ES" sz="3500" b="1" u="sng" dirty="0"/>
              <a:t>El Tribunal de Cuentas </a:t>
            </a:r>
            <a:r>
              <a:rPr lang="es-ES" sz="3500" dirty="0"/>
              <a:t>tiene como misión garantizar el control externo de las finanzas públicas de la UE, fiscalizando las cuentas de las instituciones y órganos comunitarios. Se encuentra regulado en los artículos 285 a 287 del TFUE. Su sede está en Luxemburgo. El Tribunal cuenta con autonomía organizativa, desempeña sus funciones fiscalizadoras y consultivas de forma independiente y autónoma, aprobando su propio reglamento interno, decidiendo libremente sobre la organización de su trabajo, la programación de sus actividades de control, el momento y la  forma de realizar observaciones, así como la publicidad que desea dar a sus informes especiales y dictámenes. Para el ejercicio de sus funciones de control se constituye en grupos de fiscalización. Las competencias principales del Tribunal de  Cuentas son examinar y controlar la totalidad de los ingresos y gastos de la Unión y de cualquier organismo creado por esta, siempre que dicho examen no se excluya expresamente, así como elaborar anualmente un informe que es enviado a las instituciones de la Unión y publicado en el DOUE.</a:t>
            </a:r>
          </a:p>
          <a:p>
            <a:pPr marL="0" indent="0" algn="just">
              <a:buNone/>
            </a:pPr>
            <a:r>
              <a:rPr lang="es-ES" sz="3500" dirty="0"/>
              <a:t>7. </a:t>
            </a:r>
            <a:r>
              <a:rPr lang="es-ES" sz="3500" b="1" u="sng" dirty="0"/>
              <a:t>Al Banco Central Europeo </a:t>
            </a:r>
            <a:r>
              <a:rPr lang="es-ES" sz="3500" dirty="0"/>
              <a:t>(BCE) le corresponde en exclusiva autorizar la emisión del Euro, aunque también ejerce funciones consultivas en todo lo relacionado  con sus atribuciones, pudiendo emitir dictámenes. Tiene personalidad jurídica y presupuesto propio. El BCE se creó en junio de 1998 como órgano encargado de la gestión de la política monetaria de la Unión. El Tratado de Lisboa lo transformó en institución de la Unión. En la actualidad se encuentra regulado en los artículos 282 a 284 TFUE. Tiene su sede en Frankfurt. El BCE y los 28 bancos centrales nacionales constituyen el sistema europeo de bancos centrales (SEBC). Sin embargo, solo el BCE y los 17 bancos centrales nacionales de los Estados miembros cuya moneda es el Euro constituyen el Eurosistema, y dirigen la política monetaria  de la Unión. Los Estados miembros cuya moneda no sea el euro y los bancos centrales de estos mantendrán sus competencias en el ámbito monetario. El SEBC tendrá como objetivo principal mantener la estabilidad de los precios.</a:t>
            </a:r>
          </a:p>
          <a:p>
            <a:endParaRPr lang="es-ES" dirty="0"/>
          </a:p>
        </p:txBody>
      </p:sp>
    </p:spTree>
    <p:extLst>
      <p:ext uri="{BB962C8B-B14F-4D97-AF65-F5344CB8AC3E}">
        <p14:creationId xmlns:p14="http://schemas.microsoft.com/office/powerpoint/2010/main" val="36915427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8AAA0-23DA-3C6A-3165-C3A17D58744A}"/>
              </a:ext>
            </a:extLst>
          </p:cNvPr>
          <p:cNvSpPr>
            <a:spLocks noGrp="1"/>
          </p:cNvSpPr>
          <p:nvPr>
            <p:ph type="title"/>
          </p:nvPr>
        </p:nvSpPr>
        <p:spPr/>
        <p:txBody>
          <a:bodyPr/>
          <a:lstStyle/>
          <a:p>
            <a:r>
              <a:rPr lang="es-ES" dirty="0"/>
              <a:t>Las instituciones de la UE</a:t>
            </a:r>
          </a:p>
        </p:txBody>
      </p:sp>
      <p:sp>
        <p:nvSpPr>
          <p:cNvPr id="3" name="Content Placeholder 2">
            <a:extLst>
              <a:ext uri="{FF2B5EF4-FFF2-40B4-BE49-F238E27FC236}">
                <a16:creationId xmlns:a16="http://schemas.microsoft.com/office/drawing/2014/main" id="{8EEA9CA6-6B7C-7068-15E9-B258623D23FA}"/>
              </a:ext>
            </a:extLst>
          </p:cNvPr>
          <p:cNvSpPr>
            <a:spLocks noGrp="1"/>
          </p:cNvSpPr>
          <p:nvPr>
            <p:ph idx="1"/>
          </p:nvPr>
        </p:nvSpPr>
        <p:spPr>
          <a:xfrm>
            <a:off x="457200" y="1600200"/>
            <a:ext cx="8229600" cy="4637112"/>
          </a:xfrm>
        </p:spPr>
        <p:txBody>
          <a:bodyPr>
            <a:normAutofit fontScale="55000" lnSpcReduction="20000"/>
          </a:bodyPr>
          <a:lstStyle/>
          <a:p>
            <a:pPr algn="just"/>
            <a:r>
              <a:rPr lang="es-ES" b="1" u="sng" dirty="0"/>
              <a:t>Existen también una serie de órganos consultivos</a:t>
            </a:r>
            <a:r>
              <a:rPr lang="es-ES" dirty="0"/>
              <a:t>: </a:t>
            </a:r>
            <a:r>
              <a:rPr lang="es-ES" b="1" u="sng" dirty="0"/>
              <a:t>El Comité Económico y Social </a:t>
            </a:r>
            <a:r>
              <a:rPr lang="es-ES" dirty="0"/>
              <a:t>(CES) es uno de los órganos de asistencia del  Parlamento europeo, de la Comisión y del Consejo, que tiene atribuidas funciones de carácter consultivo. Su función consiste en la necesidad de trasladar al ámbito de la Unión el modelo de organizaciones consultivas existentes en muchos países miembros. Se encuentra regulado desde el artículo 300 al artículo 304 del TFUE. Hay que tener en cuenta que el CES es un órgano deliberante. La emisión de un dictamen esconde tras de sí todo un proceso de deliberación tendente a conseguir un acuerdo que represente a todos los grupos presentes. En cuanto a las materias sobre las que puede deliberar, son prioritariamente aquellas relacionadas con las cuestiones socioeconómicas.</a:t>
            </a:r>
          </a:p>
          <a:p>
            <a:pPr algn="just"/>
            <a:r>
              <a:rPr lang="es-ES" dirty="0"/>
              <a:t>En el </a:t>
            </a:r>
            <a:r>
              <a:rPr lang="es-ES" b="1" u="sng" dirty="0"/>
              <a:t>Comité de las Regiones </a:t>
            </a:r>
            <a:r>
              <a:rPr lang="es-ES" dirty="0"/>
              <a:t>se encuentra representadas las diferentes regiones y localidades que se pronuncia sobre la elaboración de la legislación comunitaria que afecta a las mismas y en el seno del Comité de las Regiones se encuentra el Comisión de Política Económica (ECON), que se encarga de coordinar los trabajos del Comité de las Regiones en materias como la política industrial, política de PYMES, política económica y monetaria, mercado interior o comercio internacional y aranceles.</a:t>
            </a:r>
          </a:p>
          <a:p>
            <a:endParaRPr lang="es-ES" dirty="0"/>
          </a:p>
        </p:txBody>
      </p:sp>
    </p:spTree>
    <p:extLst>
      <p:ext uri="{BB962C8B-B14F-4D97-AF65-F5344CB8AC3E}">
        <p14:creationId xmlns:p14="http://schemas.microsoft.com/office/powerpoint/2010/main" val="33022420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6FC6D-5689-68AD-3077-DD040CFED880}"/>
              </a:ext>
            </a:extLst>
          </p:cNvPr>
          <p:cNvSpPr>
            <a:spLocks noGrp="1"/>
          </p:cNvSpPr>
          <p:nvPr>
            <p:ph type="title"/>
          </p:nvPr>
        </p:nvSpPr>
        <p:spPr/>
        <p:txBody>
          <a:bodyPr/>
          <a:lstStyle/>
          <a:p>
            <a:r>
              <a:rPr lang="es-ES" dirty="0"/>
              <a:t>Tipos de normas</a:t>
            </a:r>
          </a:p>
        </p:txBody>
      </p:sp>
      <p:sp>
        <p:nvSpPr>
          <p:cNvPr id="3" name="Content Placeholder 2">
            <a:extLst>
              <a:ext uri="{FF2B5EF4-FFF2-40B4-BE49-F238E27FC236}">
                <a16:creationId xmlns:a16="http://schemas.microsoft.com/office/drawing/2014/main" id="{6171BDE8-8EC4-B361-0EA2-006E3462688E}"/>
              </a:ext>
            </a:extLst>
          </p:cNvPr>
          <p:cNvSpPr>
            <a:spLocks noGrp="1"/>
          </p:cNvSpPr>
          <p:nvPr>
            <p:ph idx="1"/>
          </p:nvPr>
        </p:nvSpPr>
        <p:spPr>
          <a:xfrm>
            <a:off x="457200" y="1600200"/>
            <a:ext cx="8229600" cy="4925144"/>
          </a:xfrm>
        </p:spPr>
        <p:txBody>
          <a:bodyPr>
            <a:normAutofit fontScale="47500" lnSpcReduction="20000"/>
          </a:bodyPr>
          <a:lstStyle/>
          <a:p>
            <a:pPr algn="just"/>
            <a:r>
              <a:rPr lang="es-ES" dirty="0"/>
              <a:t>El Derecho de la Unión puede clasificarse en Derecho primario, formado por los Tratados de la Unión, y Derecho derivado o secundario, formado por actos de carácter legislativo y no legislativo.</a:t>
            </a:r>
          </a:p>
          <a:p>
            <a:pPr algn="just"/>
            <a:r>
              <a:rPr lang="es-ES" dirty="0"/>
              <a:t>Los objetivos de los Tratados de la Unión Europea, se alcanzan por medio de distintos tipos de actos legislativos, algunos vinculantes y otros no. Son los siguientes:</a:t>
            </a:r>
          </a:p>
          <a:p>
            <a:pPr lvl="1" algn="just"/>
            <a:r>
              <a:rPr lang="es-ES" dirty="0"/>
              <a:t>Los reglamentos: son actos vinculantes, y de aplicación directa a todos los Estados miembros de forma íntegra, sin necesidad de una normativa especial de aplicación, de carácter nacional.</a:t>
            </a:r>
          </a:p>
          <a:p>
            <a:pPr lvl="1" algn="just"/>
            <a:r>
              <a:rPr lang="es-ES" dirty="0"/>
              <a:t>Las directivas: es una ley por la que se obliga a los Estados miembros o a parte de ellos, a alcanzar un objetivo determinado. Para que sean efectivas, deberán incorporarse a un ordenamiento jurídico nacional.</a:t>
            </a:r>
          </a:p>
          <a:p>
            <a:pPr lvl="1" algn="just"/>
            <a:r>
              <a:rPr lang="es-ES" dirty="0"/>
              <a:t>Las decisiones: son directamente aplicables y obligatorias en todos sus elementos. Como destinatarios, tiene a todos o algunos Estados miembros, grupos de personas e incluso individuos.</a:t>
            </a:r>
          </a:p>
          <a:p>
            <a:pPr lvl="1" algn="just"/>
            <a:r>
              <a:rPr lang="es-ES" dirty="0"/>
              <a:t>Las recomendaciones y los dictámenes no son vinculantes, y pueden ir destinadas a todos o algunos Estados miembros, otras instituciones, órganos de la Unión Europea.</a:t>
            </a:r>
          </a:p>
          <a:p>
            <a:pPr algn="just"/>
            <a:r>
              <a:rPr lang="es-ES" dirty="0"/>
              <a:t>Estas normas jurídicas emanan de las instituciones que cuentan con una potestad normativa plena. Son:</a:t>
            </a:r>
          </a:p>
          <a:p>
            <a:pPr lvl="1" algn="just"/>
            <a:r>
              <a:rPr lang="es-ES" dirty="0"/>
              <a:t>El Parlamento Europeo: comparte con el Consejo el poder legislativo y ejerce el control democrático de todas las instituciones de la UE, en especial de la Comisión. Por último, forma con el Consejo la autoridad presupuestaria de la UE, con lo que puede influir en el gasto de la UE.</a:t>
            </a:r>
          </a:p>
          <a:p>
            <a:pPr lvl="1" algn="just"/>
            <a:r>
              <a:rPr lang="es-ES" dirty="0"/>
              <a:t>El Consejo: adopta legislación europea, en la mayoría de los ámbitos con el Parlamento Europeo. Coordina las políticas de los Estados miembros, desarrolla la política exterior y de seguridad común de la UE, celebra acuerdos internacionales entre la Unión y uno o varios Estados, y comparte con el Parlamento el poder presupuestario.</a:t>
            </a:r>
          </a:p>
          <a:p>
            <a:pPr lvl="1" algn="just"/>
            <a:r>
              <a:rPr lang="es-ES" dirty="0"/>
              <a:t>La Comisión Europea: tiene cuatro funciones principales, entre las que se encuentran proponer legislación al Parlamento y al Consejo, gestionar y aplicar las políticas europeas y el presupuesto, velar por el cumplimiento de la legislación de la Unión Europea, y por último, representar a la Unión en todo el mundo.</a:t>
            </a:r>
          </a:p>
          <a:p>
            <a:endParaRPr lang="es-ES" dirty="0"/>
          </a:p>
        </p:txBody>
      </p:sp>
    </p:spTree>
    <p:extLst>
      <p:ext uri="{BB962C8B-B14F-4D97-AF65-F5344CB8AC3E}">
        <p14:creationId xmlns:p14="http://schemas.microsoft.com/office/powerpoint/2010/main" val="36122545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814F8-8735-53B2-C946-3F0438C0EA53}"/>
              </a:ext>
            </a:extLst>
          </p:cNvPr>
          <p:cNvSpPr>
            <a:spLocks noGrp="1"/>
          </p:cNvSpPr>
          <p:nvPr>
            <p:ph type="title"/>
          </p:nvPr>
        </p:nvSpPr>
        <p:spPr/>
        <p:txBody>
          <a:bodyPr/>
          <a:lstStyle/>
          <a:p>
            <a:r>
              <a:rPr lang="es-ES" dirty="0"/>
              <a:t>Tipos de normas: conflictos </a:t>
            </a:r>
          </a:p>
        </p:txBody>
      </p:sp>
      <p:sp>
        <p:nvSpPr>
          <p:cNvPr id="3" name="Content Placeholder 2">
            <a:extLst>
              <a:ext uri="{FF2B5EF4-FFF2-40B4-BE49-F238E27FC236}">
                <a16:creationId xmlns:a16="http://schemas.microsoft.com/office/drawing/2014/main" id="{D4D33C71-BD9A-E062-3825-137A4961D54E}"/>
              </a:ext>
            </a:extLst>
          </p:cNvPr>
          <p:cNvSpPr>
            <a:spLocks noGrp="1"/>
          </p:cNvSpPr>
          <p:nvPr>
            <p:ph idx="1"/>
          </p:nvPr>
        </p:nvSpPr>
        <p:spPr/>
        <p:txBody>
          <a:bodyPr>
            <a:normAutofit fontScale="70000" lnSpcReduction="20000"/>
          </a:bodyPr>
          <a:lstStyle/>
          <a:p>
            <a:pPr algn="just"/>
            <a:r>
              <a:rPr lang="es-ES" dirty="0"/>
              <a:t>En el caso que entre el Derecho de la Unión y el Derecho de un Estado Miembro haya un conflicto, es decir, cuando una disposición de la UE contradice a una norma del Derecho nacional, serían de aplicación las siguientes fórmulas de resolución del litigio:</a:t>
            </a:r>
          </a:p>
          <a:p>
            <a:pPr algn="just"/>
            <a:r>
              <a:rPr lang="es-ES" dirty="0"/>
              <a:t>El efecto directo del Derecho de la Unión que confiere una eficacia plena a las disposiciones emitidas por la UE, sobre los Estados miembros, y los ciudadanos de la Unión. Esta aplicabilidad directa, impuesta por el Tribunal de justicia de la Unión Europea, tiene su origen en el caso </a:t>
            </a:r>
            <a:r>
              <a:rPr lang="es-ES" dirty="0" err="1"/>
              <a:t>Vand</a:t>
            </a:r>
            <a:r>
              <a:rPr lang="es-ES" dirty="0"/>
              <a:t> </a:t>
            </a:r>
            <a:r>
              <a:rPr lang="es-ES" dirty="0" err="1"/>
              <a:t>Gend</a:t>
            </a:r>
            <a:r>
              <a:rPr lang="es-ES" dirty="0"/>
              <a:t> &amp; Loos, convirtiéndose en uno de los pilares del ordenamiento jurídico de la UE.</a:t>
            </a:r>
          </a:p>
          <a:p>
            <a:pPr algn="just"/>
            <a:r>
              <a:rPr lang="es-ES" dirty="0"/>
              <a:t>La primacía del Derecho de la Unión sobre el Derecho nacional resuelve un conflicto: se le concede primacía al Derecho de la Unión.</a:t>
            </a:r>
          </a:p>
        </p:txBody>
      </p:sp>
    </p:spTree>
    <p:extLst>
      <p:ext uri="{BB962C8B-B14F-4D97-AF65-F5344CB8AC3E}">
        <p14:creationId xmlns:p14="http://schemas.microsoft.com/office/powerpoint/2010/main" val="70067420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504</TotalTime>
  <Words>6994</Words>
  <Application>Microsoft Office PowerPoint</Application>
  <PresentationFormat>On-screen Show (4:3)</PresentationFormat>
  <Paragraphs>266</Paragraphs>
  <Slides>47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Century Schoolbook</vt:lpstr>
      <vt:lpstr>Tema de Office</vt:lpstr>
      <vt:lpstr>Derecho Tributario de la UE</vt:lpstr>
      <vt:lpstr>Introducción al V Curso DTUE</vt:lpstr>
      <vt:lpstr>Introducción al V Curso de DTUE </vt:lpstr>
      <vt:lpstr>¿Quién es Jean Monnet?  </vt:lpstr>
      <vt:lpstr>La UE: origen y evolución</vt:lpstr>
      <vt:lpstr>Origen: Unificación</vt:lpstr>
      <vt:lpstr>Características</vt:lpstr>
      <vt:lpstr>Integración progresiva</vt:lpstr>
      <vt:lpstr>Atribución de competencias. Art. 5.1. TUE</vt:lpstr>
      <vt:lpstr>Soberanía: integración</vt:lpstr>
      <vt:lpstr>Ámbito de actuación de la UE</vt:lpstr>
      <vt:lpstr>Integración económica</vt:lpstr>
      <vt:lpstr>Fases Integración económica</vt:lpstr>
      <vt:lpstr>Fines</vt:lpstr>
      <vt:lpstr>Construcción del Mercado Común</vt:lpstr>
      <vt:lpstr>Mercado Interior</vt:lpstr>
      <vt:lpstr>Desequilibrios en el Mercado Interior</vt:lpstr>
      <vt:lpstr>Unión Económica y Monetaria</vt:lpstr>
      <vt:lpstr>3 Políticas sectoriales iniciales </vt:lpstr>
      <vt:lpstr>Políticas sectoriales actuales TFUE</vt:lpstr>
      <vt:lpstr>Relaciones UE - EM</vt:lpstr>
      <vt:lpstr>Principios</vt:lpstr>
      <vt:lpstr>Instituciones. Tit.  III TUE Arts. 13-19 </vt:lpstr>
      <vt:lpstr>TFUE</vt:lpstr>
      <vt:lpstr>Fuentes y tipos de normas</vt:lpstr>
      <vt:lpstr>Atribución y complementariedad</vt:lpstr>
      <vt:lpstr>Estructura</vt:lpstr>
      <vt:lpstr>Derecho Originario</vt:lpstr>
      <vt:lpstr>Aplicación territorial y temporal</vt:lpstr>
      <vt:lpstr>Políticas sectoriales en el TFUE </vt:lpstr>
      <vt:lpstr>Política comercial</vt:lpstr>
      <vt:lpstr>Política comercial II</vt:lpstr>
      <vt:lpstr>Política Fiscal</vt:lpstr>
      <vt:lpstr>Política Fiscal II</vt:lpstr>
      <vt:lpstr>Política económica</vt:lpstr>
      <vt:lpstr>La articulación de las relaciones entre la UE y los EEMM.</vt:lpstr>
      <vt:lpstr>Principio de subsidariedad</vt:lpstr>
      <vt:lpstr>Proporcionalidad y primacía</vt:lpstr>
      <vt:lpstr>Principio de efecto directo.</vt:lpstr>
      <vt:lpstr>Instituciones</vt:lpstr>
      <vt:lpstr>Principios básicos rigen instituciones</vt:lpstr>
      <vt:lpstr>Las instituciones de la UE</vt:lpstr>
      <vt:lpstr>Las instituciones de la UE</vt:lpstr>
      <vt:lpstr>Las instituciones de la UE </vt:lpstr>
      <vt:lpstr>Las instituciones de la UE</vt:lpstr>
      <vt:lpstr>Tipos de normas</vt:lpstr>
      <vt:lpstr>Tipos de normas: conflictos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Curso de Derecho Tributario de la UE</dc:title>
  <dc:creator>user</dc:creator>
  <cp:lastModifiedBy>FERNANDO SERRANO ANTON</cp:lastModifiedBy>
  <cp:revision>15</cp:revision>
  <dcterms:created xsi:type="dcterms:W3CDTF">2016-02-19T09:04:18Z</dcterms:created>
  <dcterms:modified xsi:type="dcterms:W3CDTF">2023-11-02T19:15:25Z</dcterms:modified>
</cp:coreProperties>
</file>