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1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62" d="100"/>
          <a:sy n="62" d="100"/>
        </p:scale>
        <p:origin x="198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6350" y="-12231"/>
            <a:ext cx="6878487" cy="9930462"/>
            <a:chOff x="-8466" y="-8468"/>
            <a:chExt cx="9171316" cy="6874935"/>
          </a:xfrm>
        </p:grpSpPr>
        <p:cxnSp>
          <p:nvCxnSpPr>
            <p:cNvPr id="28" name="Straight Connector 2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Freeform 2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Freeform 3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Freeform 3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Freeform 3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Freeform 3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Freeform 3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6" name="Freeform 3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1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47947" y="3473216"/>
            <a:ext cx="4370039" cy="2377992"/>
          </a:xfrm>
        </p:spPr>
        <p:txBody>
          <a:bodyPr anchor="b">
            <a:noAutofit/>
          </a:bodyPr>
          <a:lstStyle>
            <a:lvl1pPr algn="r">
              <a:defRPr sz="4050">
                <a:solidFill>
                  <a:schemeClr val="accent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47947" y="5851205"/>
            <a:ext cx="4370039" cy="1584410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F0A3C-77B2-4EC7-86F3-6BAA074D6827}" type="datetimeFigureOut">
              <a:rPr lang="es-ES" smtClean="0"/>
              <a:t>08/10/2024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4C0D8-5ED8-4038-9B40-BC00D10220F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551498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27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F0A3C-77B2-4EC7-86F3-6BAA074D6827}" type="datetimeFigureOut">
              <a:rPr lang="es-ES" smtClean="0"/>
              <a:t>08/10/2024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4C0D8-5ED8-4038-9B40-BC00D10220F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508981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3901254"/>
            <a:ext cx="4760786" cy="2638395"/>
          </a:xfrm>
        </p:spPr>
        <p:txBody>
          <a:bodyPr anchor="b"/>
          <a:lstStyle>
            <a:lvl1pPr algn="l">
              <a:defRPr sz="30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199" y="6539647"/>
            <a:ext cx="4760786" cy="1242800"/>
          </a:xfrm>
        </p:spPr>
        <p:txBody>
          <a:bodyPr anchor="t"/>
          <a:lstStyle>
            <a:lvl1pPr marL="0" indent="0" algn="l">
              <a:buNone/>
              <a:defRPr sz="15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F0A3C-77B2-4EC7-86F3-6BAA074D6827}" type="datetimeFigureOut">
              <a:rPr lang="es-ES" smtClean="0"/>
              <a:t>08/10/2024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4C0D8-5ED8-4038-9B40-BC00D10220F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003474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80533"/>
            <a:ext cx="4760786" cy="1907822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3120851"/>
            <a:ext cx="2316082" cy="5605560"/>
          </a:xfrm>
        </p:spPr>
        <p:txBody>
          <a:bodyPr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901903" y="3120853"/>
            <a:ext cx="2316083" cy="5605561"/>
          </a:xfrm>
        </p:spPr>
        <p:txBody>
          <a:bodyPr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F0A3C-77B2-4EC7-86F3-6BAA074D6827}" type="datetimeFigureOut">
              <a:rPr lang="es-ES" smtClean="0"/>
              <a:t>08/10/2024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4C0D8-5ED8-4038-9B40-BC00D10220F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985731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80533"/>
            <a:ext cx="4760785" cy="1907822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199" y="3121420"/>
            <a:ext cx="2318004" cy="832378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199" y="3953801"/>
            <a:ext cx="2318004" cy="4772613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899980" y="3121420"/>
            <a:ext cx="2318004" cy="832378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899980" y="3953801"/>
            <a:ext cx="2318004" cy="4772613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F0A3C-77B2-4EC7-86F3-6BAA074D6827}" type="datetimeFigureOut">
              <a:rPr lang="es-ES" smtClean="0"/>
              <a:t>08/10/2024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4C0D8-5ED8-4038-9B40-BC00D10220F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598828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880533"/>
            <a:ext cx="4760786" cy="1907822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F0A3C-77B2-4EC7-86F3-6BAA074D6827}" type="datetimeFigureOut">
              <a:rPr lang="es-ES" smtClean="0"/>
              <a:t>08/10/2024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4C0D8-5ED8-4038-9B40-BC00D10220F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91556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F0A3C-77B2-4EC7-86F3-6BAA074D6827}" type="datetimeFigureOut">
              <a:rPr lang="es-ES" smtClean="0"/>
              <a:t>08/10/2024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4C0D8-5ED8-4038-9B40-BC00D10220F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4016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2164650"/>
            <a:ext cx="2092637" cy="1846673"/>
          </a:xfrm>
        </p:spPr>
        <p:txBody>
          <a:bodyPr anchor="b">
            <a:normAutofit/>
          </a:bodyPr>
          <a:lstStyle>
            <a:lvl1pPr>
              <a:defRPr sz="15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78456" y="743781"/>
            <a:ext cx="2539528" cy="7982631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199" y="4011323"/>
            <a:ext cx="2092637" cy="3733093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F0A3C-77B2-4EC7-86F3-6BAA074D6827}" type="datetimeFigureOut">
              <a:rPr lang="es-ES" smtClean="0"/>
              <a:t>08/10/2024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4C0D8-5ED8-4038-9B40-BC00D10220F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045224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6934200"/>
            <a:ext cx="4760786" cy="818622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7199" y="880533"/>
            <a:ext cx="4760786" cy="5554926"/>
          </a:xfrm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199" y="7752822"/>
            <a:ext cx="4760786" cy="973590"/>
          </a:xfrm>
        </p:spPr>
        <p:txBody>
          <a:bodyPr>
            <a:normAutofit/>
          </a:bodyPr>
          <a:lstStyle>
            <a:lvl1pPr marL="0" indent="0">
              <a:buNone/>
              <a:defRPr sz="9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F0A3C-77B2-4EC7-86F3-6BAA074D6827}" type="datetimeFigureOut">
              <a:rPr lang="es-ES" smtClean="0"/>
              <a:t>08/10/2024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4C0D8-5ED8-4038-9B40-BC00D10220F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99695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80533"/>
            <a:ext cx="4760786" cy="4916311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6457245"/>
            <a:ext cx="4760786" cy="2269167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F0A3C-77B2-4EC7-86F3-6BAA074D6827}" type="datetimeFigureOut">
              <a:rPr lang="es-ES" smtClean="0"/>
              <a:t>08/10/2024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4C0D8-5ED8-4038-9B40-BC00D10220F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779811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64" y="880533"/>
            <a:ext cx="4554137" cy="4365978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825806" y="5246511"/>
            <a:ext cx="4064853" cy="550333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199" y="6457245"/>
            <a:ext cx="4760786" cy="2269167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F0A3C-77B2-4EC7-86F3-6BAA074D6827}" type="datetimeFigureOut">
              <a:rPr lang="es-ES" smtClean="0"/>
              <a:t>08/10/2024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4C0D8-5ED8-4038-9B40-BC00D10220F7}" type="slidenum">
              <a:rPr lang="es-ES" smtClean="0"/>
              <a:t>‹Nº›</a:t>
            </a:fld>
            <a:endParaRPr lang="es-ES"/>
          </a:p>
        </p:txBody>
      </p:sp>
      <p:sp>
        <p:nvSpPr>
          <p:cNvPr id="24" name="TextBox 23"/>
          <p:cNvSpPr txBox="1"/>
          <p:nvPr/>
        </p:nvSpPr>
        <p:spPr>
          <a:xfrm>
            <a:off x="362034" y="1141657"/>
            <a:ext cx="342989" cy="8446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060775" y="4169470"/>
            <a:ext cx="342989" cy="8446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275621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2790649"/>
            <a:ext cx="4760786" cy="3748998"/>
          </a:xfrm>
        </p:spPr>
        <p:txBody>
          <a:bodyPr anchor="b">
            <a:normAutofit/>
          </a:bodyPr>
          <a:lstStyle>
            <a:lvl1pPr algn="l">
              <a:defRPr sz="33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199" y="6539647"/>
            <a:ext cx="4760786" cy="2186765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F0A3C-77B2-4EC7-86F3-6BAA074D6827}" type="datetimeFigureOut">
              <a:rPr lang="es-ES" smtClean="0"/>
              <a:t>08/10/2024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4C0D8-5ED8-4038-9B40-BC00D10220F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7273714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64" y="880533"/>
            <a:ext cx="4554137" cy="4365978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457198" y="5796844"/>
            <a:ext cx="4760787" cy="742803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199" y="6539647"/>
            <a:ext cx="4760786" cy="2186765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F0A3C-77B2-4EC7-86F3-6BAA074D6827}" type="datetimeFigureOut">
              <a:rPr lang="es-ES" smtClean="0"/>
              <a:t>08/10/2024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4C0D8-5ED8-4038-9B40-BC00D10220F7}" type="slidenum">
              <a:rPr lang="es-ES" smtClean="0"/>
              <a:t>‹Nº›</a:t>
            </a:fld>
            <a:endParaRPr lang="es-ES"/>
          </a:p>
        </p:txBody>
      </p:sp>
      <p:sp>
        <p:nvSpPr>
          <p:cNvPr id="24" name="TextBox 23"/>
          <p:cNvSpPr txBox="1"/>
          <p:nvPr/>
        </p:nvSpPr>
        <p:spPr>
          <a:xfrm>
            <a:off x="362034" y="1141657"/>
            <a:ext cx="342989" cy="8446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060775" y="4169470"/>
            <a:ext cx="342989" cy="8446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782953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1886" y="880533"/>
            <a:ext cx="4756099" cy="4365978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457198" y="5796844"/>
            <a:ext cx="4760787" cy="742803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199" y="6539647"/>
            <a:ext cx="4760786" cy="2186765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F0A3C-77B2-4EC7-86F3-6BAA074D6827}" type="datetimeFigureOut">
              <a:rPr lang="es-ES" smtClean="0"/>
              <a:t>08/10/2024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4C0D8-5ED8-4038-9B40-BC00D10220F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375394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F0A3C-77B2-4EC7-86F3-6BAA074D6827}" type="datetimeFigureOut">
              <a:rPr lang="es-ES" smtClean="0"/>
              <a:t>08/10/2024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4C0D8-5ED8-4038-9B40-BC00D10220F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849108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482984" y="880534"/>
            <a:ext cx="734109" cy="7585429"/>
          </a:xfrm>
        </p:spPr>
        <p:txBody>
          <a:bodyPr vert="eaVert" anchor="ctr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199" y="880534"/>
            <a:ext cx="3896270" cy="7585429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F0A3C-77B2-4EC7-86F3-6BAA074D6827}" type="datetimeFigureOut">
              <a:rPr lang="es-ES" smtClean="0"/>
              <a:t>08/10/2024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4C0D8-5ED8-4038-9B40-BC00D10220F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434610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6350" y="-12231"/>
            <a:ext cx="6878488" cy="9930462"/>
            <a:chOff x="-8467" y="-8468"/>
            <a:chExt cx="9171317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880533"/>
            <a:ext cx="4760785" cy="190782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199" y="3120853"/>
            <a:ext cx="4760786" cy="560556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053944" y="8726414"/>
            <a:ext cx="513099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3F0A3C-77B2-4EC7-86F3-6BAA074D6827}" type="datetimeFigureOut">
              <a:rPr lang="es-ES" smtClean="0"/>
              <a:t>08/10/2024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8726414"/>
            <a:ext cx="346723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33507" y="8726414"/>
            <a:ext cx="384479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accent1"/>
                </a:solidFill>
              </a:defRPr>
            </a:lvl1pPr>
          </a:lstStyle>
          <a:p>
            <a:fld id="{AA64C0D8-5ED8-4038-9B40-BC00D10220F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48137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  <p:sldLayoutId id="2147483713" r:id="rId12"/>
    <p:sldLayoutId id="2147483714" r:id="rId13"/>
    <p:sldLayoutId id="2147483715" r:id="rId14"/>
    <p:sldLayoutId id="2147483716" r:id="rId15"/>
    <p:sldLayoutId id="2147483717" r:id="rId16"/>
  </p:sldLayoutIdLst>
  <p:txStyles>
    <p:titleStyle>
      <a:lvl1pPr algn="l" defTabSz="342900" rtl="0" eaLnBrk="1" latinLnBrk="0" hangingPunct="1">
        <a:spcBef>
          <a:spcPct val="0"/>
        </a:spcBef>
        <a:buNone/>
        <a:defRPr sz="27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57175" indent="-257175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3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85CB9C1E-EFC0-0CF0-BE9A-2F4D2BAA05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049" y="57655"/>
            <a:ext cx="926742" cy="1047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Logo de la Facultad de Geografía">
            <a:extLst>
              <a:ext uri="{FF2B5EF4-FFF2-40B4-BE49-F238E27FC236}">
                <a16:creationId xmlns:a16="http://schemas.microsoft.com/office/drawing/2014/main" id="{153BF548-5E73-32D7-FD09-18CCC045CD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3379" y="122738"/>
            <a:ext cx="926741" cy="917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A8421C69-A84B-E448-A6BB-2012D9218FD3}"/>
              </a:ext>
            </a:extLst>
          </p:cNvPr>
          <p:cNvSpPr txBox="1"/>
          <p:nvPr/>
        </p:nvSpPr>
        <p:spPr>
          <a:xfrm>
            <a:off x="611220" y="296917"/>
            <a:ext cx="550926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b="1" i="1" dirty="0"/>
              <a:t>MÁSTER UNIVERSITARIO EN INVESTIGACIÓN ARQUEOLÓGICA</a:t>
            </a:r>
          </a:p>
          <a:p>
            <a:pPr algn="ctr"/>
            <a:r>
              <a:rPr lang="es-ES" sz="1600" b="1" i="1" dirty="0"/>
              <a:t>PROGRAMAS DE DOCTORADO EN HISTORIA Y </a:t>
            </a:r>
          </a:p>
          <a:p>
            <a:pPr algn="ctr"/>
            <a:r>
              <a:rPr lang="es-ES" sz="1600" b="1" i="1" dirty="0"/>
              <a:t>ARQUEOLOGÍA Y EN ESTUDIOS DEL MUNDO ANTIGUO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66ECBBB1-34D0-2B06-5C62-82520FE67447}"/>
              </a:ext>
            </a:extLst>
          </p:cNvPr>
          <p:cNvSpPr txBox="1"/>
          <p:nvPr/>
        </p:nvSpPr>
        <p:spPr>
          <a:xfrm>
            <a:off x="415977" y="1439237"/>
            <a:ext cx="6026045" cy="76328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solidFill>
                  <a:schemeClr val="accent2">
                    <a:lumMod val="50000"/>
                  </a:schemeClr>
                </a:solidFill>
              </a:rPr>
              <a:t>CICLO DE CONFERENCIAS ESPECIALES DE MÁSTER </a:t>
            </a:r>
          </a:p>
          <a:p>
            <a:pPr algn="ctr"/>
            <a:r>
              <a:rPr lang="es-ES" b="1" dirty="0">
                <a:solidFill>
                  <a:schemeClr val="accent2">
                    <a:lumMod val="50000"/>
                  </a:schemeClr>
                </a:solidFill>
              </a:rPr>
              <a:t>CURSO ACADÉMICO 2024-2025</a:t>
            </a:r>
          </a:p>
          <a:p>
            <a:pPr algn="ctr"/>
            <a:endParaRPr lang="es-ES" b="1" dirty="0">
              <a:solidFill>
                <a:schemeClr val="accent2">
                  <a:lumMod val="50000"/>
                </a:schemeClr>
              </a:solidFill>
            </a:endParaRPr>
          </a:p>
          <a:p>
            <a:pPr algn="ctr"/>
            <a:r>
              <a:rPr lang="es-ES" b="1" dirty="0">
                <a:solidFill>
                  <a:schemeClr val="accent2">
                    <a:lumMod val="50000"/>
                  </a:schemeClr>
                </a:solidFill>
                <a:latin typeface="Palatino Linotype" panose="02040502050505030304" pitchFamily="18" charset="0"/>
                <a:ea typeface="Calibri" panose="020F0502020204030204" pitchFamily="34" charset="0"/>
              </a:rPr>
              <a:t>Jueves 14 de noviembre de 2024</a:t>
            </a:r>
          </a:p>
          <a:p>
            <a:pPr algn="ctr"/>
            <a:endParaRPr lang="es-ES" b="1" dirty="0">
              <a:solidFill>
                <a:schemeClr val="accent2">
                  <a:lumMod val="50000"/>
                </a:schemeClr>
              </a:solidFill>
              <a:latin typeface="Palatino Linotype" panose="02040502050505030304" pitchFamily="18" charset="0"/>
              <a:ea typeface="Calibri" panose="020F0502020204030204" pitchFamily="34" charset="0"/>
            </a:endParaRPr>
          </a:p>
          <a:p>
            <a:r>
              <a:rPr lang="es-ES" i="0" dirty="0">
                <a:effectLst/>
                <a:latin typeface="Palatino Linotype" panose="0204050205050503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10:00. María del Mar </a:t>
            </a:r>
            <a:r>
              <a:rPr lang="es-ES" i="0" dirty="0" err="1">
                <a:effectLst/>
                <a:latin typeface="Palatino Linotype" panose="0204050205050503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Zarzalejos</a:t>
            </a:r>
            <a:r>
              <a:rPr lang="es-ES" i="0" dirty="0">
                <a:effectLst/>
                <a:latin typeface="Palatino Linotype" panose="0204050205050503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Prieto (Catedrática de Arqueología de la UNED): </a:t>
            </a:r>
            <a:r>
              <a:rPr lang="es-ES" i="1" dirty="0">
                <a:effectLst/>
                <a:latin typeface="Palatino Linotype" panose="0204050205050503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El cinabrio en la Antigüedad: líneas de investigación sobre un mineral estratégico.</a:t>
            </a:r>
          </a:p>
          <a:p>
            <a:endParaRPr lang="es-ES" i="1" dirty="0">
              <a:effectLst/>
              <a:latin typeface="Palatino Linotype" panose="02040502050505030304" pitchFamily="18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s-ES" i="0" dirty="0">
                <a:effectLst/>
                <a:latin typeface="Palatino Linotype" panose="0204050205050503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11:30. Pablo Arias Cabal (Catedrático de Prehistoria de la Universidad de Cantabria): </a:t>
            </a:r>
            <a:r>
              <a:rPr lang="es-ES" i="1" dirty="0">
                <a:effectLst/>
                <a:latin typeface="Palatino Linotype" panose="0204050205050503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La Garma: un conjunto arqueológico excepcional, una metodología diferente.</a:t>
            </a:r>
          </a:p>
          <a:p>
            <a:endParaRPr lang="es-ES" b="0" i="1" dirty="0">
              <a:effectLst/>
              <a:latin typeface="Palatino Linotype" panose="02040502050505030304" pitchFamily="18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s-ES" b="1" dirty="0">
                <a:solidFill>
                  <a:schemeClr val="accent2">
                    <a:lumMod val="50000"/>
                  </a:schemeClr>
                </a:solidFill>
                <a:latin typeface="Palatino Linotype" panose="02040502050505030304" pitchFamily="18" charset="0"/>
                <a:ea typeface="Calibri" panose="020F0502020204030204" pitchFamily="34" charset="0"/>
              </a:rPr>
              <a:t>Viernes 15 de noviembre de 2024</a:t>
            </a:r>
          </a:p>
          <a:p>
            <a:pPr algn="ctr"/>
            <a:endParaRPr lang="es-ES" b="0" i="1" dirty="0">
              <a:solidFill>
                <a:schemeClr val="accent2">
                  <a:lumMod val="50000"/>
                </a:schemeClr>
              </a:solidFill>
              <a:effectLst/>
              <a:latin typeface="Palatino Linotype" panose="02040502050505030304" pitchFamily="18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s-ES" b="0" i="0" dirty="0">
                <a:effectLst/>
                <a:latin typeface="Palatino Linotype" panose="02040502050505030304" pitchFamily="18" charset="0"/>
              </a:rPr>
              <a:t>10:00. Primitiva Bueno Ram</a:t>
            </a:r>
            <a:r>
              <a:rPr lang="es-ES" dirty="0">
                <a:latin typeface="Palatino Linotype" panose="02040502050505030304" pitchFamily="18" charset="0"/>
              </a:rPr>
              <a:t>írez (Catedrática de Prehistoria de la Universidad de Alcalá de Henares)</a:t>
            </a:r>
            <a:r>
              <a:rPr lang="es-ES" b="0" i="0" dirty="0">
                <a:effectLst/>
                <a:latin typeface="Palatino Linotype" panose="02040502050505030304" pitchFamily="18" charset="0"/>
              </a:rPr>
              <a:t>: </a:t>
            </a:r>
            <a:r>
              <a:rPr lang="es-ES" b="0" i="1" dirty="0">
                <a:effectLst/>
                <a:latin typeface="Palatino Linotype" panose="02040502050505030304" pitchFamily="18" charset="0"/>
              </a:rPr>
              <a:t>Aportaciones al ritual de la muerte mediante la arqueometría de los pigmentos megalíticos.</a:t>
            </a:r>
          </a:p>
          <a:p>
            <a:pPr algn="l"/>
            <a:endParaRPr lang="es-ES" b="0" i="0" dirty="0">
              <a:effectLst/>
              <a:latin typeface="Palatino Linotype" panose="02040502050505030304" pitchFamily="18" charset="0"/>
            </a:endParaRPr>
          </a:p>
          <a:p>
            <a:pPr algn="l"/>
            <a:r>
              <a:rPr lang="es-ES" b="0" i="0" dirty="0">
                <a:effectLst/>
                <a:latin typeface="Palatino Linotype" panose="02040502050505030304" pitchFamily="18" charset="0"/>
              </a:rPr>
              <a:t>11:30. Miguel Contreras Martínez (Director del Museo </a:t>
            </a:r>
          </a:p>
          <a:p>
            <a:pPr algn="l"/>
            <a:r>
              <a:rPr lang="es-ES" b="0" i="0" dirty="0">
                <a:effectLst/>
                <a:latin typeface="Palatino Linotype" panose="02040502050505030304" pitchFamily="18" charset="0"/>
              </a:rPr>
              <a:t>de Cuenca): </a:t>
            </a:r>
            <a:r>
              <a:rPr lang="es-ES" b="0" i="1" dirty="0">
                <a:effectLst/>
                <a:latin typeface="Palatino Linotype" panose="02040502050505030304" pitchFamily="18" charset="0"/>
              </a:rPr>
              <a:t>De la excavación al museo. La investigación y puesta en valor de los procesos arqueológicos de cara a su divulgación pública.</a:t>
            </a:r>
            <a:endParaRPr lang="es-ES" b="0" i="0" dirty="0">
              <a:effectLst/>
              <a:latin typeface="Palatino Linotype" panose="02040502050505030304" pitchFamily="18" charset="0"/>
            </a:endParaRPr>
          </a:p>
          <a:p>
            <a:pPr algn="ctr"/>
            <a:endParaRPr lang="es-ES" b="0" i="0" dirty="0">
              <a:solidFill>
                <a:srgbClr val="222222"/>
              </a:solidFill>
              <a:effectLst/>
              <a:latin typeface="Palatino Linotype" panose="02040502050505030304" pitchFamily="18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s-ES" sz="2000" b="1" i="1" dirty="0">
              <a:solidFill>
                <a:schemeClr val="accent2">
                  <a:lumMod val="50000"/>
                </a:schemeClr>
              </a:solidFill>
              <a:latin typeface="Palatino Linotype" panose="02040502050505030304" pitchFamily="18" charset="0"/>
              <a:ea typeface="Calibri" panose="020F0502020204030204" pitchFamily="34" charset="0"/>
            </a:endParaRPr>
          </a:p>
          <a:p>
            <a:pPr algn="ctr"/>
            <a:r>
              <a:rPr lang="es-ES" sz="2000" b="1" i="1" dirty="0">
                <a:solidFill>
                  <a:schemeClr val="accent2">
                    <a:lumMod val="50000"/>
                  </a:schemeClr>
                </a:solidFill>
                <a:ea typeface="Calibri" panose="020F0502020204030204" pitchFamily="34" charset="0"/>
              </a:rPr>
              <a:t> </a:t>
            </a:r>
            <a:endParaRPr lang="es-ES" sz="1400" b="1" dirty="0">
              <a:solidFill>
                <a:srgbClr val="000000"/>
              </a:solidFill>
              <a:ea typeface="Calibri" panose="020F0502020204030204" pitchFamily="34" charset="0"/>
            </a:endParaRP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D2F59FE5-477A-9374-95B0-0AAEDC7CAAD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589" y="9485466"/>
            <a:ext cx="5081447" cy="341474"/>
          </a:xfrm>
          <a:prstGeom prst="rect">
            <a:avLst/>
          </a:prstGeom>
        </p:spPr>
      </p:pic>
      <p:pic>
        <p:nvPicPr>
          <p:cNvPr id="2" name="image2.jpeg" descr="Texto  Descripción generada automáticamente">
            <a:extLst>
              <a:ext uri="{FF2B5EF4-FFF2-40B4-BE49-F238E27FC236}">
                <a16:creationId xmlns:a16="http://schemas.microsoft.com/office/drawing/2014/main" id="{E81B869C-68F1-4DD9-99B6-9FAF465301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771" y="8349997"/>
            <a:ext cx="2141258" cy="10033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E66E8090-1700-0A31-B82B-369615C1001B}"/>
              </a:ext>
            </a:extLst>
          </p:cNvPr>
          <p:cNvSpPr txBox="1"/>
          <p:nvPr/>
        </p:nvSpPr>
        <p:spPr>
          <a:xfrm>
            <a:off x="2355518" y="8265297"/>
            <a:ext cx="4399612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ES" sz="1600" b="1" dirty="0">
                <a:solidFill>
                  <a:schemeClr val="accent2">
                    <a:lumMod val="50000"/>
                  </a:schemeClr>
                </a:solidFill>
                <a:ea typeface="Calibri" panose="020F0502020204030204" pitchFamily="34" charset="0"/>
              </a:rPr>
              <a:t>Lugar de celebración: Facultad de Geografía e Historia. </a:t>
            </a:r>
          </a:p>
          <a:p>
            <a:r>
              <a:rPr lang="es-ES" sz="1600" b="1" dirty="0">
                <a:solidFill>
                  <a:srgbClr val="000000"/>
                </a:solidFill>
                <a:ea typeface="Calibri" panose="020F0502020204030204" pitchFamily="34" charset="0"/>
              </a:rPr>
              <a:t>14 de noviembre aula 37 (2ª planta).</a:t>
            </a:r>
          </a:p>
          <a:p>
            <a:r>
              <a:rPr lang="es-ES" sz="1600" b="1" dirty="0">
                <a:solidFill>
                  <a:srgbClr val="000000"/>
                </a:solidFill>
                <a:ea typeface="Calibri" panose="020F0502020204030204" pitchFamily="34" charset="0"/>
              </a:rPr>
              <a:t>15 de noviembre aula 07 (planta baja).</a:t>
            </a:r>
            <a:endParaRPr lang="es-ES" sz="1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8206683"/>
      </p:ext>
    </p:extLst>
  </p:cSld>
  <p:clrMapOvr>
    <a:masterClrMapping/>
  </p:clrMapOvr>
</p:sld>
</file>

<file path=ppt/theme/theme1.xml><?xml version="1.0" encoding="utf-8"?>
<a:theme xmlns:a="http://schemas.openxmlformats.org/drawingml/2006/main" name="Faceta">
  <a:themeElements>
    <a:clrScheme name="Faceta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a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102</TotalTime>
  <Words>190</Words>
  <Application>Microsoft Office PowerPoint</Application>
  <PresentationFormat>A4 (210 x 297 mm)</PresentationFormat>
  <Paragraphs>24</Paragraphs>
  <Slides>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7" baseType="lpstr">
      <vt:lpstr>Arial</vt:lpstr>
      <vt:lpstr>Calibri</vt:lpstr>
      <vt:lpstr>Palatino Linotype</vt:lpstr>
      <vt:lpstr>Trebuchet MS</vt:lpstr>
      <vt:lpstr>Wingdings 3</vt:lpstr>
      <vt:lpstr>Faceta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JORGE GARCIA SANCHEZ</dc:creator>
  <cp:lastModifiedBy>JORGE GARCIA SANCHEZ</cp:lastModifiedBy>
  <cp:revision>16</cp:revision>
  <dcterms:created xsi:type="dcterms:W3CDTF">2023-03-05T07:23:07Z</dcterms:created>
  <dcterms:modified xsi:type="dcterms:W3CDTF">2024-10-08T13:33:24Z</dcterms:modified>
</cp:coreProperties>
</file>