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1" r:id="rId3"/>
    <p:sldId id="264" r:id="rId4"/>
    <p:sldId id="265" r:id="rId5"/>
    <p:sldId id="266" r:id="rId6"/>
    <p:sldId id="267" r:id="rId7"/>
    <p:sldId id="268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35" autoAdjust="0"/>
  </p:normalViewPr>
  <p:slideViewPr>
    <p:cSldViewPr snapToGrid="0" snapToObjects="1">
      <p:cViewPr varScale="1">
        <p:scale>
          <a:sx n="85" d="100"/>
          <a:sy n="85" d="100"/>
        </p:scale>
        <p:origin x="74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tableStyles" Target="tableStyle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heme" Target="theme/theme1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viewProps" Target="viewProps.xml" /><Relationship Id="rId5" Type="http://schemas.openxmlformats.org/officeDocument/2006/relationships/slide" Target="slides/slide4.xml" /><Relationship Id="rId10" Type="http://schemas.openxmlformats.org/officeDocument/2006/relationships/presProps" Target="pres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dirty="0"/>
              <a:t>2/13/2023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dirty="0"/>
              <a:t>2/13/2023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dirty="0"/>
              <a:t>2/13/2023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dirty="0"/>
              <a:t>2/13/2023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dirty="0"/>
              <a:t>2/13/2023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dirty="0"/>
              <a:t>2/13/2023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dirty="0"/>
              <a:t>2/13/2023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dirty="0"/>
              <a:t>2/13/2023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dirty="0"/>
              <a:t>2/13/2023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dirty="0"/>
              <a:t>2/13/2023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dirty="0"/>
              <a:t>2/13/2023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dirty="0"/>
              <a:pPr/>
              <a:t>2/13/2023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 /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4.emf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E4C68A-A4A9-48A4-9FF2-D2896B1EA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2B9AEA5-52CB-49A6-AF8A-33502F291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CuadroTexto 39">
            <a:extLst>
              <a:ext uri="{FF2B5EF4-FFF2-40B4-BE49-F238E27FC236}">
                <a16:creationId xmlns:a16="http://schemas.microsoft.com/office/drawing/2014/main" id="{0462D26E-7693-5D44-A34C-1A395E1952B5}"/>
              </a:ext>
            </a:extLst>
          </p:cNvPr>
          <p:cNvSpPr txBox="1"/>
          <p:nvPr/>
        </p:nvSpPr>
        <p:spPr>
          <a:xfrm>
            <a:off x="3321934" y="1655180"/>
            <a:ext cx="18473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50" name="Rectángulo 49">
            <a:extLst>
              <a:ext uri="{FF2B5EF4-FFF2-40B4-BE49-F238E27FC236}">
                <a16:creationId xmlns:a16="http://schemas.microsoft.com/office/drawing/2014/main" id="{8C6CE474-BD07-AE42-A8D9-30086FC4B525}"/>
              </a:ext>
            </a:extLst>
          </p:cNvPr>
          <p:cNvSpPr/>
          <p:nvPr/>
        </p:nvSpPr>
        <p:spPr>
          <a:xfrm>
            <a:off x="-11068" y="0"/>
            <a:ext cx="3622369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Rectángulo 56">
            <a:extLst>
              <a:ext uri="{FF2B5EF4-FFF2-40B4-BE49-F238E27FC236}">
                <a16:creationId xmlns:a16="http://schemas.microsoft.com/office/drawing/2014/main" id="{0DCB4897-C068-9046-B761-F0621D3746B5}"/>
              </a:ext>
            </a:extLst>
          </p:cNvPr>
          <p:cNvSpPr/>
          <p:nvPr/>
        </p:nvSpPr>
        <p:spPr>
          <a:xfrm>
            <a:off x="3611301" y="0"/>
            <a:ext cx="10429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Marcador de contenido 7">
            <a:extLst>
              <a:ext uri="{FF2B5EF4-FFF2-40B4-BE49-F238E27FC236}">
                <a16:creationId xmlns:a16="http://schemas.microsoft.com/office/drawing/2014/main" id="{72926FE4-5DC1-F949-8675-FB931FF76894}"/>
              </a:ext>
            </a:extLst>
          </p:cNvPr>
          <p:cNvSpPr txBox="1">
            <a:spLocks/>
          </p:cNvSpPr>
          <p:nvPr/>
        </p:nvSpPr>
        <p:spPr>
          <a:xfrm>
            <a:off x="3835077" y="405114"/>
            <a:ext cx="8237318" cy="5532751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4500" b="1" dirty="0"/>
              <a:t>Módulo Jean Monnet </a:t>
            </a:r>
          </a:p>
          <a:p>
            <a:pPr algn="ctr"/>
            <a:r>
              <a:rPr lang="es-ES" sz="3500" b="1" dirty="0"/>
              <a:t>          “</a:t>
            </a:r>
            <a:r>
              <a:rPr lang="en-GB" sz="3500" b="1" dirty="0"/>
              <a:t>Europa global</a:t>
            </a:r>
            <a:r>
              <a:rPr lang="es-ES" sz="3500" b="1" dirty="0"/>
              <a:t>”</a:t>
            </a:r>
          </a:p>
          <a:p>
            <a:endParaRPr lang="es-ES" dirty="0"/>
          </a:p>
          <a:p>
            <a:r>
              <a:rPr lang="es-ES" sz="1600" b="0" i="0" u="none" strike="noStrike" baseline="0" dirty="0">
                <a:latin typeface="Garamond" panose="02020404030301010803" pitchFamily="18" charset="0"/>
              </a:rPr>
              <a:t> </a:t>
            </a:r>
            <a:endParaRPr lang="en-GB" sz="2800" dirty="0"/>
          </a:p>
          <a:p>
            <a:pPr marL="0" marR="0" indent="448310" algn="ctr">
              <a:spcBef>
                <a:spcPts val="0"/>
              </a:spcBef>
              <a:spcAft>
                <a:spcPts val="800"/>
              </a:spcAft>
            </a:pPr>
            <a:r>
              <a:rPr lang="es-ES" sz="2000" b="1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Role Play</a:t>
            </a:r>
          </a:p>
          <a:p>
            <a:pPr marL="0" marR="0" indent="448310" algn="ctr">
              <a:spcBef>
                <a:spcPts val="0"/>
              </a:spcBef>
              <a:spcAft>
                <a:spcPts val="800"/>
              </a:spcAft>
            </a:pPr>
            <a:r>
              <a:rPr lang="es-ES" sz="2000" b="1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Intervenciones humanitarias de ECHO</a:t>
            </a:r>
          </a:p>
          <a:p>
            <a:pPr marL="0" marR="0" indent="448310" algn="ctr">
              <a:spcBef>
                <a:spcPts val="0"/>
              </a:spcBef>
              <a:spcAft>
                <a:spcPts val="800"/>
              </a:spcAft>
            </a:pPr>
            <a:r>
              <a:rPr lang="es-ES" sz="20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Prof. José Miguel Calvillo Cisneros</a:t>
            </a:r>
          </a:p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endParaRPr lang="es-ES" sz="2000" dirty="0">
              <a:solidFill>
                <a:srgbClr val="222222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endParaRPr lang="es-ES" sz="2000" dirty="0">
              <a:solidFill>
                <a:srgbClr val="222222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endParaRPr lang="es-ES" sz="2000" dirty="0">
              <a:solidFill>
                <a:srgbClr val="222222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r>
              <a:rPr lang="es-ES" sz="20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Módulo Jean Monnet ERASMUS-JMO-2022</a:t>
            </a:r>
          </a:p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r>
              <a:rPr lang="es-ES" sz="20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Proyecto número </a:t>
            </a:r>
            <a:r>
              <a:rPr lang="es-ES" sz="20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- 101085809 </a:t>
            </a:r>
          </a:p>
          <a:p>
            <a:endParaRPr lang="es-ES" dirty="0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8065BBD4-F0EB-F4E1-ED54-A400D60646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522" y="2932356"/>
            <a:ext cx="1785620" cy="1538605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2BBE8AF9-B7B2-CBEE-A0F1-EBFD6682AD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22" y="5152687"/>
            <a:ext cx="1785620" cy="1554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5C17208C-09F9-9363-6ED4-225E85DD4D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32" y="688531"/>
            <a:ext cx="1783080" cy="1562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574496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:a16="http://schemas.microsoft.com/office/drawing/2014/main" id="{1CA8C12F-E72B-D04D-8B53-8D3BECFA61FD}"/>
              </a:ext>
            </a:extLst>
          </p:cNvPr>
          <p:cNvSpPr/>
          <p:nvPr/>
        </p:nvSpPr>
        <p:spPr>
          <a:xfrm>
            <a:off x="-3048" y="5076073"/>
            <a:ext cx="12195048" cy="178192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4DB989F6-0906-0C4A-B26C-2D986809F2D0}"/>
              </a:ext>
            </a:extLst>
          </p:cNvPr>
          <p:cNvSpPr/>
          <p:nvPr/>
        </p:nvSpPr>
        <p:spPr>
          <a:xfrm>
            <a:off x="-3048" y="4170622"/>
            <a:ext cx="12192000" cy="12153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Marcador de contenido 2">
            <a:extLst>
              <a:ext uri="{FF2B5EF4-FFF2-40B4-BE49-F238E27FC236}">
                <a16:creationId xmlns:a16="http://schemas.microsoft.com/office/drawing/2014/main" id="{89CC9BB4-2417-1248-BAA9-D0AC8F1FB1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6096" y="79991"/>
            <a:ext cx="12198096" cy="4998133"/>
          </a:xfrm>
        </p:spPr>
        <p:txBody>
          <a:bodyPr anchor="ctr">
            <a:noAutofit/>
          </a:bodyPr>
          <a:lstStyle/>
          <a:p>
            <a:pPr marL="1225296" lvl="8" indent="0">
              <a:buNone/>
            </a:pPr>
            <a:endParaRPr lang="es-ES" sz="2600" b="1" i="0" u="none" strike="noStrike" baseline="0" dirty="0">
              <a:latin typeface="Garamond" panose="02020404030301010803" pitchFamily="18" charset="0"/>
            </a:endParaRPr>
          </a:p>
          <a:p>
            <a:pPr marL="1225296" lvl="8" indent="0">
              <a:buNone/>
            </a:pPr>
            <a:endParaRPr lang="es-ES" sz="2600" b="1" dirty="0">
              <a:latin typeface="Garamond" panose="02020404030301010803" pitchFamily="18" charset="0"/>
            </a:endParaRPr>
          </a:p>
          <a:p>
            <a:pPr marL="1225296" lvl="8" indent="0">
              <a:buNone/>
            </a:pPr>
            <a:endParaRPr lang="es-ES" sz="2600" b="1" i="0" u="none" strike="noStrike" baseline="0" dirty="0">
              <a:latin typeface="Garamond" panose="02020404030301010803" pitchFamily="18" charset="0"/>
            </a:endParaRPr>
          </a:p>
          <a:p>
            <a:pPr marL="1225296" lvl="8" indent="0">
              <a:buNone/>
            </a:pPr>
            <a:endParaRPr lang="es-ES" sz="2600" b="1" dirty="0">
              <a:latin typeface="Garamond" panose="02020404030301010803" pitchFamily="18" charset="0"/>
            </a:endParaRPr>
          </a:p>
          <a:p>
            <a:pPr marL="1225296" lvl="8" indent="0">
              <a:buNone/>
            </a:pPr>
            <a:r>
              <a:rPr lang="es-ES" sz="2600" b="1" i="0" u="none" strike="noStrike" baseline="0" dirty="0">
                <a:latin typeface="Garamond" panose="02020404030301010803" pitchFamily="18" charset="0"/>
              </a:rPr>
              <a:t>Los principios humanitarios</a:t>
            </a:r>
            <a:r>
              <a:rPr lang="es-ES" sz="2600" b="0" i="0" u="none" strike="noStrike" baseline="0" dirty="0">
                <a:latin typeface="Garamond" panose="02020404030301010803" pitchFamily="18" charset="0"/>
              </a:rPr>
              <a:t>:</a:t>
            </a:r>
          </a:p>
          <a:p>
            <a:pPr lvl="8"/>
            <a:r>
              <a:rPr lang="es-ES" sz="2600" b="1" dirty="0">
                <a:latin typeface="Garamond" panose="02020404030301010803" pitchFamily="18" charset="0"/>
              </a:rPr>
              <a:t>Neutralidad</a:t>
            </a:r>
          </a:p>
          <a:p>
            <a:pPr lvl="8"/>
            <a:r>
              <a:rPr lang="es-ES" sz="2600" b="1" i="0" u="none" strike="noStrike" baseline="0" dirty="0">
                <a:latin typeface="Garamond" panose="02020404030301010803" pitchFamily="18" charset="0"/>
              </a:rPr>
              <a:t>Imparcialidad</a:t>
            </a:r>
          </a:p>
          <a:p>
            <a:pPr lvl="8"/>
            <a:r>
              <a:rPr lang="es-ES" sz="2600" b="1" dirty="0">
                <a:latin typeface="Garamond" panose="02020404030301010803" pitchFamily="18" charset="0"/>
              </a:rPr>
              <a:t>Independencia</a:t>
            </a:r>
          </a:p>
          <a:p>
            <a:pPr lvl="8"/>
            <a:r>
              <a:rPr lang="es-ES" sz="2600" dirty="0">
                <a:latin typeface="Garamond" panose="02020404030301010803" pitchFamily="18" charset="0"/>
              </a:rPr>
              <a:t>Responsabilidad</a:t>
            </a:r>
          </a:p>
          <a:p>
            <a:pPr lvl="8"/>
            <a:r>
              <a:rPr lang="es-ES" sz="2600" dirty="0">
                <a:latin typeface="Garamond" panose="02020404030301010803" pitchFamily="18" charset="0"/>
              </a:rPr>
              <a:t>No hacer daño</a:t>
            </a:r>
          </a:p>
          <a:p>
            <a:pPr lvl="8"/>
            <a:r>
              <a:rPr lang="es-ES" sz="2600" dirty="0">
                <a:latin typeface="Garamond" panose="02020404030301010803" pitchFamily="18" charset="0"/>
              </a:rPr>
              <a:t>Respeto a la cultura y costumbres. </a:t>
            </a:r>
          </a:p>
          <a:p>
            <a:pPr lvl="8"/>
            <a:endParaRPr lang="es-ES" sz="2600" b="0" i="0" u="none" strike="noStrike" baseline="0" dirty="0">
              <a:latin typeface="Garamond" panose="02020404030301010803" pitchFamily="18" charset="0"/>
            </a:endParaRPr>
          </a:p>
          <a:p>
            <a:r>
              <a:rPr lang="es-ES" sz="1800" b="0" i="0" u="none" strike="noStrike" baseline="0" dirty="0">
                <a:latin typeface="Garamond" panose="02020404030301010803" pitchFamily="18" charset="0"/>
              </a:rPr>
              <a:t> </a:t>
            </a:r>
            <a:r>
              <a:rPr lang="es-ES" sz="1800" dirty="0">
                <a:latin typeface="Garamond" panose="02020404030301010803" pitchFamily="18" charset="0"/>
              </a:rPr>
              <a:t>	</a:t>
            </a:r>
            <a:endParaRPr lang="en-GB" sz="3000" dirty="0"/>
          </a:p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endParaRPr lang="es-ES" sz="2400" dirty="0">
              <a:solidFill>
                <a:srgbClr val="222222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endParaRPr lang="es-ES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A0A2F69A-A920-4E7B-8184-76A6370119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095" y="5158115"/>
            <a:ext cx="3044140" cy="16781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296663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:a16="http://schemas.microsoft.com/office/drawing/2014/main" id="{1CA8C12F-E72B-D04D-8B53-8D3BECFA61FD}"/>
              </a:ext>
            </a:extLst>
          </p:cNvPr>
          <p:cNvSpPr/>
          <p:nvPr/>
        </p:nvSpPr>
        <p:spPr>
          <a:xfrm>
            <a:off x="-3048" y="5076073"/>
            <a:ext cx="12195048" cy="178192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4DB989F6-0906-0C4A-B26C-2D986809F2D0}"/>
              </a:ext>
            </a:extLst>
          </p:cNvPr>
          <p:cNvSpPr/>
          <p:nvPr/>
        </p:nvSpPr>
        <p:spPr>
          <a:xfrm>
            <a:off x="-3048" y="4170622"/>
            <a:ext cx="12192000" cy="12153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Marcador de contenido 2">
            <a:extLst>
              <a:ext uri="{FF2B5EF4-FFF2-40B4-BE49-F238E27FC236}">
                <a16:creationId xmlns:a16="http://schemas.microsoft.com/office/drawing/2014/main" id="{89CC9BB4-2417-1248-BAA9-D0AC8F1FB1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6096" y="79991"/>
            <a:ext cx="12198096" cy="4998133"/>
          </a:xfrm>
        </p:spPr>
        <p:txBody>
          <a:bodyPr anchor="ctr">
            <a:noAutofit/>
          </a:bodyPr>
          <a:lstStyle/>
          <a:p>
            <a:pPr marL="777240" lvl="5" indent="0">
              <a:buNone/>
            </a:pPr>
            <a:r>
              <a:rPr lang="es-ES" sz="2600" b="1" i="0" u="none" strike="noStrike" baseline="0" dirty="0">
                <a:solidFill>
                  <a:srgbClr val="000000"/>
                </a:solidFill>
                <a:latin typeface="Garamond" panose="02020404030301010803" pitchFamily="18" charset="0"/>
              </a:rPr>
              <a:t>Diferencias entre Cooperación al desarrollo y la Acción Humanitaria</a:t>
            </a:r>
          </a:p>
          <a:p>
            <a:pPr marL="777240" lvl="5" indent="0">
              <a:buNone/>
            </a:pPr>
            <a:endParaRPr lang="es-ES" sz="2600" b="1" i="0" u="none" strike="noStrike" baseline="0" dirty="0">
              <a:solidFill>
                <a:srgbClr val="000000"/>
              </a:solidFill>
              <a:latin typeface="Garamond" panose="02020404030301010803" pitchFamily="18" charset="0"/>
            </a:endParaRPr>
          </a:p>
          <a:p>
            <a:endParaRPr lang="es-ES" sz="1800" b="0" i="0" u="none" strike="noStrike" baseline="0" dirty="0">
              <a:latin typeface="Garamond" panose="02020404030301010803" pitchFamily="18" charset="0"/>
            </a:endParaRPr>
          </a:p>
          <a:p>
            <a:r>
              <a:rPr lang="es-ES" sz="1800" b="0" i="0" u="none" strike="noStrike" baseline="0" dirty="0">
                <a:latin typeface="Garamond" panose="02020404030301010803" pitchFamily="18" charset="0"/>
              </a:rPr>
              <a:t> </a:t>
            </a:r>
            <a:endParaRPr lang="en-GB" sz="3000" dirty="0"/>
          </a:p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endParaRPr lang="es-ES" sz="2400" dirty="0">
              <a:solidFill>
                <a:srgbClr val="222222"/>
              </a:solidFill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endParaRPr lang="es-ES" sz="2400" dirty="0">
              <a:solidFill>
                <a:srgbClr val="222222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endParaRPr lang="es-ES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A0A2F69A-A920-4E7B-8184-76A6370119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095" y="5158115"/>
            <a:ext cx="3044140" cy="167813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E90A290F-BB06-FB88-AD84-C5B9D06A1F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9034570"/>
              </p:ext>
            </p:extLst>
          </p:nvPr>
        </p:nvGraphicFramePr>
        <p:xfrm>
          <a:off x="1702391" y="1812837"/>
          <a:ext cx="81280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079560665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33183401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Acción Humanitaria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Cooperación al desarrollo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003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Corto plazo (emergencia)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Medio/largo plazo (desarrollo)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44142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Inmediatez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Sostenibilidad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02494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Salvar vidas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Mejorar la vida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6293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Respeto de los </a:t>
                      </a:r>
                      <a:r>
                        <a:rPr lang="es-ES" dirty="0" err="1"/>
                        <a:t>princ</a:t>
                      </a:r>
                      <a:r>
                        <a:rPr lang="es-ES" dirty="0"/>
                        <a:t>. humanitarios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Acción exterior (politización)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05483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Sin prioridades geográficas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Con prioridades geográficas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53392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19607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76381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99670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:a16="http://schemas.microsoft.com/office/drawing/2014/main" id="{1CA8C12F-E72B-D04D-8B53-8D3BECFA61FD}"/>
              </a:ext>
            </a:extLst>
          </p:cNvPr>
          <p:cNvSpPr/>
          <p:nvPr/>
        </p:nvSpPr>
        <p:spPr>
          <a:xfrm>
            <a:off x="-3048" y="5076073"/>
            <a:ext cx="12195048" cy="178192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4DB989F6-0906-0C4A-B26C-2D986809F2D0}"/>
              </a:ext>
            </a:extLst>
          </p:cNvPr>
          <p:cNvSpPr/>
          <p:nvPr/>
        </p:nvSpPr>
        <p:spPr>
          <a:xfrm>
            <a:off x="-3048" y="4170622"/>
            <a:ext cx="12192000" cy="12153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Marcador de contenido 2">
            <a:extLst>
              <a:ext uri="{FF2B5EF4-FFF2-40B4-BE49-F238E27FC236}">
                <a16:creationId xmlns:a16="http://schemas.microsoft.com/office/drawing/2014/main" id="{89CC9BB4-2417-1248-BAA9-D0AC8F1FB1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6096" y="79991"/>
            <a:ext cx="12198096" cy="4998133"/>
          </a:xfrm>
        </p:spPr>
        <p:txBody>
          <a:bodyPr anchor="ctr">
            <a:noAutofit/>
          </a:bodyPr>
          <a:lstStyle/>
          <a:p>
            <a:pPr marL="777240" lvl="5" indent="0" algn="ctr">
              <a:buNone/>
            </a:pPr>
            <a:r>
              <a:rPr lang="es-ES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>ECHO</a:t>
            </a:r>
          </a:p>
          <a:p>
            <a:pPr lvl="5" algn="ctr"/>
            <a:endParaRPr lang="es-ES" sz="2800" b="1" i="0" u="none" strike="noStrike" baseline="0" dirty="0">
              <a:solidFill>
                <a:srgbClr val="000000"/>
              </a:solidFill>
              <a:latin typeface="Garamond" panose="02020404030301010803" pitchFamily="18" charset="0"/>
            </a:endParaRPr>
          </a:p>
          <a:p>
            <a:endParaRPr lang="es-ES" sz="1800" b="0" i="0" u="none" strike="noStrike" baseline="0" dirty="0">
              <a:latin typeface="Garamond" panose="02020404030301010803" pitchFamily="18" charset="0"/>
            </a:endParaRPr>
          </a:p>
          <a:p>
            <a:r>
              <a:rPr lang="es-ES" sz="1800" b="0" i="0" u="none" strike="noStrike" baseline="0" dirty="0">
                <a:latin typeface="Garamond" panose="02020404030301010803" pitchFamily="18" charset="0"/>
              </a:rPr>
              <a:t> </a:t>
            </a:r>
            <a:endParaRPr lang="en-GB" sz="3000" dirty="0"/>
          </a:p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r>
              <a:rPr lang="es-ES" sz="2400" b="1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Funciones:</a:t>
            </a:r>
          </a:p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r>
              <a:rPr lang="es-ES" sz="24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- Gestionar los fondos humanitarios</a:t>
            </a:r>
          </a:p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r>
              <a:rPr lang="es-ES" sz="24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- Aumentar la eficacia de la acción humanitaria</a:t>
            </a:r>
          </a:p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r>
              <a:rPr lang="es-ES" sz="24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- Dotar de mayor visibilidad a la acción humanitaria de la UE. </a:t>
            </a:r>
          </a:p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endParaRPr lang="es-ES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A0A2F69A-A920-4E7B-8184-76A6370119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095" y="5158115"/>
            <a:ext cx="3044140" cy="16781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315440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:a16="http://schemas.microsoft.com/office/drawing/2014/main" id="{1CA8C12F-E72B-D04D-8B53-8D3BECFA61FD}"/>
              </a:ext>
            </a:extLst>
          </p:cNvPr>
          <p:cNvSpPr/>
          <p:nvPr/>
        </p:nvSpPr>
        <p:spPr>
          <a:xfrm>
            <a:off x="-3048" y="5076073"/>
            <a:ext cx="12195048" cy="178192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4DB989F6-0906-0C4A-B26C-2D986809F2D0}"/>
              </a:ext>
            </a:extLst>
          </p:cNvPr>
          <p:cNvSpPr/>
          <p:nvPr/>
        </p:nvSpPr>
        <p:spPr>
          <a:xfrm>
            <a:off x="-3048" y="4170622"/>
            <a:ext cx="12192000" cy="12153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Marcador de contenido 2">
            <a:extLst>
              <a:ext uri="{FF2B5EF4-FFF2-40B4-BE49-F238E27FC236}">
                <a16:creationId xmlns:a16="http://schemas.microsoft.com/office/drawing/2014/main" id="{89CC9BB4-2417-1248-BAA9-D0AC8F1FB1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6096" y="79991"/>
            <a:ext cx="12198096" cy="4998133"/>
          </a:xfrm>
        </p:spPr>
        <p:txBody>
          <a:bodyPr anchor="ctr">
            <a:noAutofit/>
          </a:bodyPr>
          <a:lstStyle/>
          <a:p>
            <a:pPr marL="777240" lvl="5" indent="0" algn="ctr">
              <a:buNone/>
            </a:pPr>
            <a:endParaRPr lang="es-ES" sz="2800" b="1" dirty="0">
              <a:solidFill>
                <a:srgbClr val="000000"/>
              </a:solidFill>
              <a:latin typeface="Garamond" panose="02020404030301010803" pitchFamily="18" charset="0"/>
            </a:endParaRPr>
          </a:p>
          <a:p>
            <a:pPr marL="777240" lvl="5" indent="0" algn="ctr">
              <a:buNone/>
            </a:pPr>
            <a:endParaRPr lang="es-ES" sz="2800" b="1" dirty="0">
              <a:solidFill>
                <a:srgbClr val="000000"/>
              </a:solidFill>
              <a:latin typeface="Garamond" panose="02020404030301010803" pitchFamily="18" charset="0"/>
            </a:endParaRPr>
          </a:p>
          <a:p>
            <a:pPr marL="777240" lvl="5" indent="0" algn="ctr">
              <a:buNone/>
            </a:pPr>
            <a:endParaRPr lang="es-ES" sz="2800" b="1" dirty="0">
              <a:solidFill>
                <a:srgbClr val="000000"/>
              </a:solidFill>
              <a:latin typeface="Garamond" panose="02020404030301010803" pitchFamily="18" charset="0"/>
            </a:endParaRPr>
          </a:p>
          <a:p>
            <a:pPr marL="777240" lvl="5" indent="0" algn="ctr">
              <a:buNone/>
            </a:pPr>
            <a:r>
              <a:rPr lang="es-ES" sz="2800" b="1" dirty="0">
                <a:solidFill>
                  <a:srgbClr val="000000"/>
                </a:solidFill>
                <a:latin typeface="Garamond" panose="02020404030301010803" pitchFamily="18" charset="0"/>
              </a:rPr>
              <a:t>ECHO</a:t>
            </a:r>
          </a:p>
          <a:p>
            <a:r>
              <a:rPr lang="es-ES" sz="1800" b="0" i="0" u="none" strike="noStrike" baseline="0" dirty="0">
                <a:latin typeface="Garamond" panose="02020404030301010803" pitchFamily="18" charset="0"/>
              </a:rPr>
              <a:t> </a:t>
            </a:r>
            <a:r>
              <a:rPr lang="en-GB" sz="3000" i="0" u="none" strike="noStrike" baseline="0" dirty="0"/>
              <a:t>	</a:t>
            </a:r>
            <a:r>
              <a:rPr lang="es-ES" sz="2800" b="1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Actividades:</a:t>
            </a:r>
          </a:p>
          <a:p>
            <a:endParaRPr lang="es-ES" sz="2800" b="1" dirty="0">
              <a:solidFill>
                <a:srgbClr val="222222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1124712" lvl="7" indent="448310" algn="just">
              <a:spcBef>
                <a:spcPts val="0"/>
              </a:spcBef>
              <a:spcAft>
                <a:spcPts val="800"/>
              </a:spcAft>
            </a:pPr>
            <a:r>
              <a:rPr lang="es-ES" sz="16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Atención en catástrofes humanitarias (naturales y humanas)</a:t>
            </a:r>
          </a:p>
          <a:p>
            <a:pPr marL="1124712" lvl="7" indent="448310" algn="just">
              <a:spcBef>
                <a:spcPts val="0"/>
              </a:spcBef>
              <a:spcAft>
                <a:spcPts val="800"/>
              </a:spcAft>
            </a:pPr>
            <a:r>
              <a:rPr lang="es-ES" sz="16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Promover las operaciones humanitarias de emergencia de la Comisión Europea </a:t>
            </a:r>
          </a:p>
          <a:p>
            <a:pPr marL="1124712" lvl="7" indent="448310" algn="just">
              <a:spcBef>
                <a:spcPts val="0"/>
              </a:spcBef>
              <a:spcAft>
                <a:spcPts val="800"/>
              </a:spcAft>
            </a:pPr>
            <a:r>
              <a:rPr lang="es-ES" sz="16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Preservar las vidas humanas en sus operativos</a:t>
            </a:r>
          </a:p>
          <a:p>
            <a:pPr marL="1124712" lvl="7" indent="448310" algn="just">
              <a:spcBef>
                <a:spcPts val="0"/>
              </a:spcBef>
              <a:spcAft>
                <a:spcPts val="800"/>
              </a:spcAft>
            </a:pPr>
            <a:r>
              <a:rPr lang="es-ES" sz="16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Vinculación entre lo humanitario y el desarrollo</a:t>
            </a:r>
          </a:p>
          <a:p>
            <a:pPr marL="1124712" lvl="7" indent="448310" algn="just">
              <a:spcBef>
                <a:spcPts val="0"/>
              </a:spcBef>
              <a:spcAft>
                <a:spcPts val="800"/>
              </a:spcAft>
            </a:pPr>
            <a:r>
              <a:rPr lang="es-ES" sz="16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Rehabilitación post desastre</a:t>
            </a:r>
          </a:p>
          <a:p>
            <a:pPr marL="1124712" lvl="7" indent="448310" algn="just">
              <a:spcBef>
                <a:spcPts val="0"/>
              </a:spcBef>
              <a:spcAft>
                <a:spcPts val="800"/>
              </a:spcAft>
            </a:pPr>
            <a:r>
              <a:rPr lang="es-ES" sz="16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Garantizar los procesos de retorno y reintegración de refugiados y desplazados internos</a:t>
            </a:r>
          </a:p>
          <a:p>
            <a:pPr marL="1124712" lvl="7" indent="448310" algn="just">
              <a:spcBef>
                <a:spcPts val="0"/>
              </a:spcBef>
              <a:spcAft>
                <a:spcPts val="800"/>
              </a:spcAft>
            </a:pPr>
            <a:r>
              <a:rPr lang="es-ES" sz="16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Apoyo a los programas de protección, prevención y mitigación de desastres</a:t>
            </a:r>
          </a:p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r>
              <a:rPr lang="es-ES" sz="24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</a:p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endParaRPr lang="es-ES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A0A2F69A-A920-4E7B-8184-76A6370119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095" y="5158115"/>
            <a:ext cx="3044140" cy="16781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36464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:a16="http://schemas.microsoft.com/office/drawing/2014/main" id="{1CA8C12F-E72B-D04D-8B53-8D3BECFA61FD}"/>
              </a:ext>
            </a:extLst>
          </p:cNvPr>
          <p:cNvSpPr/>
          <p:nvPr/>
        </p:nvSpPr>
        <p:spPr>
          <a:xfrm>
            <a:off x="-3048" y="5076073"/>
            <a:ext cx="12195048" cy="178192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4DB989F6-0906-0C4A-B26C-2D986809F2D0}"/>
              </a:ext>
            </a:extLst>
          </p:cNvPr>
          <p:cNvSpPr/>
          <p:nvPr/>
        </p:nvSpPr>
        <p:spPr>
          <a:xfrm>
            <a:off x="-3048" y="4170622"/>
            <a:ext cx="12192000" cy="12153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Marcador de contenido 2">
            <a:extLst>
              <a:ext uri="{FF2B5EF4-FFF2-40B4-BE49-F238E27FC236}">
                <a16:creationId xmlns:a16="http://schemas.microsoft.com/office/drawing/2014/main" id="{89CC9BB4-2417-1248-BAA9-D0AC8F1FB1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6096" y="79991"/>
            <a:ext cx="12198096" cy="4998133"/>
          </a:xfrm>
        </p:spPr>
        <p:txBody>
          <a:bodyPr anchor="ctr">
            <a:noAutofit/>
          </a:bodyPr>
          <a:lstStyle/>
          <a:p>
            <a:pPr marL="777240" lvl="5" indent="0" algn="ctr">
              <a:buNone/>
            </a:pPr>
            <a:endParaRPr lang="es-ES" sz="2800" b="1" dirty="0">
              <a:solidFill>
                <a:srgbClr val="000000"/>
              </a:solidFill>
              <a:latin typeface="Garamond" panose="02020404030301010803" pitchFamily="18" charset="0"/>
            </a:endParaRPr>
          </a:p>
          <a:p>
            <a:pPr lvl="5"/>
            <a:endParaRPr lang="en-GB" sz="2200" b="1" dirty="0">
              <a:solidFill>
                <a:srgbClr val="222222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777240" lvl="5" indent="0" algn="ctr">
              <a:buNone/>
            </a:pPr>
            <a:r>
              <a:rPr lang="en-GB" sz="2800" b="1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ECHO</a:t>
            </a:r>
          </a:p>
          <a:p>
            <a:pPr lvl="5"/>
            <a:endParaRPr lang="en-GB" sz="2200" b="1" dirty="0">
              <a:solidFill>
                <a:srgbClr val="222222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5"/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ECHO </a:t>
            </a:r>
            <a:r>
              <a:rPr lang="en-GB" sz="2200" b="1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NO</a:t>
            </a:r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es </a:t>
            </a:r>
            <a:r>
              <a:rPr lang="en-GB" sz="2200" dirty="0" err="1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una</a:t>
            </a:r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GB" sz="2200" dirty="0" err="1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organización</a:t>
            </a:r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GB" sz="2200" dirty="0" err="1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operativa</a:t>
            </a:r>
            <a:endParaRPr lang="en-GB" sz="2200" dirty="0">
              <a:solidFill>
                <a:srgbClr val="222222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5"/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ECHO </a:t>
            </a:r>
            <a:r>
              <a:rPr lang="en-GB" sz="2200" b="1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NO</a:t>
            </a:r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es </a:t>
            </a:r>
            <a:r>
              <a:rPr lang="en-GB" sz="2200" dirty="0" err="1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una</a:t>
            </a:r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ONG</a:t>
            </a:r>
          </a:p>
          <a:p>
            <a:pPr lvl="5"/>
            <a:endParaRPr lang="en-GB" sz="2200" dirty="0">
              <a:solidFill>
                <a:srgbClr val="222222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5"/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ECHO </a:t>
            </a:r>
            <a:r>
              <a:rPr lang="en-GB" sz="2200" b="1" dirty="0" err="1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canaliza</a:t>
            </a:r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GB" sz="2200" dirty="0" err="1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fondos</a:t>
            </a:r>
            <a:endParaRPr lang="en-GB" sz="2200" dirty="0">
              <a:solidFill>
                <a:srgbClr val="222222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5"/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ECHO </a:t>
            </a:r>
            <a:r>
              <a:rPr lang="en-GB" sz="2200" b="1" dirty="0" err="1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coordina</a:t>
            </a:r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la </a:t>
            </a:r>
            <a:r>
              <a:rPr lang="en-GB" sz="2200" dirty="0" err="1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acción</a:t>
            </a:r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entre </a:t>
            </a:r>
            <a:r>
              <a:rPr lang="en-GB" sz="2200" dirty="0" err="1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los</a:t>
            </a:r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GB" sz="2200" dirty="0" err="1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Estados</a:t>
            </a:r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GB" sz="2200" dirty="0" err="1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miembros</a:t>
            </a:r>
            <a:endParaRPr lang="en-GB" sz="2200" dirty="0">
              <a:solidFill>
                <a:srgbClr val="222222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5"/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ECHO </a:t>
            </a:r>
            <a:r>
              <a:rPr lang="en-GB" sz="2200" b="1" dirty="0" err="1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financia</a:t>
            </a:r>
            <a:r>
              <a:rPr lang="en-GB" sz="2200" b="1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a ONG </a:t>
            </a:r>
            <a:r>
              <a:rPr lang="en-GB" sz="2200" dirty="0" err="1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humanitarias</a:t>
            </a:r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GB" sz="2200" dirty="0" err="1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vía</a:t>
            </a:r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GB" sz="2200" dirty="0" err="1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convenio</a:t>
            </a:r>
            <a:r>
              <a:rPr lang="en-GB" sz="22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)</a:t>
            </a:r>
          </a:p>
          <a:p>
            <a:endParaRPr lang="es-ES" sz="2800" b="1" dirty="0">
              <a:solidFill>
                <a:srgbClr val="222222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r>
              <a:rPr lang="es-ES" sz="24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</a:p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endParaRPr lang="es-ES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A0A2F69A-A920-4E7B-8184-76A6370119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095" y="5158115"/>
            <a:ext cx="3044140" cy="16781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921879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:a16="http://schemas.microsoft.com/office/drawing/2014/main" id="{1CA8C12F-E72B-D04D-8B53-8D3BECFA61FD}"/>
              </a:ext>
            </a:extLst>
          </p:cNvPr>
          <p:cNvSpPr/>
          <p:nvPr/>
        </p:nvSpPr>
        <p:spPr>
          <a:xfrm>
            <a:off x="-3048" y="5076073"/>
            <a:ext cx="12195048" cy="178192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4DB989F6-0906-0C4A-B26C-2D986809F2D0}"/>
              </a:ext>
            </a:extLst>
          </p:cNvPr>
          <p:cNvSpPr/>
          <p:nvPr/>
        </p:nvSpPr>
        <p:spPr>
          <a:xfrm>
            <a:off x="-3048" y="4170622"/>
            <a:ext cx="12192000" cy="12153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Marcador de contenido 2">
            <a:extLst>
              <a:ext uri="{FF2B5EF4-FFF2-40B4-BE49-F238E27FC236}">
                <a16:creationId xmlns:a16="http://schemas.microsoft.com/office/drawing/2014/main" id="{89CC9BB4-2417-1248-BAA9-D0AC8F1FB1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6096" y="79991"/>
            <a:ext cx="12198096" cy="4998133"/>
          </a:xfrm>
        </p:spPr>
        <p:txBody>
          <a:bodyPr anchor="ctr">
            <a:noAutofit/>
          </a:bodyPr>
          <a:lstStyle/>
          <a:p>
            <a:pPr marL="777240" lvl="5" indent="0" algn="ctr">
              <a:buNone/>
            </a:pPr>
            <a:endParaRPr lang="es-ES" sz="2800" b="1" dirty="0">
              <a:solidFill>
                <a:srgbClr val="000000"/>
              </a:solidFill>
              <a:latin typeface="Garamond" panose="02020404030301010803" pitchFamily="18" charset="0"/>
            </a:endParaRPr>
          </a:p>
          <a:p>
            <a:pPr lvl="5"/>
            <a:endParaRPr lang="en-GB" sz="2200" b="1" dirty="0">
              <a:solidFill>
                <a:srgbClr val="222222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777240" lvl="5" indent="0" algn="ctr">
              <a:buNone/>
            </a:pPr>
            <a:r>
              <a:rPr lang="en-GB" sz="2800" b="1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ECHO</a:t>
            </a:r>
          </a:p>
          <a:p>
            <a:pPr lvl="5"/>
            <a:endParaRPr lang="en-GB" sz="2200" b="1" dirty="0">
              <a:solidFill>
                <a:srgbClr val="222222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lvl="5"/>
            <a:r>
              <a:rPr lang="es-ES" sz="2600" b="1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Presupuesto 2023:</a:t>
            </a:r>
          </a:p>
          <a:p>
            <a:pPr lvl="6"/>
            <a:r>
              <a:rPr lang="es-ES" sz="22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África: 513 M€</a:t>
            </a:r>
          </a:p>
          <a:p>
            <a:pPr lvl="6"/>
            <a:r>
              <a:rPr lang="es-ES" sz="22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Oriente Medio y Norte de África: 382 M€</a:t>
            </a:r>
          </a:p>
          <a:p>
            <a:pPr lvl="6"/>
            <a:r>
              <a:rPr lang="es-ES" sz="22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África, Caribe y Pacífico (ACP): 237 M€</a:t>
            </a:r>
          </a:p>
          <a:p>
            <a:pPr lvl="6"/>
            <a:r>
              <a:rPr lang="es-ES" sz="22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Sudeste de Europa y vecinos: 208 M€</a:t>
            </a:r>
          </a:p>
          <a:p>
            <a:pPr lvl="6"/>
            <a:r>
              <a:rPr lang="es-ES" sz="22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Emergencias sobrevenidas: 141,5 M€</a:t>
            </a:r>
          </a:p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r>
              <a:rPr lang="es-ES" sz="24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</a:p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endParaRPr lang="es-ES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A0A2F69A-A920-4E7B-8184-76A6370119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095" y="5158115"/>
            <a:ext cx="3044140" cy="16781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59723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>
            <a:extLst>
              <a:ext uri="{FF2B5EF4-FFF2-40B4-BE49-F238E27FC236}">
                <a16:creationId xmlns:a16="http://schemas.microsoft.com/office/drawing/2014/main" id="{1CA8C12F-E72B-D04D-8B53-8D3BECFA61FD}"/>
              </a:ext>
            </a:extLst>
          </p:cNvPr>
          <p:cNvSpPr/>
          <p:nvPr/>
        </p:nvSpPr>
        <p:spPr>
          <a:xfrm>
            <a:off x="-3048" y="5076073"/>
            <a:ext cx="12195048" cy="178192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4DB989F6-0906-0C4A-B26C-2D986809F2D0}"/>
              </a:ext>
            </a:extLst>
          </p:cNvPr>
          <p:cNvSpPr/>
          <p:nvPr/>
        </p:nvSpPr>
        <p:spPr>
          <a:xfrm>
            <a:off x="-3048" y="4170622"/>
            <a:ext cx="12192000" cy="12153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Marcador de contenido 2">
            <a:extLst>
              <a:ext uri="{FF2B5EF4-FFF2-40B4-BE49-F238E27FC236}">
                <a16:creationId xmlns:a16="http://schemas.microsoft.com/office/drawing/2014/main" id="{89CC9BB4-2417-1248-BAA9-D0AC8F1FB1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6096" y="79991"/>
            <a:ext cx="12198096" cy="4998133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s-ES" sz="3000" dirty="0"/>
              <a:t>Este módulo Jean Monnet ha obtenido cofinanciación de la Unión          Europea a través del programa Erasmus+ </a:t>
            </a:r>
            <a:r>
              <a:rPr lang="en-GB" sz="3000" dirty="0"/>
              <a:t>Programme</a:t>
            </a:r>
          </a:p>
          <a:p>
            <a:pPr algn="l"/>
            <a:endParaRPr lang="es-ES" sz="1800" b="0" i="0" u="none" strike="noStrike" baseline="0" dirty="0">
              <a:solidFill>
                <a:srgbClr val="000000"/>
              </a:solidFill>
              <a:latin typeface="Garamond" panose="02020404030301010803" pitchFamily="18" charset="0"/>
            </a:endParaRPr>
          </a:p>
          <a:p>
            <a:endParaRPr lang="es-ES" sz="1800" b="0" i="0" u="none" strike="noStrike" baseline="0" dirty="0">
              <a:latin typeface="Garamond" panose="02020404030301010803" pitchFamily="18" charset="0"/>
            </a:endParaRPr>
          </a:p>
          <a:p>
            <a:r>
              <a:rPr lang="es-ES" sz="1800" b="0" i="0" u="none" strike="noStrike" baseline="0" dirty="0">
                <a:latin typeface="Garamond" panose="02020404030301010803" pitchFamily="18" charset="0"/>
              </a:rPr>
              <a:t> </a:t>
            </a:r>
            <a:endParaRPr lang="en-GB" sz="3000" dirty="0"/>
          </a:p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r>
              <a:rPr lang="es-ES" sz="24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EU as a global </a:t>
            </a:r>
            <a:r>
              <a:rPr lang="es-ES" sz="240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power</a:t>
            </a:r>
            <a:r>
              <a:rPr lang="es-ES" sz="24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– Módulo Jean Monnet ERASMUS-JMO-2022</a:t>
            </a:r>
          </a:p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r>
              <a:rPr lang="es-ES" sz="2400" dirty="0">
                <a:solidFill>
                  <a:srgbClr val="22222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Proyecto número </a:t>
            </a:r>
            <a:r>
              <a:rPr lang="es-ES" sz="2400" dirty="0">
                <a:solidFill>
                  <a:srgbClr val="2222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- 101085809 </a:t>
            </a:r>
          </a:p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endParaRPr lang="es-ES" sz="2400" dirty="0">
              <a:solidFill>
                <a:srgbClr val="222222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0" marR="0" indent="448310" algn="just">
              <a:spcBef>
                <a:spcPts val="0"/>
              </a:spcBef>
              <a:spcAft>
                <a:spcPts val="800"/>
              </a:spcAft>
            </a:pPr>
            <a:endParaRPr lang="es-ES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A0A2F69A-A920-4E7B-8184-76A6370119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095" y="5158115"/>
            <a:ext cx="3044140" cy="16781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208248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</TotalTime>
  <Words>308</Words>
  <Application>Microsoft Office PowerPoint</Application>
  <PresentationFormat>Panorámica</PresentationFormat>
  <Paragraphs>93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Integral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Microsoft Office User</dc:creator>
  <cp:lastModifiedBy>julio perez hernanz</cp:lastModifiedBy>
  <cp:revision>6</cp:revision>
  <dcterms:created xsi:type="dcterms:W3CDTF">2022-02-21T13:07:37Z</dcterms:created>
  <dcterms:modified xsi:type="dcterms:W3CDTF">2023-02-13T09:23:57Z</dcterms:modified>
</cp:coreProperties>
</file>