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3" r:id="rId7"/>
    <p:sldId id="262" r:id="rId8"/>
    <p:sldId id="264" r:id="rId9"/>
    <p:sldId id="257" r:id="rId1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6DA32"/>
    <a:srgbClr val="FFFF65"/>
    <a:srgbClr val="7C4F0E"/>
    <a:srgbClr val="000000"/>
    <a:srgbClr val="FF9933"/>
    <a:srgbClr val="AC9C24"/>
    <a:srgbClr val="6C0000"/>
    <a:srgbClr val="D9B2A3"/>
    <a:srgbClr val="C2856C"/>
    <a:srgbClr val="9D5B41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1F9D0-9A21-472E-B40D-8D611F42CE8D}" type="datetimeFigureOut">
              <a:rPr lang="es-ES" smtClean="0"/>
              <a:pPr/>
              <a:t>22/12/2020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39DBC-8035-4903-91F7-5720CB25D1F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1F9D0-9A21-472E-B40D-8D611F42CE8D}" type="datetimeFigureOut">
              <a:rPr lang="es-ES" smtClean="0"/>
              <a:pPr/>
              <a:t>22/12/2020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39DBC-8035-4903-91F7-5720CB25D1F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1F9D0-9A21-472E-B40D-8D611F42CE8D}" type="datetimeFigureOut">
              <a:rPr lang="es-ES" smtClean="0"/>
              <a:pPr/>
              <a:t>22/12/2020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39DBC-8035-4903-91F7-5720CB25D1F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1F9D0-9A21-472E-B40D-8D611F42CE8D}" type="datetimeFigureOut">
              <a:rPr lang="es-ES" smtClean="0"/>
              <a:pPr/>
              <a:t>22/12/2020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39DBC-8035-4903-91F7-5720CB25D1F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1F9D0-9A21-472E-B40D-8D611F42CE8D}" type="datetimeFigureOut">
              <a:rPr lang="es-ES" smtClean="0"/>
              <a:pPr/>
              <a:t>22/12/2020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39DBC-8035-4903-91F7-5720CB25D1F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1F9D0-9A21-472E-B40D-8D611F42CE8D}" type="datetimeFigureOut">
              <a:rPr lang="es-ES" smtClean="0"/>
              <a:pPr/>
              <a:t>22/12/2020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39DBC-8035-4903-91F7-5720CB25D1F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1F9D0-9A21-472E-B40D-8D611F42CE8D}" type="datetimeFigureOut">
              <a:rPr lang="es-ES" smtClean="0"/>
              <a:pPr/>
              <a:t>22/12/2020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39DBC-8035-4903-91F7-5720CB25D1F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1F9D0-9A21-472E-B40D-8D611F42CE8D}" type="datetimeFigureOut">
              <a:rPr lang="es-ES" smtClean="0"/>
              <a:pPr/>
              <a:t>22/12/2020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39DBC-8035-4903-91F7-5720CB25D1F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1F9D0-9A21-472E-B40D-8D611F42CE8D}" type="datetimeFigureOut">
              <a:rPr lang="es-ES" smtClean="0"/>
              <a:pPr/>
              <a:t>22/12/2020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39DBC-8035-4903-91F7-5720CB25D1F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1F9D0-9A21-472E-B40D-8D611F42CE8D}" type="datetimeFigureOut">
              <a:rPr lang="es-ES" smtClean="0"/>
              <a:pPr/>
              <a:t>22/12/2020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39DBC-8035-4903-91F7-5720CB25D1F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1F9D0-9A21-472E-B40D-8D611F42CE8D}" type="datetimeFigureOut">
              <a:rPr lang="es-ES" smtClean="0"/>
              <a:pPr/>
              <a:t>22/12/2020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39DBC-8035-4903-91F7-5720CB25D1F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71F9D0-9A21-472E-B40D-8D611F42CE8D}" type="datetimeFigureOut">
              <a:rPr lang="es-ES" smtClean="0"/>
              <a:pPr/>
              <a:t>22/12/2020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739DBC-8035-4903-91F7-5720CB25D1F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835696" y="620688"/>
            <a:ext cx="5688632" cy="938535"/>
          </a:xfrm>
          <a:solidFill>
            <a:srgbClr val="9D5B41"/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/>
          <a:lstStyle/>
          <a:p>
            <a:r>
              <a:rPr lang="es-ES" dirty="0" smtClean="0">
                <a:latin typeface="Algerian" pitchFamily="82" charset="0"/>
              </a:rPr>
              <a:t>PROYECTO INNOVA </a:t>
            </a:r>
            <a:endParaRPr lang="es-ES" dirty="0">
              <a:latin typeface="Algerian" pitchFamily="82" charset="0"/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483768" y="2132856"/>
            <a:ext cx="4104456" cy="792088"/>
          </a:xfrm>
          <a:solidFill>
            <a:srgbClr val="C2856C"/>
          </a:solidFill>
          <a:ln>
            <a:solidFill>
              <a:srgbClr val="6C0000"/>
            </a:solidFill>
          </a:ln>
        </p:spPr>
        <p:txBody>
          <a:bodyPr>
            <a:normAutofit fontScale="92500" lnSpcReduction="10000"/>
          </a:bodyPr>
          <a:lstStyle/>
          <a:p>
            <a:r>
              <a:rPr lang="es-ES" sz="5400" dirty="0" smtClean="0">
                <a:solidFill>
                  <a:schemeClr val="tx1"/>
                </a:solidFill>
                <a:latin typeface="Brush Script MT" pitchFamily="66" charset="0"/>
              </a:rPr>
              <a:t>COMPRAS</a:t>
            </a:r>
            <a:endParaRPr lang="es-ES" sz="5400" dirty="0">
              <a:solidFill>
                <a:schemeClr val="tx1"/>
              </a:solidFill>
              <a:latin typeface="Brush Script MT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4211960" y="5589240"/>
            <a:ext cx="4680520" cy="954107"/>
          </a:xfrm>
          <a:prstGeom prst="rect">
            <a:avLst/>
          </a:prstGeom>
          <a:solidFill>
            <a:srgbClr val="D9B2A3"/>
          </a:solidFill>
        </p:spPr>
        <p:txBody>
          <a:bodyPr wrap="square" rtlCol="0">
            <a:spAutoFit/>
          </a:bodyPr>
          <a:lstStyle/>
          <a:p>
            <a:r>
              <a:rPr lang="es-ES" sz="2800" dirty="0" smtClean="0"/>
              <a:t>Violeta Vázquez Llamas</a:t>
            </a:r>
          </a:p>
          <a:p>
            <a:r>
              <a:rPr lang="es-ES" sz="2800" dirty="0" smtClean="0"/>
              <a:t>Chino I</a:t>
            </a:r>
            <a:endParaRPr lang="es-E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1000" r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04856" cy="936104"/>
          </a:xfrm>
          <a:solidFill>
            <a:schemeClr val="accent6">
              <a:lumMod val="75000"/>
            </a:schemeClr>
          </a:solidFill>
        </p:spPr>
        <p:txBody>
          <a:bodyPr>
            <a:noAutofit/>
          </a:bodyPr>
          <a:lstStyle/>
          <a:p>
            <a:r>
              <a:rPr lang="es-ES" sz="3200" dirty="0" smtClean="0">
                <a:latin typeface="Book Antiqua" pitchFamily="18" charset="0"/>
              </a:rPr>
              <a:t>VERBOS  Y FRASES MÁS FRECUENTES RELACIONADOS CON LAS COMPRAS</a:t>
            </a:r>
            <a:endParaRPr lang="es-ES" sz="3200" dirty="0">
              <a:latin typeface="Book Antiqua" pitchFamily="18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39552" y="1556792"/>
            <a:ext cx="8280920" cy="4824535"/>
          </a:xfrm>
          <a:solidFill>
            <a:srgbClr val="FF9933"/>
          </a:solidFill>
        </p:spPr>
        <p:txBody>
          <a:bodyPr>
            <a:normAutofit/>
          </a:bodyPr>
          <a:lstStyle/>
          <a:p>
            <a:r>
              <a:rPr lang="zh-CN" altLang="es-ES" sz="3500" b="1" dirty="0" smtClean="0"/>
              <a:t>买</a:t>
            </a:r>
            <a:r>
              <a:rPr lang="zh-CN" altLang="es-ES" sz="3500" dirty="0" smtClean="0"/>
              <a:t> </a:t>
            </a:r>
            <a:r>
              <a:rPr lang="es-ES" altLang="zh-CN" sz="3500" dirty="0" smtClean="0"/>
              <a:t>(mai3): Comprar  </a:t>
            </a:r>
          </a:p>
          <a:p>
            <a:r>
              <a:rPr lang="zh-CN" altLang="es-ES" sz="3500" b="1" dirty="0" smtClean="0"/>
              <a:t>卖 </a:t>
            </a:r>
            <a:r>
              <a:rPr lang="es-ES" altLang="zh-CN" sz="3500" dirty="0" smtClean="0"/>
              <a:t>(mai4): Vender     </a:t>
            </a:r>
          </a:p>
          <a:p>
            <a:r>
              <a:rPr lang="zh-CN" altLang="es-ES" sz="3500" b="1" dirty="0" smtClean="0"/>
              <a:t>多少钱</a:t>
            </a:r>
            <a:r>
              <a:rPr lang="es-ES" altLang="zh-CN" sz="3500" b="1" dirty="0" smtClean="0"/>
              <a:t>? </a:t>
            </a:r>
            <a:r>
              <a:rPr lang="es-ES" altLang="zh-CN" sz="3500" dirty="0" smtClean="0"/>
              <a:t>(duo1 shao3 qian2): ¿Cuánto cuesta?</a:t>
            </a:r>
          </a:p>
          <a:p>
            <a:r>
              <a:rPr lang="zh-CN" altLang="es-ES" sz="3500" b="1" dirty="0" smtClean="0"/>
              <a:t>一共多少钱</a:t>
            </a:r>
            <a:r>
              <a:rPr lang="es-ES" altLang="zh-CN" sz="3500" b="1" dirty="0" smtClean="0"/>
              <a:t>? </a:t>
            </a:r>
            <a:r>
              <a:rPr lang="es-ES" altLang="zh-CN" sz="3500" dirty="0" smtClean="0"/>
              <a:t>(yi2gong4 duo1 shao3 qian2): ¿Cuánto cuesta todo junto?</a:t>
            </a:r>
          </a:p>
          <a:p>
            <a:r>
              <a:rPr lang="zh-CN" altLang="es-ES" sz="3500" b="1" dirty="0" smtClean="0"/>
              <a:t>你想买什么</a:t>
            </a:r>
            <a:r>
              <a:rPr lang="es-ES" altLang="zh-CN" sz="3500" b="1" dirty="0" smtClean="0"/>
              <a:t>? </a:t>
            </a:r>
            <a:r>
              <a:rPr lang="es-ES" altLang="zh-CN" sz="3500" dirty="0" smtClean="0"/>
              <a:t>(ni3 xiang3 mai3 shenme2): ¿qué quieres comprar? </a:t>
            </a:r>
          </a:p>
          <a:p>
            <a:endParaRPr lang="es-ES" sz="4800" dirty="0"/>
          </a:p>
        </p:txBody>
      </p:sp>
      <p:cxnSp>
        <p:nvCxnSpPr>
          <p:cNvPr id="5" name="4 Conector recto"/>
          <p:cNvCxnSpPr/>
          <p:nvPr/>
        </p:nvCxnSpPr>
        <p:spPr>
          <a:xfrm>
            <a:off x="539552" y="2852936"/>
            <a:ext cx="8280920" cy="72008"/>
          </a:xfrm>
          <a:prstGeom prst="line">
            <a:avLst/>
          </a:prstGeom>
          <a:ln w="38100">
            <a:solidFill>
              <a:srgbClr val="7030A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10 CuadroTexto"/>
          <p:cNvSpPr txBox="1"/>
          <p:nvPr/>
        </p:nvSpPr>
        <p:spPr>
          <a:xfrm>
            <a:off x="4788024" y="1484784"/>
            <a:ext cx="3960440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zh-CN" altLang="es-ES" sz="4400" b="1" dirty="0" smtClean="0"/>
              <a:t>想</a:t>
            </a:r>
            <a:r>
              <a:rPr lang="es-ES" altLang="zh-CN" sz="3600" dirty="0" smtClean="0"/>
              <a:t>(xiang3):querer</a:t>
            </a:r>
          </a:p>
          <a:p>
            <a:pPr>
              <a:buFont typeface="Arial" pitchFamily="34" charset="0"/>
              <a:buChar char="•"/>
            </a:pPr>
            <a:r>
              <a:rPr lang="es-ES" altLang="zh-CN" sz="3600" dirty="0" smtClean="0"/>
              <a:t> </a:t>
            </a:r>
            <a:r>
              <a:rPr lang="zh-CN" altLang="es-ES" sz="4400" b="1" dirty="0" smtClean="0"/>
              <a:t>要</a:t>
            </a:r>
            <a:r>
              <a:rPr lang="zh-CN" altLang="es-ES" sz="3600" dirty="0" smtClean="0"/>
              <a:t> </a:t>
            </a:r>
            <a:r>
              <a:rPr lang="es-ES" altLang="zh-CN" sz="3600" dirty="0" smtClean="0"/>
              <a:t>(yao4):querer</a:t>
            </a:r>
          </a:p>
          <a:p>
            <a:r>
              <a:rPr lang="es-ES" altLang="zh-CN" sz="3600" dirty="0" smtClean="0"/>
              <a:t> </a:t>
            </a:r>
            <a:endParaRPr lang="es-ES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0" b="-5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71600" y="274638"/>
            <a:ext cx="7344816" cy="922114"/>
          </a:xfrm>
          <a:solidFill>
            <a:srgbClr val="FFC000"/>
          </a:solidFill>
        </p:spPr>
        <p:txBody>
          <a:bodyPr>
            <a:normAutofit fontScale="90000"/>
          </a:bodyPr>
          <a:lstStyle/>
          <a:p>
            <a:r>
              <a:rPr lang="es-ES" sz="3200" dirty="0" smtClean="0">
                <a:latin typeface="Book Antiqua" pitchFamily="18" charset="0"/>
              </a:rPr>
              <a:t>SUSTANTIVOS RELACIONADOS CON LAS COMPRAS</a:t>
            </a:r>
            <a:endParaRPr lang="es-ES" sz="3200" dirty="0">
              <a:latin typeface="Book Antiqua" pitchFamily="18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971600" y="1484784"/>
            <a:ext cx="7776864" cy="5069160"/>
          </a:xfrm>
          <a:solidFill>
            <a:srgbClr val="FFFF65"/>
          </a:solidFill>
        </p:spPr>
        <p:txBody>
          <a:bodyPr>
            <a:normAutofit fontScale="47500" lnSpcReduction="20000"/>
          </a:bodyPr>
          <a:lstStyle/>
          <a:p>
            <a:endParaRPr lang="es-ES" altLang="zh-CN" sz="5800" b="1" dirty="0" smtClean="0"/>
          </a:p>
          <a:p>
            <a:r>
              <a:rPr lang="zh-CN" altLang="es-ES" sz="5800" b="1" dirty="0" smtClean="0"/>
              <a:t>商店 </a:t>
            </a:r>
            <a:r>
              <a:rPr lang="es-ES" altLang="zh-CN" sz="5800" dirty="0" smtClean="0"/>
              <a:t>(shang1dian4): tienda, comercio</a:t>
            </a:r>
          </a:p>
          <a:p>
            <a:r>
              <a:rPr lang="zh-CN" altLang="es-ES" sz="5800" b="1" dirty="0" smtClean="0"/>
              <a:t>钱</a:t>
            </a:r>
            <a:r>
              <a:rPr lang="zh-CN" altLang="es-ES" sz="5800" dirty="0" smtClean="0"/>
              <a:t> </a:t>
            </a:r>
            <a:r>
              <a:rPr lang="es-ES" altLang="zh-CN" sz="5800" dirty="0" smtClean="0"/>
              <a:t>(qian2): dinero</a:t>
            </a:r>
          </a:p>
          <a:p>
            <a:r>
              <a:rPr lang="zh-CN" altLang="es-ES" sz="5800" b="1" dirty="0" smtClean="0"/>
              <a:t>硬币 </a:t>
            </a:r>
            <a:r>
              <a:rPr lang="es-ES" altLang="zh-CN" sz="5800" dirty="0" smtClean="0"/>
              <a:t>(ying4bi4): moneda</a:t>
            </a:r>
          </a:p>
          <a:p>
            <a:r>
              <a:rPr lang="zh-CN" altLang="es-ES" sz="5800" b="1" dirty="0" smtClean="0"/>
              <a:t>票 </a:t>
            </a:r>
            <a:r>
              <a:rPr lang="es-ES" altLang="zh-CN" sz="5800" dirty="0" smtClean="0"/>
              <a:t>(piao4): billete</a:t>
            </a:r>
            <a:endParaRPr lang="es-ES" altLang="zh-CN" sz="5800" b="1" dirty="0" smtClean="0"/>
          </a:p>
          <a:p>
            <a:r>
              <a:rPr lang="zh-CN" altLang="es-ES" sz="5800" b="1" dirty="0" smtClean="0"/>
              <a:t>超市 </a:t>
            </a:r>
            <a:r>
              <a:rPr lang="es-ES" altLang="zh-CN" sz="5800" dirty="0" smtClean="0"/>
              <a:t>(chao1shi4): supermercado</a:t>
            </a:r>
          </a:p>
          <a:p>
            <a:r>
              <a:rPr lang="zh-CN" altLang="es-ES" sz="5800" b="1" dirty="0" smtClean="0"/>
              <a:t>库</a:t>
            </a:r>
            <a:r>
              <a:rPr lang="es-ES" altLang="zh-CN" sz="5800" b="1" dirty="0" smtClean="0"/>
              <a:t>/ </a:t>
            </a:r>
            <a:r>
              <a:rPr lang="zh-CN" altLang="es-ES" sz="5800" b="1" dirty="0" smtClean="0"/>
              <a:t>仓 </a:t>
            </a:r>
            <a:r>
              <a:rPr lang="es-ES" altLang="zh-CN" sz="5800" dirty="0" smtClean="0"/>
              <a:t>(ku4/cang1): almacén</a:t>
            </a:r>
          </a:p>
          <a:p>
            <a:r>
              <a:rPr lang="zh-CN" altLang="es-ES" sz="5800" b="1" dirty="0" smtClean="0"/>
              <a:t>银行 </a:t>
            </a:r>
            <a:r>
              <a:rPr lang="es-ES" altLang="zh-CN" sz="5800" dirty="0" smtClean="0"/>
              <a:t>(yin2hang2): banco (de dinero)</a:t>
            </a:r>
          </a:p>
          <a:p>
            <a:r>
              <a:rPr lang="zh-CN" altLang="es-ES" sz="5800" b="1" dirty="0" smtClean="0"/>
              <a:t>餐厅 </a:t>
            </a:r>
            <a:r>
              <a:rPr lang="es-ES" altLang="zh-CN" sz="5800" dirty="0" smtClean="0"/>
              <a:t>(can1ting1): comedor/restaurante</a:t>
            </a:r>
          </a:p>
          <a:p>
            <a:r>
              <a:rPr lang="zh-CN" altLang="es-ES" sz="5800" b="1" dirty="0" smtClean="0"/>
              <a:t>水果店 </a:t>
            </a:r>
            <a:r>
              <a:rPr lang="es-ES" altLang="zh-CN" sz="5800" dirty="0" smtClean="0"/>
              <a:t>(shui3guo3dian4): frutería</a:t>
            </a:r>
          </a:p>
          <a:p>
            <a:r>
              <a:rPr lang="zh-CN" altLang="es-ES" sz="5800" b="1" dirty="0" smtClean="0"/>
              <a:t>咖啡馆 </a:t>
            </a:r>
            <a:r>
              <a:rPr lang="es-ES" altLang="zh-CN" sz="5800" dirty="0" smtClean="0"/>
              <a:t>(ka1fei1 guan3): cafetería</a:t>
            </a:r>
            <a:r>
              <a:rPr lang="zh-CN" altLang="es-ES" sz="5800" dirty="0" smtClean="0"/>
              <a:t/>
            </a:r>
            <a:br>
              <a:rPr lang="zh-CN" altLang="es-ES" sz="5800" dirty="0" smtClean="0"/>
            </a:br>
            <a:endParaRPr lang="es-ES" altLang="zh-CN" sz="5800" dirty="0" smtClean="0"/>
          </a:p>
          <a:p>
            <a:endParaRPr lang="es-ES" altLang="zh-CN" b="1" dirty="0" smtClean="0"/>
          </a:p>
          <a:p>
            <a:endParaRPr lang="es-ES" altLang="zh-CN" dirty="0" smtClean="0"/>
          </a:p>
          <a:p>
            <a:endParaRPr lang="es-ES" altLang="zh-CN" dirty="0" smtClean="0"/>
          </a:p>
          <a:p>
            <a:endParaRPr lang="es-ES" altLang="zh-CN" dirty="0" smtClean="0"/>
          </a:p>
          <a:p>
            <a:endParaRPr lang="es-ES" altLang="zh-CN" dirty="0" smtClean="0"/>
          </a:p>
          <a:p>
            <a:endParaRPr lang="es-ES" altLang="zh-CN" dirty="0" smtClean="0"/>
          </a:p>
          <a:p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3000" r="-3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  <a:solidFill>
            <a:schemeClr val="bg1">
              <a:lumMod val="65000"/>
            </a:schemeClr>
          </a:solidFill>
          <a:ln>
            <a:noFill/>
          </a:ln>
        </p:spPr>
        <p:txBody>
          <a:bodyPr>
            <a:noAutofit/>
          </a:bodyPr>
          <a:lstStyle/>
          <a:p>
            <a:r>
              <a:rPr lang="es-ES" sz="2800" dirty="0" smtClean="0">
                <a:latin typeface="Book Antiqua" pitchFamily="18" charset="0"/>
              </a:rPr>
              <a:t>ADJETIVOS RELACIONADOS CON LAS COMPRAS</a:t>
            </a:r>
            <a:endParaRPr lang="es-ES" sz="2800" dirty="0">
              <a:latin typeface="Book Antiqua" pitchFamily="18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971600" y="1412776"/>
            <a:ext cx="6995120" cy="5069160"/>
          </a:xfrm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zh-CN" altLang="es-ES" b="1" dirty="0" smtClean="0"/>
              <a:t>贵</a:t>
            </a:r>
            <a:r>
              <a:rPr lang="zh-CN" altLang="es-ES" dirty="0" smtClean="0"/>
              <a:t> </a:t>
            </a:r>
            <a:r>
              <a:rPr lang="es-ES" altLang="zh-CN" dirty="0" smtClean="0"/>
              <a:t>(gui4): caro</a:t>
            </a:r>
          </a:p>
          <a:p>
            <a:r>
              <a:rPr lang="zh-CN" altLang="es-ES" b="1" dirty="0" smtClean="0"/>
              <a:t>廉</a:t>
            </a:r>
            <a:r>
              <a:rPr lang="zh-CN" altLang="es-ES" dirty="0" smtClean="0"/>
              <a:t> </a:t>
            </a:r>
            <a:r>
              <a:rPr lang="es-ES" altLang="zh-CN" dirty="0" smtClean="0"/>
              <a:t>(lian2): barato</a:t>
            </a:r>
          </a:p>
          <a:p>
            <a:r>
              <a:rPr lang="zh-CN" altLang="es-ES" b="1" dirty="0" smtClean="0"/>
              <a:t>好看 </a:t>
            </a:r>
            <a:r>
              <a:rPr lang="es-ES" altLang="zh-CN" dirty="0" smtClean="0"/>
              <a:t>(hao3kan4): bonito</a:t>
            </a:r>
          </a:p>
          <a:p>
            <a:r>
              <a:rPr lang="zh-CN" altLang="es-ES" b="1" dirty="0" smtClean="0"/>
              <a:t>丑陋 </a:t>
            </a:r>
            <a:r>
              <a:rPr lang="es-ES" altLang="zh-CN" dirty="0" smtClean="0"/>
              <a:t>(chou3lou4): feo</a:t>
            </a:r>
          </a:p>
          <a:p>
            <a:r>
              <a:rPr lang="zh-CN" altLang="es-ES" b="1" dirty="0" smtClean="0"/>
              <a:t>大</a:t>
            </a:r>
            <a:r>
              <a:rPr lang="zh-CN" altLang="es-ES" dirty="0" smtClean="0"/>
              <a:t> </a:t>
            </a:r>
            <a:r>
              <a:rPr lang="es-ES" altLang="zh-CN" dirty="0" smtClean="0"/>
              <a:t>(da4): grande</a:t>
            </a:r>
          </a:p>
          <a:p>
            <a:r>
              <a:rPr lang="zh-CN" altLang="es-ES" b="1" dirty="0" smtClean="0"/>
              <a:t>小</a:t>
            </a:r>
            <a:r>
              <a:rPr lang="es-ES" altLang="zh-CN" dirty="0" smtClean="0"/>
              <a:t> (xiao3): pequeño</a:t>
            </a:r>
          </a:p>
          <a:p>
            <a:r>
              <a:rPr lang="zh-CN" altLang="es-ES" b="1" dirty="0" smtClean="0"/>
              <a:t>重</a:t>
            </a:r>
            <a:r>
              <a:rPr lang="zh-CN" altLang="es-ES" dirty="0" smtClean="0"/>
              <a:t> </a:t>
            </a:r>
            <a:r>
              <a:rPr lang="es-ES" altLang="zh-CN" dirty="0" smtClean="0"/>
              <a:t>(zhong4): pesado</a:t>
            </a:r>
          </a:p>
          <a:p>
            <a:r>
              <a:rPr lang="zh-CN" altLang="es-ES" b="1" dirty="0" smtClean="0"/>
              <a:t>轻</a:t>
            </a:r>
            <a:r>
              <a:rPr lang="zh-CN" altLang="es-ES" dirty="0" smtClean="0"/>
              <a:t> </a:t>
            </a:r>
            <a:r>
              <a:rPr lang="es-ES" altLang="zh-CN" dirty="0" smtClean="0"/>
              <a:t>(qing1): ligero</a:t>
            </a:r>
          </a:p>
          <a:p>
            <a:endParaRPr lang="es-ES" altLang="zh-CN" dirty="0" smtClean="0"/>
          </a:p>
          <a:p>
            <a:endParaRPr lang="es-ES" altLang="zh-CN" dirty="0" smtClean="0"/>
          </a:p>
          <a:p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sz="4000" dirty="0" smtClean="0">
                <a:latin typeface="Algerian" pitchFamily="82" charset="0"/>
              </a:rPr>
              <a:t>SOBRE LA UNIDAD MONETARIA CHINA</a:t>
            </a:r>
            <a:endParaRPr lang="es-ES" sz="4000" dirty="0">
              <a:latin typeface="Algerian" pitchFamily="82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s-ES" sz="3200" dirty="0" smtClean="0"/>
              <a:t>Nombre oficial de la moneda china: </a:t>
            </a:r>
            <a:r>
              <a:rPr lang="es-ES" sz="3200" b="1" dirty="0" smtClean="0"/>
              <a:t>Renminbi (RMB/</a:t>
            </a:r>
            <a:r>
              <a:rPr lang="zh-CN" altLang="es-ES" sz="3200" b="1" dirty="0" smtClean="0"/>
              <a:t>人民币</a:t>
            </a:r>
            <a:r>
              <a:rPr lang="es-ES" sz="3200" b="1" dirty="0" smtClean="0"/>
              <a:t>) (</a:t>
            </a:r>
            <a:r>
              <a:rPr lang="es-ES" sz="3200" dirty="0" smtClean="0"/>
              <a:t>¥)</a:t>
            </a:r>
            <a:endParaRPr lang="es-ES" sz="3200" b="1" dirty="0" smtClean="0"/>
          </a:p>
          <a:p>
            <a:r>
              <a:rPr lang="es-ES" sz="3200" dirty="0" smtClean="0"/>
              <a:t>Unidad básica del RMB: </a:t>
            </a:r>
            <a:r>
              <a:rPr lang="es-ES" sz="3200" b="1" dirty="0" smtClean="0"/>
              <a:t>Yuan </a:t>
            </a:r>
            <a:r>
              <a:rPr lang="es-ES" sz="3200" b="1" dirty="0" smtClean="0"/>
              <a:t>(</a:t>
            </a:r>
            <a:r>
              <a:rPr lang="zh-CN" altLang="es-ES" sz="3200" b="1" dirty="0" smtClean="0"/>
              <a:t>元</a:t>
            </a:r>
            <a:r>
              <a:rPr lang="es-ES" altLang="zh-CN" sz="3200" b="1" dirty="0" smtClean="0"/>
              <a:t>)</a:t>
            </a:r>
          </a:p>
          <a:p>
            <a:r>
              <a:rPr lang="es-ES" altLang="zh-CN" sz="3200" dirty="0" smtClean="0"/>
              <a:t>Nombre coloquial de Yuan: </a:t>
            </a:r>
            <a:r>
              <a:rPr lang="es-ES" altLang="zh-CN" sz="3200" b="1" dirty="0" smtClean="0"/>
              <a:t>Kuai (</a:t>
            </a:r>
            <a:r>
              <a:rPr lang="zh-CN" altLang="es-ES" sz="3200" b="1" dirty="0" smtClean="0"/>
              <a:t>块</a:t>
            </a:r>
            <a:r>
              <a:rPr lang="es-ES" altLang="zh-CN" sz="3200" b="1" dirty="0" smtClean="0"/>
              <a:t>)</a:t>
            </a:r>
            <a:endParaRPr lang="es-ES" altLang="zh-CN" sz="3200" dirty="0" smtClean="0"/>
          </a:p>
          <a:p>
            <a:endParaRPr lang="es-ES" sz="3200" dirty="0"/>
          </a:p>
        </p:txBody>
      </p:sp>
      <p:pic>
        <p:nvPicPr>
          <p:cNvPr id="4" name="3 Imagen" descr="102613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7984" y="2132856"/>
            <a:ext cx="4320480" cy="291503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dirty="0" smtClean="0">
                <a:latin typeface="Algerian" pitchFamily="82" charset="0"/>
              </a:rPr>
              <a:t>SOBRE LA UNIDAD MONETARIA </a:t>
            </a:r>
            <a:r>
              <a:rPr lang="es-ES" dirty="0" smtClean="0">
                <a:latin typeface="Algerian" pitchFamily="82" charset="0"/>
              </a:rPr>
              <a:t>CHINA II</a:t>
            </a:r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>
            <a:off x="755576" y="1844824"/>
            <a:ext cx="2448272" cy="1080120"/>
          </a:xfrm>
          <a:prstGeom prst="rect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3600" dirty="0" smtClean="0"/>
              <a:t>1 Yuan (</a:t>
            </a:r>
            <a:r>
              <a:rPr lang="zh-CN" altLang="es-ES" sz="3600" b="1" dirty="0" smtClean="0"/>
              <a:t>元</a:t>
            </a:r>
            <a:r>
              <a:rPr lang="es-ES" altLang="zh-CN" sz="3600" b="1" dirty="0" smtClean="0"/>
              <a:t>)</a:t>
            </a:r>
            <a:endParaRPr lang="es-ES" sz="3600" dirty="0"/>
          </a:p>
        </p:txBody>
      </p:sp>
      <p:sp>
        <p:nvSpPr>
          <p:cNvPr id="8" name="7 Igual que"/>
          <p:cNvSpPr/>
          <p:nvPr/>
        </p:nvSpPr>
        <p:spPr>
          <a:xfrm>
            <a:off x="3995936" y="1988840"/>
            <a:ext cx="1224136" cy="720080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5796136" y="1772816"/>
            <a:ext cx="2520280" cy="1152128"/>
          </a:xfrm>
          <a:prstGeom prst="rect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3600" dirty="0" smtClean="0"/>
              <a:t>10 </a:t>
            </a:r>
            <a:r>
              <a:rPr lang="es-ES" sz="3600" dirty="0" err="1" smtClean="0"/>
              <a:t>Jiao</a:t>
            </a:r>
            <a:r>
              <a:rPr lang="es-ES" sz="3600" dirty="0" smtClean="0"/>
              <a:t> (</a:t>
            </a:r>
            <a:r>
              <a:rPr lang="zh-CN" altLang="es-ES" sz="3600" dirty="0" smtClean="0"/>
              <a:t>角</a:t>
            </a:r>
            <a:r>
              <a:rPr lang="es-ES" altLang="zh-CN" sz="3600" dirty="0" smtClean="0"/>
              <a:t>)</a:t>
            </a:r>
            <a:r>
              <a:rPr lang="es-ES" sz="3600" dirty="0" smtClean="0"/>
              <a:t> </a:t>
            </a:r>
            <a:endParaRPr lang="es-ES" sz="3600" dirty="0"/>
          </a:p>
        </p:txBody>
      </p:sp>
      <p:sp>
        <p:nvSpPr>
          <p:cNvPr id="10" name="9 Rectángulo"/>
          <p:cNvSpPr/>
          <p:nvPr/>
        </p:nvSpPr>
        <p:spPr>
          <a:xfrm>
            <a:off x="683568" y="3861048"/>
            <a:ext cx="2664296" cy="1224136"/>
          </a:xfrm>
          <a:prstGeom prst="rect">
            <a:avLst/>
          </a:prstGeom>
          <a:solidFill>
            <a:srgbClr val="56DA32"/>
          </a:solidFill>
          <a:ln>
            <a:solidFill>
              <a:srgbClr val="56DA3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3600" dirty="0" smtClean="0"/>
              <a:t>1 </a:t>
            </a:r>
            <a:r>
              <a:rPr lang="es-ES" sz="3600" dirty="0" err="1" smtClean="0"/>
              <a:t>Jiao</a:t>
            </a:r>
            <a:r>
              <a:rPr lang="es-ES" sz="3600" dirty="0" smtClean="0"/>
              <a:t> (</a:t>
            </a:r>
            <a:r>
              <a:rPr lang="zh-CN" altLang="es-ES" sz="3600" dirty="0" smtClean="0"/>
              <a:t>角</a:t>
            </a:r>
            <a:r>
              <a:rPr lang="es-ES" altLang="zh-CN" sz="3600" dirty="0" smtClean="0"/>
              <a:t>)</a:t>
            </a:r>
            <a:endParaRPr lang="es-ES" sz="3600" dirty="0"/>
          </a:p>
        </p:txBody>
      </p:sp>
      <p:sp>
        <p:nvSpPr>
          <p:cNvPr id="11" name="10 Igual que"/>
          <p:cNvSpPr/>
          <p:nvPr/>
        </p:nvSpPr>
        <p:spPr>
          <a:xfrm>
            <a:off x="3923928" y="4077072"/>
            <a:ext cx="1368152" cy="864096"/>
          </a:xfrm>
          <a:prstGeom prst="mathEqual">
            <a:avLst/>
          </a:prstGeom>
          <a:solidFill>
            <a:srgbClr val="00B050"/>
          </a:solidFill>
          <a:ln>
            <a:solidFill>
              <a:srgbClr val="56DA3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5724128" y="3861048"/>
            <a:ext cx="2592288" cy="1152128"/>
          </a:xfrm>
          <a:prstGeom prst="rect">
            <a:avLst/>
          </a:prstGeom>
          <a:solidFill>
            <a:srgbClr val="56DA32"/>
          </a:solidFill>
          <a:ln>
            <a:solidFill>
              <a:srgbClr val="56DA3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3600" dirty="0" smtClean="0"/>
              <a:t>10 </a:t>
            </a:r>
            <a:r>
              <a:rPr lang="es-ES" sz="3600" dirty="0" err="1" smtClean="0"/>
              <a:t>Fen</a:t>
            </a:r>
            <a:r>
              <a:rPr lang="es-ES" sz="3600" dirty="0" smtClean="0"/>
              <a:t> (</a:t>
            </a:r>
            <a:r>
              <a:rPr lang="zh-CN" altLang="es-ES" sz="3600" dirty="0" smtClean="0"/>
              <a:t>分</a:t>
            </a:r>
            <a:r>
              <a:rPr lang="es-ES" altLang="zh-CN" sz="3600" dirty="0" smtClean="0"/>
              <a:t>)</a:t>
            </a:r>
            <a:r>
              <a:rPr lang="es-ES" sz="3600" dirty="0" smtClean="0"/>
              <a:t> </a:t>
            </a:r>
            <a:endParaRPr lang="es-ES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/>
          <a:lstStyle/>
          <a:p>
            <a:r>
              <a:rPr lang="es-ES" dirty="0" smtClean="0">
                <a:latin typeface="Algerian" pitchFamily="82" charset="0"/>
              </a:rPr>
              <a:t>BILLETES CHINOS</a:t>
            </a:r>
            <a:endParaRPr lang="es-ES" dirty="0">
              <a:latin typeface="Algerian" pitchFamily="82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95536" y="1268760"/>
            <a:ext cx="4038600" cy="1036712"/>
          </a:xfrm>
          <a:solidFill>
            <a:schemeClr val="accent5">
              <a:lumMod val="60000"/>
              <a:lumOff val="40000"/>
            </a:schemeClr>
          </a:solidFill>
        </p:spPr>
        <p:txBody>
          <a:bodyPr/>
          <a:lstStyle/>
          <a:p>
            <a:r>
              <a:rPr lang="es-ES" dirty="0" smtClean="0"/>
              <a:t>Hay billetes de 1,2 y 5 </a:t>
            </a:r>
            <a:r>
              <a:rPr lang="es-ES" b="1" dirty="0" err="1" smtClean="0"/>
              <a:t>jiaos</a:t>
            </a:r>
            <a:r>
              <a:rPr lang="es-ES" b="1" dirty="0" smtClean="0"/>
              <a:t> (</a:t>
            </a:r>
            <a:r>
              <a:rPr lang="zh-CN" altLang="es-ES" b="1" dirty="0" smtClean="0"/>
              <a:t>角</a:t>
            </a:r>
            <a:r>
              <a:rPr lang="es-ES" altLang="zh-CN" b="1" dirty="0" smtClean="0"/>
              <a:t>)</a:t>
            </a:r>
            <a:endParaRPr lang="es-ES" b="1" dirty="0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932040" y="1052736"/>
            <a:ext cx="4038600" cy="1396751"/>
          </a:xfrm>
          <a:solidFill>
            <a:schemeClr val="accent5">
              <a:lumMod val="60000"/>
              <a:lumOff val="40000"/>
            </a:schemeClr>
          </a:solidFill>
        </p:spPr>
        <p:txBody>
          <a:bodyPr/>
          <a:lstStyle/>
          <a:p>
            <a:r>
              <a:rPr lang="es-ES" dirty="0" smtClean="0"/>
              <a:t>Hay billetes de 1,2,5,10,20,50 y 100 </a:t>
            </a:r>
            <a:r>
              <a:rPr lang="es-ES" b="1" dirty="0" smtClean="0"/>
              <a:t>yuanes (</a:t>
            </a:r>
            <a:r>
              <a:rPr lang="zh-CN" altLang="es-ES" b="1" dirty="0" smtClean="0"/>
              <a:t>元</a:t>
            </a:r>
            <a:r>
              <a:rPr lang="es-ES" altLang="zh-CN" b="1" dirty="0" smtClean="0"/>
              <a:t>)</a:t>
            </a:r>
            <a:endParaRPr lang="es-ES" b="1" dirty="0"/>
          </a:p>
        </p:txBody>
      </p:sp>
      <p:pic>
        <p:nvPicPr>
          <p:cNvPr id="2050" name="Picture 2" descr="China, 1 jiao | Billetes, Papel moneda, Historia del diner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2564904"/>
            <a:ext cx="3816424" cy="2016223"/>
          </a:xfrm>
          <a:prstGeom prst="rect">
            <a:avLst/>
          </a:prstGeom>
          <a:noFill/>
        </p:spPr>
      </p:pic>
      <p:pic>
        <p:nvPicPr>
          <p:cNvPr id="2054" name="Picture 6" descr="Billete China 2 Jiao 1962 - Billetes en Mercado Libre Argentin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4797152"/>
            <a:ext cx="4042048" cy="1857350"/>
          </a:xfrm>
          <a:prstGeom prst="rect">
            <a:avLst/>
          </a:prstGeom>
          <a:solidFill>
            <a:schemeClr val="bg1"/>
          </a:solidFill>
          <a:ln>
            <a:solidFill>
              <a:srgbClr val="00B050">
                <a:alpha val="0"/>
              </a:srgbClr>
            </a:solidFill>
          </a:ln>
        </p:spPr>
      </p:pic>
      <p:pic>
        <p:nvPicPr>
          <p:cNvPr id="2058" name="Picture 10" descr="billetes chinos actuales | Vector free, Chinese party, Png images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48064" y="2564904"/>
            <a:ext cx="3754833" cy="41044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1143000"/>
          </a:xfrm>
        </p:spPr>
        <p:txBody>
          <a:bodyPr/>
          <a:lstStyle/>
          <a:p>
            <a:r>
              <a:rPr lang="es-ES" dirty="0" smtClean="0">
                <a:latin typeface="Algerian" pitchFamily="82" charset="0"/>
              </a:rPr>
              <a:t>MONEDAS CHINAS</a:t>
            </a:r>
            <a:endParaRPr lang="es-ES" dirty="0">
              <a:latin typeface="Algerian" pitchFamily="82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95536" y="1412776"/>
            <a:ext cx="4038600" cy="4525963"/>
          </a:xfrm>
        </p:spPr>
        <p:txBody>
          <a:bodyPr/>
          <a:lstStyle/>
          <a:p>
            <a:r>
              <a:rPr lang="es-ES" dirty="0" smtClean="0"/>
              <a:t>Hay monedas de 1,2 y 5 </a:t>
            </a:r>
            <a:r>
              <a:rPr lang="es-ES" dirty="0" err="1" smtClean="0"/>
              <a:t>fen</a:t>
            </a:r>
            <a:r>
              <a:rPr lang="es-ES" dirty="0" smtClean="0"/>
              <a:t> </a:t>
            </a:r>
          </a:p>
          <a:p>
            <a:endParaRPr lang="es-ES" dirty="0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4008" y="1268760"/>
            <a:ext cx="4038600" cy="1180728"/>
          </a:xfrm>
        </p:spPr>
        <p:txBody>
          <a:bodyPr/>
          <a:lstStyle/>
          <a:p>
            <a:r>
              <a:rPr lang="es-ES" dirty="0" smtClean="0"/>
              <a:t>Hay monedas de 1 y 5 </a:t>
            </a:r>
            <a:r>
              <a:rPr lang="es-ES" dirty="0" err="1" smtClean="0"/>
              <a:t>jiaos</a:t>
            </a:r>
            <a:r>
              <a:rPr lang="es-ES" dirty="0" smtClean="0"/>
              <a:t> </a:t>
            </a:r>
            <a:endParaRPr lang="es-ES" dirty="0"/>
          </a:p>
        </p:txBody>
      </p:sp>
      <p:sp>
        <p:nvSpPr>
          <p:cNvPr id="5" name="4 CuadroTexto"/>
          <p:cNvSpPr txBox="1"/>
          <p:nvPr/>
        </p:nvSpPr>
        <p:spPr>
          <a:xfrm>
            <a:off x="467544" y="5517232"/>
            <a:ext cx="38164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s-ES" sz="2800" dirty="0" smtClean="0"/>
              <a:t>Hay monedas de 1 yuan </a:t>
            </a:r>
            <a:endParaRPr lang="es-ES" sz="2800" dirty="0"/>
          </a:p>
        </p:txBody>
      </p:sp>
      <p:pic>
        <p:nvPicPr>
          <p:cNvPr id="21506" name="Picture 2" descr="MIL ANUNCIOS.COM - MONEDA China 1 jia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2204864"/>
            <a:ext cx="3024336" cy="2268252"/>
          </a:xfrm>
          <a:prstGeom prst="rect">
            <a:avLst/>
          </a:prstGeom>
          <a:noFill/>
        </p:spPr>
      </p:pic>
      <p:sp>
        <p:nvSpPr>
          <p:cNvPr id="21508" name="AutoShape 4" descr="Moneda: 1 Fēn (China) (Monedas en circulación) WCC:km1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9" name="8 Imagen" descr="1-Fē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91680" y="2492896"/>
            <a:ext cx="2497460" cy="2472485"/>
          </a:xfrm>
          <a:prstGeom prst="rect">
            <a:avLst/>
          </a:prstGeom>
        </p:spPr>
      </p:pic>
      <p:pic>
        <p:nvPicPr>
          <p:cNvPr id="10" name="9 Imagen" descr="1-Yua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220072" y="4581128"/>
            <a:ext cx="2304256" cy="212102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es-ES" dirty="0" smtClean="0"/>
              <a:t>Créditos </a:t>
            </a:r>
            <a:r>
              <a:rPr lang="es-ES" dirty="0" smtClean="0"/>
              <a:t>de imagen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7427168" cy="4565104"/>
          </a:xfrm>
        </p:spPr>
        <p:txBody>
          <a:bodyPr>
            <a:normAutofit/>
          </a:bodyPr>
          <a:lstStyle/>
          <a:p>
            <a:r>
              <a:rPr lang="es-ES" sz="1600" dirty="0" smtClean="0"/>
              <a:t>Imagen  fondo portada: </a:t>
            </a:r>
            <a:r>
              <a:rPr lang="es-ES" sz="1600" dirty="0" err="1" smtClean="0"/>
              <a:t>pixibay</a:t>
            </a:r>
            <a:endParaRPr lang="es-ES" sz="1600" dirty="0" smtClean="0"/>
          </a:p>
          <a:p>
            <a:r>
              <a:rPr lang="es-ES" sz="1600" dirty="0" smtClean="0"/>
              <a:t>Imagen </a:t>
            </a:r>
            <a:r>
              <a:rPr lang="es-ES" sz="1600" dirty="0" smtClean="0"/>
              <a:t>fondo 3: </a:t>
            </a:r>
            <a:r>
              <a:rPr lang="es-ES" sz="1600" dirty="0" err="1" smtClean="0"/>
              <a:t>pixibay</a:t>
            </a:r>
            <a:endParaRPr lang="es-ES" sz="1600" dirty="0" smtClean="0"/>
          </a:p>
          <a:p>
            <a:r>
              <a:rPr lang="es-ES" sz="1600" dirty="0" smtClean="0"/>
              <a:t>Imagen fondo 4: cubahora.cu  </a:t>
            </a:r>
          </a:p>
          <a:p>
            <a:r>
              <a:rPr lang="es-ES" sz="1600" dirty="0" smtClean="0"/>
              <a:t>Imagen yuan con monedas: 20minutos</a:t>
            </a:r>
          </a:p>
          <a:p>
            <a:r>
              <a:rPr lang="es-ES" sz="1600" dirty="0" smtClean="0"/>
              <a:t>Fondo de billetes: </a:t>
            </a:r>
            <a:r>
              <a:rPr lang="es-ES" sz="1600" dirty="0" err="1" smtClean="0"/>
              <a:t>todocoleccion</a:t>
            </a:r>
            <a:endParaRPr lang="es-ES" sz="1600" dirty="0" smtClean="0"/>
          </a:p>
          <a:p>
            <a:r>
              <a:rPr lang="es-ES" sz="1600" dirty="0" smtClean="0"/>
              <a:t>Imagen 1 </a:t>
            </a:r>
            <a:r>
              <a:rPr lang="es-ES" sz="1600" dirty="0" err="1" smtClean="0"/>
              <a:t>jiao</a:t>
            </a:r>
            <a:r>
              <a:rPr lang="es-ES" sz="1600" dirty="0" smtClean="0"/>
              <a:t>: </a:t>
            </a:r>
            <a:r>
              <a:rPr lang="es-ES" sz="1600" dirty="0" err="1" smtClean="0"/>
              <a:t>pinterest</a:t>
            </a:r>
            <a:endParaRPr lang="es-ES" sz="1600" dirty="0" smtClean="0"/>
          </a:p>
          <a:p>
            <a:r>
              <a:rPr lang="es-ES" sz="1600" dirty="0" smtClean="0"/>
              <a:t>Imagen 2 </a:t>
            </a:r>
            <a:r>
              <a:rPr lang="es-ES" sz="1600" dirty="0" err="1" smtClean="0"/>
              <a:t>jiao</a:t>
            </a:r>
            <a:r>
              <a:rPr lang="es-ES" sz="1600" dirty="0" smtClean="0"/>
              <a:t>: en mercado libre Argentina</a:t>
            </a:r>
          </a:p>
          <a:p>
            <a:r>
              <a:rPr lang="es-ES" sz="1600" dirty="0" smtClean="0"/>
              <a:t>Imagen 1 yuan: </a:t>
            </a:r>
            <a:r>
              <a:rPr lang="es-ES" sz="1600" dirty="0" err="1" smtClean="0"/>
              <a:t>iCambio</a:t>
            </a:r>
            <a:r>
              <a:rPr lang="es-ES" sz="1600" dirty="0" smtClean="0"/>
              <a:t>  </a:t>
            </a:r>
          </a:p>
          <a:p>
            <a:r>
              <a:rPr lang="es-ES" sz="1600" dirty="0" smtClean="0"/>
              <a:t>Imagen billetes chinos: </a:t>
            </a:r>
            <a:r>
              <a:rPr lang="es-ES" sz="1600" dirty="0" err="1" smtClean="0"/>
              <a:t>pinterest</a:t>
            </a:r>
            <a:endParaRPr lang="es-ES" sz="1600" dirty="0" smtClean="0"/>
          </a:p>
          <a:p>
            <a:r>
              <a:rPr lang="es-ES" sz="1600" dirty="0" smtClean="0"/>
              <a:t>Moned</a:t>
            </a:r>
            <a:r>
              <a:rPr lang="es-ES" sz="1600" dirty="0" smtClean="0"/>
              <a:t>a 1 </a:t>
            </a:r>
            <a:r>
              <a:rPr lang="es-ES" sz="1600" dirty="0" err="1" smtClean="0"/>
              <a:t>fen</a:t>
            </a:r>
            <a:r>
              <a:rPr lang="es-ES" sz="1600" dirty="0" smtClean="0"/>
              <a:t>: </a:t>
            </a:r>
            <a:r>
              <a:rPr lang="es-ES" sz="1600" dirty="0" err="1" smtClean="0"/>
              <a:t>colnect</a:t>
            </a:r>
            <a:endParaRPr lang="es-ES" sz="1600" dirty="0" smtClean="0"/>
          </a:p>
          <a:p>
            <a:r>
              <a:rPr lang="es-ES" sz="1600" dirty="0" smtClean="0"/>
              <a:t>Moneda 1 </a:t>
            </a:r>
            <a:r>
              <a:rPr lang="es-ES" sz="1600" dirty="0" err="1" smtClean="0"/>
              <a:t>jiao</a:t>
            </a:r>
            <a:r>
              <a:rPr lang="es-ES" sz="1600" dirty="0" smtClean="0"/>
              <a:t>: </a:t>
            </a:r>
            <a:r>
              <a:rPr lang="es-ES" sz="1600" dirty="0" err="1" smtClean="0"/>
              <a:t>milanuncios</a:t>
            </a:r>
            <a:r>
              <a:rPr lang="es-ES" sz="1600" dirty="0" smtClean="0"/>
              <a:t> </a:t>
            </a:r>
          </a:p>
          <a:p>
            <a:r>
              <a:rPr lang="es-ES" sz="1600" dirty="0" smtClean="0"/>
              <a:t>Moneda 1 yuan: </a:t>
            </a:r>
            <a:r>
              <a:rPr lang="es-ES" sz="1600" dirty="0" err="1" smtClean="0"/>
              <a:t>colnect</a:t>
            </a:r>
            <a:endParaRPr lang="es-ES" sz="1600" dirty="0" smtClean="0"/>
          </a:p>
          <a:p>
            <a:endParaRPr lang="es-ES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243</TotalTime>
  <Words>382</Words>
  <Application>Microsoft Office PowerPoint</Application>
  <PresentationFormat>Presentación en pantalla (4:3)</PresentationFormat>
  <Paragraphs>69</Paragraphs>
  <Slides>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0" baseType="lpstr">
      <vt:lpstr>Tema de Office</vt:lpstr>
      <vt:lpstr>PROYECTO INNOVA </vt:lpstr>
      <vt:lpstr>VERBOS  Y FRASES MÁS FRECUENTES RELACIONADOS CON LAS COMPRAS</vt:lpstr>
      <vt:lpstr>SUSTANTIVOS RELACIONADOS CON LAS COMPRAS</vt:lpstr>
      <vt:lpstr>ADJETIVOS RELACIONADOS CON LAS COMPRAS</vt:lpstr>
      <vt:lpstr>SOBRE LA UNIDAD MONETARIA CHINA</vt:lpstr>
      <vt:lpstr>SOBRE LA UNIDAD MONETARIA CHINA II</vt:lpstr>
      <vt:lpstr>BILLETES CHINOS</vt:lpstr>
      <vt:lpstr>MONEDAS CHINAS</vt:lpstr>
      <vt:lpstr>Créditos de imagen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PROYECTO INNOVA</dc:title>
  <dc:creator>Windows User</dc:creator>
  <cp:lastModifiedBy>Windows User</cp:lastModifiedBy>
  <cp:revision>42</cp:revision>
  <dcterms:created xsi:type="dcterms:W3CDTF">2020-12-11T15:05:19Z</dcterms:created>
  <dcterms:modified xsi:type="dcterms:W3CDTF">2020-12-22T11:43:12Z</dcterms:modified>
</cp:coreProperties>
</file>