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6" r:id="rId13"/>
    <p:sldId id="266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embeddedFontLst>
    <p:embeddedFont>
      <p:font typeface="Dancing Script" panose="020B0604020202020204" charset="0"/>
      <p:regular r:id="rId42"/>
      <p:bold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Kaushan Script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6nTfoovgdg2EdZbyv2xKBzfnF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0758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5ee27d8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75ee27d8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5ee27d8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75ee27d8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5ee27d8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75ee27d8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f407450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6f407450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354931b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14ce354931b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5ee27d8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75ee27d8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5ee27d86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75ee27d86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sldNum" idx="12"/>
          </p:nvPr>
        </p:nvSpPr>
        <p:spPr>
          <a:xfrm>
            <a:off x="76200" y="624840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>
            <a:spLocks noGrp="1"/>
          </p:cNvSpPr>
          <p:nvPr>
            <p:ph type="title"/>
          </p:nvPr>
        </p:nvSpPr>
        <p:spPr>
          <a:xfrm>
            <a:off x="6705600" y="762000"/>
            <a:ext cx="1981200" cy="532447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4" name="Google Shape;34;p38"/>
          <p:cNvSpPr txBox="1"/>
          <p:nvPr/>
        </p:nvSpPr>
        <p:spPr>
          <a:xfrm rot="5400000">
            <a:off x="5061119" y="2460794"/>
            <a:ext cx="5270161" cy="192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Haga clic para modificar el estilo de título del patrón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 rot="5400000">
            <a:off x="995363" y="528638"/>
            <a:ext cx="5324475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 rot="5400000">
            <a:off x="2822575" y="377825"/>
            <a:ext cx="3724275" cy="76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Font typeface="Arial"/>
              <a:buChar char="–"/>
              <a:defRPr sz="2800"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–"/>
              <a:defRPr sz="2000"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–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–"/>
              <a:defRPr sz="2000"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–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–"/>
              <a:defRPr sz="2400"/>
            </a:lvl2pPr>
            <a:lvl3pPr marL="1371600" lvl="2" indent="-323850" algn="l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Font typeface="Arial"/>
              <a:buChar char="–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2"/>
          </p:nvPr>
        </p:nvSpPr>
        <p:spPr>
          <a:xfrm>
            <a:off x="4760913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–"/>
              <a:defRPr sz="2400"/>
            </a:lvl2pPr>
            <a:lvl3pPr marL="1371600" lvl="2" indent="-323850" algn="l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Font typeface="Arial"/>
              <a:buChar char="–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3"/>
          <p:cNvGrpSpPr/>
          <p:nvPr/>
        </p:nvGrpSpPr>
        <p:grpSpPr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1" name="Google Shape;11;p33"/>
            <p:cNvGrpSpPr/>
            <p:nvPr/>
          </p:nvGrpSpPr>
          <p:grpSpPr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2" name="Google Shape;12;p33"/>
              <p:cNvSpPr txBox="1"/>
              <p:nvPr/>
            </p:nvSpPr>
            <p:spPr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33"/>
              <p:cNvSpPr/>
              <p:nvPr/>
            </p:nvSpPr>
            <p:spPr>
              <a:xfrm>
                <a:off x="288" y="0"/>
                <a:ext cx="1728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35" extrusionOk="0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33"/>
            <p:cNvGrpSpPr/>
            <p:nvPr/>
          </p:nvGrpSpPr>
          <p:grpSpPr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5" name="Google Shape;15;p33"/>
              <p:cNvSpPr/>
              <p:nvPr/>
            </p:nvSpPr>
            <p:spPr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3"/>
              <p:cNvSpPr/>
              <p:nvPr/>
            </p:nvSpPr>
            <p:spPr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17;p3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6"/>
          <p:cNvGrpSpPr/>
          <p:nvPr/>
        </p:nvGrpSpPr>
        <p:grpSpPr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8" name="Google Shape;88;p36"/>
            <p:cNvSpPr txBox="1"/>
            <p:nvPr/>
          </p:nvSpPr>
          <p:spPr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6"/>
            <p:cNvSpPr/>
            <p:nvPr/>
          </p:nvSpPr>
          <p:spPr>
            <a:xfrm>
              <a:off x="432" y="624"/>
              <a:ext cx="3264" cy="1200"/>
            </a:xfrm>
            <a:prstGeom prst="roundRect">
              <a:avLst>
                <a:gd name="adj" fmla="val 108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36"/>
          <p:cNvGrpSpPr/>
          <p:nvPr/>
        </p:nvGrpSpPr>
        <p:grpSpPr>
          <a:xfrm>
            <a:off x="3632200" y="4889500"/>
            <a:ext cx="4876800" cy="319087"/>
            <a:chOff x="2288" y="3080"/>
            <a:chExt cx="3072" cy="201"/>
          </a:xfrm>
        </p:grpSpPr>
        <p:sp>
          <p:nvSpPr>
            <p:cNvPr id="91" name="Google Shape;91;p36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6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sldNum" idx="12"/>
          </p:nvPr>
        </p:nvSpPr>
        <p:spPr>
          <a:xfrm>
            <a:off x="76200" y="624840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bs.ac.uk/" TargetMode="External"/><Relationship Id="rId3" Type="http://schemas.openxmlformats.org/officeDocument/2006/relationships/hyperlink" Target="http://www.ucm.es/recursos-humanos-de-investigacion" TargetMode="External"/><Relationship Id="rId7" Type="http://schemas.openxmlformats.org/officeDocument/2006/relationships/hyperlink" Target="http://www.h-ne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ua.es/es/oia/becas-ayudas/" TargetMode="External"/><Relationship Id="rId5" Type="http://schemas.openxmlformats.org/officeDocument/2006/relationships/hyperlink" Target="https://www.facebook.com/lacasadelestudianteucm" TargetMode="External"/><Relationship Id="rId10" Type="http://schemas.openxmlformats.org/officeDocument/2006/relationships/hyperlink" Target="https://www.scholarshipsads.com/" TargetMode="External"/><Relationship Id="rId4" Type="http://schemas.openxmlformats.org/officeDocument/2006/relationships/hyperlink" Target="https://becas.ucm.es/" TargetMode="External"/><Relationship Id="rId9" Type="http://schemas.openxmlformats.org/officeDocument/2006/relationships/hyperlink" Target="https://ec.europa.eu/programmes/horizon2020/en/area/funding-research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dex.unam.mx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ar.ub.edu/2014" TargetMode="External"/><Relationship Id="rId4" Type="http://schemas.openxmlformats.org/officeDocument/2006/relationships/hyperlink" Target="http://www.scimagoj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lia.cchs.csic.es/SP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alerts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cc.harvard.edu/postdoctoral-research-fellowships-harvard-universit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m.es/servicio-de-investigac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postgrad.wordpress.com/" TargetMode="External"/><Relationship Id="rId5" Type="http://schemas.openxmlformats.org/officeDocument/2006/relationships/hyperlink" Target="http://precarios.org/forums" TargetMode="External"/><Relationship Id="rId4" Type="http://schemas.openxmlformats.org/officeDocument/2006/relationships/hyperlink" Target="http://www.precarios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/>
        </p:nvSpPr>
        <p:spPr>
          <a:xfrm>
            <a:off x="1724025" y="2632075"/>
            <a:ext cx="6745287" cy="28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CARRERA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ESPAÑA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5ee27d864_0_1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/>
          </a:p>
        </p:txBody>
      </p:sp>
      <p:sp>
        <p:nvSpPr>
          <p:cNvPr id="162" name="Google Shape;162;g175ee27d864_0_16"/>
          <p:cNvSpPr txBox="1">
            <a:spLocks noGrp="1"/>
          </p:cNvSpPr>
          <p:nvPr>
            <p:ph type="body" idx="1"/>
          </p:nvPr>
        </p:nvSpPr>
        <p:spPr>
          <a:xfrm>
            <a:off x="827087" y="2349500"/>
            <a:ext cx="76929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900" u="sng" dirty="0" err="1"/>
              <a:t>Requisitos</a:t>
            </a:r>
            <a:r>
              <a:rPr lang="en-US" sz="1900" u="sng" dirty="0"/>
              <a:t> de </a:t>
            </a:r>
            <a:r>
              <a:rPr lang="en-US" sz="1900" u="sng" dirty="0" err="1"/>
              <a:t>solicitud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u="sng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9250">
              <a:lnSpc>
                <a:spcPct val="80000"/>
              </a:lnSpc>
              <a:spcBef>
                <a:spcPts val="380"/>
              </a:spcBef>
              <a:buSzPts val="1900"/>
              <a:buChar char="-"/>
            </a:pPr>
            <a:r>
              <a:rPr lang="en-US" sz="1900" dirty="0" err="1"/>
              <a:t>Quienes</a:t>
            </a:r>
            <a:r>
              <a:rPr lang="en-US" sz="1900" dirty="0"/>
              <a:t> </a:t>
            </a:r>
            <a:r>
              <a:rPr lang="en-US" sz="1900" dirty="0" err="1"/>
              <a:t>opten</a:t>
            </a:r>
            <a:r>
              <a:rPr lang="en-US" sz="1900" dirty="0"/>
              <a:t> a la </a:t>
            </a:r>
            <a:r>
              <a:rPr lang="en-US" sz="1900" dirty="0" err="1"/>
              <a:t>contratación</a:t>
            </a:r>
            <a:r>
              <a:rPr lang="en-US" sz="1900" dirty="0"/>
              <a:t> </a:t>
            </a:r>
            <a:r>
              <a:rPr lang="en-US" sz="1900" dirty="0" err="1"/>
              <a:t>deberán</a:t>
            </a:r>
            <a:r>
              <a:rPr lang="en-US" sz="1900" dirty="0"/>
              <a:t> </a:t>
            </a:r>
            <a:r>
              <a:rPr lang="en-US" sz="1900" dirty="0" err="1"/>
              <a:t>acreditar</a:t>
            </a:r>
            <a:r>
              <a:rPr lang="en-US" sz="1900" dirty="0"/>
              <a:t> la </a:t>
            </a:r>
            <a:r>
              <a:rPr lang="en-US" sz="1900" dirty="0" err="1"/>
              <a:t>obtención</a:t>
            </a:r>
            <a:r>
              <a:rPr lang="en-US" sz="1900" dirty="0"/>
              <a:t> de </a:t>
            </a:r>
            <a:r>
              <a:rPr lang="en-US" sz="1900" dirty="0" err="1"/>
              <a:t>una</a:t>
            </a:r>
            <a:r>
              <a:rPr lang="en-US" sz="1900" dirty="0"/>
              <a:t> nota media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su</a:t>
            </a:r>
            <a:r>
              <a:rPr lang="en-US" sz="1900" dirty="0"/>
              <a:t> </a:t>
            </a:r>
            <a:r>
              <a:rPr lang="en-US" sz="1900" dirty="0" err="1"/>
              <a:t>expediente</a:t>
            </a:r>
            <a:r>
              <a:rPr lang="en-US" sz="1900" dirty="0"/>
              <a:t> </a:t>
            </a:r>
            <a:r>
              <a:rPr lang="en-US" sz="1900" dirty="0" err="1"/>
              <a:t>académico</a:t>
            </a:r>
            <a:r>
              <a:rPr lang="en-US" sz="1900" dirty="0"/>
              <a:t>, </a:t>
            </a:r>
            <a:r>
              <a:rPr lang="en-US" sz="1900" dirty="0" err="1"/>
              <a:t>en</a:t>
            </a:r>
            <a:r>
              <a:rPr lang="en-US" sz="1900" dirty="0"/>
              <a:t> la </a:t>
            </a:r>
            <a:r>
              <a:rPr lang="en-US" sz="1900" dirty="0" err="1"/>
              <a:t>escala</a:t>
            </a:r>
            <a:r>
              <a:rPr lang="en-US" sz="1900" dirty="0"/>
              <a:t> 0-10, </a:t>
            </a:r>
            <a:r>
              <a:rPr lang="en-US" sz="1900" dirty="0" err="1"/>
              <a:t>igual</a:t>
            </a:r>
            <a:r>
              <a:rPr lang="en-US" sz="1900" dirty="0"/>
              <a:t> o superior a la nota de </a:t>
            </a:r>
            <a:r>
              <a:rPr lang="en-US" sz="1900" dirty="0" err="1"/>
              <a:t>referencia</a:t>
            </a:r>
            <a:r>
              <a:rPr lang="en-US" sz="1900" dirty="0"/>
              <a:t> para </a:t>
            </a:r>
            <a:r>
              <a:rPr lang="en-US" sz="1900" dirty="0" err="1"/>
              <a:t>cada</a:t>
            </a:r>
            <a:r>
              <a:rPr lang="en-US" sz="1900" dirty="0"/>
              <a:t> </a:t>
            </a:r>
            <a:r>
              <a:rPr lang="en-US" sz="1900" dirty="0" err="1"/>
              <a:t>nivel</a:t>
            </a:r>
            <a:r>
              <a:rPr lang="en-US" sz="1900" dirty="0"/>
              <a:t> y </a:t>
            </a:r>
            <a:r>
              <a:rPr lang="en-US" sz="1900" dirty="0" err="1"/>
              <a:t>rama</a:t>
            </a:r>
            <a:r>
              <a:rPr lang="en-US" sz="1900" dirty="0"/>
              <a:t> de </a:t>
            </a:r>
            <a:r>
              <a:rPr lang="en-US" sz="1900" dirty="0" err="1"/>
              <a:t>conocimiento</a:t>
            </a:r>
            <a:r>
              <a:rPr lang="en-US" sz="1900" dirty="0"/>
              <a:t> (</a:t>
            </a:r>
            <a:r>
              <a:rPr lang="es-ES" sz="1900" dirty="0"/>
              <a:t>la nota media deberá ser calculada con al menos 240 créditos superados</a:t>
            </a:r>
            <a:r>
              <a:rPr lang="en-US" sz="1900" dirty="0"/>
              <a:t>):</a:t>
            </a:r>
            <a:endParaRPr sz="1900" dirty="0"/>
          </a:p>
          <a:p>
            <a:pPr marL="45720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n-US" sz="1900" dirty="0"/>
              <a:t>	</a:t>
            </a:r>
            <a:r>
              <a:rPr lang="en-US" sz="1900" dirty="0" err="1"/>
              <a:t>Artes</a:t>
            </a:r>
            <a:r>
              <a:rPr lang="en-US" sz="1900" dirty="0"/>
              <a:t> y </a:t>
            </a:r>
            <a:r>
              <a:rPr lang="en-US" sz="1900" dirty="0" err="1"/>
              <a:t>Humanidades</a:t>
            </a:r>
            <a:r>
              <a:rPr lang="en-US" sz="1900" dirty="0"/>
              <a:t> - </a:t>
            </a:r>
            <a:r>
              <a:rPr lang="en-US" sz="1900" dirty="0" err="1"/>
              <a:t>Grado</a:t>
            </a:r>
            <a:r>
              <a:rPr lang="en-US" sz="1900" dirty="0"/>
              <a:t>: 8,329.</a:t>
            </a:r>
          </a:p>
          <a:p>
            <a:pPr lvl="0" indent="0">
              <a:lnSpc>
                <a:spcPct val="80000"/>
              </a:lnSpc>
              <a:spcBef>
                <a:spcPts val="380"/>
              </a:spcBef>
              <a:buNone/>
            </a:pPr>
            <a:r>
              <a:rPr lang="es-ES" sz="1900" dirty="0"/>
              <a:t>		- para el grupo de discapacidad: 7,381.</a:t>
            </a:r>
            <a:endParaRPr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5ee27d864_0_1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/>
          </a:p>
        </p:txBody>
      </p:sp>
      <p:sp>
        <p:nvSpPr>
          <p:cNvPr id="162" name="Google Shape;162;g175ee27d864_0_16"/>
          <p:cNvSpPr txBox="1">
            <a:spLocks noGrp="1"/>
          </p:cNvSpPr>
          <p:nvPr>
            <p:ph type="body" idx="1"/>
          </p:nvPr>
        </p:nvSpPr>
        <p:spPr>
          <a:xfrm>
            <a:off x="827087" y="2349500"/>
            <a:ext cx="76929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900" u="sng" dirty="0" err="1"/>
              <a:t>Requisitos</a:t>
            </a:r>
            <a:r>
              <a:rPr lang="en-US" sz="1900" u="sng" dirty="0"/>
              <a:t> de </a:t>
            </a:r>
            <a:r>
              <a:rPr lang="en-US" sz="1900" u="sng" dirty="0" err="1"/>
              <a:t>solicitud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u="sng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9250">
              <a:lnSpc>
                <a:spcPct val="80000"/>
              </a:lnSpc>
              <a:spcBef>
                <a:spcPts val="380"/>
              </a:spcBef>
              <a:buSzPts val="1900"/>
              <a:buChar char="-"/>
            </a:pPr>
            <a:r>
              <a:rPr lang="es-ES" sz="1900" dirty="0"/>
              <a:t>El director de tesis debe cumplir los siguientes requisitos:</a:t>
            </a:r>
          </a:p>
          <a:p>
            <a:pPr marL="107950" lv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endParaRPr lang="es-ES" sz="1900" i="0" u="none" dirty="0">
              <a:solidFill>
                <a:schemeClr val="dk1"/>
              </a:solidFill>
              <a:sym typeface="Arial"/>
            </a:endParaRPr>
          </a:p>
          <a:p>
            <a:pPr marL="107950" lv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es-ES" sz="1900" dirty="0"/>
              <a:t>	1) Tener el título de doctor.</a:t>
            </a:r>
          </a:p>
          <a:p>
            <a:pPr marL="107950" lv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endParaRPr lang="es-ES" sz="1900" dirty="0"/>
          </a:p>
          <a:p>
            <a:pPr marL="107950" lv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es-ES" sz="1900" dirty="0"/>
              <a:t>	2) Poseer una vinculación contractual o funcionarial con el 	centro de adscripción que deberá mantenerse durante el 	tiempo de duración de la ayuda.</a:t>
            </a:r>
          </a:p>
          <a:p>
            <a:pPr marL="107950" lv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endParaRPr lang="es-ES" sz="1900" dirty="0"/>
          </a:p>
          <a:p>
            <a:pPr marL="107950" lv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es-ES" sz="1900" dirty="0"/>
              <a:t>	3) Un director únicamente podrá respaldar a un investigador 	por convocatoria. La presentación de más de uno será 	motivo de exclusión de todos los candidatos afectados.</a:t>
            </a:r>
          </a:p>
        </p:txBody>
      </p:sp>
    </p:spTree>
    <p:extLst>
      <p:ext uri="{BB962C8B-B14F-4D97-AF65-F5344CB8AC3E}">
        <p14:creationId xmlns:p14="http://schemas.microsoft.com/office/powerpoint/2010/main" val="326941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5ee27d864_0_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/>
          </a:p>
        </p:txBody>
      </p:sp>
      <p:sp>
        <p:nvSpPr>
          <p:cNvPr id="168" name="Google Shape;168;g175ee27d864_0_1"/>
          <p:cNvSpPr txBox="1">
            <a:spLocks noGrp="1"/>
          </p:cNvSpPr>
          <p:nvPr>
            <p:ph type="body" idx="1"/>
          </p:nvPr>
        </p:nvSpPr>
        <p:spPr>
          <a:xfrm>
            <a:off x="827087" y="2349500"/>
            <a:ext cx="76929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Criterios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éxito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1900" u="sng" dirty="0"/>
              <a:t>)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u="sng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285750">
              <a:lnSpc>
                <a:spcPct val="80000"/>
              </a:lnSpc>
              <a:spcBef>
                <a:spcPts val="380"/>
              </a:spcBef>
              <a:buSzPts val="1425"/>
            </a:pPr>
            <a:r>
              <a:rPr lang="en-US" sz="19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 media </a:t>
            </a:r>
            <a:r>
              <a:rPr lang="en-US" sz="19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ponderada</a:t>
            </a:r>
            <a:r>
              <a:rPr lang="en-US" sz="19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900" b="1" dirty="0"/>
              <a:t>70</a:t>
            </a:r>
            <a:r>
              <a:rPr lang="en-US" sz="19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r>
              <a:rPr lang="en-US" sz="1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900" dirty="0"/>
              <a:t>Corte Humanidades 2022: 57,771 puntos.</a:t>
            </a:r>
            <a:endParaRPr dirty="0"/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Char char="–"/>
            </a:pPr>
            <a:r>
              <a:rPr lang="en-US" sz="19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Trayectoria</a:t>
            </a:r>
            <a:r>
              <a:rPr lang="en-US" sz="19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académica</a:t>
            </a:r>
            <a:r>
              <a:rPr lang="en-US" sz="19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9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profesonal</a:t>
            </a:r>
            <a:r>
              <a:rPr lang="en-US" sz="19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30 </a:t>
            </a:r>
            <a:r>
              <a:rPr lang="en-US" sz="19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r>
              <a:rPr lang="en-US" sz="1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⮚"/>
            </a:pP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Premios</a:t>
            </a:r>
            <a:r>
              <a:rPr lang="en-US" sz="1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Hasta 6 </a:t>
            </a:r>
            <a:r>
              <a:rPr lang="en-US" sz="19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</a:t>
            </a:r>
            <a:r>
              <a:rPr lang="en-US" sz="1900" dirty="0" err="1"/>
              <a:t>s</a:t>
            </a:r>
            <a:r>
              <a:rPr lang="en-US" sz="1900" dirty="0"/>
              <a:t>.</a:t>
            </a: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⮚"/>
            </a:pP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Méritos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complemetaria</a:t>
            </a:r>
            <a:r>
              <a:rPr lang="en-US" sz="1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Hasta 8 </a:t>
            </a:r>
            <a:r>
              <a:rPr lang="en-US" sz="19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r>
              <a:rPr lang="en-US" sz="1900" dirty="0"/>
              <a:t>.</a:t>
            </a: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⮚"/>
            </a:pPr>
            <a:r>
              <a:rPr lang="en-US" sz="1900" u="sng" dirty="0" err="1"/>
              <a:t>Participación</a:t>
            </a:r>
            <a:r>
              <a:rPr lang="en-US" sz="1900" u="sng" dirty="0"/>
              <a:t> </a:t>
            </a:r>
            <a:r>
              <a:rPr lang="en-US" sz="1900" u="sng" dirty="0" err="1"/>
              <a:t>en</a:t>
            </a:r>
            <a:r>
              <a:rPr lang="en-US" sz="1900" u="sng" dirty="0"/>
              <a:t> </a:t>
            </a:r>
            <a:r>
              <a:rPr lang="en-US" sz="1900" u="sng" dirty="0" err="1"/>
              <a:t>proyectos</a:t>
            </a:r>
            <a:r>
              <a:rPr lang="en-US" sz="1900" dirty="0"/>
              <a:t>: Hasta 8 </a:t>
            </a:r>
            <a:r>
              <a:rPr lang="en-US" sz="1900" dirty="0" err="1"/>
              <a:t>puntos</a:t>
            </a:r>
            <a:r>
              <a:rPr lang="en-US" sz="1900" dirty="0"/>
              <a:t>.</a:t>
            </a: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⮚"/>
            </a:pPr>
            <a:r>
              <a:rPr lang="en-US" sz="1900" u="sng" dirty="0" err="1"/>
              <a:t>Méritos</a:t>
            </a:r>
            <a:r>
              <a:rPr lang="en-US" sz="1900" u="sng" dirty="0"/>
              <a:t> de </a:t>
            </a:r>
            <a:r>
              <a:rPr lang="en-US" sz="1900" u="sng" dirty="0" err="1"/>
              <a:t>experiencia</a:t>
            </a:r>
            <a:r>
              <a:rPr lang="en-US" sz="1900" u="sng" dirty="0"/>
              <a:t> </a:t>
            </a:r>
            <a:r>
              <a:rPr lang="en-US" sz="1900" u="sng" dirty="0" err="1"/>
              <a:t>docente</a:t>
            </a:r>
            <a:r>
              <a:rPr lang="en-US" sz="1900" u="sng" dirty="0"/>
              <a:t> e </a:t>
            </a:r>
            <a:r>
              <a:rPr lang="en-US" sz="1900" u="sng" dirty="0" err="1"/>
              <a:t>investigadora</a:t>
            </a:r>
            <a:r>
              <a:rPr lang="en-US" sz="1900" dirty="0"/>
              <a:t>: Hasta 8 </a:t>
            </a:r>
            <a:r>
              <a:rPr lang="en-US" sz="1900" dirty="0" err="1"/>
              <a:t>puntos</a:t>
            </a:r>
            <a:r>
              <a:rPr lang="en-US" sz="1900" dirty="0"/>
              <a:t>.</a:t>
            </a: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⮚"/>
            </a:pPr>
            <a:endParaRPr sz="19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2412" algn="l" rtl="0"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430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Condiciones</a:t>
            </a: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laborales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EPIF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Estatuto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Personal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)/Carta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Ley de la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Ciencia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14/2011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</a:t>
            </a:r>
            <a:r>
              <a:rPr lang="en-US" sz="1800" i="0" u="none" dirty="0">
                <a:solidFill>
                  <a:schemeClr val="dk1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i="0" u="none" dirty="0">
                <a:solidFill>
                  <a:schemeClr val="dk1"/>
                </a:solidFill>
              </a:rPr>
              <a:t>2023-2024)</a:t>
            </a:r>
            <a:r>
              <a:rPr lang="en-US" sz="1800" dirty="0"/>
              <a:t>: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ES" sz="1800" dirty="0"/>
              <a:t>En el contrato predoctoral que se formalice con el centro de adscripción deberá figurar como retribuciones mínimas anuales 19.026 euros el primer año, y 23.772 euros los años segundo, tercero y cuarto, sin perjuicio de que puedan ser complementadas con cargo a los presupuestos ordinarios de costes de personal de la entidad contratante. En cada año se devengarán 12 mensualidades y dos pagas extraordinarias prorrateadas a lo largo del año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/>
              <a:t> </a:t>
            </a: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PREDOCTORALES</a:t>
            </a: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JAE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Predoc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del CSIC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400" b="1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CCAA 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Garantía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Empleo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Juvenil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(UCM</a:t>
            </a:r>
            <a:r>
              <a:rPr lang="en-US" sz="2400" dirty="0">
                <a:solidFill>
                  <a:srgbClr val="000066"/>
                </a:solidFill>
              </a:rPr>
              <a:t>)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CONTRATOS/ BECAS </a:t>
            </a: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PREDOCTORALES</a:t>
            </a:r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fundaciones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entidades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privadas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(Fundación La Caixa, Fundación Oriol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Urquijo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Curie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Actions, </a:t>
            </a:r>
            <a:r>
              <a:rPr lang="en-US" sz="2800" b="1" i="0" u="none" dirty="0">
                <a:solidFill>
                  <a:schemeClr val="dk1"/>
                </a:solidFill>
              </a:rPr>
              <a:t>ERC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 dirty="0"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CONTRATOS/BECAS</a:t>
            </a:r>
            <a:b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PREDOCTORALES Y ESTANCIAS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798512" y="2362200"/>
            <a:ext cx="7693025" cy="409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Erasmus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DAAD</a:t>
            </a:r>
            <a:endParaRPr dirty="0"/>
          </a:p>
          <a:p>
            <a:pPr marL="3429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École Française (Rome,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Athènes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British School at Athens </a:t>
            </a:r>
            <a:endParaRPr dirty="0"/>
          </a:p>
          <a:p>
            <a:pPr marL="3429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Fondation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Hardt</a:t>
            </a:r>
            <a:endParaRPr dirty="0"/>
          </a:p>
          <a:p>
            <a:pPr marL="3429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Action</a:t>
            </a:r>
            <a:endParaRPr dirty="0"/>
          </a:p>
          <a:p>
            <a:pPr marL="3429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CONTRATOS/BECAS</a:t>
            </a:r>
            <a:b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PREDOCTORALES</a:t>
            </a:r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body" idx="1"/>
          </p:nvPr>
        </p:nvSpPr>
        <p:spPr>
          <a:xfrm>
            <a:off x="762000" y="2205037"/>
            <a:ext cx="8054975" cy="465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http://www.ucm.es/recursos-humanos-de-investigacion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https://becas.ucm.es/</a:t>
            </a:r>
            <a:endParaRPr dirty="0"/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https://www.facebook.com/lacasadelestudianteucm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dirty="0"/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http://web.ua.es/es/oia/becas-ayudas/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http://www.h-net.org/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b="0" i="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http://www.jobs.ac.uk/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https://ec.europa.eu/programmes/horizon2020/en/area/funding-researchers</a:t>
            </a:r>
            <a:endParaRPr dirty="0"/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600" b="0" i="0" u="sng" dirty="0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https://www.scholarshipsads.com/</a:t>
            </a:r>
            <a:endParaRPr dirty="0"/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>
            <a:spLocks noGrp="1"/>
          </p:cNvSpPr>
          <p:nvPr>
            <p:ph type="title"/>
          </p:nvPr>
        </p:nvSpPr>
        <p:spPr>
          <a:xfrm>
            <a:off x="900112" y="836612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http://www.precarios.org/</a:t>
            </a:r>
            <a:endParaRPr/>
          </a:p>
        </p:txBody>
      </p:sp>
      <p:pic>
        <p:nvPicPr>
          <p:cNvPr id="224" name="Google Shape;224;p14" descr="2339903077_a9c14a0e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2636837"/>
            <a:ext cx="4762500" cy="367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 descr="2330324265_e2f0eac3d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2636837"/>
            <a:ext cx="49784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ETAPA PREDOCTORAL II: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500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CONSTRUIR UN CV CIENTÍFICO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ETAPA PREDOCTORAL I: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500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CONSEGUIR UN CONTRATO</a:t>
            </a:r>
            <a:r>
              <a:rPr lang="en-US" sz="6000" b="1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MUCHO MÁS QUE LA TESIS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científico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u="none" dirty="0">
                <a:solidFill>
                  <a:schemeClr val="dk1"/>
                </a:solidFill>
              </a:rPr>
              <a:t>https://cvn.fecyt.es/editor/#HOME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endParaRPr lang="en-US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1500"/>
            </a:pPr>
            <a:r>
              <a:rPr lang="en-US" sz="2000" dirty="0"/>
              <a:t>Estancias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extranjero</a:t>
            </a:r>
            <a:endParaRPr lang="en-US" sz="2000" dirty="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dirty="0" err="1"/>
              <a:t>A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rtículos</a:t>
            </a:r>
            <a:endParaRPr dirty="0"/>
          </a:p>
          <a:p>
            <a:pPr marL="742950" lvl="1" indent="-2952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-US" sz="2000" dirty="0" err="1"/>
              <a:t>Libros</a:t>
            </a:r>
            <a:r>
              <a:rPr lang="en-US" sz="2000" dirty="0"/>
              <a:t> y </a:t>
            </a:r>
            <a:r>
              <a:rPr lang="en-US" sz="2000" dirty="0" err="1"/>
              <a:t>capítulos</a:t>
            </a:r>
            <a:r>
              <a:rPr lang="en-US" sz="2000" dirty="0"/>
              <a:t> de </a:t>
            </a:r>
            <a:r>
              <a:rPr lang="en-US" sz="2000" dirty="0" err="1"/>
              <a:t>libro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Congresos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Recensiones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FPU o </a:t>
            </a:r>
            <a:r>
              <a:rPr lang="en-US" sz="2000" dirty="0" err="1"/>
              <a:t>contratos</a:t>
            </a:r>
            <a:r>
              <a:rPr lang="en-US" sz="2000" dirty="0"/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universitari</a:t>
            </a:r>
            <a:r>
              <a:rPr lang="en-US" sz="2000" dirty="0" err="1"/>
              <a:t>o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docencia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Títulos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Idiomas</a:t>
            </a:r>
            <a:endParaRPr dirty="0"/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6f4074504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88" y="1809725"/>
            <a:ext cx="8622826" cy="3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Compatibilidad</a:t>
            </a:r>
            <a:endParaRPr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integrado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endParaRPr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b="1" dirty="0" err="1"/>
              <a:t>Financiación</a:t>
            </a:r>
            <a:r>
              <a:rPr lang="en-US" dirty="0"/>
              <a:t> de la </a:t>
            </a:r>
            <a:r>
              <a:rPr lang="en-US" dirty="0" err="1"/>
              <a:t>investigación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ESTANCIAS EN EL EXTRANJERO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Duración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 3 meses en adelante)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profesionales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ARTÍCULOS: </a:t>
            </a:r>
            <a:b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MEDICIÓN DE LA CALIDAD</a:t>
            </a:r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877887" y="2349500"/>
            <a:ext cx="7693025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Índice de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(https://biblioteca.ucm.es/evaluacionactividadinvestigadora):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Revistas españolas: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CARHUS+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(http://agaur.gencat.cat/es/avaluacio/carhus/),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LATINDEX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http://www.latindex.unam.mx/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FECYT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(https://calidadrevistas.fecyt.es/revistas-sello-fecyt)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Revistas españolas y extranjeras: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ERIH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(https://dbh.nsd.uib.no/publiseringskanaler/erihplus/), </a:t>
            </a:r>
            <a:r>
              <a:rPr lang="en-US" sz="2000" b="1"/>
              <a:t>WOS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u="none">
                <a:solidFill>
                  <a:schemeClr val="dk1"/>
                </a:solidFill>
              </a:rPr>
              <a:t>https://www.webofscience.com/wos/alldb/basic-search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SCIMAGO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http://www.scimagojr.com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MIAR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http://miar.ub.edu/2014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0" y="0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0" y="0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LIBROS Y CAPÍTULOS DE LIBRO</a:t>
            </a:r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Prestigio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editor y/o la editorial (SPI: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http://ilia.cchs.csic.es/SPI/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http://ilia.cchs.csic.es/SPI/buscador_spi.php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los trabajos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Repercusión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trabajo (recensiones, citas…)</a:t>
            </a:r>
            <a:endParaRPr/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profesionales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CONGRESOS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848600" cy="409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extranjero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Fuera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tu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endParaRPr/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Prestigiosos</a:t>
            </a:r>
            <a:endParaRPr/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Escaso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publicaciones</a:t>
            </a:r>
            <a:endParaRPr/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profesionales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0" i="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http://www.conferencealerts.com</a:t>
            </a:r>
            <a:endParaRPr/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sng">
              <a:solidFill>
                <a:schemeClr val="dk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Docencia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Recensiones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revistas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Idiomas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titulación</a:t>
            </a: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dirty="0" err="1"/>
              <a:t>Excavaciones</a:t>
            </a:r>
            <a:r>
              <a:rPr lang="en-US" dirty="0"/>
              <a:t>… etc.</a:t>
            </a:r>
            <a:endParaRPr dirty="0"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2287"/>
            <a:ext cx="9144000" cy="58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ETAPA POSTDOCTORAL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REQUISITOS PARA </a:t>
            </a:r>
            <a:b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HACER UNA TESIS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Vocación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Expediente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académico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REQUISITOS PARA LOGRAR</a:t>
            </a:r>
            <a:b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POSTDOCTORAL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competitivo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investigación solvente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adscripción prestigioso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calidad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 POSTDOCTORALES</a:t>
            </a:r>
            <a:br>
              <a:rPr lang="en-US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6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en-US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303" name="Google Shape;303;p26"/>
          <p:cNvSpPr txBox="1">
            <a:spLocks noGrp="1"/>
          </p:cNvSpPr>
          <p:nvPr>
            <p:ph type="body" idx="1"/>
          </p:nvPr>
        </p:nvSpPr>
        <p:spPr>
          <a:xfrm>
            <a:off x="838200" y="2446106"/>
            <a:ext cx="76929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Marie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Curie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Actions (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máx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8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años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experiencia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postdoc) /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Starting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Grants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(ERC).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H2020 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(2-7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años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experiencia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postdoc)</a:t>
            </a:r>
            <a:endParaRPr sz="1400" dirty="0"/>
          </a:p>
          <a:p>
            <a:pPr marL="342900" lvl="0" indent="-252412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None/>
            </a:pPr>
            <a:endParaRPr sz="1400" b="0" i="0" u="none" dirty="0">
              <a:solidFill>
                <a:srgbClr val="000066"/>
              </a:solidFill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Contrato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Postdoctoral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Fulbright (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doctores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con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máx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5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años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antiguedad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)</a:t>
            </a:r>
            <a:endParaRPr sz="1400" dirty="0"/>
          </a:p>
          <a:p>
            <a:pPr marL="342900" lvl="0" indent="-252412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None/>
            </a:pPr>
            <a:endParaRPr sz="1400" b="0" i="0" u="none" dirty="0">
              <a:solidFill>
                <a:srgbClr val="000066"/>
              </a:solidFill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Contrato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Juan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de la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Cierva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(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doctores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en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los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últimos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dos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años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) 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del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Ministerio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Ciencia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Innovación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(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ya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no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existe</a:t>
            </a:r>
            <a:r>
              <a:rPr lang="en-US" sz="1400" dirty="0" err="1">
                <a:solidFill>
                  <a:srgbClr val="000066"/>
                </a:solidFill>
              </a:rPr>
              <a:t>n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los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contratos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JdC-Incorporación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): 500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contratos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2 </a:t>
            </a:r>
            <a:r>
              <a:rPr lang="en-US" sz="1400" dirty="0" err="1">
                <a:solidFill>
                  <a:srgbClr val="000066"/>
                </a:solidFill>
              </a:rPr>
              <a:t>años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Salario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en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torno</a:t>
            </a:r>
            <a:r>
              <a:rPr lang="en-US" sz="1400" dirty="0">
                <a:solidFill>
                  <a:srgbClr val="000066"/>
                </a:solidFill>
              </a:rPr>
              <a:t> a 1800€/</a:t>
            </a:r>
            <a:r>
              <a:rPr lang="en-US" sz="1400" dirty="0" err="1">
                <a:solidFill>
                  <a:srgbClr val="000066"/>
                </a:solidFill>
              </a:rPr>
              <a:t>mes</a:t>
            </a:r>
            <a:r>
              <a:rPr lang="en-US" sz="1400" dirty="0">
                <a:solidFill>
                  <a:srgbClr val="000066"/>
                </a:solidFill>
              </a:rPr>
              <a:t> + </a:t>
            </a:r>
            <a:r>
              <a:rPr lang="en-US" sz="1400" dirty="0" err="1">
                <a:solidFill>
                  <a:srgbClr val="000066"/>
                </a:solidFill>
              </a:rPr>
              <a:t>ayuda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adicional</a:t>
            </a:r>
            <a:r>
              <a:rPr lang="en-US" sz="1400" dirty="0">
                <a:solidFill>
                  <a:srgbClr val="000066"/>
                </a:solidFill>
              </a:rPr>
              <a:t> de 7400€ para </a:t>
            </a:r>
            <a:r>
              <a:rPr lang="en-US" sz="1400" dirty="0" err="1">
                <a:solidFill>
                  <a:srgbClr val="000066"/>
                </a:solidFill>
              </a:rPr>
              <a:t>investigación</a:t>
            </a:r>
            <a:endParaRPr sz="1400" dirty="0"/>
          </a:p>
          <a:p>
            <a:pPr marL="342900" lvl="0" indent="-252412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None/>
            </a:pPr>
            <a:endParaRPr sz="1400" b="0" i="0" u="none" dirty="0">
              <a:solidFill>
                <a:srgbClr val="000066"/>
              </a:solidFill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Contrato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Ramón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y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Cajal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(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doctores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con 4-10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años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antigüedad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) 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del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Ministerio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Economía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y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Competitividad</a:t>
            </a:r>
            <a:r>
              <a:rPr lang="en-US" sz="1400" dirty="0">
                <a:solidFill>
                  <a:srgbClr val="000066"/>
                </a:solidFill>
              </a:rPr>
              <a:t>: 494 </a:t>
            </a:r>
            <a:r>
              <a:rPr lang="en-US" sz="1400" dirty="0" err="1">
                <a:solidFill>
                  <a:srgbClr val="000066"/>
                </a:solidFill>
              </a:rPr>
              <a:t>contratos</a:t>
            </a:r>
            <a:r>
              <a:rPr lang="en-US" sz="1400" dirty="0">
                <a:solidFill>
                  <a:srgbClr val="000066"/>
                </a:solidFill>
              </a:rPr>
              <a:t> de 5 </a:t>
            </a:r>
            <a:r>
              <a:rPr lang="en-US" sz="1400" dirty="0" err="1">
                <a:solidFill>
                  <a:srgbClr val="000066"/>
                </a:solidFill>
              </a:rPr>
              <a:t>años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Salario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en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torno</a:t>
            </a:r>
            <a:r>
              <a:rPr lang="en-US" sz="1400" dirty="0">
                <a:solidFill>
                  <a:srgbClr val="000066"/>
                </a:solidFill>
              </a:rPr>
              <a:t> a 2100-2300€mes + </a:t>
            </a:r>
            <a:r>
              <a:rPr lang="en-US" sz="1400" dirty="0" err="1">
                <a:solidFill>
                  <a:srgbClr val="000066"/>
                </a:solidFill>
              </a:rPr>
              <a:t>ayuda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adicional</a:t>
            </a:r>
            <a:r>
              <a:rPr lang="en-US" sz="1400" dirty="0">
                <a:solidFill>
                  <a:srgbClr val="000066"/>
                </a:solidFill>
              </a:rPr>
              <a:t> de 50000€ para </a:t>
            </a:r>
            <a:r>
              <a:rPr lang="en-US" sz="1400" dirty="0" err="1">
                <a:solidFill>
                  <a:srgbClr val="000066"/>
                </a:solidFill>
              </a:rPr>
              <a:t>investigación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Compromiso</a:t>
            </a:r>
            <a:r>
              <a:rPr lang="en-US" sz="1400" dirty="0">
                <a:solidFill>
                  <a:srgbClr val="000066"/>
                </a:solidFill>
              </a:rPr>
              <a:t> de </a:t>
            </a:r>
            <a:r>
              <a:rPr lang="en-US" sz="1400" dirty="0" err="1">
                <a:solidFill>
                  <a:srgbClr val="000066"/>
                </a:solidFill>
              </a:rPr>
              <a:t>consolidación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condicionada</a:t>
            </a:r>
            <a:r>
              <a:rPr lang="en-US" sz="1400" dirty="0">
                <a:solidFill>
                  <a:srgbClr val="000066"/>
                </a:solidFill>
              </a:rPr>
              <a:t> a la </a:t>
            </a:r>
            <a:r>
              <a:rPr lang="en-US" sz="1400" dirty="0" err="1">
                <a:solidFill>
                  <a:srgbClr val="000066"/>
                </a:solidFill>
              </a:rPr>
              <a:t>obtención</a:t>
            </a:r>
            <a:r>
              <a:rPr lang="en-US" sz="1400" dirty="0">
                <a:solidFill>
                  <a:srgbClr val="000066"/>
                </a:solidFill>
              </a:rPr>
              <a:t> de la </a:t>
            </a:r>
            <a:r>
              <a:rPr lang="en-US" sz="1400" dirty="0" err="1">
                <a:solidFill>
                  <a:srgbClr val="000066"/>
                </a:solidFill>
              </a:rPr>
              <a:t>acreditación</a:t>
            </a:r>
            <a:r>
              <a:rPr lang="en-US" sz="1400" dirty="0">
                <a:solidFill>
                  <a:srgbClr val="000066"/>
                </a:solidFill>
              </a:rPr>
              <a:t> R3.</a:t>
            </a:r>
            <a:endParaRPr sz="1400" dirty="0"/>
          </a:p>
          <a:p>
            <a:pPr marL="342900" lvl="0" indent="-252412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None/>
            </a:pPr>
            <a:endParaRPr sz="1400" b="0" i="0" u="none" dirty="0">
              <a:solidFill>
                <a:srgbClr val="000066"/>
              </a:solidFill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¿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Proyectos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JIN?</a:t>
            </a:r>
            <a:r>
              <a:rPr lang="en-US" sz="1400" b="0" i="0" u="none" dirty="0">
                <a:solidFill>
                  <a:srgbClr val="00264D"/>
                </a:solidFill>
                <a:sym typeface="Arial"/>
              </a:rPr>
              <a:t> 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(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doctores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con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más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de 2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años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1" i="0" u="none" dirty="0" err="1">
                <a:solidFill>
                  <a:srgbClr val="000066"/>
                </a:solidFill>
                <a:sym typeface="Arial"/>
              </a:rPr>
              <a:t>experiencia</a:t>
            </a:r>
            <a:r>
              <a:rPr lang="en-US" sz="1400" b="1" i="0" u="none" dirty="0">
                <a:solidFill>
                  <a:srgbClr val="000066"/>
                </a:solidFill>
                <a:sym typeface="Arial"/>
              </a:rPr>
              <a:t>)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el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Ministerio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Ciencia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Innovación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→ ¿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Proyectos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de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Investigación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Orientada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y no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Orientada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? No se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convocan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66"/>
                </a:solidFill>
                <a:sym typeface="Arial"/>
              </a:rPr>
              <a:t>desde</a:t>
            </a:r>
            <a:r>
              <a:rPr lang="en-US" sz="1400" b="0" i="0" u="none" dirty="0">
                <a:solidFill>
                  <a:srgbClr val="000066"/>
                </a:solidFill>
                <a:sym typeface="Arial"/>
              </a:rPr>
              <a:t> 2021.</a:t>
            </a:r>
            <a:endParaRPr sz="1400" b="0" i="0" u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 POSTDOCTORALES</a:t>
            </a:r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400" b="1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CCAA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1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Cursus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honorum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universitario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Interino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Ayudante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Doctor,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Permanente Laboral, 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Titular,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Catedrático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-1143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400" b="1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Universidades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(UCM: </a:t>
            </a:r>
            <a:r>
              <a:rPr lang="en-US" sz="2400" b="0" i="0" u="none" dirty="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Campus de </a:t>
            </a:r>
            <a:r>
              <a:rPr lang="en-US" sz="2400" b="0" i="0" u="none" dirty="0" err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Excelencia</a:t>
            </a: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1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¡¡</a:t>
            </a:r>
            <a:r>
              <a:rPr lang="en-US" sz="2400" b="1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Becas</a:t>
            </a:r>
            <a:r>
              <a:rPr lang="en-US" sz="2400" b="1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!!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fundaciones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entidades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privadas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(Fundación La Caixa, Leonardo del BBVA…)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 POSTDOCTORALES</a:t>
            </a:r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8091600" cy="4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UCM -  Real Colegio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Complutense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Harvard: (</a:t>
            </a:r>
            <a:r>
              <a:rPr lang="en-US" sz="2400" b="0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https://rcc.harvard.edu/postdoctoral-research-fellowships-harvard-university</a:t>
            </a:r>
            <a:r>
              <a:rPr lang="en-US" sz="24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952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 (Harvard) + 2 (</a:t>
            </a:r>
            <a:r>
              <a:rPr lang="en-US" sz="2100" b="1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UCM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 Sevilla, Valencia, </a:t>
            </a: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Alcalá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 UPM, Oviedo)</a:t>
            </a:r>
            <a:endParaRPr sz="2100" dirty="0">
              <a:solidFill>
                <a:srgbClr val="000066"/>
              </a:solidFill>
            </a:endParaRPr>
          </a:p>
          <a:p>
            <a:pPr marL="0" lvl="0" indent="-952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Departamentos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: Classics, History, Anthropology, Harvard Divinity School (Theology)</a:t>
            </a:r>
            <a:endParaRPr sz="2100" dirty="0">
              <a:solidFill>
                <a:srgbClr val="000066"/>
              </a:solidFill>
            </a:endParaRPr>
          </a:p>
          <a:p>
            <a:pPr marL="0" lvl="0" indent="-952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: TOEFL (100 puntos = C1)</a:t>
            </a:r>
            <a:endParaRPr sz="2500" dirty="0"/>
          </a:p>
          <a:p>
            <a:pPr marL="0" lvl="0" indent="-952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Requisitos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00" dirty="0">
                <a:solidFill>
                  <a:srgbClr val="000066"/>
                </a:solidFill>
              </a:rPr>
              <a:t>P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redoc</a:t>
            </a:r>
            <a:r>
              <a:rPr lang="en-US" sz="2100" dirty="0">
                <a:solidFill>
                  <a:srgbClr val="000066"/>
                </a:solidFill>
              </a:rPr>
              <a:t>,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1" dirty="0">
                <a:solidFill>
                  <a:srgbClr val="000066"/>
                </a:solidFill>
              </a:rPr>
              <a:t>C</a:t>
            </a:r>
            <a:r>
              <a:rPr lang="en-US" sz="2100" b="0" i="1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lang="en-US" sz="2100" i="1" dirty="0">
                <a:solidFill>
                  <a:srgbClr val="000066"/>
                </a:solidFill>
              </a:rPr>
              <a:t>L</a:t>
            </a:r>
            <a:r>
              <a:rPr lang="en-US" sz="2100" b="0" i="1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aude</a:t>
            </a:r>
            <a:r>
              <a:rPr lang="en-US" sz="2100" b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 entre </a:t>
            </a:r>
            <a:r>
              <a:rPr lang="en-US" sz="2100" dirty="0">
                <a:solidFill>
                  <a:srgbClr val="000066"/>
                </a:solidFill>
              </a:rPr>
              <a:t>01-05-2022 y 30-04-2023</a:t>
            </a:r>
            <a:endParaRPr sz="2500" dirty="0"/>
          </a:p>
          <a:p>
            <a:pPr marL="0" lvl="0" indent="-952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Sueldo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: $65000/</a:t>
            </a: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Retorno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1.579€ </a:t>
            </a:r>
            <a:r>
              <a:rPr lang="en-US" sz="2100" b="0" i="0" u="none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netos</a:t>
            </a:r>
            <a:r>
              <a:rPr lang="en-US" sz="2100" b="0" i="0" u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(= postdoc UCM)</a:t>
            </a:r>
            <a:endParaRPr sz="21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33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100"/>
              <a:buChar char="●"/>
            </a:pPr>
            <a:r>
              <a:rPr lang="en-US" sz="2100" dirty="0" err="1">
                <a:solidFill>
                  <a:srgbClr val="000066"/>
                </a:solidFill>
              </a:rPr>
              <a:t>Fecha</a:t>
            </a:r>
            <a:r>
              <a:rPr lang="en-US" sz="2100" dirty="0">
                <a:solidFill>
                  <a:srgbClr val="000066"/>
                </a:solidFill>
              </a:rPr>
              <a:t> </a:t>
            </a:r>
            <a:r>
              <a:rPr lang="en-US" sz="2100" dirty="0" err="1">
                <a:solidFill>
                  <a:srgbClr val="000066"/>
                </a:solidFill>
              </a:rPr>
              <a:t>límite</a:t>
            </a:r>
            <a:r>
              <a:rPr lang="en-US" sz="2100" dirty="0">
                <a:solidFill>
                  <a:srgbClr val="000066"/>
                </a:solidFill>
              </a:rPr>
              <a:t>: 31 de </a:t>
            </a:r>
            <a:r>
              <a:rPr lang="en-US" sz="2100" dirty="0" err="1">
                <a:solidFill>
                  <a:srgbClr val="000066"/>
                </a:solidFill>
              </a:rPr>
              <a:t>marzo</a:t>
            </a:r>
            <a:r>
              <a:rPr lang="en-US" sz="2100" dirty="0">
                <a:solidFill>
                  <a:srgbClr val="000066"/>
                </a:solidFill>
              </a:rPr>
              <a:t> de 2024</a:t>
            </a:r>
            <a:endParaRPr sz="2400" b="0" i="0" u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 POSTDOCTORALES</a:t>
            </a:r>
            <a:b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(Internacionales)</a:t>
            </a:r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Convocatorias de los centros de investigación (International Postdoctorates Bordeaux, HCMH)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Convocatorias nacionales  (Humboldt-Forschungsstipendium für Postdocs, Irish Research Council Postdoc)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Contratos de fundaciones (Gerda Henkel Siftung)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de Investigación de la UCM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https://www.ucm.es/servicio-de-investigacion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Foro de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www.precarios.org</a:t>
            </a:r>
            <a:r>
              <a:rPr lang="en-US" sz="2000"/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http://precarios.org/forums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Postgraduate opportunities in archaeology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https://archpostgrad.wordpress.com/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Grupos Facebook (ej. Postdoctorales: Juan de la Cierva - Ramón y Cajal - Beatriz Galindo)</a:t>
            </a:r>
            <a:endParaRPr/>
          </a:p>
        </p:txBody>
      </p:sp>
      <p:sp>
        <p:nvSpPr>
          <p:cNvPr id="327" name="Google Shape;327;p3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 POSTDOCTORALES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1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1" descr="http://ciencia-explicada.mrpt.org/wp-content/uploads/2009/12/carrera-investigadora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-242887"/>
            <a:ext cx="4752975" cy="728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2"/>
          <p:cNvGrpSpPr/>
          <p:nvPr/>
        </p:nvGrpSpPr>
        <p:grpSpPr>
          <a:xfrm>
            <a:off x="0" y="0"/>
            <a:ext cx="9144000" cy="6858000"/>
            <a:chOff x="0" y="0"/>
            <a:chExt cx="11340" cy="9072"/>
          </a:xfrm>
        </p:grpSpPr>
        <p:sp>
          <p:nvSpPr>
            <p:cNvPr id="340" name="Google Shape;340;p32"/>
            <p:cNvSpPr txBox="1"/>
            <p:nvPr/>
          </p:nvSpPr>
          <p:spPr>
            <a:xfrm>
              <a:off x="0" y="0"/>
              <a:ext cx="11340" cy="90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 rot="10800000" flipH="1">
              <a:off x="6849" y="5126"/>
              <a:ext cx="1270" cy="771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0" cap="flat" cmpd="sng">
              <a:solidFill>
                <a:srgbClr val="99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495" y="4491"/>
              <a:ext cx="1089" cy="635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9843" y="7031"/>
              <a:ext cx="1089" cy="635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7938" y="2903"/>
              <a:ext cx="1089" cy="635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5" name="Google Shape;345;p32"/>
            <p:cNvCxnSpPr/>
            <p:nvPr/>
          </p:nvCxnSpPr>
          <p:spPr>
            <a:xfrm>
              <a:off x="7711" y="2407"/>
              <a:ext cx="0" cy="2991"/>
            </a:xfrm>
            <a:prstGeom prst="straightConnector1">
              <a:avLst/>
            </a:prstGeom>
            <a:noFill/>
            <a:ln w="1270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46" name="Google Shape;346;p32"/>
            <p:cNvSpPr/>
            <p:nvPr/>
          </p:nvSpPr>
          <p:spPr>
            <a:xfrm>
              <a:off x="899" y="272"/>
              <a:ext cx="1497" cy="10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9900"/>
                </a:gs>
                <a:gs pos="50000">
                  <a:srgbClr val="FF3300"/>
                </a:gs>
                <a:gs pos="100000">
                  <a:srgbClr val="FF9900"/>
                </a:gs>
              </a:gsLst>
              <a:lin ang="5400000" scaled="0"/>
            </a:gra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810" y="4591"/>
              <a:ext cx="1870" cy="140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9900"/>
                </a:gs>
                <a:gs pos="50000">
                  <a:srgbClr val="FF3300"/>
                </a:gs>
                <a:gs pos="100000">
                  <a:srgbClr val="FF9900"/>
                </a:gs>
              </a:gsLst>
              <a:lin ang="5400000" scaled="0"/>
            </a:gra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8" name="Google Shape;348;p32" descr="rev_maleta"/>
            <p:cNvPicPr preferRelativeResize="0"/>
            <p:nvPr/>
          </p:nvPicPr>
          <p:blipFill rotWithShape="1">
            <a:blip r:embed="rId3">
              <a:alphaModFix/>
            </a:blip>
            <a:srcRect l="6442" t="6300" r="4620" b="4762"/>
            <a:stretch/>
          </p:blipFill>
          <p:spPr>
            <a:xfrm>
              <a:off x="5670" y="6601"/>
              <a:ext cx="626" cy="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32"/>
            <p:cNvSpPr/>
            <p:nvPr/>
          </p:nvSpPr>
          <p:spPr>
            <a:xfrm rot="9900000">
              <a:off x="6030" y="2229"/>
              <a:ext cx="635" cy="181"/>
            </a:xfrm>
            <a:prstGeom prst="rtTriangle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2401" y="216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2946" y="1726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4258" y="1727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6284" y="3266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6284" y="4218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3946" y="4717"/>
              <a:ext cx="1724" cy="127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5667" y="5171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7" name="Google Shape;357;p32"/>
            <p:cNvGrpSpPr/>
            <p:nvPr/>
          </p:nvGrpSpPr>
          <p:grpSpPr>
            <a:xfrm>
              <a:off x="1103" y="7434"/>
              <a:ext cx="1357" cy="1393"/>
              <a:chOff x="3215" y="7439"/>
              <a:chExt cx="1357" cy="1393"/>
            </a:xfrm>
          </p:grpSpPr>
          <p:pic>
            <p:nvPicPr>
              <p:cNvPr id="358" name="Google Shape;358;p32" descr="palmera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797" y="7439"/>
                <a:ext cx="775" cy="1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9" name="Google Shape;359;p32"/>
              <p:cNvSpPr/>
              <p:nvPr/>
            </p:nvSpPr>
            <p:spPr>
              <a:xfrm>
                <a:off x="3215" y="7879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32"/>
            <p:cNvSpPr/>
            <p:nvPr/>
          </p:nvSpPr>
          <p:spPr>
            <a:xfrm>
              <a:off x="7681" y="7855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5573" y="1724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6889" y="1721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363;p32"/>
            <p:cNvGrpSpPr/>
            <p:nvPr/>
          </p:nvGrpSpPr>
          <p:grpSpPr>
            <a:xfrm>
              <a:off x="3718" y="220"/>
              <a:ext cx="1315" cy="953"/>
              <a:chOff x="2958" y="480"/>
              <a:chExt cx="1315" cy="953"/>
            </a:xfrm>
          </p:grpSpPr>
          <p:sp>
            <p:nvSpPr>
              <p:cNvPr id="364" name="Google Shape;364;p32"/>
              <p:cNvSpPr/>
              <p:nvPr/>
            </p:nvSpPr>
            <p:spPr>
              <a:xfrm>
                <a:off x="2958" y="480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3026" y="798"/>
                <a:ext cx="1179" cy="3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 extrusionOk="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 extrusionOk="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25400" cap="flat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32"/>
            <p:cNvGrpSpPr/>
            <p:nvPr/>
          </p:nvGrpSpPr>
          <p:grpSpPr>
            <a:xfrm>
              <a:off x="5035" y="212"/>
              <a:ext cx="1315" cy="1015"/>
              <a:chOff x="4275" y="472"/>
              <a:chExt cx="1315" cy="1015"/>
            </a:xfrm>
          </p:grpSpPr>
          <p:sp>
            <p:nvSpPr>
              <p:cNvPr id="367" name="Google Shape;367;p32"/>
              <p:cNvSpPr/>
              <p:nvPr/>
            </p:nvSpPr>
            <p:spPr>
              <a:xfrm>
                <a:off x="4275" y="472"/>
                <a:ext cx="1315" cy="953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F6699"/>
                  </a:gs>
                </a:gsLst>
                <a:lin ang="5400000" scaled="0"/>
              </a:gra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2"/>
              <p:cNvSpPr txBox="1"/>
              <p:nvPr/>
            </p:nvSpPr>
            <p:spPr>
              <a:xfrm>
                <a:off x="4389" y="609"/>
                <a:ext cx="1088" cy="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3.</a:t>
                </a: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Tu director lo pinta todo de color de rosa.</a:t>
                </a: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Continúa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32"/>
            <p:cNvGrpSpPr/>
            <p:nvPr/>
          </p:nvGrpSpPr>
          <p:grpSpPr>
            <a:xfrm>
              <a:off x="6350" y="209"/>
              <a:ext cx="1315" cy="1002"/>
              <a:chOff x="5670" y="533"/>
              <a:chExt cx="1315" cy="1002"/>
            </a:xfrm>
          </p:grpSpPr>
          <p:sp>
            <p:nvSpPr>
              <p:cNvPr id="370" name="Google Shape;370;p32"/>
              <p:cNvSpPr/>
              <p:nvPr/>
            </p:nvSpPr>
            <p:spPr>
              <a:xfrm>
                <a:off x="5670" y="533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2"/>
              <p:cNvSpPr txBox="1"/>
              <p:nvPr/>
            </p:nvSpPr>
            <p:spPr>
              <a:xfrm>
                <a:off x="5755" y="534"/>
                <a:ext cx="1130" cy="1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4.</a:t>
                </a: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Consigues título de tesis, ahora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desarrolla el proyecto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!!!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" name="Google Shape;372;p32"/>
            <p:cNvGrpSpPr/>
            <p:nvPr/>
          </p:nvGrpSpPr>
          <p:grpSpPr>
            <a:xfrm>
              <a:off x="8973" y="212"/>
              <a:ext cx="1361" cy="1073"/>
              <a:chOff x="8255" y="680"/>
              <a:chExt cx="1361" cy="1073"/>
            </a:xfrm>
          </p:grpSpPr>
          <p:sp>
            <p:nvSpPr>
              <p:cNvPr id="373" name="Google Shape;373;p32"/>
              <p:cNvSpPr/>
              <p:nvPr/>
            </p:nvSpPr>
            <p:spPr>
              <a:xfrm>
                <a:off x="8255" y="680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2"/>
              <p:cNvSpPr txBox="1"/>
              <p:nvPr/>
            </p:nvSpPr>
            <p:spPr>
              <a:xfrm>
                <a:off x="8255" y="726"/>
                <a:ext cx="1361" cy="1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6.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Pides el proyecto </a:t>
                </a:r>
                <a:endParaRPr/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 tus compañeros. </a:t>
                </a:r>
                <a:endParaRPr/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 ignoran. </a:t>
                </a:r>
                <a:endParaRPr/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8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endParaRPr sz="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Retrocede 2 casillas o pierde turno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" name="Google Shape;375;p32"/>
            <p:cNvGrpSpPr/>
            <p:nvPr/>
          </p:nvGrpSpPr>
          <p:grpSpPr>
            <a:xfrm>
              <a:off x="9634" y="1164"/>
              <a:ext cx="1406" cy="1058"/>
              <a:chOff x="9496" y="480"/>
              <a:chExt cx="1406" cy="1058"/>
            </a:xfrm>
          </p:grpSpPr>
          <p:sp>
            <p:nvSpPr>
              <p:cNvPr id="376" name="Google Shape;376;p32"/>
              <p:cNvSpPr/>
              <p:nvPr/>
            </p:nvSpPr>
            <p:spPr>
              <a:xfrm>
                <a:off x="9539" y="480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2"/>
              <p:cNvSpPr txBox="1"/>
              <p:nvPr/>
            </p:nvSpPr>
            <p:spPr>
              <a:xfrm>
                <a:off x="9496" y="521"/>
                <a:ext cx="1406" cy="1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7.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Pides el proyecto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al frutero. </a:t>
                </a:r>
                <a:endParaRPr/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 ignora. </a:t>
                </a:r>
                <a:endParaRPr/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40"/>
                  </a:spcBef>
                  <a:spcAft>
                    <a:spcPts val="0"/>
                  </a:spcAft>
                  <a:buClr>
                    <a:schemeClr val="dk1"/>
                  </a:buClr>
                  <a:buSzPts val="200"/>
                  <a:buFont typeface="Arial"/>
                  <a:buNone/>
                </a:pPr>
                <a:endParaRPr sz="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Retrocede 3 casillas o pierde turno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" name="Google Shape;378;p32"/>
            <p:cNvGrpSpPr/>
            <p:nvPr/>
          </p:nvGrpSpPr>
          <p:grpSpPr>
            <a:xfrm>
              <a:off x="9642" y="4978"/>
              <a:ext cx="1497" cy="1027"/>
              <a:chOff x="9568" y="4536"/>
              <a:chExt cx="1497" cy="1027"/>
            </a:xfrm>
          </p:grpSpPr>
          <p:sp>
            <p:nvSpPr>
              <p:cNvPr id="379" name="Google Shape;379;p32"/>
              <p:cNvSpPr/>
              <p:nvPr/>
            </p:nvSpPr>
            <p:spPr>
              <a:xfrm>
                <a:off x="9662" y="4536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2"/>
              <p:cNvSpPr txBox="1"/>
              <p:nvPr/>
            </p:nvSpPr>
            <p:spPr>
              <a:xfrm>
                <a:off x="9568" y="4570"/>
                <a:ext cx="1497" cy="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11.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Después</a:t>
                </a:r>
                <a:r>
                  <a:rPr lang="en-US" sz="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</a:t>
                </a:r>
                <a:r>
                  <a:rPr lang="en-US" sz="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lang="en-US" sz="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año tienes tu proyecto. </a:t>
                </a:r>
                <a:r>
                  <a:rPr lang="en-US" sz="800" b="1" i="0" u="none">
                    <a:solidFill>
                      <a:srgbClr val="FF6600"/>
                    </a:solidFill>
                    <a:latin typeface="Arial"/>
                    <a:ea typeface="Arial"/>
                    <a:cs typeface="Arial"/>
                    <a:sym typeface="Arial"/>
                  </a:rPr>
                  <a:t>FELICIDADES!!!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Arial"/>
                  <a:buNone/>
                </a:pPr>
                <a:endParaRPr sz="500" b="1" i="0" u="non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Continúa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" name="Google Shape;381;p32"/>
            <p:cNvGrpSpPr/>
            <p:nvPr/>
          </p:nvGrpSpPr>
          <p:grpSpPr>
            <a:xfrm>
              <a:off x="9758" y="6873"/>
              <a:ext cx="1315" cy="953"/>
              <a:chOff x="9662" y="6433"/>
              <a:chExt cx="1315" cy="953"/>
            </a:xfrm>
          </p:grpSpPr>
          <p:sp>
            <p:nvSpPr>
              <p:cNvPr id="382" name="Google Shape;382;p32"/>
              <p:cNvSpPr/>
              <p:nvPr/>
            </p:nvSpPr>
            <p:spPr>
              <a:xfrm>
                <a:off x="9662" y="6433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2"/>
              <p:cNvSpPr txBox="1"/>
              <p:nvPr/>
            </p:nvSpPr>
            <p:spPr>
              <a:xfrm>
                <a:off x="9798" y="6545"/>
                <a:ext cx="1044" cy="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13.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Felicidades. 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Tienes beca predoctoral.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2"/>
            <p:cNvSpPr txBox="1"/>
            <p:nvPr/>
          </p:nvSpPr>
          <p:spPr>
            <a:xfrm>
              <a:off x="7763" y="7941"/>
              <a:ext cx="1180" cy="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15.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Te sientes entusiasmado.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Avanza y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turno extra.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" name="Google Shape;385;p32"/>
            <p:cNvGrpSpPr/>
            <p:nvPr/>
          </p:nvGrpSpPr>
          <p:grpSpPr>
            <a:xfrm>
              <a:off x="2304" y="7879"/>
              <a:ext cx="1542" cy="953"/>
              <a:chOff x="4411" y="7874"/>
              <a:chExt cx="1542" cy="953"/>
            </a:xfrm>
          </p:grpSpPr>
          <p:sp>
            <p:nvSpPr>
              <p:cNvPr id="386" name="Google Shape;386;p32"/>
              <p:cNvSpPr/>
              <p:nvPr/>
            </p:nvSpPr>
            <p:spPr>
              <a:xfrm>
                <a:off x="4531" y="7874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2"/>
              <p:cNvSpPr txBox="1"/>
              <p:nvPr/>
            </p:nvSpPr>
            <p:spPr>
              <a:xfrm>
                <a:off x="4411" y="7882"/>
                <a:ext cx="1542" cy="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19.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Vuelves, sigues trabajando y trabajando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...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Arial"/>
                  <a:buNone/>
                </a:pPr>
                <a:endParaRPr sz="5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Continúa, corre, corre!!!</a:t>
                </a:r>
                <a:endParaRPr/>
              </a:p>
            </p:txBody>
          </p:sp>
        </p:grpSp>
        <p:sp>
          <p:nvSpPr>
            <p:cNvPr id="388" name="Google Shape;388;p32"/>
            <p:cNvSpPr txBox="1"/>
            <p:nvPr/>
          </p:nvSpPr>
          <p:spPr>
            <a:xfrm>
              <a:off x="1125" y="7875"/>
              <a:ext cx="1360" cy="1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20.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 una semana para la lectura de tu tesis y tu jefe está en Hawaii.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endParaRPr sz="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Pierde 4 turnos.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 txBox="1"/>
            <p:nvPr/>
          </p:nvSpPr>
          <p:spPr>
            <a:xfrm>
              <a:off x="2949" y="1721"/>
              <a:ext cx="1316" cy="1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28.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Trabajas noche y día en un garito.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tiempo libre es para la tesis.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>
                  <a:schemeClr val="dk1"/>
                </a:buClr>
                <a:buSzPts val="200"/>
                <a:buFont typeface="Arial"/>
                <a:buNone/>
              </a:pPr>
              <a:endParaRPr sz="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Pierdes 3 turnos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 txBox="1"/>
            <p:nvPr/>
          </p:nvSpPr>
          <p:spPr>
            <a:xfrm>
              <a:off x="4273" y="1731"/>
              <a:ext cx="1180" cy="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29.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 canas y a lo loco el día de tu tesis está cerca.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Avanza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 txBox="1"/>
            <p:nvPr/>
          </p:nvSpPr>
          <p:spPr>
            <a:xfrm>
              <a:off x="5727" y="1757"/>
              <a:ext cx="1043" cy="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30.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endParaRPr sz="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Retrocede a la casilla 20</a:t>
              </a:r>
              <a:endParaRPr/>
            </a:p>
          </p:txBody>
        </p:sp>
        <p:sp>
          <p:nvSpPr>
            <p:cNvPr id="392" name="Google Shape;392;p32"/>
            <p:cNvSpPr txBox="1"/>
            <p:nvPr/>
          </p:nvSpPr>
          <p:spPr>
            <a:xfrm>
              <a:off x="6907" y="1711"/>
              <a:ext cx="1101" cy="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31.</a:t>
              </a:r>
              <a:r>
                <a:rPr lang="en-US" sz="7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Resuelve: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Arial"/>
                <a:buNone/>
              </a:pPr>
              <a:endParaRPr sz="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US" sz="6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en-US" sz="600" b="1" i="1" u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títulos + artículos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Arial"/>
                <a:buNone/>
              </a:pPr>
              <a:endParaRPr sz="300" b="1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00"/>
                </a:buClr>
                <a:buSzPts val="600"/>
                <a:buFont typeface="Arial"/>
                <a:buNone/>
              </a:pPr>
              <a:r>
                <a:rPr lang="en-US" sz="600" b="1" i="1" u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   familia + amigos</a:t>
              </a:r>
              <a:r>
                <a:rPr lang="en-US" sz="6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"/>
                <a:buFont typeface="Arial"/>
                <a:buNone/>
              </a:pPr>
              <a:endParaRPr sz="1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US" sz="6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Bien = Continúa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US" sz="6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Mal =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" name="Google Shape;393;p32"/>
            <p:cNvGrpSpPr/>
            <p:nvPr/>
          </p:nvGrpSpPr>
          <p:grpSpPr>
            <a:xfrm>
              <a:off x="7848" y="2676"/>
              <a:ext cx="1315" cy="953"/>
              <a:chOff x="7620" y="2676"/>
              <a:chExt cx="1315" cy="953"/>
            </a:xfrm>
          </p:grpSpPr>
          <p:sp>
            <p:nvSpPr>
              <p:cNvPr id="394" name="Google Shape;394;p32"/>
              <p:cNvSpPr/>
              <p:nvPr/>
            </p:nvSpPr>
            <p:spPr>
              <a:xfrm>
                <a:off x="7620" y="2676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2"/>
              <p:cNvSpPr txBox="1"/>
              <p:nvPr/>
            </p:nvSpPr>
            <p:spPr>
              <a:xfrm>
                <a:off x="7655" y="2794"/>
                <a:ext cx="1224" cy="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32.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Beca/contrato postdoc.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Continúa</a:t>
                </a:r>
                <a:endParaRPr/>
              </a:p>
            </p:txBody>
          </p:sp>
        </p:grpSp>
        <p:grpSp>
          <p:nvGrpSpPr>
            <p:cNvPr id="396" name="Google Shape;396;p32"/>
            <p:cNvGrpSpPr/>
            <p:nvPr/>
          </p:nvGrpSpPr>
          <p:grpSpPr>
            <a:xfrm>
              <a:off x="7722" y="4578"/>
              <a:ext cx="1587" cy="953"/>
              <a:chOff x="7494" y="4578"/>
              <a:chExt cx="1587" cy="953"/>
            </a:xfrm>
          </p:grpSpPr>
          <p:sp>
            <p:nvSpPr>
              <p:cNvPr id="397" name="Google Shape;397;p32"/>
              <p:cNvSpPr/>
              <p:nvPr/>
            </p:nvSpPr>
            <p:spPr>
              <a:xfrm>
                <a:off x="7650" y="4578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 txBox="1"/>
              <p:nvPr/>
            </p:nvSpPr>
            <p:spPr>
              <a:xfrm>
                <a:off x="7494" y="4600"/>
                <a:ext cx="1587" cy="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34.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2 años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en Inglaterra.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endParaRPr sz="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Retrocede 2 casillas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 pierde 1 turno</a:t>
                </a:r>
                <a:endParaRPr/>
              </a:p>
            </p:txBody>
          </p:sp>
        </p:grpSp>
        <p:grpSp>
          <p:nvGrpSpPr>
            <p:cNvPr id="399" name="Google Shape;399;p32"/>
            <p:cNvGrpSpPr/>
            <p:nvPr/>
          </p:nvGrpSpPr>
          <p:grpSpPr>
            <a:xfrm>
              <a:off x="7578" y="6486"/>
              <a:ext cx="1406" cy="1064"/>
              <a:chOff x="6846" y="6486"/>
              <a:chExt cx="1406" cy="1064"/>
            </a:xfrm>
          </p:grpSpPr>
          <p:sp>
            <p:nvSpPr>
              <p:cNvPr id="400" name="Google Shape;400;p32"/>
              <p:cNvSpPr/>
              <p:nvPr/>
            </p:nvSpPr>
            <p:spPr>
              <a:xfrm>
                <a:off x="6889" y="6486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2"/>
              <p:cNvSpPr txBox="1"/>
              <p:nvPr/>
            </p:nvSpPr>
            <p:spPr>
              <a:xfrm>
                <a:off x="6846" y="6526"/>
                <a:ext cx="1406" cy="1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36.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2 años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en EE.UU.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Arial"/>
                  <a:buNone/>
                </a:pPr>
                <a:endParaRPr sz="5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Retrocede 4 casillas o pierde 2 turnos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2" name="Google Shape;402;p32"/>
            <p:cNvSpPr/>
            <p:nvPr/>
          </p:nvSpPr>
          <p:spPr>
            <a:xfrm>
              <a:off x="4996" y="6496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 txBox="1"/>
            <p:nvPr/>
          </p:nvSpPr>
          <p:spPr>
            <a:xfrm>
              <a:off x="4936" y="6526"/>
              <a:ext cx="1390" cy="1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38.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 año </a:t>
              </a:r>
              <a:endParaRPr/>
            </a:p>
            <a:p>
              <a:pPr marL="0" marR="0" lvl="0" indent="0" algn="l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en Alemania.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Retrocede 6 casillas o pierde 3 turnos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" name="Google Shape;404;p32"/>
            <p:cNvGrpSpPr/>
            <p:nvPr/>
          </p:nvGrpSpPr>
          <p:grpSpPr>
            <a:xfrm>
              <a:off x="3680" y="6481"/>
              <a:ext cx="1315" cy="1147"/>
              <a:chOff x="2948" y="6481"/>
              <a:chExt cx="1315" cy="1147"/>
            </a:xfrm>
          </p:grpSpPr>
          <p:sp>
            <p:nvSpPr>
              <p:cNvPr id="405" name="Google Shape;405;p32"/>
              <p:cNvSpPr/>
              <p:nvPr/>
            </p:nvSpPr>
            <p:spPr>
              <a:xfrm>
                <a:off x="2948" y="6504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2"/>
              <p:cNvSpPr txBox="1"/>
              <p:nvPr/>
            </p:nvSpPr>
            <p:spPr>
              <a:xfrm>
                <a:off x="2983" y="6481"/>
                <a:ext cx="1224" cy="1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39.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Un currículum brillante que te indica inestabilidad.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Arial"/>
                  <a:buNone/>
                </a:pPr>
                <a:endParaRPr sz="5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Continúa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" name="Google Shape;407;p32"/>
            <p:cNvGrpSpPr/>
            <p:nvPr/>
          </p:nvGrpSpPr>
          <p:grpSpPr>
            <a:xfrm>
              <a:off x="1999" y="6153"/>
              <a:ext cx="1684" cy="1132"/>
              <a:chOff x="1915" y="5523"/>
              <a:chExt cx="1684" cy="1132"/>
            </a:xfrm>
          </p:grpSpPr>
          <p:pic>
            <p:nvPicPr>
              <p:cNvPr id="408" name="Google Shape;408;p32" descr="20060415100618-o-chupete-1-"/>
              <p:cNvPicPr preferRelativeResize="0"/>
              <p:nvPr/>
            </p:nvPicPr>
            <p:blipFill rotWithShape="1">
              <a:blip r:embed="rId5">
                <a:alphaModFix/>
              </a:blip>
              <a:srcRect b="17588"/>
              <a:stretch/>
            </p:blipFill>
            <p:spPr>
              <a:xfrm>
                <a:off x="1915" y="5875"/>
                <a:ext cx="665" cy="6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" name="Google Shape;409;p32"/>
              <p:cNvSpPr/>
              <p:nvPr/>
            </p:nvSpPr>
            <p:spPr>
              <a:xfrm>
                <a:off x="2280" y="5550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2"/>
              <p:cNvSpPr txBox="1"/>
              <p:nvPr/>
            </p:nvSpPr>
            <p:spPr>
              <a:xfrm>
                <a:off x="2283" y="5523"/>
                <a:ext cx="1316" cy="1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40.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SORPRESA!!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Llegan los niños y tú sin trabajo fijo.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4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endParaRPr sz="7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Salta 2 casillas o </a:t>
                </a:r>
                <a:endParaRPr/>
              </a:p>
              <a:p>
                <a:pPr marL="0" marR="0" lvl="0" indent="0" algn="ctr" rtl="0">
                  <a:lnSpc>
                    <a:spcPct val="7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fin del juego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" name="Google Shape;411;p32"/>
            <p:cNvGrpSpPr/>
            <p:nvPr/>
          </p:nvGrpSpPr>
          <p:grpSpPr>
            <a:xfrm>
              <a:off x="2347" y="4273"/>
              <a:ext cx="1351" cy="1037"/>
              <a:chOff x="2262" y="3644"/>
              <a:chExt cx="1351" cy="1037"/>
            </a:xfrm>
          </p:grpSpPr>
          <p:sp>
            <p:nvSpPr>
              <p:cNvPr id="412" name="Google Shape;412;p32"/>
              <p:cNvSpPr/>
              <p:nvPr/>
            </p:nvSpPr>
            <p:spPr>
              <a:xfrm>
                <a:off x="2262" y="3644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2"/>
              <p:cNvSpPr txBox="1"/>
              <p:nvPr/>
            </p:nvSpPr>
            <p:spPr>
              <a:xfrm>
                <a:off x="2272" y="3680"/>
                <a:ext cx="1341" cy="1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42.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Deseado retorno.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Juan de la Cierva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Ramón y Cajal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" name="Google Shape;414;p32"/>
            <p:cNvGrpSpPr/>
            <p:nvPr/>
          </p:nvGrpSpPr>
          <p:grpSpPr>
            <a:xfrm>
              <a:off x="3653" y="3045"/>
              <a:ext cx="1315" cy="953"/>
              <a:chOff x="4889" y="3263"/>
              <a:chExt cx="1315" cy="953"/>
            </a:xfrm>
          </p:grpSpPr>
          <p:sp>
            <p:nvSpPr>
              <p:cNvPr id="415" name="Google Shape;415;p32"/>
              <p:cNvSpPr/>
              <p:nvPr/>
            </p:nvSpPr>
            <p:spPr>
              <a:xfrm>
                <a:off x="4889" y="3263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2"/>
              <p:cNvSpPr txBox="1"/>
              <p:nvPr/>
            </p:nvSpPr>
            <p:spPr>
              <a:xfrm>
                <a:off x="5035" y="3307"/>
                <a:ext cx="920" cy="8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44.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3 años trabajando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 tope. 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Continúa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7" name="Google Shape;417;p32"/>
            <p:cNvSpPr txBox="1"/>
            <p:nvPr/>
          </p:nvSpPr>
          <p:spPr>
            <a:xfrm>
              <a:off x="6393" y="3300"/>
              <a:ext cx="1043" cy="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46.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 años trabajando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tope.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Continúa</a:t>
              </a:r>
              <a:endParaRPr/>
            </a:p>
          </p:txBody>
        </p:sp>
        <p:sp>
          <p:nvSpPr>
            <p:cNvPr id="418" name="Google Shape;418;p32"/>
            <p:cNvSpPr txBox="1"/>
            <p:nvPr/>
          </p:nvSpPr>
          <p:spPr>
            <a:xfrm>
              <a:off x="6396" y="4259"/>
              <a:ext cx="1224" cy="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47.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Casi tienes una plaza fija pero…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Avanza 2 casillas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 txBox="1"/>
            <p:nvPr/>
          </p:nvSpPr>
          <p:spPr>
            <a:xfrm>
              <a:off x="5662" y="5174"/>
              <a:ext cx="1526" cy="1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48.</a:t>
              </a:r>
              <a:r>
                <a:rPr lang="en-US" sz="7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 BECA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Decide abandonar</a:t>
              </a: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el juego o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seguir con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desventaja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 txBox="1"/>
            <p:nvPr/>
          </p:nvSpPr>
          <p:spPr>
            <a:xfrm>
              <a:off x="3992" y="4808"/>
              <a:ext cx="1587" cy="1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49.</a:t>
              </a: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El juego no acaba aquí.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Debes encontrar una: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3300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CARRERA INVESTIGADORA DIGNA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" name="Google Shape;421;p32"/>
            <p:cNvGrpSpPr/>
            <p:nvPr/>
          </p:nvGrpSpPr>
          <p:grpSpPr>
            <a:xfrm>
              <a:off x="8996" y="7847"/>
              <a:ext cx="1315" cy="953"/>
              <a:chOff x="9654" y="7154"/>
              <a:chExt cx="1315" cy="953"/>
            </a:xfrm>
          </p:grpSpPr>
          <p:sp>
            <p:nvSpPr>
              <p:cNvPr id="422" name="Google Shape;422;p32"/>
              <p:cNvSpPr/>
              <p:nvPr/>
            </p:nvSpPr>
            <p:spPr>
              <a:xfrm>
                <a:off x="9654" y="7154"/>
                <a:ext cx="1315" cy="953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FF9900"/>
                  </a:gs>
                  <a:gs pos="50000">
                    <a:srgbClr val="FF3300"/>
                  </a:gs>
                  <a:gs pos="100000">
                    <a:srgbClr val="FF9900"/>
                  </a:gs>
                </a:gsLst>
                <a:lin ang="5400000" scaled="0"/>
              </a:gra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2"/>
              <p:cNvSpPr txBox="1"/>
              <p:nvPr/>
            </p:nvSpPr>
            <p:spPr>
              <a:xfrm>
                <a:off x="9846" y="7428"/>
                <a:ext cx="914" cy="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1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BECA</a:t>
                </a:r>
                <a:endParaRPr/>
              </a:p>
            </p:txBody>
          </p:sp>
        </p:grpSp>
        <p:grpSp>
          <p:nvGrpSpPr>
            <p:cNvPr id="424" name="Google Shape;424;p32"/>
            <p:cNvGrpSpPr/>
            <p:nvPr/>
          </p:nvGrpSpPr>
          <p:grpSpPr>
            <a:xfrm>
              <a:off x="6322" y="7834"/>
              <a:ext cx="1361" cy="979"/>
              <a:chOff x="8437" y="7821"/>
              <a:chExt cx="1361" cy="979"/>
            </a:xfrm>
          </p:grpSpPr>
          <p:sp>
            <p:nvSpPr>
              <p:cNvPr id="425" name="Google Shape;425;p32"/>
              <p:cNvSpPr/>
              <p:nvPr/>
            </p:nvSpPr>
            <p:spPr>
              <a:xfrm>
                <a:off x="8482" y="7847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2"/>
              <p:cNvSpPr txBox="1"/>
              <p:nvPr/>
            </p:nvSpPr>
            <p:spPr>
              <a:xfrm>
                <a:off x="8437" y="7821"/>
                <a:ext cx="1361" cy="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16.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Quieres irte de estancia fuera de tu país, pero las fuerzas del universo están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 tu contra.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Espera 2 turnos</a:t>
                </a:r>
                <a:endParaRPr/>
              </a:p>
            </p:txBody>
          </p:sp>
        </p:grpSp>
        <p:grpSp>
          <p:nvGrpSpPr>
            <p:cNvPr id="427" name="Google Shape;427;p32"/>
            <p:cNvGrpSpPr/>
            <p:nvPr/>
          </p:nvGrpSpPr>
          <p:grpSpPr>
            <a:xfrm>
              <a:off x="4969" y="7842"/>
              <a:ext cx="1497" cy="980"/>
              <a:chOff x="6265" y="8002"/>
              <a:chExt cx="1497" cy="980"/>
            </a:xfrm>
          </p:grpSpPr>
          <p:sp>
            <p:nvSpPr>
              <p:cNvPr id="428" name="Google Shape;428;p32"/>
              <p:cNvSpPr/>
              <p:nvPr/>
            </p:nvSpPr>
            <p:spPr>
              <a:xfrm>
                <a:off x="6350" y="8029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2"/>
              <p:cNvSpPr txBox="1"/>
              <p:nvPr/>
            </p:nvSpPr>
            <p:spPr>
              <a:xfrm>
                <a:off x="6265" y="8002"/>
                <a:ext cx="1497" cy="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17.</a:t>
                </a: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Conseguido!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 meses fuera sin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saber si tienes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ayuda económica.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Las cosas de palacio</a:t>
                </a:r>
                <a:r>
                  <a:rPr lang="en-US" sz="7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Espera 3 turnos</a:t>
                </a:r>
                <a:endParaRPr/>
              </a:p>
            </p:txBody>
          </p:sp>
        </p:grpSp>
        <p:sp>
          <p:nvSpPr>
            <p:cNvPr id="430" name="Google Shape;430;p32"/>
            <p:cNvSpPr txBox="1"/>
            <p:nvPr/>
          </p:nvSpPr>
          <p:spPr>
            <a:xfrm>
              <a:off x="2464" y="229"/>
              <a:ext cx="1190" cy="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r>
                <a:rPr lang="en-US" sz="7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Has terminado la carrera. Visita a tu futuro director de tesis.</a:t>
              </a:r>
              <a:r>
                <a:rPr lang="en-US" sz="7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endParaRPr sz="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Avanza 2 casillas</a:t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086" y="220"/>
              <a:ext cx="1315" cy="95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 txBox="1"/>
            <p:nvPr/>
          </p:nvSpPr>
          <p:spPr>
            <a:xfrm>
              <a:off x="1213" y="223"/>
              <a:ext cx="1061" cy="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Kaushan Script"/>
                <a:buNone/>
              </a:pPr>
              <a:r>
                <a:rPr lang="en-US" sz="1800" b="0" i="0" u="none">
                  <a:solidFill>
                    <a:srgbClr val="FF0000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SAL</a:t>
              </a:r>
              <a:r>
                <a:rPr lang="en-US" sz="1800" b="0" i="0" u="none">
                  <a:solidFill>
                    <a:schemeClr val="dk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i</a:t>
              </a:r>
              <a:r>
                <a:rPr lang="en-US" sz="1800" b="0" i="0" u="none">
                  <a:solidFill>
                    <a:srgbClr val="FF0000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DA</a:t>
              </a:r>
              <a:endParaRPr/>
            </a:p>
          </p:txBody>
        </p:sp>
        <p:grpSp>
          <p:nvGrpSpPr>
            <p:cNvPr id="433" name="Google Shape;433;p32"/>
            <p:cNvGrpSpPr/>
            <p:nvPr/>
          </p:nvGrpSpPr>
          <p:grpSpPr>
            <a:xfrm>
              <a:off x="1310" y="589"/>
              <a:ext cx="681" cy="507"/>
              <a:chOff x="726" y="1081"/>
              <a:chExt cx="681" cy="507"/>
            </a:xfrm>
          </p:grpSpPr>
          <p:sp>
            <p:nvSpPr>
              <p:cNvPr id="434" name="Google Shape;434;p32"/>
              <p:cNvSpPr/>
              <p:nvPr/>
            </p:nvSpPr>
            <p:spPr>
              <a:xfrm>
                <a:off x="946" y="1115"/>
                <a:ext cx="390" cy="374"/>
              </a:xfrm>
              <a:prstGeom prst="ellipse">
                <a:avLst/>
              </a:prstGeom>
              <a:solidFill>
                <a:srgbClr val="FF9900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35" name="Google Shape;435;p32"/>
              <p:cNvGrpSpPr/>
              <p:nvPr/>
            </p:nvGrpSpPr>
            <p:grpSpPr>
              <a:xfrm flipH="1">
                <a:off x="1212" y="1480"/>
                <a:ext cx="97" cy="103"/>
                <a:chOff x="4672" y="5443"/>
                <a:chExt cx="590" cy="545"/>
              </a:xfrm>
            </p:grpSpPr>
            <p:cxnSp>
              <p:nvCxnSpPr>
                <p:cNvPr id="436" name="Google Shape;436;p32"/>
                <p:cNvCxnSpPr/>
                <p:nvPr/>
              </p:nvCxnSpPr>
              <p:spPr>
                <a:xfrm flipH="1">
                  <a:off x="4990" y="5443"/>
                  <a:ext cx="272" cy="545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32"/>
                <p:cNvCxnSpPr/>
                <p:nvPr/>
              </p:nvCxnSpPr>
              <p:spPr>
                <a:xfrm rot="10800000">
                  <a:off x="4672" y="5873"/>
                  <a:ext cx="318" cy="91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8" name="Google Shape;438;p32"/>
              <p:cNvGrpSpPr/>
              <p:nvPr/>
            </p:nvGrpSpPr>
            <p:grpSpPr>
              <a:xfrm flipH="1">
                <a:off x="1008" y="1480"/>
                <a:ext cx="80" cy="108"/>
                <a:chOff x="5851" y="5443"/>
                <a:chExt cx="409" cy="574"/>
              </a:xfrm>
            </p:grpSpPr>
            <p:cxnSp>
              <p:nvCxnSpPr>
                <p:cNvPr id="439" name="Google Shape;439;p32"/>
                <p:cNvCxnSpPr/>
                <p:nvPr/>
              </p:nvCxnSpPr>
              <p:spPr>
                <a:xfrm>
                  <a:off x="5851" y="5443"/>
                  <a:ext cx="409" cy="408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32"/>
                <p:cNvCxnSpPr/>
                <p:nvPr/>
              </p:nvCxnSpPr>
              <p:spPr>
                <a:xfrm flipH="1">
                  <a:off x="6017" y="5835"/>
                  <a:ext cx="227" cy="18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41" name="Google Shape;441;p32"/>
              <p:cNvSpPr/>
              <p:nvPr/>
            </p:nvSpPr>
            <p:spPr>
              <a:xfrm>
                <a:off x="1194" y="1225"/>
                <a:ext cx="54" cy="51"/>
              </a:xfrm>
              <a:prstGeom prst="ellipse">
                <a:avLst/>
              </a:prstGeom>
              <a:solidFill>
                <a:srgbClr val="FF9900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1265" y="1217"/>
                <a:ext cx="27" cy="25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1218" y="1246"/>
                <a:ext cx="10" cy="9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4" name="Google Shape;444;p32"/>
              <p:cNvCxnSpPr/>
              <p:nvPr/>
            </p:nvCxnSpPr>
            <p:spPr>
              <a:xfrm>
                <a:off x="1283" y="1336"/>
                <a:ext cx="89" cy="4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CC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45" name="Google Shape;445;p32"/>
              <p:cNvSpPr/>
              <p:nvPr/>
            </p:nvSpPr>
            <p:spPr>
              <a:xfrm>
                <a:off x="1221" y="1293"/>
                <a:ext cx="115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41" extrusionOk="0">
                    <a:moveTo>
                      <a:pt x="589" y="0"/>
                    </a:moveTo>
                    <a:cubicBezTo>
                      <a:pt x="411" y="147"/>
                      <a:pt x="234" y="295"/>
                      <a:pt x="136" y="318"/>
                    </a:cubicBezTo>
                    <a:cubicBezTo>
                      <a:pt x="38" y="341"/>
                      <a:pt x="23" y="166"/>
                      <a:pt x="0" y="136"/>
                    </a:cubicBezTo>
                  </a:path>
                </a:pathLst>
              </a:cu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2"/>
              <p:cNvSpPr/>
              <p:nvPr/>
            </p:nvSpPr>
            <p:spPr>
              <a:xfrm>
                <a:off x="1345" y="1343"/>
                <a:ext cx="6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71" extrusionOk="0">
                    <a:moveTo>
                      <a:pt x="0" y="99"/>
                    </a:moveTo>
                    <a:cubicBezTo>
                      <a:pt x="64" y="49"/>
                      <a:pt x="129" y="0"/>
                      <a:pt x="136" y="8"/>
                    </a:cubicBezTo>
                    <a:cubicBezTo>
                      <a:pt x="143" y="16"/>
                      <a:pt x="30" y="137"/>
                      <a:pt x="45" y="145"/>
                    </a:cubicBezTo>
                    <a:cubicBezTo>
                      <a:pt x="60" y="153"/>
                      <a:pt x="211" y="47"/>
                      <a:pt x="226" y="54"/>
                    </a:cubicBezTo>
                    <a:cubicBezTo>
                      <a:pt x="241" y="61"/>
                      <a:pt x="121" y="175"/>
                      <a:pt x="136" y="190"/>
                    </a:cubicBezTo>
                    <a:cubicBezTo>
                      <a:pt x="151" y="205"/>
                      <a:pt x="317" y="152"/>
                      <a:pt x="317" y="145"/>
                    </a:cubicBezTo>
                    <a:cubicBezTo>
                      <a:pt x="317" y="138"/>
                      <a:pt x="159" y="115"/>
                      <a:pt x="136" y="145"/>
                    </a:cubicBezTo>
                    <a:cubicBezTo>
                      <a:pt x="113" y="175"/>
                      <a:pt x="189" y="319"/>
                      <a:pt x="181" y="326"/>
                    </a:cubicBezTo>
                    <a:cubicBezTo>
                      <a:pt x="173" y="333"/>
                      <a:pt x="113" y="183"/>
                      <a:pt x="90" y="190"/>
                    </a:cubicBezTo>
                    <a:cubicBezTo>
                      <a:pt x="67" y="197"/>
                      <a:pt x="37" y="371"/>
                      <a:pt x="45" y="371"/>
                    </a:cubicBezTo>
                    <a:cubicBezTo>
                      <a:pt x="53" y="371"/>
                      <a:pt x="121" y="220"/>
                      <a:pt x="136" y="190"/>
                    </a:cubicBezTo>
                  </a:path>
                </a:pathLst>
              </a:custGeom>
              <a:noFill/>
              <a:ln w="25400" cap="flat" cmpd="sng">
                <a:solidFill>
                  <a:srgbClr val="99CC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7" name="Google Shape;447;p32"/>
              <p:cNvCxnSpPr/>
              <p:nvPr/>
            </p:nvCxnSpPr>
            <p:spPr>
              <a:xfrm rot="10800000">
                <a:off x="795" y="1140"/>
                <a:ext cx="390" cy="19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48" name="Google Shape;448;p32"/>
              <p:cNvSpPr/>
              <p:nvPr/>
            </p:nvSpPr>
            <p:spPr>
              <a:xfrm>
                <a:off x="1070" y="1266"/>
                <a:ext cx="89" cy="11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12" extrusionOk="0">
                    <a:moveTo>
                      <a:pt x="0" y="143"/>
                    </a:moveTo>
                    <a:cubicBezTo>
                      <a:pt x="19" y="377"/>
                      <a:pt x="38" y="612"/>
                      <a:pt x="91" y="597"/>
                    </a:cubicBezTo>
                    <a:cubicBezTo>
                      <a:pt x="144" y="582"/>
                      <a:pt x="258" y="106"/>
                      <a:pt x="318" y="53"/>
                    </a:cubicBezTo>
                    <a:cubicBezTo>
                      <a:pt x="378" y="0"/>
                      <a:pt x="431" y="242"/>
                      <a:pt x="454" y="279"/>
                    </a:cubicBezTo>
                  </a:path>
                </a:pathLst>
              </a:cu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 rot="2100000">
                <a:off x="849" y="1089"/>
                <a:ext cx="53" cy="8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9" extrusionOk="0">
                    <a:moveTo>
                      <a:pt x="68" y="424"/>
                    </a:moveTo>
                    <a:cubicBezTo>
                      <a:pt x="30" y="409"/>
                      <a:pt x="0" y="219"/>
                      <a:pt x="23" y="151"/>
                    </a:cubicBezTo>
                    <a:cubicBezTo>
                      <a:pt x="46" y="83"/>
                      <a:pt x="166" y="0"/>
                      <a:pt x="204" y="15"/>
                    </a:cubicBezTo>
                    <a:cubicBezTo>
                      <a:pt x="242" y="30"/>
                      <a:pt x="273" y="174"/>
                      <a:pt x="250" y="242"/>
                    </a:cubicBezTo>
                    <a:cubicBezTo>
                      <a:pt x="227" y="310"/>
                      <a:pt x="106" y="439"/>
                      <a:pt x="68" y="4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809" y="1103"/>
                <a:ext cx="35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03" extrusionOk="0">
                    <a:moveTo>
                      <a:pt x="159" y="288"/>
                    </a:moveTo>
                    <a:cubicBezTo>
                      <a:pt x="182" y="303"/>
                      <a:pt x="159" y="280"/>
                      <a:pt x="159" y="242"/>
                    </a:cubicBezTo>
                    <a:cubicBezTo>
                      <a:pt x="159" y="204"/>
                      <a:pt x="182" y="99"/>
                      <a:pt x="159" y="61"/>
                    </a:cubicBezTo>
                    <a:cubicBezTo>
                      <a:pt x="136" y="23"/>
                      <a:pt x="46" y="0"/>
                      <a:pt x="23" y="15"/>
                    </a:cubicBezTo>
                    <a:cubicBezTo>
                      <a:pt x="0" y="30"/>
                      <a:pt x="0" y="106"/>
                      <a:pt x="23" y="151"/>
                    </a:cubicBezTo>
                    <a:cubicBezTo>
                      <a:pt x="46" y="196"/>
                      <a:pt x="136" y="273"/>
                      <a:pt x="159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726" y="1158"/>
                <a:ext cx="157" cy="18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960" extrusionOk="0">
                    <a:moveTo>
                      <a:pt x="545" y="23"/>
                    </a:moveTo>
                    <a:cubicBezTo>
                      <a:pt x="454" y="0"/>
                      <a:pt x="273" y="76"/>
                      <a:pt x="182" y="159"/>
                    </a:cubicBezTo>
                    <a:cubicBezTo>
                      <a:pt x="91" y="242"/>
                      <a:pt x="0" y="416"/>
                      <a:pt x="0" y="522"/>
                    </a:cubicBezTo>
                    <a:cubicBezTo>
                      <a:pt x="0" y="628"/>
                      <a:pt x="91" y="726"/>
                      <a:pt x="182" y="794"/>
                    </a:cubicBezTo>
                    <a:cubicBezTo>
                      <a:pt x="273" y="862"/>
                      <a:pt x="447" y="960"/>
                      <a:pt x="545" y="930"/>
                    </a:cubicBezTo>
                    <a:cubicBezTo>
                      <a:pt x="643" y="900"/>
                      <a:pt x="742" y="719"/>
                      <a:pt x="772" y="613"/>
                    </a:cubicBezTo>
                    <a:cubicBezTo>
                      <a:pt x="802" y="507"/>
                      <a:pt x="756" y="393"/>
                      <a:pt x="726" y="295"/>
                    </a:cubicBezTo>
                    <a:cubicBezTo>
                      <a:pt x="696" y="197"/>
                      <a:pt x="636" y="46"/>
                      <a:pt x="54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751" y="1199"/>
                <a:ext cx="18" cy="52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787" y="1191"/>
                <a:ext cx="35" cy="26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777" y="1219"/>
                <a:ext cx="18" cy="2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" name="Google Shape;455;p32"/>
            <p:cNvSpPr txBox="1"/>
            <p:nvPr/>
          </p:nvSpPr>
          <p:spPr>
            <a:xfrm>
              <a:off x="3810" y="227"/>
              <a:ext cx="2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7665" y="212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 txBox="1"/>
            <p:nvPr/>
          </p:nvSpPr>
          <p:spPr>
            <a:xfrm>
              <a:off x="7681" y="268"/>
              <a:ext cx="1369" cy="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Pides el proyecto </a:t>
              </a:r>
              <a:endParaRPr/>
            </a:p>
            <a:p>
              <a:pPr marL="0" marR="0" lvl="0" indent="0" algn="l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tu director.</a:t>
              </a:r>
              <a:endParaRPr/>
            </a:p>
            <a:p>
              <a:pPr marL="0" marR="0" lvl="0" indent="0" algn="l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 ignora.</a:t>
              </a:r>
              <a:endParaRPr/>
            </a:p>
            <a:p>
              <a:pPr marL="0" marR="0" lvl="0" indent="0" algn="l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Retrocede 1 casilla     </a:t>
              </a:r>
              <a:endParaRPr/>
            </a:p>
            <a:p>
              <a:pPr marL="0" marR="0" lvl="0" indent="0" algn="l" rtl="0">
                <a:lnSpc>
                  <a:spcPct val="70000"/>
                </a:lnSpc>
                <a:spcBef>
                  <a:spcPts val="16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o pierde turno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8" name="Google Shape;458;p32" descr="j02860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37" y="434"/>
              <a:ext cx="408" cy="3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9" name="Google Shape;459;p32"/>
            <p:cNvGrpSpPr/>
            <p:nvPr/>
          </p:nvGrpSpPr>
          <p:grpSpPr>
            <a:xfrm>
              <a:off x="9697" y="2120"/>
              <a:ext cx="1315" cy="1075"/>
              <a:chOff x="9077" y="2120"/>
              <a:chExt cx="1315" cy="1075"/>
            </a:xfrm>
          </p:grpSpPr>
          <p:sp>
            <p:nvSpPr>
              <p:cNvPr id="460" name="Google Shape;460;p32"/>
              <p:cNvSpPr txBox="1"/>
              <p:nvPr/>
            </p:nvSpPr>
            <p:spPr>
              <a:xfrm>
                <a:off x="9082" y="2132"/>
                <a:ext cx="1147" cy="1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8.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Necesitas ayuda de tu jefe.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Pierde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turno buscándolo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1" name="Google Shape;461;p32"/>
              <p:cNvGrpSpPr/>
              <p:nvPr/>
            </p:nvGrpSpPr>
            <p:grpSpPr>
              <a:xfrm>
                <a:off x="9077" y="2120"/>
                <a:ext cx="1315" cy="953"/>
                <a:chOff x="9536" y="1433"/>
                <a:chExt cx="1315" cy="953"/>
              </a:xfrm>
            </p:grpSpPr>
            <p:sp>
              <p:nvSpPr>
                <p:cNvPr id="462" name="Google Shape;462;p32"/>
                <p:cNvSpPr/>
                <p:nvPr/>
              </p:nvSpPr>
              <p:spPr>
                <a:xfrm>
                  <a:off x="9536" y="1433"/>
                  <a:ext cx="1315" cy="953"/>
                </a:xfrm>
                <a:prstGeom prst="roundRect">
                  <a:avLst>
                    <a:gd name="adj" fmla="val 16667"/>
                  </a:avLst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63" name="Google Shape;463;p32"/>
                <p:cNvGrpSpPr/>
                <p:nvPr/>
              </p:nvGrpSpPr>
              <p:grpSpPr>
                <a:xfrm>
                  <a:off x="10206" y="1724"/>
                  <a:ext cx="624" cy="517"/>
                  <a:chOff x="3520" y="1933"/>
                  <a:chExt cx="566" cy="462"/>
                </a:xfrm>
              </p:grpSpPr>
              <p:sp>
                <p:nvSpPr>
                  <p:cNvPr id="464" name="Google Shape;464;p32"/>
                  <p:cNvSpPr/>
                  <p:nvPr/>
                </p:nvSpPr>
                <p:spPr>
                  <a:xfrm>
                    <a:off x="3533" y="2031"/>
                    <a:ext cx="251" cy="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506" extrusionOk="0">
                        <a:moveTo>
                          <a:pt x="251" y="506"/>
                        </a:moveTo>
                        <a:lnTo>
                          <a:pt x="276" y="505"/>
                        </a:lnTo>
                        <a:lnTo>
                          <a:pt x="301" y="502"/>
                        </a:lnTo>
                        <a:lnTo>
                          <a:pt x="325" y="495"/>
                        </a:lnTo>
                        <a:lnTo>
                          <a:pt x="348" y="487"/>
                        </a:lnTo>
                        <a:lnTo>
                          <a:pt x="370" y="477"/>
                        </a:lnTo>
                        <a:lnTo>
                          <a:pt x="391" y="464"/>
                        </a:lnTo>
                        <a:lnTo>
                          <a:pt x="411" y="449"/>
                        </a:lnTo>
                        <a:lnTo>
                          <a:pt x="429" y="433"/>
                        </a:lnTo>
                        <a:lnTo>
                          <a:pt x="445" y="414"/>
                        </a:lnTo>
                        <a:lnTo>
                          <a:pt x="460" y="395"/>
                        </a:lnTo>
                        <a:lnTo>
                          <a:pt x="473" y="374"/>
                        </a:lnTo>
                        <a:lnTo>
                          <a:pt x="483" y="352"/>
                        </a:lnTo>
                        <a:lnTo>
                          <a:pt x="491" y="329"/>
                        </a:lnTo>
                        <a:lnTo>
                          <a:pt x="498" y="304"/>
                        </a:lnTo>
                        <a:lnTo>
                          <a:pt x="502" y="280"/>
                        </a:lnTo>
                        <a:lnTo>
                          <a:pt x="503" y="253"/>
                        </a:lnTo>
                        <a:lnTo>
                          <a:pt x="502" y="227"/>
                        </a:lnTo>
                        <a:lnTo>
                          <a:pt x="498" y="202"/>
                        </a:lnTo>
                        <a:lnTo>
                          <a:pt x="491" y="177"/>
                        </a:lnTo>
                        <a:lnTo>
                          <a:pt x="483" y="154"/>
                        </a:lnTo>
                        <a:lnTo>
                          <a:pt x="473" y="132"/>
                        </a:lnTo>
                        <a:lnTo>
                          <a:pt x="460" y="111"/>
                        </a:lnTo>
                        <a:lnTo>
                          <a:pt x="445" y="92"/>
                        </a:lnTo>
                        <a:lnTo>
                          <a:pt x="429" y="73"/>
                        </a:lnTo>
                        <a:lnTo>
                          <a:pt x="411" y="57"/>
                        </a:lnTo>
                        <a:lnTo>
                          <a:pt x="391" y="42"/>
                        </a:lnTo>
                        <a:lnTo>
                          <a:pt x="370" y="30"/>
                        </a:lnTo>
                        <a:lnTo>
                          <a:pt x="348" y="19"/>
                        </a:lnTo>
                        <a:lnTo>
                          <a:pt x="325" y="11"/>
                        </a:lnTo>
                        <a:lnTo>
                          <a:pt x="301" y="4"/>
                        </a:lnTo>
                        <a:lnTo>
                          <a:pt x="276" y="1"/>
                        </a:lnTo>
                        <a:lnTo>
                          <a:pt x="251" y="0"/>
                        </a:lnTo>
                        <a:lnTo>
                          <a:pt x="225" y="1"/>
                        </a:lnTo>
                        <a:lnTo>
                          <a:pt x="200" y="4"/>
                        </a:lnTo>
                        <a:lnTo>
                          <a:pt x="176" y="11"/>
                        </a:lnTo>
                        <a:lnTo>
                          <a:pt x="153" y="19"/>
                        </a:lnTo>
                        <a:lnTo>
                          <a:pt x="131" y="30"/>
                        </a:lnTo>
                        <a:lnTo>
                          <a:pt x="110" y="42"/>
                        </a:lnTo>
                        <a:lnTo>
                          <a:pt x="91" y="57"/>
                        </a:lnTo>
                        <a:lnTo>
                          <a:pt x="73" y="73"/>
                        </a:lnTo>
                        <a:lnTo>
                          <a:pt x="57" y="92"/>
                        </a:lnTo>
                        <a:lnTo>
                          <a:pt x="42" y="111"/>
                        </a:lnTo>
                        <a:lnTo>
                          <a:pt x="30" y="132"/>
                        </a:lnTo>
                        <a:lnTo>
                          <a:pt x="19" y="154"/>
                        </a:lnTo>
                        <a:lnTo>
                          <a:pt x="11" y="177"/>
                        </a:lnTo>
                        <a:lnTo>
                          <a:pt x="4" y="202"/>
                        </a:lnTo>
                        <a:lnTo>
                          <a:pt x="1" y="227"/>
                        </a:lnTo>
                        <a:lnTo>
                          <a:pt x="0" y="253"/>
                        </a:lnTo>
                        <a:lnTo>
                          <a:pt x="1" y="280"/>
                        </a:lnTo>
                        <a:lnTo>
                          <a:pt x="4" y="304"/>
                        </a:lnTo>
                        <a:lnTo>
                          <a:pt x="11" y="329"/>
                        </a:lnTo>
                        <a:lnTo>
                          <a:pt x="19" y="352"/>
                        </a:lnTo>
                        <a:lnTo>
                          <a:pt x="30" y="374"/>
                        </a:lnTo>
                        <a:lnTo>
                          <a:pt x="42" y="395"/>
                        </a:lnTo>
                        <a:lnTo>
                          <a:pt x="57" y="414"/>
                        </a:lnTo>
                        <a:lnTo>
                          <a:pt x="73" y="433"/>
                        </a:lnTo>
                        <a:lnTo>
                          <a:pt x="91" y="449"/>
                        </a:lnTo>
                        <a:lnTo>
                          <a:pt x="110" y="464"/>
                        </a:lnTo>
                        <a:lnTo>
                          <a:pt x="131" y="477"/>
                        </a:lnTo>
                        <a:lnTo>
                          <a:pt x="153" y="487"/>
                        </a:lnTo>
                        <a:lnTo>
                          <a:pt x="176" y="495"/>
                        </a:lnTo>
                        <a:lnTo>
                          <a:pt x="200" y="502"/>
                        </a:lnTo>
                        <a:lnTo>
                          <a:pt x="225" y="505"/>
                        </a:lnTo>
                        <a:lnTo>
                          <a:pt x="251" y="506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32"/>
                  <p:cNvSpPr/>
                  <p:nvPr/>
                </p:nvSpPr>
                <p:spPr>
                  <a:xfrm>
                    <a:off x="3642" y="2111"/>
                    <a:ext cx="19" cy="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8" extrusionOk="0">
                        <a:moveTo>
                          <a:pt x="19" y="0"/>
                        </a:move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2" y="13"/>
                        </a:lnTo>
                        <a:lnTo>
                          <a:pt x="0" y="19"/>
                        </a:lnTo>
                        <a:lnTo>
                          <a:pt x="2" y="26"/>
                        </a:lnTo>
                        <a:lnTo>
                          <a:pt x="6" y="32"/>
                        </a:lnTo>
                        <a:lnTo>
                          <a:pt x="12" y="37"/>
                        </a:lnTo>
                        <a:lnTo>
                          <a:pt x="19" y="38"/>
                        </a:lnTo>
                        <a:lnTo>
                          <a:pt x="27" y="37"/>
                        </a:lnTo>
                        <a:lnTo>
                          <a:pt x="33" y="32"/>
                        </a:lnTo>
                        <a:lnTo>
                          <a:pt x="37" y="26"/>
                        </a:lnTo>
                        <a:lnTo>
                          <a:pt x="38" y="19"/>
                        </a:lnTo>
                        <a:lnTo>
                          <a:pt x="37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p32"/>
                  <p:cNvSpPr/>
                  <p:nvPr/>
                </p:nvSpPr>
                <p:spPr>
                  <a:xfrm>
                    <a:off x="3520" y="1933"/>
                    <a:ext cx="566" cy="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" h="925" extrusionOk="0">
                        <a:moveTo>
                          <a:pt x="1126" y="158"/>
                        </a:moveTo>
                        <a:lnTo>
                          <a:pt x="1119" y="137"/>
                        </a:lnTo>
                        <a:lnTo>
                          <a:pt x="1111" y="117"/>
                        </a:lnTo>
                        <a:lnTo>
                          <a:pt x="1102" y="100"/>
                        </a:lnTo>
                        <a:lnTo>
                          <a:pt x="1089" y="83"/>
                        </a:lnTo>
                        <a:lnTo>
                          <a:pt x="1077" y="68"/>
                        </a:lnTo>
                        <a:lnTo>
                          <a:pt x="1062" y="53"/>
                        </a:lnTo>
                        <a:lnTo>
                          <a:pt x="1047" y="40"/>
                        </a:lnTo>
                        <a:lnTo>
                          <a:pt x="1029" y="30"/>
                        </a:lnTo>
                        <a:lnTo>
                          <a:pt x="1012" y="21"/>
                        </a:lnTo>
                        <a:lnTo>
                          <a:pt x="993" y="13"/>
                        </a:lnTo>
                        <a:lnTo>
                          <a:pt x="973" y="7"/>
                        </a:lnTo>
                        <a:lnTo>
                          <a:pt x="953" y="2"/>
                        </a:lnTo>
                        <a:lnTo>
                          <a:pt x="933" y="0"/>
                        </a:lnTo>
                        <a:lnTo>
                          <a:pt x="912" y="0"/>
                        </a:lnTo>
                        <a:lnTo>
                          <a:pt x="891" y="2"/>
                        </a:lnTo>
                        <a:lnTo>
                          <a:pt x="870" y="7"/>
                        </a:lnTo>
                        <a:lnTo>
                          <a:pt x="865" y="8"/>
                        </a:lnTo>
                        <a:lnTo>
                          <a:pt x="860" y="10"/>
                        </a:lnTo>
                        <a:lnTo>
                          <a:pt x="854" y="11"/>
                        </a:lnTo>
                        <a:lnTo>
                          <a:pt x="850" y="14"/>
                        </a:lnTo>
                        <a:lnTo>
                          <a:pt x="844" y="15"/>
                        </a:lnTo>
                        <a:lnTo>
                          <a:pt x="839" y="17"/>
                        </a:lnTo>
                        <a:lnTo>
                          <a:pt x="834" y="19"/>
                        </a:lnTo>
                        <a:lnTo>
                          <a:pt x="829" y="22"/>
                        </a:lnTo>
                        <a:lnTo>
                          <a:pt x="590" y="121"/>
                        </a:lnTo>
                        <a:lnTo>
                          <a:pt x="588" y="121"/>
                        </a:lnTo>
                        <a:lnTo>
                          <a:pt x="587" y="122"/>
                        </a:lnTo>
                        <a:lnTo>
                          <a:pt x="578" y="127"/>
                        </a:lnTo>
                        <a:lnTo>
                          <a:pt x="570" y="132"/>
                        </a:lnTo>
                        <a:lnTo>
                          <a:pt x="562" y="138"/>
                        </a:lnTo>
                        <a:lnTo>
                          <a:pt x="554" y="145"/>
                        </a:lnTo>
                        <a:lnTo>
                          <a:pt x="547" y="152"/>
                        </a:lnTo>
                        <a:lnTo>
                          <a:pt x="540" y="159"/>
                        </a:lnTo>
                        <a:lnTo>
                          <a:pt x="533" y="167"/>
                        </a:lnTo>
                        <a:lnTo>
                          <a:pt x="527" y="175"/>
                        </a:lnTo>
                        <a:lnTo>
                          <a:pt x="409" y="223"/>
                        </a:lnTo>
                        <a:lnTo>
                          <a:pt x="397" y="218"/>
                        </a:lnTo>
                        <a:lnTo>
                          <a:pt x="386" y="212"/>
                        </a:lnTo>
                        <a:lnTo>
                          <a:pt x="374" y="206"/>
                        </a:lnTo>
                        <a:lnTo>
                          <a:pt x="362" y="201"/>
                        </a:lnTo>
                        <a:lnTo>
                          <a:pt x="350" y="198"/>
                        </a:lnTo>
                        <a:lnTo>
                          <a:pt x="337" y="194"/>
                        </a:lnTo>
                        <a:lnTo>
                          <a:pt x="325" y="192"/>
                        </a:lnTo>
                        <a:lnTo>
                          <a:pt x="312" y="190"/>
                        </a:lnTo>
                        <a:lnTo>
                          <a:pt x="300" y="188"/>
                        </a:lnTo>
                        <a:lnTo>
                          <a:pt x="287" y="188"/>
                        </a:lnTo>
                        <a:lnTo>
                          <a:pt x="274" y="186"/>
                        </a:lnTo>
                        <a:lnTo>
                          <a:pt x="262" y="186"/>
                        </a:lnTo>
                        <a:lnTo>
                          <a:pt x="248" y="188"/>
                        </a:lnTo>
                        <a:lnTo>
                          <a:pt x="235" y="189"/>
                        </a:lnTo>
                        <a:lnTo>
                          <a:pt x="222" y="191"/>
                        </a:lnTo>
                        <a:lnTo>
                          <a:pt x="210" y="193"/>
                        </a:lnTo>
                        <a:lnTo>
                          <a:pt x="190" y="199"/>
                        </a:lnTo>
                        <a:lnTo>
                          <a:pt x="171" y="206"/>
                        </a:lnTo>
                        <a:lnTo>
                          <a:pt x="151" y="215"/>
                        </a:lnTo>
                        <a:lnTo>
                          <a:pt x="134" y="224"/>
                        </a:lnTo>
                        <a:lnTo>
                          <a:pt x="116" y="236"/>
                        </a:lnTo>
                        <a:lnTo>
                          <a:pt x="100" y="249"/>
                        </a:lnTo>
                        <a:lnTo>
                          <a:pt x="84" y="261"/>
                        </a:lnTo>
                        <a:lnTo>
                          <a:pt x="70" y="276"/>
                        </a:lnTo>
                        <a:lnTo>
                          <a:pt x="104" y="318"/>
                        </a:lnTo>
                        <a:lnTo>
                          <a:pt x="115" y="305"/>
                        </a:lnTo>
                        <a:lnTo>
                          <a:pt x="128" y="292"/>
                        </a:lnTo>
                        <a:lnTo>
                          <a:pt x="142" y="282"/>
                        </a:lnTo>
                        <a:lnTo>
                          <a:pt x="157" y="272"/>
                        </a:lnTo>
                        <a:lnTo>
                          <a:pt x="172" y="264"/>
                        </a:lnTo>
                        <a:lnTo>
                          <a:pt x="188" y="256"/>
                        </a:lnTo>
                        <a:lnTo>
                          <a:pt x="205" y="250"/>
                        </a:lnTo>
                        <a:lnTo>
                          <a:pt x="222" y="245"/>
                        </a:lnTo>
                        <a:lnTo>
                          <a:pt x="240" y="242"/>
                        </a:lnTo>
                        <a:lnTo>
                          <a:pt x="256" y="239"/>
                        </a:lnTo>
                        <a:lnTo>
                          <a:pt x="273" y="238"/>
                        </a:lnTo>
                        <a:lnTo>
                          <a:pt x="290" y="239"/>
                        </a:lnTo>
                        <a:lnTo>
                          <a:pt x="306" y="242"/>
                        </a:lnTo>
                        <a:lnTo>
                          <a:pt x="323" y="245"/>
                        </a:lnTo>
                        <a:lnTo>
                          <a:pt x="339" y="250"/>
                        </a:lnTo>
                        <a:lnTo>
                          <a:pt x="355" y="256"/>
                        </a:lnTo>
                        <a:lnTo>
                          <a:pt x="346" y="267"/>
                        </a:lnTo>
                        <a:lnTo>
                          <a:pt x="337" y="279"/>
                        </a:lnTo>
                        <a:lnTo>
                          <a:pt x="332" y="291"/>
                        </a:lnTo>
                        <a:lnTo>
                          <a:pt x="327" y="305"/>
                        </a:lnTo>
                        <a:lnTo>
                          <a:pt x="324" y="320"/>
                        </a:lnTo>
                        <a:lnTo>
                          <a:pt x="323" y="334"/>
                        </a:lnTo>
                        <a:lnTo>
                          <a:pt x="324" y="349"/>
                        </a:lnTo>
                        <a:lnTo>
                          <a:pt x="326" y="364"/>
                        </a:lnTo>
                        <a:lnTo>
                          <a:pt x="333" y="382"/>
                        </a:lnTo>
                        <a:lnTo>
                          <a:pt x="342" y="398"/>
                        </a:lnTo>
                        <a:lnTo>
                          <a:pt x="354" y="413"/>
                        </a:lnTo>
                        <a:lnTo>
                          <a:pt x="367" y="426"/>
                        </a:lnTo>
                        <a:lnTo>
                          <a:pt x="382" y="436"/>
                        </a:lnTo>
                        <a:lnTo>
                          <a:pt x="400" y="443"/>
                        </a:lnTo>
                        <a:lnTo>
                          <a:pt x="418" y="448"/>
                        </a:lnTo>
                        <a:lnTo>
                          <a:pt x="438" y="449"/>
                        </a:lnTo>
                        <a:lnTo>
                          <a:pt x="439" y="449"/>
                        </a:lnTo>
                        <a:lnTo>
                          <a:pt x="440" y="449"/>
                        </a:lnTo>
                        <a:lnTo>
                          <a:pt x="491" y="443"/>
                        </a:lnTo>
                        <a:lnTo>
                          <a:pt x="492" y="463"/>
                        </a:lnTo>
                        <a:lnTo>
                          <a:pt x="491" y="482"/>
                        </a:lnTo>
                        <a:lnTo>
                          <a:pt x="488" y="501"/>
                        </a:lnTo>
                        <a:lnTo>
                          <a:pt x="484" y="518"/>
                        </a:lnTo>
                        <a:lnTo>
                          <a:pt x="478" y="516"/>
                        </a:lnTo>
                        <a:lnTo>
                          <a:pt x="472" y="513"/>
                        </a:lnTo>
                        <a:lnTo>
                          <a:pt x="466" y="512"/>
                        </a:lnTo>
                        <a:lnTo>
                          <a:pt x="460" y="512"/>
                        </a:lnTo>
                        <a:lnTo>
                          <a:pt x="457" y="512"/>
                        </a:lnTo>
                        <a:lnTo>
                          <a:pt x="455" y="513"/>
                        </a:lnTo>
                        <a:lnTo>
                          <a:pt x="453" y="513"/>
                        </a:lnTo>
                        <a:lnTo>
                          <a:pt x="450" y="515"/>
                        </a:lnTo>
                        <a:lnTo>
                          <a:pt x="438" y="519"/>
                        </a:lnTo>
                        <a:lnTo>
                          <a:pt x="425" y="524"/>
                        </a:lnTo>
                        <a:lnTo>
                          <a:pt x="411" y="527"/>
                        </a:lnTo>
                        <a:lnTo>
                          <a:pt x="397" y="531"/>
                        </a:lnTo>
                        <a:lnTo>
                          <a:pt x="384" y="534"/>
                        </a:lnTo>
                        <a:lnTo>
                          <a:pt x="369" y="538"/>
                        </a:lnTo>
                        <a:lnTo>
                          <a:pt x="354" y="540"/>
                        </a:lnTo>
                        <a:lnTo>
                          <a:pt x="337" y="541"/>
                        </a:lnTo>
                        <a:lnTo>
                          <a:pt x="332" y="542"/>
                        </a:lnTo>
                        <a:lnTo>
                          <a:pt x="325" y="542"/>
                        </a:lnTo>
                        <a:lnTo>
                          <a:pt x="319" y="543"/>
                        </a:lnTo>
                        <a:lnTo>
                          <a:pt x="312" y="543"/>
                        </a:lnTo>
                        <a:lnTo>
                          <a:pt x="305" y="543"/>
                        </a:lnTo>
                        <a:lnTo>
                          <a:pt x="300" y="543"/>
                        </a:lnTo>
                        <a:lnTo>
                          <a:pt x="293" y="543"/>
                        </a:lnTo>
                        <a:lnTo>
                          <a:pt x="287" y="543"/>
                        </a:lnTo>
                        <a:lnTo>
                          <a:pt x="272" y="542"/>
                        </a:lnTo>
                        <a:lnTo>
                          <a:pt x="257" y="540"/>
                        </a:lnTo>
                        <a:lnTo>
                          <a:pt x="243" y="538"/>
                        </a:lnTo>
                        <a:lnTo>
                          <a:pt x="229" y="534"/>
                        </a:lnTo>
                        <a:lnTo>
                          <a:pt x="215" y="531"/>
                        </a:lnTo>
                        <a:lnTo>
                          <a:pt x="202" y="527"/>
                        </a:lnTo>
                        <a:lnTo>
                          <a:pt x="189" y="524"/>
                        </a:lnTo>
                        <a:lnTo>
                          <a:pt x="177" y="519"/>
                        </a:lnTo>
                        <a:lnTo>
                          <a:pt x="175" y="518"/>
                        </a:lnTo>
                        <a:lnTo>
                          <a:pt x="173" y="518"/>
                        </a:lnTo>
                        <a:lnTo>
                          <a:pt x="169" y="518"/>
                        </a:lnTo>
                        <a:lnTo>
                          <a:pt x="167" y="518"/>
                        </a:lnTo>
                        <a:lnTo>
                          <a:pt x="160" y="518"/>
                        </a:lnTo>
                        <a:lnTo>
                          <a:pt x="153" y="519"/>
                        </a:lnTo>
                        <a:lnTo>
                          <a:pt x="146" y="522"/>
                        </a:lnTo>
                        <a:lnTo>
                          <a:pt x="142" y="525"/>
                        </a:lnTo>
                        <a:lnTo>
                          <a:pt x="136" y="531"/>
                        </a:lnTo>
                        <a:lnTo>
                          <a:pt x="133" y="536"/>
                        </a:lnTo>
                        <a:lnTo>
                          <a:pt x="130" y="543"/>
                        </a:lnTo>
                        <a:lnTo>
                          <a:pt x="129" y="550"/>
                        </a:lnTo>
                        <a:lnTo>
                          <a:pt x="130" y="562"/>
                        </a:lnTo>
                        <a:lnTo>
                          <a:pt x="135" y="571"/>
                        </a:lnTo>
                        <a:lnTo>
                          <a:pt x="142" y="580"/>
                        </a:lnTo>
                        <a:lnTo>
                          <a:pt x="152" y="586"/>
                        </a:lnTo>
                        <a:lnTo>
                          <a:pt x="152" y="587"/>
                        </a:lnTo>
                        <a:lnTo>
                          <a:pt x="166" y="592"/>
                        </a:lnTo>
                        <a:lnTo>
                          <a:pt x="180" y="596"/>
                        </a:lnTo>
                        <a:lnTo>
                          <a:pt x="195" y="601"/>
                        </a:lnTo>
                        <a:lnTo>
                          <a:pt x="211" y="604"/>
                        </a:lnTo>
                        <a:lnTo>
                          <a:pt x="226" y="608"/>
                        </a:lnTo>
                        <a:lnTo>
                          <a:pt x="243" y="610"/>
                        </a:lnTo>
                        <a:lnTo>
                          <a:pt x="259" y="612"/>
                        </a:lnTo>
                        <a:lnTo>
                          <a:pt x="276" y="614"/>
                        </a:lnTo>
                        <a:lnTo>
                          <a:pt x="286" y="614"/>
                        </a:lnTo>
                        <a:lnTo>
                          <a:pt x="296" y="615"/>
                        </a:lnTo>
                        <a:lnTo>
                          <a:pt x="305" y="615"/>
                        </a:lnTo>
                        <a:lnTo>
                          <a:pt x="314" y="615"/>
                        </a:lnTo>
                        <a:lnTo>
                          <a:pt x="324" y="614"/>
                        </a:lnTo>
                        <a:lnTo>
                          <a:pt x="334" y="614"/>
                        </a:lnTo>
                        <a:lnTo>
                          <a:pt x="342" y="614"/>
                        </a:lnTo>
                        <a:lnTo>
                          <a:pt x="351" y="612"/>
                        </a:lnTo>
                        <a:lnTo>
                          <a:pt x="364" y="611"/>
                        </a:lnTo>
                        <a:lnTo>
                          <a:pt x="377" y="609"/>
                        </a:lnTo>
                        <a:lnTo>
                          <a:pt x="388" y="607"/>
                        </a:lnTo>
                        <a:lnTo>
                          <a:pt x="400" y="604"/>
                        </a:lnTo>
                        <a:lnTo>
                          <a:pt x="411" y="602"/>
                        </a:lnTo>
                        <a:lnTo>
                          <a:pt x="423" y="600"/>
                        </a:lnTo>
                        <a:lnTo>
                          <a:pt x="434" y="596"/>
                        </a:lnTo>
                        <a:lnTo>
                          <a:pt x="445" y="593"/>
                        </a:lnTo>
                        <a:lnTo>
                          <a:pt x="433" y="607"/>
                        </a:lnTo>
                        <a:lnTo>
                          <a:pt x="420" y="619"/>
                        </a:lnTo>
                        <a:lnTo>
                          <a:pt x="407" y="631"/>
                        </a:lnTo>
                        <a:lnTo>
                          <a:pt x="392" y="642"/>
                        </a:lnTo>
                        <a:lnTo>
                          <a:pt x="375" y="652"/>
                        </a:lnTo>
                        <a:lnTo>
                          <a:pt x="359" y="660"/>
                        </a:lnTo>
                        <a:lnTo>
                          <a:pt x="341" y="667"/>
                        </a:lnTo>
                        <a:lnTo>
                          <a:pt x="323" y="671"/>
                        </a:lnTo>
                        <a:lnTo>
                          <a:pt x="301" y="676"/>
                        </a:lnTo>
                        <a:lnTo>
                          <a:pt x="279" y="677"/>
                        </a:lnTo>
                        <a:lnTo>
                          <a:pt x="258" y="677"/>
                        </a:lnTo>
                        <a:lnTo>
                          <a:pt x="236" y="675"/>
                        </a:lnTo>
                        <a:lnTo>
                          <a:pt x="215" y="670"/>
                        </a:lnTo>
                        <a:lnTo>
                          <a:pt x="196" y="663"/>
                        </a:lnTo>
                        <a:lnTo>
                          <a:pt x="175" y="654"/>
                        </a:lnTo>
                        <a:lnTo>
                          <a:pt x="157" y="644"/>
                        </a:lnTo>
                        <a:lnTo>
                          <a:pt x="138" y="631"/>
                        </a:lnTo>
                        <a:lnTo>
                          <a:pt x="122" y="617"/>
                        </a:lnTo>
                        <a:lnTo>
                          <a:pt x="107" y="602"/>
                        </a:lnTo>
                        <a:lnTo>
                          <a:pt x="93" y="586"/>
                        </a:lnTo>
                        <a:lnTo>
                          <a:pt x="82" y="568"/>
                        </a:lnTo>
                        <a:lnTo>
                          <a:pt x="73" y="549"/>
                        </a:lnTo>
                        <a:lnTo>
                          <a:pt x="65" y="530"/>
                        </a:lnTo>
                        <a:lnTo>
                          <a:pt x="59" y="509"/>
                        </a:lnTo>
                        <a:lnTo>
                          <a:pt x="54" y="488"/>
                        </a:lnTo>
                        <a:lnTo>
                          <a:pt x="53" y="466"/>
                        </a:lnTo>
                        <a:lnTo>
                          <a:pt x="53" y="446"/>
                        </a:lnTo>
                        <a:lnTo>
                          <a:pt x="55" y="425"/>
                        </a:lnTo>
                        <a:lnTo>
                          <a:pt x="59" y="404"/>
                        </a:lnTo>
                        <a:lnTo>
                          <a:pt x="66" y="383"/>
                        </a:lnTo>
                        <a:lnTo>
                          <a:pt x="74" y="364"/>
                        </a:lnTo>
                        <a:lnTo>
                          <a:pt x="84" y="345"/>
                        </a:lnTo>
                        <a:lnTo>
                          <a:pt x="40" y="318"/>
                        </a:lnTo>
                        <a:lnTo>
                          <a:pt x="28" y="341"/>
                        </a:lnTo>
                        <a:lnTo>
                          <a:pt x="17" y="365"/>
                        </a:lnTo>
                        <a:lnTo>
                          <a:pt x="9" y="390"/>
                        </a:lnTo>
                        <a:lnTo>
                          <a:pt x="4" y="416"/>
                        </a:lnTo>
                        <a:lnTo>
                          <a:pt x="0" y="442"/>
                        </a:lnTo>
                        <a:lnTo>
                          <a:pt x="0" y="467"/>
                        </a:lnTo>
                        <a:lnTo>
                          <a:pt x="3" y="494"/>
                        </a:lnTo>
                        <a:lnTo>
                          <a:pt x="7" y="519"/>
                        </a:lnTo>
                        <a:lnTo>
                          <a:pt x="15" y="546"/>
                        </a:lnTo>
                        <a:lnTo>
                          <a:pt x="24" y="570"/>
                        </a:lnTo>
                        <a:lnTo>
                          <a:pt x="37" y="594"/>
                        </a:lnTo>
                        <a:lnTo>
                          <a:pt x="51" y="616"/>
                        </a:lnTo>
                        <a:lnTo>
                          <a:pt x="68" y="637"/>
                        </a:lnTo>
                        <a:lnTo>
                          <a:pt x="87" y="656"/>
                        </a:lnTo>
                        <a:lnTo>
                          <a:pt x="107" y="674"/>
                        </a:lnTo>
                        <a:lnTo>
                          <a:pt x="129" y="688"/>
                        </a:lnTo>
                        <a:lnTo>
                          <a:pt x="136" y="693"/>
                        </a:lnTo>
                        <a:lnTo>
                          <a:pt x="143" y="697"/>
                        </a:lnTo>
                        <a:lnTo>
                          <a:pt x="150" y="700"/>
                        </a:lnTo>
                        <a:lnTo>
                          <a:pt x="157" y="703"/>
                        </a:lnTo>
                        <a:lnTo>
                          <a:pt x="164" y="707"/>
                        </a:lnTo>
                        <a:lnTo>
                          <a:pt x="172" y="709"/>
                        </a:lnTo>
                        <a:lnTo>
                          <a:pt x="179" y="713"/>
                        </a:lnTo>
                        <a:lnTo>
                          <a:pt x="187" y="715"/>
                        </a:lnTo>
                        <a:lnTo>
                          <a:pt x="187" y="878"/>
                        </a:lnTo>
                        <a:lnTo>
                          <a:pt x="286" y="922"/>
                        </a:lnTo>
                        <a:lnTo>
                          <a:pt x="295" y="925"/>
                        </a:lnTo>
                        <a:lnTo>
                          <a:pt x="305" y="922"/>
                        </a:lnTo>
                        <a:lnTo>
                          <a:pt x="313" y="916"/>
                        </a:lnTo>
                        <a:lnTo>
                          <a:pt x="319" y="908"/>
                        </a:lnTo>
                        <a:lnTo>
                          <a:pt x="321" y="898"/>
                        </a:lnTo>
                        <a:lnTo>
                          <a:pt x="320" y="888"/>
                        </a:lnTo>
                        <a:lnTo>
                          <a:pt x="314" y="880"/>
                        </a:lnTo>
                        <a:lnTo>
                          <a:pt x="306" y="874"/>
                        </a:lnTo>
                        <a:lnTo>
                          <a:pt x="238" y="845"/>
                        </a:lnTo>
                        <a:lnTo>
                          <a:pt x="238" y="726"/>
                        </a:lnTo>
                        <a:lnTo>
                          <a:pt x="248" y="728"/>
                        </a:lnTo>
                        <a:lnTo>
                          <a:pt x="258" y="729"/>
                        </a:lnTo>
                        <a:lnTo>
                          <a:pt x="267" y="729"/>
                        </a:lnTo>
                        <a:lnTo>
                          <a:pt x="278" y="729"/>
                        </a:lnTo>
                        <a:lnTo>
                          <a:pt x="287" y="729"/>
                        </a:lnTo>
                        <a:lnTo>
                          <a:pt x="296" y="728"/>
                        </a:lnTo>
                        <a:lnTo>
                          <a:pt x="306" y="726"/>
                        </a:lnTo>
                        <a:lnTo>
                          <a:pt x="316" y="725"/>
                        </a:lnTo>
                        <a:lnTo>
                          <a:pt x="316" y="843"/>
                        </a:lnTo>
                        <a:lnTo>
                          <a:pt x="415" y="885"/>
                        </a:lnTo>
                        <a:lnTo>
                          <a:pt x="420" y="887"/>
                        </a:lnTo>
                        <a:lnTo>
                          <a:pt x="425" y="888"/>
                        </a:lnTo>
                        <a:lnTo>
                          <a:pt x="430" y="888"/>
                        </a:lnTo>
                        <a:lnTo>
                          <a:pt x="435" y="885"/>
                        </a:lnTo>
                        <a:lnTo>
                          <a:pt x="439" y="883"/>
                        </a:lnTo>
                        <a:lnTo>
                          <a:pt x="443" y="881"/>
                        </a:lnTo>
                        <a:lnTo>
                          <a:pt x="447" y="876"/>
                        </a:lnTo>
                        <a:lnTo>
                          <a:pt x="449" y="872"/>
                        </a:lnTo>
                        <a:lnTo>
                          <a:pt x="451" y="861"/>
                        </a:lnTo>
                        <a:lnTo>
                          <a:pt x="449" y="852"/>
                        </a:lnTo>
                        <a:lnTo>
                          <a:pt x="445" y="843"/>
                        </a:lnTo>
                        <a:lnTo>
                          <a:pt x="435" y="837"/>
                        </a:lnTo>
                        <a:lnTo>
                          <a:pt x="367" y="808"/>
                        </a:lnTo>
                        <a:lnTo>
                          <a:pt x="367" y="712"/>
                        </a:lnTo>
                        <a:lnTo>
                          <a:pt x="388" y="702"/>
                        </a:lnTo>
                        <a:lnTo>
                          <a:pt x="408" y="692"/>
                        </a:lnTo>
                        <a:lnTo>
                          <a:pt x="427" y="680"/>
                        </a:lnTo>
                        <a:lnTo>
                          <a:pt x="445" y="668"/>
                        </a:lnTo>
                        <a:lnTo>
                          <a:pt x="461" y="653"/>
                        </a:lnTo>
                        <a:lnTo>
                          <a:pt x="476" y="638"/>
                        </a:lnTo>
                        <a:lnTo>
                          <a:pt x="489" y="621"/>
                        </a:lnTo>
                        <a:lnTo>
                          <a:pt x="502" y="603"/>
                        </a:lnTo>
                        <a:lnTo>
                          <a:pt x="512" y="585"/>
                        </a:lnTo>
                        <a:lnTo>
                          <a:pt x="522" y="565"/>
                        </a:lnTo>
                        <a:lnTo>
                          <a:pt x="530" y="546"/>
                        </a:lnTo>
                        <a:lnTo>
                          <a:pt x="535" y="525"/>
                        </a:lnTo>
                        <a:lnTo>
                          <a:pt x="540" y="503"/>
                        </a:lnTo>
                        <a:lnTo>
                          <a:pt x="544" y="482"/>
                        </a:lnTo>
                        <a:lnTo>
                          <a:pt x="545" y="459"/>
                        </a:lnTo>
                        <a:lnTo>
                          <a:pt x="544" y="437"/>
                        </a:lnTo>
                        <a:lnTo>
                          <a:pt x="590" y="433"/>
                        </a:lnTo>
                        <a:lnTo>
                          <a:pt x="590" y="432"/>
                        </a:lnTo>
                        <a:lnTo>
                          <a:pt x="599" y="436"/>
                        </a:lnTo>
                        <a:lnTo>
                          <a:pt x="608" y="440"/>
                        </a:lnTo>
                        <a:lnTo>
                          <a:pt x="618" y="443"/>
                        </a:lnTo>
                        <a:lnTo>
                          <a:pt x="629" y="447"/>
                        </a:lnTo>
                        <a:lnTo>
                          <a:pt x="639" y="449"/>
                        </a:lnTo>
                        <a:lnTo>
                          <a:pt x="649" y="450"/>
                        </a:lnTo>
                        <a:lnTo>
                          <a:pt x="661" y="451"/>
                        </a:lnTo>
                        <a:lnTo>
                          <a:pt x="671" y="451"/>
                        </a:lnTo>
                        <a:lnTo>
                          <a:pt x="672" y="451"/>
                        </a:lnTo>
                        <a:lnTo>
                          <a:pt x="675" y="451"/>
                        </a:lnTo>
                        <a:lnTo>
                          <a:pt x="685" y="450"/>
                        </a:lnTo>
                        <a:lnTo>
                          <a:pt x="584" y="881"/>
                        </a:lnTo>
                        <a:lnTo>
                          <a:pt x="584" y="891"/>
                        </a:lnTo>
                        <a:lnTo>
                          <a:pt x="587" y="900"/>
                        </a:lnTo>
                        <a:lnTo>
                          <a:pt x="594" y="907"/>
                        </a:lnTo>
                        <a:lnTo>
                          <a:pt x="603" y="912"/>
                        </a:lnTo>
                        <a:lnTo>
                          <a:pt x="614" y="912"/>
                        </a:lnTo>
                        <a:lnTo>
                          <a:pt x="623" y="908"/>
                        </a:lnTo>
                        <a:lnTo>
                          <a:pt x="631" y="903"/>
                        </a:lnTo>
                        <a:lnTo>
                          <a:pt x="634" y="892"/>
                        </a:lnTo>
                        <a:lnTo>
                          <a:pt x="709" y="573"/>
                        </a:lnTo>
                        <a:lnTo>
                          <a:pt x="717" y="758"/>
                        </a:lnTo>
                        <a:lnTo>
                          <a:pt x="720" y="768"/>
                        </a:lnTo>
                        <a:lnTo>
                          <a:pt x="727" y="776"/>
                        </a:lnTo>
                        <a:lnTo>
                          <a:pt x="735" y="781"/>
                        </a:lnTo>
                        <a:lnTo>
                          <a:pt x="745" y="783"/>
                        </a:lnTo>
                        <a:lnTo>
                          <a:pt x="754" y="781"/>
                        </a:lnTo>
                        <a:lnTo>
                          <a:pt x="762" y="774"/>
                        </a:lnTo>
                        <a:lnTo>
                          <a:pt x="768" y="766"/>
                        </a:lnTo>
                        <a:lnTo>
                          <a:pt x="769" y="755"/>
                        </a:lnTo>
                        <a:lnTo>
                          <a:pt x="761" y="571"/>
                        </a:lnTo>
                        <a:lnTo>
                          <a:pt x="845" y="887"/>
                        </a:lnTo>
                        <a:lnTo>
                          <a:pt x="850" y="896"/>
                        </a:lnTo>
                        <a:lnTo>
                          <a:pt x="858" y="903"/>
                        </a:lnTo>
                        <a:lnTo>
                          <a:pt x="867" y="905"/>
                        </a:lnTo>
                        <a:lnTo>
                          <a:pt x="877" y="905"/>
                        </a:lnTo>
                        <a:lnTo>
                          <a:pt x="887" y="900"/>
                        </a:lnTo>
                        <a:lnTo>
                          <a:pt x="894" y="892"/>
                        </a:lnTo>
                        <a:lnTo>
                          <a:pt x="896" y="883"/>
                        </a:lnTo>
                        <a:lnTo>
                          <a:pt x="896" y="873"/>
                        </a:lnTo>
                        <a:lnTo>
                          <a:pt x="780" y="440"/>
                        </a:lnTo>
                        <a:lnTo>
                          <a:pt x="927" y="424"/>
                        </a:lnTo>
                        <a:lnTo>
                          <a:pt x="927" y="421"/>
                        </a:lnTo>
                        <a:lnTo>
                          <a:pt x="933" y="421"/>
                        </a:lnTo>
                        <a:lnTo>
                          <a:pt x="940" y="420"/>
                        </a:lnTo>
                        <a:lnTo>
                          <a:pt x="945" y="419"/>
                        </a:lnTo>
                        <a:lnTo>
                          <a:pt x="951" y="419"/>
                        </a:lnTo>
                        <a:lnTo>
                          <a:pt x="957" y="418"/>
                        </a:lnTo>
                        <a:lnTo>
                          <a:pt x="964" y="417"/>
                        </a:lnTo>
                        <a:lnTo>
                          <a:pt x="969" y="416"/>
                        </a:lnTo>
                        <a:lnTo>
                          <a:pt x="975" y="414"/>
                        </a:lnTo>
                        <a:lnTo>
                          <a:pt x="996" y="409"/>
                        </a:lnTo>
                        <a:lnTo>
                          <a:pt x="1014" y="401"/>
                        </a:lnTo>
                        <a:lnTo>
                          <a:pt x="1033" y="390"/>
                        </a:lnTo>
                        <a:lnTo>
                          <a:pt x="1050" y="379"/>
                        </a:lnTo>
                        <a:lnTo>
                          <a:pt x="1065" y="366"/>
                        </a:lnTo>
                        <a:lnTo>
                          <a:pt x="1080" y="351"/>
                        </a:lnTo>
                        <a:lnTo>
                          <a:pt x="1093" y="335"/>
                        </a:lnTo>
                        <a:lnTo>
                          <a:pt x="1104" y="318"/>
                        </a:lnTo>
                        <a:lnTo>
                          <a:pt x="1115" y="299"/>
                        </a:lnTo>
                        <a:lnTo>
                          <a:pt x="1121" y="280"/>
                        </a:lnTo>
                        <a:lnTo>
                          <a:pt x="1127" y="260"/>
                        </a:lnTo>
                        <a:lnTo>
                          <a:pt x="1132" y="239"/>
                        </a:lnTo>
                        <a:lnTo>
                          <a:pt x="1133" y="220"/>
                        </a:lnTo>
                        <a:lnTo>
                          <a:pt x="1133" y="199"/>
                        </a:lnTo>
                        <a:lnTo>
                          <a:pt x="1131" y="178"/>
                        </a:lnTo>
                        <a:lnTo>
                          <a:pt x="1126" y="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32"/>
                  <p:cNvSpPr/>
                  <p:nvPr/>
                </p:nvSpPr>
                <p:spPr>
                  <a:xfrm>
                    <a:off x="3707" y="2054"/>
                    <a:ext cx="80" cy="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" h="154" extrusionOk="0">
                        <a:moveTo>
                          <a:pt x="144" y="145"/>
                        </a:moveTo>
                        <a:lnTo>
                          <a:pt x="140" y="145"/>
                        </a:lnTo>
                        <a:lnTo>
                          <a:pt x="136" y="145"/>
                        </a:lnTo>
                        <a:lnTo>
                          <a:pt x="132" y="146"/>
                        </a:lnTo>
                        <a:lnTo>
                          <a:pt x="128" y="147"/>
                        </a:lnTo>
                        <a:lnTo>
                          <a:pt x="61" y="154"/>
                        </a:lnTo>
                        <a:lnTo>
                          <a:pt x="51" y="153"/>
                        </a:lnTo>
                        <a:lnTo>
                          <a:pt x="41" y="151"/>
                        </a:lnTo>
                        <a:lnTo>
                          <a:pt x="32" y="146"/>
                        </a:lnTo>
                        <a:lnTo>
                          <a:pt x="24" y="141"/>
                        </a:lnTo>
                        <a:lnTo>
                          <a:pt x="15" y="135"/>
                        </a:lnTo>
                        <a:lnTo>
                          <a:pt x="10" y="127"/>
                        </a:lnTo>
                        <a:lnTo>
                          <a:pt x="5" y="117"/>
                        </a:lnTo>
                        <a:lnTo>
                          <a:pt x="2" y="108"/>
                        </a:lnTo>
                        <a:lnTo>
                          <a:pt x="0" y="98"/>
                        </a:lnTo>
                        <a:lnTo>
                          <a:pt x="0" y="87"/>
                        </a:lnTo>
                        <a:lnTo>
                          <a:pt x="2" y="77"/>
                        </a:lnTo>
                        <a:lnTo>
                          <a:pt x="5" y="68"/>
                        </a:lnTo>
                        <a:lnTo>
                          <a:pt x="10" y="59"/>
                        </a:lnTo>
                        <a:lnTo>
                          <a:pt x="15" y="51"/>
                        </a:lnTo>
                        <a:lnTo>
                          <a:pt x="24" y="44"/>
                        </a:lnTo>
                        <a:lnTo>
                          <a:pt x="32" y="38"/>
                        </a:lnTo>
                        <a:lnTo>
                          <a:pt x="124" y="0"/>
                        </a:lnTo>
                        <a:lnTo>
                          <a:pt x="121" y="19"/>
                        </a:lnTo>
                        <a:lnTo>
                          <a:pt x="120" y="38"/>
                        </a:lnTo>
                        <a:lnTo>
                          <a:pt x="123" y="57"/>
                        </a:lnTo>
                        <a:lnTo>
                          <a:pt x="126" y="77"/>
                        </a:lnTo>
                        <a:lnTo>
                          <a:pt x="132" y="95"/>
                        </a:lnTo>
                        <a:lnTo>
                          <a:pt x="140" y="113"/>
                        </a:lnTo>
                        <a:lnTo>
                          <a:pt x="149" y="129"/>
                        </a:lnTo>
                        <a:lnTo>
                          <a:pt x="159" y="144"/>
                        </a:lnTo>
                        <a:lnTo>
                          <a:pt x="144" y="145"/>
                        </a:lnTo>
                        <a:close/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p32"/>
                  <p:cNvSpPr/>
                  <p:nvPr/>
                </p:nvSpPr>
                <p:spPr>
                  <a:xfrm>
                    <a:off x="3794" y="1992"/>
                    <a:ext cx="128" cy="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" h="282" extrusionOk="0">
                        <a:moveTo>
                          <a:pt x="122" y="282"/>
                        </a:moveTo>
                        <a:lnTo>
                          <a:pt x="101" y="280"/>
                        </a:lnTo>
                        <a:lnTo>
                          <a:pt x="82" y="276"/>
                        </a:lnTo>
                        <a:lnTo>
                          <a:pt x="63" y="267"/>
                        </a:lnTo>
                        <a:lnTo>
                          <a:pt x="47" y="257"/>
                        </a:lnTo>
                        <a:lnTo>
                          <a:pt x="32" y="243"/>
                        </a:lnTo>
                        <a:lnTo>
                          <a:pt x="20" y="227"/>
                        </a:lnTo>
                        <a:lnTo>
                          <a:pt x="11" y="210"/>
                        </a:lnTo>
                        <a:lnTo>
                          <a:pt x="4" y="190"/>
                        </a:lnTo>
                        <a:lnTo>
                          <a:pt x="0" y="170"/>
                        </a:lnTo>
                        <a:lnTo>
                          <a:pt x="0" y="149"/>
                        </a:lnTo>
                        <a:lnTo>
                          <a:pt x="4" y="129"/>
                        </a:lnTo>
                        <a:lnTo>
                          <a:pt x="9" y="110"/>
                        </a:lnTo>
                        <a:lnTo>
                          <a:pt x="19" y="92"/>
                        </a:lnTo>
                        <a:lnTo>
                          <a:pt x="31" y="76"/>
                        </a:lnTo>
                        <a:lnTo>
                          <a:pt x="45" y="63"/>
                        </a:lnTo>
                        <a:lnTo>
                          <a:pt x="62" y="51"/>
                        </a:lnTo>
                        <a:lnTo>
                          <a:pt x="187" y="0"/>
                        </a:lnTo>
                        <a:lnTo>
                          <a:pt x="173" y="35"/>
                        </a:lnTo>
                        <a:lnTo>
                          <a:pt x="166" y="72"/>
                        </a:lnTo>
                        <a:lnTo>
                          <a:pt x="166" y="109"/>
                        </a:lnTo>
                        <a:lnTo>
                          <a:pt x="172" y="147"/>
                        </a:lnTo>
                        <a:lnTo>
                          <a:pt x="177" y="165"/>
                        </a:lnTo>
                        <a:lnTo>
                          <a:pt x="184" y="182"/>
                        </a:lnTo>
                        <a:lnTo>
                          <a:pt x="192" y="200"/>
                        </a:lnTo>
                        <a:lnTo>
                          <a:pt x="203" y="215"/>
                        </a:lnTo>
                        <a:lnTo>
                          <a:pt x="214" y="229"/>
                        </a:lnTo>
                        <a:lnTo>
                          <a:pt x="227" y="243"/>
                        </a:lnTo>
                        <a:lnTo>
                          <a:pt x="242" y="256"/>
                        </a:lnTo>
                        <a:lnTo>
                          <a:pt x="257" y="267"/>
                        </a:lnTo>
                        <a:lnTo>
                          <a:pt x="122" y="282"/>
                        </a:lnTo>
                        <a:close/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32"/>
                  <p:cNvSpPr/>
                  <p:nvPr/>
                </p:nvSpPr>
                <p:spPr>
                  <a:xfrm>
                    <a:off x="3902" y="1959"/>
                    <a:ext cx="158" cy="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15" extrusionOk="0">
                        <a:moveTo>
                          <a:pt x="294" y="238"/>
                        </a:moveTo>
                        <a:lnTo>
                          <a:pt x="285" y="251"/>
                        </a:lnTo>
                        <a:lnTo>
                          <a:pt x="276" y="264"/>
                        </a:lnTo>
                        <a:lnTo>
                          <a:pt x="265" y="274"/>
                        </a:lnTo>
                        <a:lnTo>
                          <a:pt x="253" y="284"/>
                        </a:lnTo>
                        <a:lnTo>
                          <a:pt x="240" y="292"/>
                        </a:lnTo>
                        <a:lnTo>
                          <a:pt x="228" y="300"/>
                        </a:lnTo>
                        <a:lnTo>
                          <a:pt x="213" y="306"/>
                        </a:lnTo>
                        <a:lnTo>
                          <a:pt x="198" y="311"/>
                        </a:lnTo>
                        <a:lnTo>
                          <a:pt x="181" y="314"/>
                        </a:lnTo>
                        <a:lnTo>
                          <a:pt x="166" y="315"/>
                        </a:lnTo>
                        <a:lnTo>
                          <a:pt x="150" y="315"/>
                        </a:lnTo>
                        <a:lnTo>
                          <a:pt x="135" y="314"/>
                        </a:lnTo>
                        <a:lnTo>
                          <a:pt x="120" y="311"/>
                        </a:lnTo>
                        <a:lnTo>
                          <a:pt x="105" y="307"/>
                        </a:lnTo>
                        <a:lnTo>
                          <a:pt x="92" y="300"/>
                        </a:lnTo>
                        <a:lnTo>
                          <a:pt x="78" y="293"/>
                        </a:lnTo>
                        <a:lnTo>
                          <a:pt x="64" y="285"/>
                        </a:lnTo>
                        <a:lnTo>
                          <a:pt x="53" y="275"/>
                        </a:lnTo>
                        <a:lnTo>
                          <a:pt x="41" y="265"/>
                        </a:lnTo>
                        <a:lnTo>
                          <a:pt x="32" y="253"/>
                        </a:lnTo>
                        <a:lnTo>
                          <a:pt x="23" y="241"/>
                        </a:lnTo>
                        <a:lnTo>
                          <a:pt x="16" y="227"/>
                        </a:lnTo>
                        <a:lnTo>
                          <a:pt x="10" y="212"/>
                        </a:lnTo>
                        <a:lnTo>
                          <a:pt x="5" y="197"/>
                        </a:lnTo>
                        <a:lnTo>
                          <a:pt x="0" y="166"/>
                        </a:lnTo>
                        <a:lnTo>
                          <a:pt x="1" y="136"/>
                        </a:lnTo>
                        <a:lnTo>
                          <a:pt x="8" y="106"/>
                        </a:lnTo>
                        <a:lnTo>
                          <a:pt x="21" y="77"/>
                        </a:lnTo>
                        <a:lnTo>
                          <a:pt x="27" y="68"/>
                        </a:lnTo>
                        <a:lnTo>
                          <a:pt x="34" y="59"/>
                        </a:lnTo>
                        <a:lnTo>
                          <a:pt x="42" y="49"/>
                        </a:lnTo>
                        <a:lnTo>
                          <a:pt x="50" y="41"/>
                        </a:lnTo>
                        <a:lnTo>
                          <a:pt x="58" y="34"/>
                        </a:lnTo>
                        <a:lnTo>
                          <a:pt x="67" y="27"/>
                        </a:lnTo>
                        <a:lnTo>
                          <a:pt x="77" y="22"/>
                        </a:lnTo>
                        <a:lnTo>
                          <a:pt x="86" y="16"/>
                        </a:lnTo>
                        <a:lnTo>
                          <a:pt x="91" y="15"/>
                        </a:lnTo>
                        <a:lnTo>
                          <a:pt x="97" y="11"/>
                        </a:lnTo>
                        <a:lnTo>
                          <a:pt x="104" y="9"/>
                        </a:lnTo>
                        <a:lnTo>
                          <a:pt x="111" y="7"/>
                        </a:lnTo>
                        <a:lnTo>
                          <a:pt x="118" y="4"/>
                        </a:lnTo>
                        <a:lnTo>
                          <a:pt x="134" y="1"/>
                        </a:lnTo>
                        <a:lnTo>
                          <a:pt x="149" y="0"/>
                        </a:lnTo>
                        <a:lnTo>
                          <a:pt x="165" y="0"/>
                        </a:lnTo>
                        <a:lnTo>
                          <a:pt x="180" y="1"/>
                        </a:lnTo>
                        <a:lnTo>
                          <a:pt x="195" y="4"/>
                        </a:lnTo>
                        <a:lnTo>
                          <a:pt x="210" y="8"/>
                        </a:lnTo>
                        <a:lnTo>
                          <a:pt x="224" y="15"/>
                        </a:lnTo>
                        <a:lnTo>
                          <a:pt x="238" y="22"/>
                        </a:lnTo>
                        <a:lnTo>
                          <a:pt x="252" y="30"/>
                        </a:lnTo>
                        <a:lnTo>
                          <a:pt x="263" y="40"/>
                        </a:lnTo>
                        <a:lnTo>
                          <a:pt x="275" y="51"/>
                        </a:lnTo>
                        <a:lnTo>
                          <a:pt x="284" y="62"/>
                        </a:lnTo>
                        <a:lnTo>
                          <a:pt x="293" y="75"/>
                        </a:lnTo>
                        <a:lnTo>
                          <a:pt x="300" y="89"/>
                        </a:lnTo>
                        <a:lnTo>
                          <a:pt x="307" y="103"/>
                        </a:lnTo>
                        <a:lnTo>
                          <a:pt x="312" y="118"/>
                        </a:lnTo>
                        <a:lnTo>
                          <a:pt x="316" y="150"/>
                        </a:lnTo>
                        <a:lnTo>
                          <a:pt x="315" y="179"/>
                        </a:lnTo>
                        <a:lnTo>
                          <a:pt x="308" y="209"/>
                        </a:lnTo>
                        <a:lnTo>
                          <a:pt x="294" y="2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p32"/>
                  <p:cNvSpPr/>
                  <p:nvPr/>
                </p:nvSpPr>
                <p:spPr>
                  <a:xfrm>
                    <a:off x="3540" y="2071"/>
                    <a:ext cx="31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9" extrusionOk="0">
                        <a:moveTo>
                          <a:pt x="64" y="42"/>
                        </a:moveTo>
                        <a:lnTo>
                          <a:pt x="30" y="0"/>
                        </a:lnTo>
                        <a:lnTo>
                          <a:pt x="22" y="9"/>
                        </a:lnTo>
                        <a:lnTo>
                          <a:pt x="14" y="20"/>
                        </a:lnTo>
                        <a:lnTo>
                          <a:pt x="7" y="30"/>
                        </a:lnTo>
                        <a:lnTo>
                          <a:pt x="0" y="42"/>
                        </a:lnTo>
                        <a:lnTo>
                          <a:pt x="44" y="69"/>
                        </a:lnTo>
                        <a:lnTo>
                          <a:pt x="49" y="62"/>
                        </a:lnTo>
                        <a:lnTo>
                          <a:pt x="53" y="56"/>
                        </a:lnTo>
                        <a:lnTo>
                          <a:pt x="59" y="49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32"/>
                  <p:cNvSpPr/>
                  <p:nvPr/>
                </p:nvSpPr>
                <p:spPr>
                  <a:xfrm>
                    <a:off x="3969" y="2018"/>
                    <a:ext cx="3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" h="76" extrusionOk="0">
                        <a:moveTo>
                          <a:pt x="38" y="0"/>
                        </a:moveTo>
                        <a:lnTo>
                          <a:pt x="30" y="1"/>
                        </a:lnTo>
                        <a:lnTo>
                          <a:pt x="23" y="4"/>
                        </a:lnTo>
                        <a:lnTo>
                          <a:pt x="18" y="7"/>
                        </a:lnTo>
                        <a:lnTo>
                          <a:pt x="12" y="12"/>
                        </a:lnTo>
                        <a:lnTo>
                          <a:pt x="7" y="17"/>
                        </a:lnTo>
                        <a:lnTo>
                          <a:pt x="4" y="23"/>
                        </a:lnTo>
                        <a:lnTo>
                          <a:pt x="1" y="30"/>
                        </a:lnTo>
                        <a:lnTo>
                          <a:pt x="0" y="38"/>
                        </a:lnTo>
                        <a:lnTo>
                          <a:pt x="1" y="46"/>
                        </a:lnTo>
                        <a:lnTo>
                          <a:pt x="4" y="53"/>
                        </a:lnTo>
                        <a:lnTo>
                          <a:pt x="7" y="59"/>
                        </a:lnTo>
                        <a:lnTo>
                          <a:pt x="12" y="65"/>
                        </a:lnTo>
                        <a:lnTo>
                          <a:pt x="18" y="69"/>
                        </a:lnTo>
                        <a:lnTo>
                          <a:pt x="23" y="73"/>
                        </a:lnTo>
                        <a:lnTo>
                          <a:pt x="30" y="75"/>
                        </a:lnTo>
                        <a:lnTo>
                          <a:pt x="38" y="76"/>
                        </a:lnTo>
                        <a:lnTo>
                          <a:pt x="46" y="75"/>
                        </a:lnTo>
                        <a:lnTo>
                          <a:pt x="53" y="73"/>
                        </a:lnTo>
                        <a:lnTo>
                          <a:pt x="60" y="69"/>
                        </a:lnTo>
                        <a:lnTo>
                          <a:pt x="66" y="65"/>
                        </a:lnTo>
                        <a:lnTo>
                          <a:pt x="70" y="59"/>
                        </a:lnTo>
                        <a:lnTo>
                          <a:pt x="74" y="53"/>
                        </a:lnTo>
                        <a:lnTo>
                          <a:pt x="75" y="46"/>
                        </a:lnTo>
                        <a:lnTo>
                          <a:pt x="76" y="38"/>
                        </a:lnTo>
                        <a:lnTo>
                          <a:pt x="75" y="30"/>
                        </a:lnTo>
                        <a:lnTo>
                          <a:pt x="74" y="23"/>
                        </a:lnTo>
                        <a:lnTo>
                          <a:pt x="70" y="17"/>
                        </a:lnTo>
                        <a:lnTo>
                          <a:pt x="66" y="12"/>
                        </a:lnTo>
                        <a:lnTo>
                          <a:pt x="60" y="7"/>
                        </a:lnTo>
                        <a:lnTo>
                          <a:pt x="53" y="4"/>
                        </a:lnTo>
                        <a:lnTo>
                          <a:pt x="46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472" name="Google Shape;472;p32"/>
            <p:cNvGrpSpPr/>
            <p:nvPr/>
          </p:nvGrpSpPr>
          <p:grpSpPr>
            <a:xfrm>
              <a:off x="9712" y="3073"/>
              <a:ext cx="1342" cy="953"/>
              <a:chOff x="9662" y="2586"/>
              <a:chExt cx="1342" cy="953"/>
            </a:xfrm>
          </p:grpSpPr>
          <p:sp>
            <p:nvSpPr>
              <p:cNvPr id="473" name="Google Shape;473;p32"/>
              <p:cNvSpPr/>
              <p:nvPr/>
            </p:nvSpPr>
            <p:spPr>
              <a:xfrm>
                <a:off x="9662" y="2586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2"/>
              <p:cNvSpPr txBox="1"/>
              <p:nvPr/>
            </p:nvSpPr>
            <p:spPr>
              <a:xfrm>
                <a:off x="9707" y="2606"/>
                <a:ext cx="1297" cy="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Te envalentonas y lo haces tú.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Avanza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casilla</a:t>
                </a:r>
                <a:endParaRPr/>
              </a:p>
            </p:txBody>
          </p:sp>
          <p:grpSp>
            <p:nvGrpSpPr>
              <p:cNvPr id="475" name="Google Shape;475;p32"/>
              <p:cNvGrpSpPr/>
              <p:nvPr/>
            </p:nvGrpSpPr>
            <p:grpSpPr>
              <a:xfrm>
                <a:off x="10478" y="2812"/>
                <a:ext cx="479" cy="653"/>
                <a:chOff x="4061" y="1460"/>
                <a:chExt cx="389" cy="562"/>
              </a:xfrm>
            </p:grpSpPr>
            <p:sp>
              <p:nvSpPr>
                <p:cNvPr id="476" name="Google Shape;476;p32"/>
                <p:cNvSpPr/>
                <p:nvPr/>
              </p:nvSpPr>
              <p:spPr>
                <a:xfrm>
                  <a:off x="4061" y="1617"/>
                  <a:ext cx="389" cy="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2" extrusionOk="0">
                      <a:moveTo>
                        <a:pt x="594" y="386"/>
                      </a:moveTo>
                      <a:lnTo>
                        <a:pt x="615" y="379"/>
                      </a:lnTo>
                      <a:lnTo>
                        <a:pt x="635" y="372"/>
                      </a:lnTo>
                      <a:lnTo>
                        <a:pt x="653" y="364"/>
                      </a:lnTo>
                      <a:lnTo>
                        <a:pt x="671" y="356"/>
                      </a:lnTo>
                      <a:lnTo>
                        <a:pt x="688" y="347"/>
                      </a:lnTo>
                      <a:lnTo>
                        <a:pt x="703" y="337"/>
                      </a:lnTo>
                      <a:lnTo>
                        <a:pt x="717" y="326"/>
                      </a:lnTo>
                      <a:lnTo>
                        <a:pt x="729" y="315"/>
                      </a:lnTo>
                      <a:lnTo>
                        <a:pt x="741" y="303"/>
                      </a:lnTo>
                      <a:lnTo>
                        <a:pt x="750" y="292"/>
                      </a:lnTo>
                      <a:lnTo>
                        <a:pt x="759" y="279"/>
                      </a:lnTo>
                      <a:lnTo>
                        <a:pt x="766" y="266"/>
                      </a:lnTo>
                      <a:lnTo>
                        <a:pt x="772" y="253"/>
                      </a:lnTo>
                      <a:lnTo>
                        <a:pt x="776" y="239"/>
                      </a:lnTo>
                      <a:lnTo>
                        <a:pt x="778" y="225"/>
                      </a:lnTo>
                      <a:lnTo>
                        <a:pt x="779" y="211"/>
                      </a:lnTo>
                      <a:lnTo>
                        <a:pt x="778" y="194"/>
                      </a:lnTo>
                      <a:lnTo>
                        <a:pt x="774" y="177"/>
                      </a:lnTo>
                      <a:lnTo>
                        <a:pt x="767" y="160"/>
                      </a:lnTo>
                      <a:lnTo>
                        <a:pt x="759" y="144"/>
                      </a:lnTo>
                      <a:lnTo>
                        <a:pt x="749" y="129"/>
                      </a:lnTo>
                      <a:lnTo>
                        <a:pt x="736" y="114"/>
                      </a:lnTo>
                      <a:lnTo>
                        <a:pt x="721" y="100"/>
                      </a:lnTo>
                      <a:lnTo>
                        <a:pt x="705" y="88"/>
                      </a:lnTo>
                      <a:lnTo>
                        <a:pt x="687" y="76"/>
                      </a:lnTo>
                      <a:lnTo>
                        <a:pt x="667" y="65"/>
                      </a:lnTo>
                      <a:lnTo>
                        <a:pt x="645" y="54"/>
                      </a:lnTo>
                      <a:lnTo>
                        <a:pt x="622" y="45"/>
                      </a:lnTo>
                      <a:lnTo>
                        <a:pt x="597" y="37"/>
                      </a:lnTo>
                      <a:lnTo>
                        <a:pt x="571" y="30"/>
                      </a:lnTo>
                      <a:lnTo>
                        <a:pt x="544" y="26"/>
                      </a:lnTo>
                      <a:lnTo>
                        <a:pt x="515" y="21"/>
                      </a:lnTo>
                      <a:lnTo>
                        <a:pt x="509" y="74"/>
                      </a:lnTo>
                      <a:lnTo>
                        <a:pt x="532" y="77"/>
                      </a:lnTo>
                      <a:lnTo>
                        <a:pt x="554" y="81"/>
                      </a:lnTo>
                      <a:lnTo>
                        <a:pt x="576" y="87"/>
                      </a:lnTo>
                      <a:lnTo>
                        <a:pt x="596" y="92"/>
                      </a:lnTo>
                      <a:lnTo>
                        <a:pt x="615" y="99"/>
                      </a:lnTo>
                      <a:lnTo>
                        <a:pt x="633" y="106"/>
                      </a:lnTo>
                      <a:lnTo>
                        <a:pt x="650" y="114"/>
                      </a:lnTo>
                      <a:lnTo>
                        <a:pt x="665" y="124"/>
                      </a:lnTo>
                      <a:lnTo>
                        <a:pt x="679" y="133"/>
                      </a:lnTo>
                      <a:lnTo>
                        <a:pt x="691" y="143"/>
                      </a:lnTo>
                      <a:lnTo>
                        <a:pt x="702" y="154"/>
                      </a:lnTo>
                      <a:lnTo>
                        <a:pt x="711" y="164"/>
                      </a:lnTo>
                      <a:lnTo>
                        <a:pt x="718" y="175"/>
                      </a:lnTo>
                      <a:lnTo>
                        <a:pt x="722" y="187"/>
                      </a:lnTo>
                      <a:lnTo>
                        <a:pt x="726" y="200"/>
                      </a:lnTo>
                      <a:lnTo>
                        <a:pt x="727" y="211"/>
                      </a:lnTo>
                      <a:lnTo>
                        <a:pt x="725" y="228"/>
                      </a:lnTo>
                      <a:lnTo>
                        <a:pt x="719" y="245"/>
                      </a:lnTo>
                      <a:lnTo>
                        <a:pt x="709" y="261"/>
                      </a:lnTo>
                      <a:lnTo>
                        <a:pt x="695" y="276"/>
                      </a:lnTo>
                      <a:lnTo>
                        <a:pt x="678" y="291"/>
                      </a:lnTo>
                      <a:lnTo>
                        <a:pt x="657" y="303"/>
                      </a:lnTo>
                      <a:lnTo>
                        <a:pt x="634" y="316"/>
                      </a:lnTo>
                      <a:lnTo>
                        <a:pt x="607" y="326"/>
                      </a:lnTo>
                      <a:lnTo>
                        <a:pt x="608" y="319"/>
                      </a:lnTo>
                      <a:lnTo>
                        <a:pt x="608" y="311"/>
                      </a:lnTo>
                      <a:lnTo>
                        <a:pt x="608" y="304"/>
                      </a:lnTo>
                      <a:lnTo>
                        <a:pt x="608" y="296"/>
                      </a:lnTo>
                      <a:lnTo>
                        <a:pt x="607" y="266"/>
                      </a:lnTo>
                      <a:lnTo>
                        <a:pt x="603" y="238"/>
                      </a:lnTo>
                      <a:lnTo>
                        <a:pt x="596" y="210"/>
                      </a:lnTo>
                      <a:lnTo>
                        <a:pt x="586" y="182"/>
                      </a:lnTo>
                      <a:lnTo>
                        <a:pt x="574" y="157"/>
                      </a:lnTo>
                      <a:lnTo>
                        <a:pt x="559" y="132"/>
                      </a:lnTo>
                      <a:lnTo>
                        <a:pt x="541" y="109"/>
                      </a:lnTo>
                      <a:lnTo>
                        <a:pt x="522" y="87"/>
                      </a:lnTo>
                      <a:lnTo>
                        <a:pt x="511" y="76"/>
                      </a:lnTo>
                      <a:lnTo>
                        <a:pt x="500" y="67"/>
                      </a:lnTo>
                      <a:lnTo>
                        <a:pt x="488" y="58"/>
                      </a:lnTo>
                      <a:lnTo>
                        <a:pt x="477" y="50"/>
                      </a:lnTo>
                      <a:lnTo>
                        <a:pt x="464" y="42"/>
                      </a:lnTo>
                      <a:lnTo>
                        <a:pt x="453" y="35"/>
                      </a:lnTo>
                      <a:lnTo>
                        <a:pt x="439" y="29"/>
                      </a:lnTo>
                      <a:lnTo>
                        <a:pt x="426" y="22"/>
                      </a:lnTo>
                      <a:lnTo>
                        <a:pt x="412" y="18"/>
                      </a:lnTo>
                      <a:lnTo>
                        <a:pt x="398" y="13"/>
                      </a:lnTo>
                      <a:lnTo>
                        <a:pt x="385" y="9"/>
                      </a:lnTo>
                      <a:lnTo>
                        <a:pt x="371" y="6"/>
                      </a:lnTo>
                      <a:lnTo>
                        <a:pt x="356" y="4"/>
                      </a:lnTo>
                      <a:lnTo>
                        <a:pt x="342" y="1"/>
                      </a:lnTo>
                      <a:lnTo>
                        <a:pt x="327" y="0"/>
                      </a:lnTo>
                      <a:lnTo>
                        <a:pt x="312" y="0"/>
                      </a:lnTo>
                      <a:lnTo>
                        <a:pt x="282" y="1"/>
                      </a:lnTo>
                      <a:lnTo>
                        <a:pt x="252" y="6"/>
                      </a:lnTo>
                      <a:lnTo>
                        <a:pt x="224" y="14"/>
                      </a:lnTo>
                      <a:lnTo>
                        <a:pt x="197" y="23"/>
                      </a:lnTo>
                      <a:lnTo>
                        <a:pt x="171" y="36"/>
                      </a:lnTo>
                      <a:lnTo>
                        <a:pt x="147" y="51"/>
                      </a:lnTo>
                      <a:lnTo>
                        <a:pt x="124" y="68"/>
                      </a:lnTo>
                      <a:lnTo>
                        <a:pt x="103" y="87"/>
                      </a:lnTo>
                      <a:lnTo>
                        <a:pt x="84" y="107"/>
                      </a:lnTo>
                      <a:lnTo>
                        <a:pt x="66" y="130"/>
                      </a:lnTo>
                      <a:lnTo>
                        <a:pt x="51" y="155"/>
                      </a:lnTo>
                      <a:lnTo>
                        <a:pt x="39" y="181"/>
                      </a:lnTo>
                      <a:lnTo>
                        <a:pt x="29" y="209"/>
                      </a:lnTo>
                      <a:lnTo>
                        <a:pt x="21" y="236"/>
                      </a:lnTo>
                      <a:lnTo>
                        <a:pt x="17" y="266"/>
                      </a:lnTo>
                      <a:lnTo>
                        <a:pt x="15" y="296"/>
                      </a:lnTo>
                      <a:lnTo>
                        <a:pt x="17" y="325"/>
                      </a:lnTo>
                      <a:lnTo>
                        <a:pt x="21" y="354"/>
                      </a:lnTo>
                      <a:lnTo>
                        <a:pt x="28" y="382"/>
                      </a:lnTo>
                      <a:lnTo>
                        <a:pt x="39" y="408"/>
                      </a:lnTo>
                      <a:lnTo>
                        <a:pt x="50" y="435"/>
                      </a:lnTo>
                      <a:lnTo>
                        <a:pt x="65" y="459"/>
                      </a:lnTo>
                      <a:lnTo>
                        <a:pt x="84" y="482"/>
                      </a:lnTo>
                      <a:lnTo>
                        <a:pt x="103" y="504"/>
                      </a:lnTo>
                      <a:lnTo>
                        <a:pt x="113" y="514"/>
                      </a:lnTo>
                      <a:lnTo>
                        <a:pt x="124" y="523"/>
                      </a:lnTo>
                      <a:lnTo>
                        <a:pt x="134" y="532"/>
                      </a:lnTo>
                      <a:lnTo>
                        <a:pt x="146" y="540"/>
                      </a:lnTo>
                      <a:lnTo>
                        <a:pt x="157" y="548"/>
                      </a:lnTo>
                      <a:lnTo>
                        <a:pt x="170" y="555"/>
                      </a:lnTo>
                      <a:lnTo>
                        <a:pt x="182" y="560"/>
                      </a:lnTo>
                      <a:lnTo>
                        <a:pt x="194" y="566"/>
                      </a:lnTo>
                      <a:lnTo>
                        <a:pt x="132" y="739"/>
                      </a:lnTo>
                      <a:lnTo>
                        <a:pt x="37" y="689"/>
                      </a:lnTo>
                      <a:lnTo>
                        <a:pt x="28" y="687"/>
                      </a:lnTo>
                      <a:lnTo>
                        <a:pt x="19" y="688"/>
                      </a:lnTo>
                      <a:lnTo>
                        <a:pt x="11" y="693"/>
                      </a:lnTo>
                      <a:lnTo>
                        <a:pt x="4" y="700"/>
                      </a:lnTo>
                      <a:lnTo>
                        <a:pt x="0" y="709"/>
                      </a:lnTo>
                      <a:lnTo>
                        <a:pt x="3" y="719"/>
                      </a:lnTo>
                      <a:lnTo>
                        <a:pt x="7" y="727"/>
                      </a:lnTo>
                      <a:lnTo>
                        <a:pt x="14" y="734"/>
                      </a:lnTo>
                      <a:lnTo>
                        <a:pt x="134" y="797"/>
                      </a:lnTo>
                      <a:lnTo>
                        <a:pt x="160" y="809"/>
                      </a:lnTo>
                      <a:lnTo>
                        <a:pt x="170" y="783"/>
                      </a:lnTo>
                      <a:lnTo>
                        <a:pt x="243" y="582"/>
                      </a:lnTo>
                      <a:lnTo>
                        <a:pt x="251" y="585"/>
                      </a:lnTo>
                      <a:lnTo>
                        <a:pt x="260" y="586"/>
                      </a:lnTo>
                      <a:lnTo>
                        <a:pt x="268" y="588"/>
                      </a:lnTo>
                      <a:lnTo>
                        <a:pt x="277" y="589"/>
                      </a:lnTo>
                      <a:lnTo>
                        <a:pt x="285" y="590"/>
                      </a:lnTo>
                      <a:lnTo>
                        <a:pt x="295" y="590"/>
                      </a:lnTo>
                      <a:lnTo>
                        <a:pt x="303" y="591"/>
                      </a:lnTo>
                      <a:lnTo>
                        <a:pt x="312" y="591"/>
                      </a:lnTo>
                      <a:lnTo>
                        <a:pt x="320" y="591"/>
                      </a:lnTo>
                      <a:lnTo>
                        <a:pt x="328" y="590"/>
                      </a:lnTo>
                      <a:lnTo>
                        <a:pt x="336" y="590"/>
                      </a:lnTo>
                      <a:lnTo>
                        <a:pt x="344" y="589"/>
                      </a:lnTo>
                      <a:lnTo>
                        <a:pt x="352" y="588"/>
                      </a:lnTo>
                      <a:lnTo>
                        <a:pt x="360" y="587"/>
                      </a:lnTo>
                      <a:lnTo>
                        <a:pt x="368" y="585"/>
                      </a:lnTo>
                      <a:lnTo>
                        <a:pt x="376" y="583"/>
                      </a:lnTo>
                      <a:lnTo>
                        <a:pt x="376" y="585"/>
                      </a:lnTo>
                      <a:lnTo>
                        <a:pt x="378" y="585"/>
                      </a:lnTo>
                      <a:lnTo>
                        <a:pt x="378" y="586"/>
                      </a:lnTo>
                      <a:lnTo>
                        <a:pt x="479" y="734"/>
                      </a:lnTo>
                      <a:lnTo>
                        <a:pt x="383" y="763"/>
                      </a:lnTo>
                      <a:lnTo>
                        <a:pt x="374" y="768"/>
                      </a:lnTo>
                      <a:lnTo>
                        <a:pt x="368" y="775"/>
                      </a:lnTo>
                      <a:lnTo>
                        <a:pt x="365" y="784"/>
                      </a:lnTo>
                      <a:lnTo>
                        <a:pt x="366" y="794"/>
                      </a:lnTo>
                      <a:lnTo>
                        <a:pt x="371" y="802"/>
                      </a:lnTo>
                      <a:lnTo>
                        <a:pt x="378" y="809"/>
                      </a:lnTo>
                      <a:lnTo>
                        <a:pt x="387" y="812"/>
                      </a:lnTo>
                      <a:lnTo>
                        <a:pt x="397" y="812"/>
                      </a:lnTo>
                      <a:lnTo>
                        <a:pt x="526" y="772"/>
                      </a:lnTo>
                      <a:lnTo>
                        <a:pt x="560" y="763"/>
                      </a:lnTo>
                      <a:lnTo>
                        <a:pt x="540" y="734"/>
                      </a:lnTo>
                      <a:lnTo>
                        <a:pt x="426" y="568"/>
                      </a:lnTo>
                      <a:lnTo>
                        <a:pt x="439" y="563"/>
                      </a:lnTo>
                      <a:lnTo>
                        <a:pt x="453" y="556"/>
                      </a:lnTo>
                      <a:lnTo>
                        <a:pt x="465" y="549"/>
                      </a:lnTo>
                      <a:lnTo>
                        <a:pt x="477" y="541"/>
                      </a:lnTo>
                      <a:lnTo>
                        <a:pt x="488" y="533"/>
                      </a:lnTo>
                      <a:lnTo>
                        <a:pt x="500" y="523"/>
                      </a:lnTo>
                      <a:lnTo>
                        <a:pt x="511" y="514"/>
                      </a:lnTo>
                      <a:lnTo>
                        <a:pt x="522" y="504"/>
                      </a:lnTo>
                      <a:lnTo>
                        <a:pt x="534" y="491"/>
                      </a:lnTo>
                      <a:lnTo>
                        <a:pt x="546" y="477"/>
                      </a:lnTo>
                      <a:lnTo>
                        <a:pt x="556" y="464"/>
                      </a:lnTo>
                      <a:lnTo>
                        <a:pt x="566" y="449"/>
                      </a:lnTo>
                      <a:lnTo>
                        <a:pt x="575" y="434"/>
                      </a:lnTo>
                      <a:lnTo>
                        <a:pt x="582" y="417"/>
                      </a:lnTo>
                      <a:lnTo>
                        <a:pt x="589" y="402"/>
                      </a:lnTo>
                      <a:lnTo>
                        <a:pt x="594" y="3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32"/>
                <p:cNvSpPr/>
                <p:nvPr/>
              </p:nvSpPr>
              <p:spPr>
                <a:xfrm>
                  <a:off x="4094" y="1641"/>
                  <a:ext cx="246" cy="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91" extrusionOk="0">
                      <a:moveTo>
                        <a:pt x="246" y="491"/>
                      </a:moveTo>
                      <a:lnTo>
                        <a:pt x="222" y="490"/>
                      </a:lnTo>
                      <a:lnTo>
                        <a:pt x="197" y="486"/>
                      </a:lnTo>
                      <a:lnTo>
                        <a:pt x="174" y="480"/>
                      </a:lnTo>
                      <a:lnTo>
                        <a:pt x="152" y="472"/>
                      </a:lnTo>
                      <a:lnTo>
                        <a:pt x="131" y="462"/>
                      </a:lnTo>
                      <a:lnTo>
                        <a:pt x="110" y="450"/>
                      </a:lnTo>
                      <a:lnTo>
                        <a:pt x="90" y="435"/>
                      </a:lnTo>
                      <a:lnTo>
                        <a:pt x="72" y="419"/>
                      </a:lnTo>
                      <a:lnTo>
                        <a:pt x="56" y="401"/>
                      </a:lnTo>
                      <a:lnTo>
                        <a:pt x="41" y="381"/>
                      </a:lnTo>
                      <a:lnTo>
                        <a:pt x="29" y="362"/>
                      </a:lnTo>
                      <a:lnTo>
                        <a:pt x="19" y="340"/>
                      </a:lnTo>
                      <a:lnTo>
                        <a:pt x="11" y="318"/>
                      </a:lnTo>
                      <a:lnTo>
                        <a:pt x="5" y="295"/>
                      </a:lnTo>
                      <a:lnTo>
                        <a:pt x="1" y="271"/>
                      </a:lnTo>
                      <a:lnTo>
                        <a:pt x="0" y="246"/>
                      </a:lnTo>
                      <a:lnTo>
                        <a:pt x="1" y="222"/>
                      </a:lnTo>
                      <a:lnTo>
                        <a:pt x="5" y="198"/>
                      </a:lnTo>
                      <a:lnTo>
                        <a:pt x="11" y="175"/>
                      </a:lnTo>
                      <a:lnTo>
                        <a:pt x="19" y="152"/>
                      </a:lnTo>
                      <a:lnTo>
                        <a:pt x="29" y="130"/>
                      </a:lnTo>
                      <a:lnTo>
                        <a:pt x="41" y="109"/>
                      </a:lnTo>
                      <a:lnTo>
                        <a:pt x="56" y="91"/>
                      </a:lnTo>
                      <a:lnTo>
                        <a:pt x="72" y="72"/>
                      </a:lnTo>
                      <a:lnTo>
                        <a:pt x="90" y="56"/>
                      </a:lnTo>
                      <a:lnTo>
                        <a:pt x="110" y="41"/>
                      </a:lnTo>
                      <a:lnTo>
                        <a:pt x="131" y="29"/>
                      </a:lnTo>
                      <a:lnTo>
                        <a:pt x="152" y="18"/>
                      </a:lnTo>
                      <a:lnTo>
                        <a:pt x="174" y="10"/>
                      </a:lnTo>
                      <a:lnTo>
                        <a:pt x="197" y="4"/>
                      </a:lnTo>
                      <a:lnTo>
                        <a:pt x="222" y="1"/>
                      </a:lnTo>
                      <a:lnTo>
                        <a:pt x="246" y="0"/>
                      </a:lnTo>
                      <a:lnTo>
                        <a:pt x="270" y="1"/>
                      </a:lnTo>
                      <a:lnTo>
                        <a:pt x="294" y="4"/>
                      </a:lnTo>
                      <a:lnTo>
                        <a:pt x="317" y="10"/>
                      </a:lnTo>
                      <a:lnTo>
                        <a:pt x="340" y="18"/>
                      </a:lnTo>
                      <a:lnTo>
                        <a:pt x="362" y="29"/>
                      </a:lnTo>
                      <a:lnTo>
                        <a:pt x="383" y="41"/>
                      </a:lnTo>
                      <a:lnTo>
                        <a:pt x="402" y="56"/>
                      </a:lnTo>
                      <a:lnTo>
                        <a:pt x="420" y="72"/>
                      </a:lnTo>
                      <a:lnTo>
                        <a:pt x="436" y="91"/>
                      </a:lnTo>
                      <a:lnTo>
                        <a:pt x="451" y="109"/>
                      </a:lnTo>
                      <a:lnTo>
                        <a:pt x="464" y="130"/>
                      </a:lnTo>
                      <a:lnTo>
                        <a:pt x="474" y="152"/>
                      </a:lnTo>
                      <a:lnTo>
                        <a:pt x="482" y="175"/>
                      </a:lnTo>
                      <a:lnTo>
                        <a:pt x="488" y="198"/>
                      </a:lnTo>
                      <a:lnTo>
                        <a:pt x="492" y="222"/>
                      </a:lnTo>
                      <a:lnTo>
                        <a:pt x="493" y="246"/>
                      </a:lnTo>
                      <a:lnTo>
                        <a:pt x="492" y="271"/>
                      </a:lnTo>
                      <a:lnTo>
                        <a:pt x="488" y="295"/>
                      </a:lnTo>
                      <a:lnTo>
                        <a:pt x="481" y="319"/>
                      </a:lnTo>
                      <a:lnTo>
                        <a:pt x="473" y="341"/>
                      </a:lnTo>
                      <a:lnTo>
                        <a:pt x="463" y="363"/>
                      </a:lnTo>
                      <a:lnTo>
                        <a:pt x="450" y="382"/>
                      </a:lnTo>
                      <a:lnTo>
                        <a:pt x="436" y="401"/>
                      </a:lnTo>
                      <a:lnTo>
                        <a:pt x="420" y="418"/>
                      </a:lnTo>
                      <a:lnTo>
                        <a:pt x="403" y="434"/>
                      </a:lnTo>
                      <a:lnTo>
                        <a:pt x="384" y="449"/>
                      </a:lnTo>
                      <a:lnTo>
                        <a:pt x="364" y="461"/>
                      </a:lnTo>
                      <a:lnTo>
                        <a:pt x="342" y="471"/>
                      </a:lnTo>
                      <a:lnTo>
                        <a:pt x="320" y="479"/>
                      </a:lnTo>
                      <a:lnTo>
                        <a:pt x="295" y="486"/>
                      </a:lnTo>
                      <a:lnTo>
                        <a:pt x="271" y="490"/>
                      </a:lnTo>
                      <a:lnTo>
                        <a:pt x="246" y="491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32"/>
                <p:cNvSpPr/>
                <p:nvPr/>
              </p:nvSpPr>
              <p:spPr>
                <a:xfrm>
                  <a:off x="4095" y="1791"/>
                  <a:ext cx="204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12" extrusionOk="0">
                      <a:moveTo>
                        <a:pt x="245" y="3"/>
                      </a:moveTo>
                      <a:lnTo>
                        <a:pt x="265" y="5"/>
                      </a:lnTo>
                      <a:lnTo>
                        <a:pt x="283" y="7"/>
                      </a:lnTo>
                      <a:lnTo>
                        <a:pt x="302" y="11"/>
                      </a:lnTo>
                      <a:lnTo>
                        <a:pt x="320" y="15"/>
                      </a:lnTo>
                      <a:lnTo>
                        <a:pt x="336" y="20"/>
                      </a:lnTo>
                      <a:lnTo>
                        <a:pt x="354" y="26"/>
                      </a:lnTo>
                      <a:lnTo>
                        <a:pt x="369" y="32"/>
                      </a:lnTo>
                      <a:lnTo>
                        <a:pt x="384" y="37"/>
                      </a:lnTo>
                      <a:lnTo>
                        <a:pt x="385" y="38"/>
                      </a:lnTo>
                      <a:lnTo>
                        <a:pt x="395" y="45"/>
                      </a:lnTo>
                      <a:lnTo>
                        <a:pt x="403" y="53"/>
                      </a:lnTo>
                      <a:lnTo>
                        <a:pt x="408" y="64"/>
                      </a:lnTo>
                      <a:lnTo>
                        <a:pt x="408" y="76"/>
                      </a:lnTo>
                      <a:lnTo>
                        <a:pt x="407" y="85"/>
                      </a:lnTo>
                      <a:lnTo>
                        <a:pt x="403" y="91"/>
                      </a:lnTo>
                      <a:lnTo>
                        <a:pt x="400" y="98"/>
                      </a:lnTo>
                      <a:lnTo>
                        <a:pt x="394" y="103"/>
                      </a:lnTo>
                      <a:lnTo>
                        <a:pt x="388" y="108"/>
                      </a:lnTo>
                      <a:lnTo>
                        <a:pt x="381" y="111"/>
                      </a:lnTo>
                      <a:lnTo>
                        <a:pt x="373" y="112"/>
                      </a:lnTo>
                      <a:lnTo>
                        <a:pt x="365" y="112"/>
                      </a:lnTo>
                      <a:lnTo>
                        <a:pt x="362" y="112"/>
                      </a:lnTo>
                      <a:lnTo>
                        <a:pt x="360" y="111"/>
                      </a:lnTo>
                      <a:lnTo>
                        <a:pt x="356" y="111"/>
                      </a:lnTo>
                      <a:lnTo>
                        <a:pt x="354" y="110"/>
                      </a:lnTo>
                      <a:lnTo>
                        <a:pt x="340" y="104"/>
                      </a:lnTo>
                      <a:lnTo>
                        <a:pt x="326" y="100"/>
                      </a:lnTo>
                      <a:lnTo>
                        <a:pt x="312" y="95"/>
                      </a:lnTo>
                      <a:lnTo>
                        <a:pt x="297" y="90"/>
                      </a:lnTo>
                      <a:lnTo>
                        <a:pt x="281" y="87"/>
                      </a:lnTo>
                      <a:lnTo>
                        <a:pt x="265" y="83"/>
                      </a:lnTo>
                      <a:lnTo>
                        <a:pt x="248" y="81"/>
                      </a:lnTo>
                      <a:lnTo>
                        <a:pt x="230" y="79"/>
                      </a:lnTo>
                      <a:lnTo>
                        <a:pt x="223" y="79"/>
                      </a:lnTo>
                      <a:lnTo>
                        <a:pt x="217" y="78"/>
                      </a:lnTo>
                      <a:lnTo>
                        <a:pt x="210" y="78"/>
                      </a:lnTo>
                      <a:lnTo>
                        <a:pt x="203" y="78"/>
                      </a:lnTo>
                      <a:lnTo>
                        <a:pt x="196" y="78"/>
                      </a:lnTo>
                      <a:lnTo>
                        <a:pt x="189" y="78"/>
                      </a:lnTo>
                      <a:lnTo>
                        <a:pt x="182" y="78"/>
                      </a:lnTo>
                      <a:lnTo>
                        <a:pt x="175" y="78"/>
                      </a:lnTo>
                      <a:lnTo>
                        <a:pt x="158" y="79"/>
                      </a:lnTo>
                      <a:lnTo>
                        <a:pt x="142" y="81"/>
                      </a:lnTo>
                      <a:lnTo>
                        <a:pt x="125" y="83"/>
                      </a:lnTo>
                      <a:lnTo>
                        <a:pt x="110" y="87"/>
                      </a:lnTo>
                      <a:lnTo>
                        <a:pt x="95" y="90"/>
                      </a:lnTo>
                      <a:lnTo>
                        <a:pt x="80" y="95"/>
                      </a:lnTo>
                      <a:lnTo>
                        <a:pt x="67" y="100"/>
                      </a:lnTo>
                      <a:lnTo>
                        <a:pt x="54" y="104"/>
                      </a:lnTo>
                      <a:lnTo>
                        <a:pt x="50" y="105"/>
                      </a:lnTo>
                      <a:lnTo>
                        <a:pt x="48" y="105"/>
                      </a:lnTo>
                      <a:lnTo>
                        <a:pt x="45" y="106"/>
                      </a:lnTo>
                      <a:lnTo>
                        <a:pt x="42" y="106"/>
                      </a:lnTo>
                      <a:lnTo>
                        <a:pt x="34" y="106"/>
                      </a:lnTo>
                      <a:lnTo>
                        <a:pt x="26" y="105"/>
                      </a:lnTo>
                      <a:lnTo>
                        <a:pt x="19" y="102"/>
                      </a:lnTo>
                      <a:lnTo>
                        <a:pt x="14" y="97"/>
                      </a:lnTo>
                      <a:lnTo>
                        <a:pt x="9" y="91"/>
                      </a:lnTo>
                      <a:lnTo>
                        <a:pt x="4" y="85"/>
                      </a:lnTo>
                      <a:lnTo>
                        <a:pt x="1" y="78"/>
                      </a:lnTo>
                      <a:lnTo>
                        <a:pt x="0" y="70"/>
                      </a:lnTo>
                      <a:lnTo>
                        <a:pt x="1" y="58"/>
                      </a:lnTo>
                      <a:lnTo>
                        <a:pt x="5" y="47"/>
                      </a:lnTo>
                      <a:lnTo>
                        <a:pt x="15" y="38"/>
                      </a:lnTo>
                      <a:lnTo>
                        <a:pt x="25" y="32"/>
                      </a:lnTo>
                      <a:lnTo>
                        <a:pt x="26" y="30"/>
                      </a:lnTo>
                      <a:lnTo>
                        <a:pt x="41" y="25"/>
                      </a:lnTo>
                      <a:lnTo>
                        <a:pt x="56" y="20"/>
                      </a:lnTo>
                      <a:lnTo>
                        <a:pt x="72" y="15"/>
                      </a:lnTo>
                      <a:lnTo>
                        <a:pt x="90" y="11"/>
                      </a:lnTo>
                      <a:lnTo>
                        <a:pt x="107" y="7"/>
                      </a:lnTo>
                      <a:lnTo>
                        <a:pt x="125" y="5"/>
                      </a:lnTo>
                      <a:lnTo>
                        <a:pt x="144" y="3"/>
                      </a:lnTo>
                      <a:lnTo>
                        <a:pt x="163" y="2"/>
                      </a:lnTo>
                      <a:lnTo>
                        <a:pt x="174" y="0"/>
                      </a:lnTo>
                      <a:lnTo>
                        <a:pt x="184" y="0"/>
                      </a:lnTo>
                      <a:lnTo>
                        <a:pt x="195" y="0"/>
                      </a:lnTo>
                      <a:lnTo>
                        <a:pt x="205" y="0"/>
                      </a:lnTo>
                      <a:lnTo>
                        <a:pt x="215" y="0"/>
                      </a:lnTo>
                      <a:lnTo>
                        <a:pt x="226" y="2"/>
                      </a:lnTo>
                      <a:lnTo>
                        <a:pt x="236" y="2"/>
                      </a:lnTo>
                      <a:lnTo>
                        <a:pt x="24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32"/>
                <p:cNvSpPr/>
                <p:nvPr/>
              </p:nvSpPr>
              <p:spPr>
                <a:xfrm>
                  <a:off x="4222" y="1693"/>
                  <a:ext cx="22" cy="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3" extrusionOk="0">
                      <a:moveTo>
                        <a:pt x="22" y="0"/>
                      </a:moveTo>
                      <a:lnTo>
                        <a:pt x="14" y="2"/>
                      </a:lnTo>
                      <a:lnTo>
                        <a:pt x="7" y="6"/>
                      </a:lnTo>
                      <a:lnTo>
                        <a:pt x="3" y="13"/>
                      </a:lnTo>
                      <a:lnTo>
                        <a:pt x="0" y="21"/>
                      </a:lnTo>
                      <a:lnTo>
                        <a:pt x="3" y="29"/>
                      </a:lnTo>
                      <a:lnTo>
                        <a:pt x="7" y="36"/>
                      </a:lnTo>
                      <a:lnTo>
                        <a:pt x="14" y="41"/>
                      </a:lnTo>
                      <a:lnTo>
                        <a:pt x="22" y="43"/>
                      </a:lnTo>
                      <a:lnTo>
                        <a:pt x="30" y="41"/>
                      </a:lnTo>
                      <a:lnTo>
                        <a:pt x="37" y="36"/>
                      </a:lnTo>
                      <a:lnTo>
                        <a:pt x="42" y="29"/>
                      </a:lnTo>
                      <a:lnTo>
                        <a:pt x="43" y="21"/>
                      </a:lnTo>
                      <a:lnTo>
                        <a:pt x="42" y="13"/>
                      </a:lnTo>
                      <a:lnTo>
                        <a:pt x="37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32"/>
                <p:cNvSpPr/>
                <p:nvPr/>
              </p:nvSpPr>
              <p:spPr>
                <a:xfrm>
                  <a:off x="4254" y="1509"/>
                  <a:ext cx="115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71" extrusionOk="0">
                      <a:moveTo>
                        <a:pt x="0" y="171"/>
                      </a:moveTo>
                      <a:lnTo>
                        <a:pt x="13" y="135"/>
                      </a:lnTo>
                      <a:lnTo>
                        <a:pt x="31" y="102"/>
                      </a:lnTo>
                      <a:lnTo>
                        <a:pt x="51" y="73"/>
                      </a:lnTo>
                      <a:lnTo>
                        <a:pt x="74" y="49"/>
                      </a:lnTo>
                      <a:lnTo>
                        <a:pt x="99" y="30"/>
                      </a:lnTo>
                      <a:lnTo>
                        <a:pt x="123" y="16"/>
                      </a:lnTo>
                      <a:lnTo>
                        <a:pt x="149" y="5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2" y="0"/>
                      </a:lnTo>
                      <a:lnTo>
                        <a:pt x="187" y="0"/>
                      </a:lnTo>
                      <a:lnTo>
                        <a:pt x="191" y="1"/>
                      </a:lnTo>
                      <a:lnTo>
                        <a:pt x="197" y="2"/>
                      </a:lnTo>
                      <a:lnTo>
                        <a:pt x="202" y="4"/>
                      </a:lnTo>
                      <a:lnTo>
                        <a:pt x="205" y="7"/>
                      </a:lnTo>
                      <a:lnTo>
                        <a:pt x="210" y="9"/>
                      </a:lnTo>
                      <a:lnTo>
                        <a:pt x="222" y="23"/>
                      </a:lnTo>
                      <a:lnTo>
                        <a:pt x="229" y="41"/>
                      </a:lnTo>
                      <a:lnTo>
                        <a:pt x="228" y="60"/>
                      </a:lnTo>
                      <a:lnTo>
                        <a:pt x="220" y="77"/>
                      </a:lnTo>
                      <a:lnTo>
                        <a:pt x="217" y="82"/>
                      </a:lnTo>
                      <a:lnTo>
                        <a:pt x="213" y="85"/>
                      </a:lnTo>
                      <a:lnTo>
                        <a:pt x="209" y="88"/>
                      </a:lnTo>
                      <a:lnTo>
                        <a:pt x="205" y="91"/>
                      </a:lnTo>
                      <a:lnTo>
                        <a:pt x="199" y="93"/>
                      </a:lnTo>
                      <a:lnTo>
                        <a:pt x="195" y="94"/>
                      </a:lnTo>
                      <a:lnTo>
                        <a:pt x="190" y="95"/>
                      </a:lnTo>
                      <a:lnTo>
                        <a:pt x="186" y="97"/>
                      </a:lnTo>
                      <a:lnTo>
                        <a:pt x="174" y="98"/>
                      </a:lnTo>
                      <a:lnTo>
                        <a:pt x="162" y="99"/>
                      </a:lnTo>
                      <a:lnTo>
                        <a:pt x="151" y="100"/>
                      </a:lnTo>
                      <a:lnTo>
                        <a:pt x="138" y="101"/>
                      </a:lnTo>
                      <a:lnTo>
                        <a:pt x="126" y="103"/>
                      </a:lnTo>
                      <a:lnTo>
                        <a:pt x="114" y="105"/>
                      </a:lnTo>
                      <a:lnTo>
                        <a:pt x="101" y="108"/>
                      </a:lnTo>
                      <a:lnTo>
                        <a:pt x="90" y="110"/>
                      </a:lnTo>
                      <a:lnTo>
                        <a:pt x="77" y="115"/>
                      </a:lnTo>
                      <a:lnTo>
                        <a:pt x="66" y="120"/>
                      </a:lnTo>
                      <a:lnTo>
                        <a:pt x="53" y="125"/>
                      </a:lnTo>
                      <a:lnTo>
                        <a:pt x="41" y="131"/>
                      </a:lnTo>
                      <a:lnTo>
                        <a:pt x="31" y="139"/>
                      </a:lnTo>
                      <a:lnTo>
                        <a:pt x="19" y="148"/>
                      </a:lnTo>
                      <a:lnTo>
                        <a:pt x="9" y="159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333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32"/>
                <p:cNvSpPr/>
                <p:nvPr/>
              </p:nvSpPr>
              <p:spPr>
                <a:xfrm>
                  <a:off x="4200" y="1460"/>
                  <a:ext cx="46" cy="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40" extrusionOk="0">
                      <a:moveTo>
                        <a:pt x="74" y="240"/>
                      </a:moveTo>
                      <a:lnTo>
                        <a:pt x="50" y="214"/>
                      </a:lnTo>
                      <a:lnTo>
                        <a:pt x="32" y="187"/>
                      </a:lnTo>
                      <a:lnTo>
                        <a:pt x="17" y="158"/>
                      </a:lnTo>
                      <a:lnTo>
                        <a:pt x="7" y="130"/>
                      </a:lnTo>
                      <a:lnTo>
                        <a:pt x="2" y="102"/>
                      </a:lnTo>
                      <a:lnTo>
                        <a:pt x="0" y="76"/>
                      </a:lnTo>
                      <a:lnTo>
                        <a:pt x="2" y="52"/>
                      </a:lnTo>
                      <a:lnTo>
                        <a:pt x="7" y="31"/>
                      </a:lnTo>
                      <a:lnTo>
                        <a:pt x="11" y="23"/>
                      </a:lnTo>
                      <a:lnTo>
                        <a:pt x="17" y="16"/>
                      </a:lnTo>
                      <a:lnTo>
                        <a:pt x="23" y="9"/>
                      </a:lnTo>
                      <a:lnTo>
                        <a:pt x="30" y="5"/>
                      </a:lnTo>
                      <a:lnTo>
                        <a:pt x="38" y="1"/>
                      </a:lnTo>
                      <a:lnTo>
                        <a:pt x="48" y="0"/>
                      </a:lnTo>
                      <a:lnTo>
                        <a:pt x="56" y="0"/>
                      </a:lnTo>
                      <a:lnTo>
                        <a:pt x="64" y="2"/>
                      </a:lnTo>
                      <a:lnTo>
                        <a:pt x="72" y="6"/>
                      </a:lnTo>
                      <a:lnTo>
                        <a:pt x="79" y="10"/>
                      </a:lnTo>
                      <a:lnTo>
                        <a:pt x="85" y="16"/>
                      </a:lnTo>
                      <a:lnTo>
                        <a:pt x="89" y="24"/>
                      </a:lnTo>
                      <a:lnTo>
                        <a:pt x="93" y="33"/>
                      </a:lnTo>
                      <a:lnTo>
                        <a:pt x="94" y="41"/>
                      </a:lnTo>
                      <a:lnTo>
                        <a:pt x="93" y="51"/>
                      </a:lnTo>
                      <a:lnTo>
                        <a:pt x="90" y="60"/>
                      </a:lnTo>
                      <a:lnTo>
                        <a:pt x="82" y="79"/>
                      </a:lnTo>
                      <a:lnTo>
                        <a:pt x="74" y="100"/>
                      </a:lnTo>
                      <a:lnTo>
                        <a:pt x="67" y="121"/>
                      </a:lnTo>
                      <a:lnTo>
                        <a:pt x="62" y="143"/>
                      </a:lnTo>
                      <a:lnTo>
                        <a:pt x="59" y="166"/>
                      </a:lnTo>
                      <a:lnTo>
                        <a:pt x="59" y="190"/>
                      </a:lnTo>
                      <a:lnTo>
                        <a:pt x="64" y="214"/>
                      </a:lnTo>
                      <a:lnTo>
                        <a:pt x="74" y="240"/>
                      </a:lnTo>
                      <a:close/>
                    </a:path>
                  </a:pathLst>
                </a:custGeom>
                <a:solidFill>
                  <a:srgbClr val="333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32"/>
                <p:cNvSpPr/>
                <p:nvPr/>
              </p:nvSpPr>
              <p:spPr>
                <a:xfrm>
                  <a:off x="4127" y="1566"/>
                  <a:ext cx="97" cy="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76" extrusionOk="0">
                      <a:moveTo>
                        <a:pt x="194" y="60"/>
                      </a:moveTo>
                      <a:lnTo>
                        <a:pt x="173" y="40"/>
                      </a:lnTo>
                      <a:lnTo>
                        <a:pt x="151" y="25"/>
                      </a:lnTo>
                      <a:lnTo>
                        <a:pt x="128" y="14"/>
                      </a:lnTo>
                      <a:lnTo>
                        <a:pt x="105" y="6"/>
                      </a:lnTo>
                      <a:lnTo>
                        <a:pt x="82" y="1"/>
                      </a:lnTo>
                      <a:lnTo>
                        <a:pt x="61" y="0"/>
                      </a:lnTo>
                      <a:lnTo>
                        <a:pt x="42" y="1"/>
                      </a:lnTo>
                      <a:lnTo>
                        <a:pt x="24" y="6"/>
                      </a:lnTo>
                      <a:lnTo>
                        <a:pt x="19" y="9"/>
                      </a:lnTo>
                      <a:lnTo>
                        <a:pt x="13" y="12"/>
                      </a:lnTo>
                      <a:lnTo>
                        <a:pt x="7" y="18"/>
                      </a:lnTo>
                      <a:lnTo>
                        <a:pt x="4" y="24"/>
                      </a:lnTo>
                      <a:lnTo>
                        <a:pt x="0" y="38"/>
                      </a:lnTo>
                      <a:lnTo>
                        <a:pt x="1" y="52"/>
                      </a:lnTo>
                      <a:lnTo>
                        <a:pt x="8" y="63"/>
                      </a:lnTo>
                      <a:lnTo>
                        <a:pt x="19" y="72"/>
                      </a:lnTo>
                      <a:lnTo>
                        <a:pt x="27" y="75"/>
                      </a:lnTo>
                      <a:lnTo>
                        <a:pt x="34" y="76"/>
                      </a:lnTo>
                      <a:lnTo>
                        <a:pt x="42" y="75"/>
                      </a:lnTo>
                      <a:lnTo>
                        <a:pt x="49" y="72"/>
                      </a:lnTo>
                      <a:lnTo>
                        <a:pt x="65" y="67"/>
                      </a:lnTo>
                      <a:lnTo>
                        <a:pt x="81" y="60"/>
                      </a:lnTo>
                      <a:lnTo>
                        <a:pt x="98" y="54"/>
                      </a:lnTo>
                      <a:lnTo>
                        <a:pt x="115" y="51"/>
                      </a:lnTo>
                      <a:lnTo>
                        <a:pt x="134" y="48"/>
                      </a:lnTo>
                      <a:lnTo>
                        <a:pt x="154" y="48"/>
                      </a:lnTo>
                      <a:lnTo>
                        <a:pt x="173" y="52"/>
                      </a:lnTo>
                      <a:lnTo>
                        <a:pt x="194" y="60"/>
                      </a:lnTo>
                      <a:close/>
                    </a:path>
                  </a:pathLst>
                </a:custGeom>
                <a:solidFill>
                  <a:srgbClr val="333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32"/>
                <p:cNvSpPr/>
                <p:nvPr/>
              </p:nvSpPr>
              <p:spPr>
                <a:xfrm>
                  <a:off x="4181" y="1626"/>
                  <a:ext cx="25" cy="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47" extrusionOk="0">
                      <a:moveTo>
                        <a:pt x="25" y="0"/>
                      </a:move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0" y="222"/>
                      </a:lnTo>
                      <a:lnTo>
                        <a:pt x="2" y="231"/>
                      </a:lnTo>
                      <a:lnTo>
                        <a:pt x="8" y="239"/>
                      </a:lnTo>
                      <a:lnTo>
                        <a:pt x="16" y="245"/>
                      </a:lnTo>
                      <a:lnTo>
                        <a:pt x="25" y="247"/>
                      </a:lnTo>
                      <a:lnTo>
                        <a:pt x="34" y="245"/>
                      </a:lnTo>
                      <a:lnTo>
                        <a:pt x="42" y="239"/>
                      </a:lnTo>
                      <a:lnTo>
                        <a:pt x="47" y="231"/>
                      </a:lnTo>
                      <a:lnTo>
                        <a:pt x="49" y="222"/>
                      </a:lnTo>
                      <a:lnTo>
                        <a:pt x="49" y="25"/>
                      </a:lnTo>
                      <a:lnTo>
                        <a:pt x="47" y="15"/>
                      </a:lnTo>
                      <a:lnTo>
                        <a:pt x="42" y="7"/>
                      </a:lnTo>
                      <a:lnTo>
                        <a:pt x="34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32"/>
                <p:cNvSpPr/>
                <p:nvPr/>
              </p:nvSpPr>
              <p:spPr>
                <a:xfrm>
                  <a:off x="4234" y="1597"/>
                  <a:ext cx="93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186" extrusionOk="0">
                      <a:moveTo>
                        <a:pt x="158" y="28"/>
                      </a:moveTo>
                      <a:lnTo>
                        <a:pt x="151" y="22"/>
                      </a:lnTo>
                      <a:lnTo>
                        <a:pt x="144" y="16"/>
                      </a:lnTo>
                      <a:lnTo>
                        <a:pt x="136" y="12"/>
                      </a:lnTo>
                      <a:lnTo>
                        <a:pt x="128" y="7"/>
                      </a:lnTo>
                      <a:lnTo>
                        <a:pt x="120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3" y="0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7"/>
                      </a:lnTo>
                      <a:lnTo>
                        <a:pt x="49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15" y="42"/>
                      </a:lnTo>
                      <a:lnTo>
                        <a:pt x="7" y="58"/>
                      </a:lnTo>
                      <a:lnTo>
                        <a:pt x="1" y="75"/>
                      </a:lnTo>
                      <a:lnTo>
                        <a:pt x="0" y="93"/>
                      </a:lnTo>
                      <a:lnTo>
                        <a:pt x="2" y="112"/>
                      </a:lnTo>
                      <a:lnTo>
                        <a:pt x="7" y="129"/>
                      </a:lnTo>
                      <a:lnTo>
                        <a:pt x="16" y="145"/>
                      </a:lnTo>
                      <a:lnTo>
                        <a:pt x="27" y="158"/>
                      </a:lnTo>
                      <a:lnTo>
                        <a:pt x="40" y="169"/>
                      </a:lnTo>
                      <a:lnTo>
                        <a:pt x="56" y="179"/>
                      </a:lnTo>
                      <a:lnTo>
                        <a:pt x="73" y="183"/>
                      </a:lnTo>
                      <a:lnTo>
                        <a:pt x="92" y="186"/>
                      </a:lnTo>
                      <a:lnTo>
                        <a:pt x="101" y="186"/>
                      </a:lnTo>
                      <a:lnTo>
                        <a:pt x="110" y="184"/>
                      </a:lnTo>
                      <a:lnTo>
                        <a:pt x="120" y="182"/>
                      </a:lnTo>
                      <a:lnTo>
                        <a:pt x="128" y="179"/>
                      </a:lnTo>
                      <a:lnTo>
                        <a:pt x="136" y="175"/>
                      </a:lnTo>
                      <a:lnTo>
                        <a:pt x="144" y="171"/>
                      </a:lnTo>
                      <a:lnTo>
                        <a:pt x="151" y="165"/>
                      </a:lnTo>
                      <a:lnTo>
                        <a:pt x="158" y="159"/>
                      </a:lnTo>
                      <a:lnTo>
                        <a:pt x="169" y="145"/>
                      </a:lnTo>
                      <a:lnTo>
                        <a:pt x="178" y="129"/>
                      </a:lnTo>
                      <a:lnTo>
                        <a:pt x="183" y="112"/>
                      </a:lnTo>
                      <a:lnTo>
                        <a:pt x="185" y="93"/>
                      </a:lnTo>
                      <a:lnTo>
                        <a:pt x="183" y="75"/>
                      </a:lnTo>
                      <a:lnTo>
                        <a:pt x="178" y="58"/>
                      </a:lnTo>
                      <a:lnTo>
                        <a:pt x="169" y="42"/>
                      </a:lnTo>
                      <a:lnTo>
                        <a:pt x="158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32"/>
                <p:cNvSpPr/>
                <p:nvPr/>
              </p:nvSpPr>
              <p:spPr>
                <a:xfrm>
                  <a:off x="4259" y="1622"/>
                  <a:ext cx="43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85" extrusionOk="0">
                      <a:moveTo>
                        <a:pt x="86" y="42"/>
                      </a:moveTo>
                      <a:lnTo>
                        <a:pt x="84" y="50"/>
                      </a:lnTo>
                      <a:lnTo>
                        <a:pt x="83" y="59"/>
                      </a:lnTo>
                      <a:lnTo>
                        <a:pt x="79" y="65"/>
                      </a:lnTo>
                      <a:lnTo>
                        <a:pt x="73" y="72"/>
                      </a:lnTo>
                      <a:lnTo>
                        <a:pt x="66" y="78"/>
                      </a:lnTo>
                      <a:lnTo>
                        <a:pt x="59" y="82"/>
                      </a:lnTo>
                      <a:lnTo>
                        <a:pt x="51" y="84"/>
                      </a:lnTo>
                      <a:lnTo>
                        <a:pt x="43" y="85"/>
                      </a:lnTo>
                      <a:lnTo>
                        <a:pt x="35" y="84"/>
                      </a:lnTo>
                      <a:lnTo>
                        <a:pt x="27" y="82"/>
                      </a:lnTo>
                      <a:lnTo>
                        <a:pt x="20" y="78"/>
                      </a:lnTo>
                      <a:lnTo>
                        <a:pt x="13" y="72"/>
                      </a:lnTo>
                      <a:lnTo>
                        <a:pt x="7" y="65"/>
                      </a:lnTo>
                      <a:lnTo>
                        <a:pt x="4" y="59"/>
                      </a:lnTo>
                      <a:lnTo>
                        <a:pt x="1" y="50"/>
                      </a:lnTo>
                      <a:lnTo>
                        <a:pt x="0" y="42"/>
                      </a:lnTo>
                      <a:lnTo>
                        <a:pt x="1" y="34"/>
                      </a:lnTo>
                      <a:lnTo>
                        <a:pt x="4" y="26"/>
                      </a:lnTo>
                      <a:lnTo>
                        <a:pt x="7" y="19"/>
                      </a:lnTo>
                      <a:lnTo>
                        <a:pt x="13" y="12"/>
                      </a:lnTo>
                      <a:lnTo>
                        <a:pt x="20" y="7"/>
                      </a:lnTo>
                      <a:lnTo>
                        <a:pt x="27" y="3"/>
                      </a:lnTo>
                      <a:lnTo>
                        <a:pt x="35" y="1"/>
                      </a:lnTo>
                      <a:lnTo>
                        <a:pt x="43" y="0"/>
                      </a:lnTo>
                      <a:lnTo>
                        <a:pt x="52" y="1"/>
                      </a:lnTo>
                      <a:lnTo>
                        <a:pt x="60" y="3"/>
                      </a:lnTo>
                      <a:lnTo>
                        <a:pt x="67" y="7"/>
                      </a:lnTo>
                      <a:lnTo>
                        <a:pt x="73" y="12"/>
                      </a:lnTo>
                      <a:lnTo>
                        <a:pt x="79" y="19"/>
                      </a:lnTo>
                      <a:lnTo>
                        <a:pt x="82" y="26"/>
                      </a:lnTo>
                      <a:lnTo>
                        <a:pt x="84" y="34"/>
                      </a:lnTo>
                      <a:lnTo>
                        <a:pt x="8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32"/>
                <p:cNvSpPr/>
                <p:nvPr/>
              </p:nvSpPr>
              <p:spPr>
                <a:xfrm>
                  <a:off x="4066" y="1657"/>
                  <a:ext cx="92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81" extrusionOk="0">
                      <a:moveTo>
                        <a:pt x="73" y="2"/>
                      </a:moveTo>
                      <a:lnTo>
                        <a:pt x="54" y="8"/>
                      </a:lnTo>
                      <a:lnTo>
                        <a:pt x="39" y="17"/>
                      </a:lnTo>
                      <a:lnTo>
                        <a:pt x="25" y="29"/>
                      </a:lnTo>
                      <a:lnTo>
                        <a:pt x="14" y="43"/>
                      </a:lnTo>
                      <a:lnTo>
                        <a:pt x="6" y="58"/>
                      </a:lnTo>
                      <a:lnTo>
                        <a:pt x="1" y="75"/>
                      </a:lnTo>
                      <a:lnTo>
                        <a:pt x="0" y="92"/>
                      </a:lnTo>
                      <a:lnTo>
                        <a:pt x="2" y="111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5"/>
                      </a:lnTo>
                      <a:lnTo>
                        <a:pt x="34" y="161"/>
                      </a:lnTo>
                      <a:lnTo>
                        <a:pt x="41" y="166"/>
                      </a:lnTo>
                      <a:lnTo>
                        <a:pt x="49" y="170"/>
                      </a:lnTo>
                      <a:lnTo>
                        <a:pt x="58" y="174"/>
                      </a:lnTo>
                      <a:lnTo>
                        <a:pt x="67" y="177"/>
                      </a:lnTo>
                      <a:lnTo>
                        <a:pt x="75" y="179"/>
                      </a:lnTo>
                      <a:lnTo>
                        <a:pt x="84" y="180"/>
                      </a:lnTo>
                      <a:lnTo>
                        <a:pt x="93" y="181"/>
                      </a:lnTo>
                      <a:lnTo>
                        <a:pt x="102" y="180"/>
                      </a:lnTo>
                      <a:lnTo>
                        <a:pt x="112" y="179"/>
                      </a:lnTo>
                      <a:lnTo>
                        <a:pt x="129" y="173"/>
                      </a:lnTo>
                      <a:lnTo>
                        <a:pt x="145" y="164"/>
                      </a:lnTo>
                      <a:lnTo>
                        <a:pt x="159" y="152"/>
                      </a:lnTo>
                      <a:lnTo>
                        <a:pt x="169" y="138"/>
                      </a:lnTo>
                      <a:lnTo>
                        <a:pt x="177" y="123"/>
                      </a:lnTo>
                      <a:lnTo>
                        <a:pt x="183" y="106"/>
                      </a:lnTo>
                      <a:lnTo>
                        <a:pt x="184" y="89"/>
                      </a:lnTo>
                      <a:lnTo>
                        <a:pt x="182" y="70"/>
                      </a:lnTo>
                      <a:lnTo>
                        <a:pt x="176" y="53"/>
                      </a:lnTo>
                      <a:lnTo>
                        <a:pt x="167" y="37"/>
                      </a:lnTo>
                      <a:lnTo>
                        <a:pt x="156" y="24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09" y="1"/>
                      </a:lnTo>
                      <a:lnTo>
                        <a:pt x="91" y="0"/>
                      </a:lnTo>
                      <a:lnTo>
                        <a:pt x="7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32"/>
                <p:cNvSpPr/>
                <p:nvPr/>
              </p:nvSpPr>
              <p:spPr>
                <a:xfrm>
                  <a:off x="4084" y="1675"/>
                  <a:ext cx="56" cy="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" h="106" extrusionOk="0">
                      <a:moveTo>
                        <a:pt x="109" y="41"/>
                      </a:moveTo>
                      <a:lnTo>
                        <a:pt x="110" y="52"/>
                      </a:lnTo>
                      <a:lnTo>
                        <a:pt x="109" y="62"/>
                      </a:lnTo>
                      <a:lnTo>
                        <a:pt x="107" y="71"/>
                      </a:lnTo>
                      <a:lnTo>
                        <a:pt x="102" y="80"/>
                      </a:lnTo>
                      <a:lnTo>
                        <a:pt x="95" y="89"/>
                      </a:lnTo>
                      <a:lnTo>
                        <a:pt x="87" y="95"/>
                      </a:lnTo>
                      <a:lnTo>
                        <a:pt x="77" y="101"/>
                      </a:lnTo>
                      <a:lnTo>
                        <a:pt x="67" y="105"/>
                      </a:lnTo>
                      <a:lnTo>
                        <a:pt x="61" y="106"/>
                      </a:lnTo>
                      <a:lnTo>
                        <a:pt x="55" y="106"/>
                      </a:lnTo>
                      <a:lnTo>
                        <a:pt x="49" y="106"/>
                      </a:lnTo>
                      <a:lnTo>
                        <a:pt x="45" y="106"/>
                      </a:lnTo>
                      <a:lnTo>
                        <a:pt x="39" y="105"/>
                      </a:lnTo>
                      <a:lnTo>
                        <a:pt x="34" y="102"/>
                      </a:lnTo>
                      <a:lnTo>
                        <a:pt x="29" y="100"/>
                      </a:lnTo>
                      <a:lnTo>
                        <a:pt x="24" y="98"/>
                      </a:lnTo>
                      <a:lnTo>
                        <a:pt x="16" y="92"/>
                      </a:lnTo>
                      <a:lnTo>
                        <a:pt x="9" y="84"/>
                      </a:lnTo>
                      <a:lnTo>
                        <a:pt x="4" y="76"/>
                      </a:lnTo>
                      <a:lnTo>
                        <a:pt x="1" y="65"/>
                      </a:lnTo>
                      <a:lnTo>
                        <a:pt x="0" y="55"/>
                      </a:lnTo>
                      <a:lnTo>
                        <a:pt x="1" y="45"/>
                      </a:lnTo>
                      <a:lnTo>
                        <a:pt x="3" y="34"/>
                      </a:lnTo>
                      <a:lnTo>
                        <a:pt x="9" y="25"/>
                      </a:lnTo>
                      <a:lnTo>
                        <a:pt x="15" y="17"/>
                      </a:lnTo>
                      <a:lnTo>
                        <a:pt x="23" y="10"/>
                      </a:lnTo>
                      <a:lnTo>
                        <a:pt x="33" y="4"/>
                      </a:lnTo>
                      <a:lnTo>
                        <a:pt x="44" y="1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3"/>
                      </a:lnTo>
                      <a:lnTo>
                        <a:pt x="85" y="8"/>
                      </a:lnTo>
                      <a:lnTo>
                        <a:pt x="93" y="14"/>
                      </a:lnTo>
                      <a:lnTo>
                        <a:pt x="100" y="22"/>
                      </a:lnTo>
                      <a:lnTo>
                        <a:pt x="106" y="31"/>
                      </a:lnTo>
                      <a:lnTo>
                        <a:pt x="109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32"/>
                <p:cNvSpPr/>
                <p:nvPr/>
              </p:nvSpPr>
              <p:spPr>
                <a:xfrm>
                  <a:off x="4102" y="1692"/>
                  <a:ext cx="20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1" extrusionOk="0">
                      <a:moveTo>
                        <a:pt x="24" y="39"/>
                      </a:moveTo>
                      <a:lnTo>
                        <a:pt x="31" y="36"/>
                      </a:lnTo>
                      <a:lnTo>
                        <a:pt x="36" y="30"/>
                      </a:lnTo>
                      <a:lnTo>
                        <a:pt x="39" y="23"/>
                      </a:lnTo>
                      <a:lnTo>
                        <a:pt x="39" y="15"/>
                      </a:lnTo>
                      <a:lnTo>
                        <a:pt x="35" y="8"/>
                      </a:lnTo>
                      <a:lnTo>
                        <a:pt x="31" y="3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8" y="4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3" y="32"/>
                      </a:lnTo>
                      <a:lnTo>
                        <a:pt x="9" y="37"/>
                      </a:lnTo>
                      <a:lnTo>
                        <a:pt x="16" y="41"/>
                      </a:lnTo>
                      <a:lnTo>
                        <a:pt x="24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9" name="Google Shape;489;p32"/>
            <p:cNvGrpSpPr/>
            <p:nvPr/>
          </p:nvGrpSpPr>
          <p:grpSpPr>
            <a:xfrm>
              <a:off x="9712" y="4023"/>
              <a:ext cx="1361" cy="1085"/>
              <a:chOff x="9648" y="3583"/>
              <a:chExt cx="1361" cy="1085"/>
            </a:xfrm>
          </p:grpSpPr>
          <p:sp>
            <p:nvSpPr>
              <p:cNvPr id="490" name="Google Shape;490;p32"/>
              <p:cNvSpPr txBox="1"/>
              <p:nvPr/>
            </p:nvSpPr>
            <p:spPr>
              <a:xfrm>
                <a:off x="9662" y="3901"/>
                <a:ext cx="1315" cy="273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00FFF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9662" y="3583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2"/>
              <p:cNvSpPr txBox="1"/>
              <p:nvPr/>
            </p:nvSpPr>
            <p:spPr>
              <a:xfrm>
                <a:off x="9648" y="3605"/>
                <a:ext cx="1361" cy="1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10.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 tu director no le gusta.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Retrocede 5 casillas o pierde 2 turnos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2"/>
              <p:cNvSpPr txBox="1"/>
              <p:nvPr/>
            </p:nvSpPr>
            <p:spPr>
              <a:xfrm>
                <a:off x="9707" y="3905"/>
                <a:ext cx="38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CC33"/>
                  </a:buClr>
                  <a:buSzPts val="600"/>
                  <a:buFont typeface="Arial"/>
                  <a:buNone/>
                </a:pPr>
                <a:r>
                  <a:rPr lang="en-US" sz="600" b="1" i="0" u="none">
                    <a:solidFill>
                      <a:srgbClr val="33CC33"/>
                    </a:solidFill>
                    <a:latin typeface="Arial"/>
                    <a:ea typeface="Arial"/>
                    <a:cs typeface="Arial"/>
                    <a:sym typeface="Arial"/>
                  </a:rPr>
                  <a:t>NO</a:t>
                </a:r>
                <a:endParaRPr/>
              </a:p>
            </p:txBody>
          </p:sp>
          <p:sp>
            <p:nvSpPr>
              <p:cNvPr id="494" name="Google Shape;494;p32"/>
              <p:cNvSpPr txBox="1"/>
              <p:nvPr/>
            </p:nvSpPr>
            <p:spPr>
              <a:xfrm>
                <a:off x="9934" y="3972"/>
                <a:ext cx="38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00"/>
                  </a:buClr>
                  <a:buSzPts val="1000"/>
                  <a:buFont typeface="Dancing Script"/>
                  <a:buNone/>
                </a:pPr>
                <a:r>
                  <a:rPr lang="en-US" sz="1000" b="1" i="0" u="none">
                    <a:solidFill>
                      <a:srgbClr val="FFCC00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NO</a:t>
                </a:r>
                <a:endParaRPr/>
              </a:p>
            </p:txBody>
          </p:sp>
          <p:sp>
            <p:nvSpPr>
              <p:cNvPr id="495" name="Google Shape;495;p32"/>
              <p:cNvSpPr txBox="1"/>
              <p:nvPr/>
            </p:nvSpPr>
            <p:spPr>
              <a:xfrm>
                <a:off x="10433" y="3875"/>
                <a:ext cx="353" cy="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rPr>
                  <a:t>NO</a:t>
                </a:r>
                <a:endParaRPr/>
              </a:p>
            </p:txBody>
          </p:sp>
          <p:sp>
            <p:nvSpPr>
              <p:cNvPr id="496" name="Google Shape;496;p32"/>
              <p:cNvSpPr txBox="1"/>
              <p:nvPr/>
            </p:nvSpPr>
            <p:spPr>
              <a:xfrm>
                <a:off x="10233" y="3966"/>
                <a:ext cx="273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99"/>
                  </a:buClr>
                  <a:buSzPts val="600"/>
                  <a:buFont typeface="Garamond"/>
                  <a:buNone/>
                </a:pPr>
                <a:r>
                  <a:rPr lang="en-US" sz="600" b="1" i="0" u="none">
                    <a:solidFill>
                      <a:srgbClr val="990099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NO</a:t>
                </a:r>
                <a:endParaRPr/>
              </a:p>
            </p:txBody>
          </p:sp>
          <p:sp>
            <p:nvSpPr>
              <p:cNvPr id="497" name="Google Shape;497;p32"/>
              <p:cNvSpPr txBox="1"/>
              <p:nvPr/>
            </p:nvSpPr>
            <p:spPr>
              <a:xfrm>
                <a:off x="10614" y="4045"/>
                <a:ext cx="277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66CC"/>
                  </a:buClr>
                  <a:buSzPts val="600"/>
                  <a:buFont typeface="Dancing Script"/>
                  <a:buNone/>
                </a:pPr>
                <a:r>
                  <a:rPr lang="en-US" sz="600" b="1" i="0" u="none">
                    <a:solidFill>
                      <a:srgbClr val="3366CC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NO</a:t>
                </a:r>
                <a:endParaRPr/>
              </a:p>
            </p:txBody>
          </p:sp>
        </p:grpSp>
        <p:sp>
          <p:nvSpPr>
            <p:cNvPr id="498" name="Google Shape;498;p32"/>
            <p:cNvSpPr/>
            <p:nvPr/>
          </p:nvSpPr>
          <p:spPr>
            <a:xfrm>
              <a:off x="9741" y="5930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2"/>
            <p:cNvSpPr txBox="1"/>
            <p:nvPr/>
          </p:nvSpPr>
          <p:spPr>
            <a:xfrm>
              <a:off x="9701" y="5967"/>
              <a:ext cx="1387" cy="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12.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Resuelve</a:t>
              </a: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en-US" sz="700" b="1" i="1" u="non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Entusiasmo / director =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Bien:</a:t>
              </a: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avanza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Mal:</a:t>
              </a: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sigue la flecha</a:t>
              </a:r>
              <a:endParaRPr/>
            </a:p>
          </p:txBody>
        </p:sp>
        <p:sp>
          <p:nvSpPr>
            <p:cNvPr id="500" name="Google Shape;500;p32"/>
            <p:cNvSpPr txBox="1"/>
            <p:nvPr/>
          </p:nvSpPr>
          <p:spPr>
            <a:xfrm rot="10800000">
              <a:off x="9909" y="6710"/>
              <a:ext cx="1044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Solución = pringao</a:t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 rot="7860000">
              <a:off x="9709" y="7779"/>
              <a:ext cx="590" cy="1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 txBox="1"/>
            <p:nvPr/>
          </p:nvSpPr>
          <p:spPr>
            <a:xfrm>
              <a:off x="9072" y="7902"/>
              <a:ext cx="31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14.</a:t>
              </a:r>
              <a:endParaRPr/>
            </a:p>
          </p:txBody>
        </p:sp>
        <p:grpSp>
          <p:nvGrpSpPr>
            <p:cNvPr id="503" name="Google Shape;503;p32"/>
            <p:cNvGrpSpPr/>
            <p:nvPr/>
          </p:nvGrpSpPr>
          <p:grpSpPr>
            <a:xfrm>
              <a:off x="3742" y="7877"/>
              <a:ext cx="1315" cy="953"/>
              <a:chOff x="5843" y="7863"/>
              <a:chExt cx="1315" cy="953"/>
            </a:xfrm>
          </p:grpSpPr>
          <p:pic>
            <p:nvPicPr>
              <p:cNvPr id="504" name="Google Shape;504;p32" descr="mapamundi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851" y="7893"/>
                <a:ext cx="1270" cy="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5" name="Google Shape;505;p32"/>
              <p:cNvSpPr/>
              <p:nvPr/>
            </p:nvSpPr>
            <p:spPr>
              <a:xfrm>
                <a:off x="5843" y="7863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 rot="10800000">
                <a:off x="5942" y="8437"/>
                <a:ext cx="1088" cy="1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 extrusionOk="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 extrusionOk="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ap="flat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2"/>
              <p:cNvSpPr txBox="1"/>
              <p:nvPr/>
            </p:nvSpPr>
            <p:spPr>
              <a:xfrm>
                <a:off x="6783" y="8576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18.</a:t>
                </a:r>
                <a:endParaRPr/>
              </a:p>
            </p:txBody>
          </p:sp>
        </p:grpSp>
        <p:grpSp>
          <p:nvGrpSpPr>
            <p:cNvPr id="508" name="Google Shape;508;p32"/>
            <p:cNvGrpSpPr/>
            <p:nvPr/>
          </p:nvGrpSpPr>
          <p:grpSpPr>
            <a:xfrm>
              <a:off x="333" y="6921"/>
              <a:ext cx="1369" cy="953"/>
              <a:chOff x="1897" y="7883"/>
              <a:chExt cx="1369" cy="953"/>
            </a:xfrm>
          </p:grpSpPr>
          <p:sp>
            <p:nvSpPr>
              <p:cNvPr id="509" name="Google Shape;509;p32"/>
              <p:cNvSpPr/>
              <p:nvPr/>
            </p:nvSpPr>
            <p:spPr>
              <a:xfrm>
                <a:off x="1897" y="7883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2"/>
              <p:cNvSpPr txBox="1"/>
              <p:nvPr/>
            </p:nvSpPr>
            <p:spPr>
              <a:xfrm>
                <a:off x="1905" y="7901"/>
                <a:ext cx="1361" cy="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21.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Avanza 2 casillas</a:t>
                </a: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1966" y="8168"/>
                <a:ext cx="1179" cy="318"/>
              </a:xfrm>
              <a:prstGeom prst="ellipseRibbon2">
                <a:avLst>
                  <a:gd name="adj1" fmla="val 2876"/>
                  <a:gd name="adj2" fmla="val 15011"/>
                  <a:gd name="adj3" fmla="val 12500"/>
                </a:avLst>
              </a:prstGeom>
              <a:solidFill>
                <a:srgbClr val="33CCCC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150" tIns="22575" rIns="45150" bIns="22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Dancing Script"/>
                  <a:buNone/>
                </a:pPr>
                <a:r>
                  <a:rPr lang="en-US" sz="600" b="1" i="0" u="none">
                    <a:solidFill>
                      <a:schemeClr val="dk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ERES DOCTOR</a:t>
                </a:r>
                <a:endParaRPr/>
              </a:p>
            </p:txBody>
          </p:sp>
        </p:grpSp>
        <p:sp>
          <p:nvSpPr>
            <p:cNvPr id="512" name="Google Shape;512;p32"/>
            <p:cNvSpPr/>
            <p:nvPr/>
          </p:nvSpPr>
          <p:spPr>
            <a:xfrm>
              <a:off x="327" y="5970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 txBox="1"/>
            <p:nvPr/>
          </p:nvSpPr>
          <p:spPr>
            <a:xfrm>
              <a:off x="382" y="6015"/>
              <a:ext cx="31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22.</a:t>
              </a:r>
              <a:endParaRPr/>
            </a:p>
          </p:txBody>
        </p:sp>
        <p:grpSp>
          <p:nvGrpSpPr>
            <p:cNvPr id="514" name="Google Shape;514;p32"/>
            <p:cNvGrpSpPr/>
            <p:nvPr/>
          </p:nvGrpSpPr>
          <p:grpSpPr>
            <a:xfrm>
              <a:off x="324" y="5017"/>
              <a:ext cx="1521" cy="953"/>
              <a:chOff x="568" y="6940"/>
              <a:chExt cx="1521" cy="953"/>
            </a:xfrm>
          </p:grpSpPr>
          <p:sp>
            <p:nvSpPr>
              <p:cNvPr id="515" name="Google Shape;515;p32"/>
              <p:cNvSpPr/>
              <p:nvPr/>
            </p:nvSpPr>
            <p:spPr>
              <a:xfrm>
                <a:off x="568" y="6940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2"/>
              <p:cNvSpPr txBox="1"/>
              <p:nvPr/>
            </p:nvSpPr>
            <p:spPr>
              <a:xfrm>
                <a:off x="592" y="7007"/>
                <a:ext cx="1497" cy="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23.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Merecidas 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vacaciones.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Avanza</a:t>
                </a:r>
                <a:endParaRPr/>
              </a:p>
            </p:txBody>
          </p:sp>
          <p:pic>
            <p:nvPicPr>
              <p:cNvPr id="517" name="Google Shape;517;p32" descr="roncar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47" y="7289"/>
                <a:ext cx="570" cy="4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32"/>
            <p:cNvGrpSpPr/>
            <p:nvPr/>
          </p:nvGrpSpPr>
          <p:grpSpPr>
            <a:xfrm>
              <a:off x="312" y="2153"/>
              <a:ext cx="1322" cy="2924"/>
              <a:chOff x="553" y="4077"/>
              <a:chExt cx="1322" cy="2924"/>
            </a:xfrm>
          </p:grpSpPr>
          <p:sp>
            <p:nvSpPr>
              <p:cNvPr id="519" name="Google Shape;519;p32"/>
              <p:cNvSpPr/>
              <p:nvPr/>
            </p:nvSpPr>
            <p:spPr>
              <a:xfrm>
                <a:off x="560" y="5984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560" y="4077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553" y="5034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2"/>
              <p:cNvSpPr txBox="1"/>
              <p:nvPr/>
            </p:nvSpPr>
            <p:spPr>
              <a:xfrm>
                <a:off x="569" y="6020"/>
                <a:ext cx="1179" cy="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24.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Solicitas beca postdoctoral.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8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endParaRPr sz="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(ilusos…)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2"/>
              <p:cNvSpPr txBox="1"/>
              <p:nvPr/>
            </p:nvSpPr>
            <p:spPr>
              <a:xfrm>
                <a:off x="584" y="4105"/>
                <a:ext cx="1271" cy="1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26.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 meses esperando resolución.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Pierdes 9 turnos y 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6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saltas 5 casillas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 rot="-5400000">
                <a:off x="747" y="5759"/>
                <a:ext cx="1972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7908" y="0"/>
                    </a:moveTo>
                    <a:lnTo>
                      <a:pt x="17908" y="6133"/>
                    </a:lnTo>
                    <a:lnTo>
                      <a:pt x="3375" y="6133"/>
                    </a:lnTo>
                    <a:lnTo>
                      <a:pt x="3375" y="15467"/>
                    </a:lnTo>
                    <a:lnTo>
                      <a:pt x="17908" y="15467"/>
                    </a:lnTo>
                    <a:lnTo>
                      <a:pt x="17908" y="21600"/>
                    </a:lnTo>
                    <a:lnTo>
                      <a:pt x="21600" y="10800"/>
                    </a:lnTo>
                    <a:lnTo>
                      <a:pt x="17908" y="0"/>
                    </a:lnTo>
                    <a:close/>
                  </a:path>
                  <a:path w="21600" h="21600" extrusionOk="0">
                    <a:moveTo>
                      <a:pt x="1350" y="6133"/>
                    </a:moveTo>
                    <a:lnTo>
                      <a:pt x="1350" y="15467"/>
                    </a:lnTo>
                    <a:lnTo>
                      <a:pt x="2700" y="15467"/>
                    </a:lnTo>
                    <a:lnTo>
                      <a:pt x="2700" y="6133"/>
                    </a:lnTo>
                    <a:lnTo>
                      <a:pt x="1350" y="6133"/>
                    </a:lnTo>
                    <a:close/>
                  </a:path>
                  <a:path w="21600" h="21600" extrusionOk="0">
                    <a:moveTo>
                      <a:pt x="0" y="6133"/>
                    </a:moveTo>
                    <a:lnTo>
                      <a:pt x="0" y="15467"/>
                    </a:lnTo>
                    <a:lnTo>
                      <a:pt x="675" y="15467"/>
                    </a:lnTo>
                    <a:lnTo>
                      <a:pt x="675" y="6133"/>
                    </a:lnTo>
                    <a:lnTo>
                      <a:pt x="0" y="6133"/>
                    </a:lnTo>
                    <a:close/>
                  </a:path>
                </a:pathLst>
              </a:custGeom>
              <a:solidFill>
                <a:srgbClr val="99CC00"/>
              </a:solidFill>
              <a:ln w="19050" cap="flat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2"/>
              <p:cNvSpPr txBox="1"/>
              <p:nvPr/>
            </p:nvSpPr>
            <p:spPr>
              <a:xfrm>
                <a:off x="563" y="5107"/>
                <a:ext cx="1152" cy="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25.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Esto…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en-US" sz="7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requiere su tiempo</a:t>
                </a:r>
                <a:r>
                  <a:rPr lang="en-US" sz="7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6" name="Google Shape;526;p32" descr="dibujo%20reloj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25" y="5476"/>
                <a:ext cx="499" cy="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27" name="Google Shape;527;p32"/>
            <p:cNvSpPr/>
            <p:nvPr/>
          </p:nvSpPr>
          <p:spPr>
            <a:xfrm>
              <a:off x="1633" y="1716"/>
              <a:ext cx="1315" cy="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2"/>
            <p:cNvSpPr txBox="1"/>
            <p:nvPr/>
          </p:nvSpPr>
          <p:spPr>
            <a:xfrm>
              <a:off x="1685" y="1696"/>
              <a:ext cx="1303" cy="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lang="en-US" sz="9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27.</a:t>
              </a:r>
              <a:r>
                <a:rPr lang="en-US" sz="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 BECA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Decide abandonar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juego o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seguir con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n-US" sz="7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desventaja</a:t>
              </a:r>
              <a:endParaRPr/>
            </a:p>
          </p:txBody>
        </p:sp>
        <p:pic>
          <p:nvPicPr>
            <p:cNvPr id="529" name="Google Shape;529;p32" descr="j033989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359" y="2177"/>
              <a:ext cx="405" cy="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32"/>
            <p:cNvSpPr/>
            <p:nvPr/>
          </p:nvSpPr>
          <p:spPr>
            <a:xfrm rot="-5400000">
              <a:off x="626" y="6326"/>
              <a:ext cx="725" cy="2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1" name="Google Shape;531;p32" descr="vuelta"/>
            <p:cNvPicPr preferRelativeResize="0"/>
            <p:nvPr/>
          </p:nvPicPr>
          <p:blipFill rotWithShape="1">
            <a:blip r:embed="rId11">
              <a:alphaModFix/>
            </a:blip>
            <a:srcRect l="26444" t="12904" r="12609" b="14894"/>
            <a:stretch/>
          </p:blipFill>
          <p:spPr>
            <a:xfrm>
              <a:off x="6122" y="1814"/>
              <a:ext cx="410" cy="4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2" name="Google Shape;532;p32"/>
            <p:cNvCxnSpPr/>
            <p:nvPr/>
          </p:nvCxnSpPr>
          <p:spPr>
            <a:xfrm>
              <a:off x="6974" y="2114"/>
              <a:ext cx="907" cy="0"/>
            </a:xfrm>
            <a:prstGeom prst="straightConnector1">
              <a:avLst/>
            </a:prstGeom>
            <a:noFill/>
            <a:ln w="254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3" name="Google Shape;533;p32"/>
            <p:cNvCxnSpPr/>
            <p:nvPr/>
          </p:nvCxnSpPr>
          <p:spPr>
            <a:xfrm>
              <a:off x="7905" y="2090"/>
              <a:ext cx="91" cy="0"/>
            </a:xfrm>
            <a:prstGeom prst="straightConnector1">
              <a:avLst/>
            </a:prstGeom>
            <a:noFill/>
            <a:ln w="254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4" name="Google Shape;534;p32"/>
            <p:cNvCxnSpPr/>
            <p:nvPr/>
          </p:nvCxnSpPr>
          <p:spPr>
            <a:xfrm>
              <a:off x="7905" y="2135"/>
              <a:ext cx="91" cy="0"/>
            </a:xfrm>
            <a:prstGeom prst="straightConnector1">
              <a:avLst/>
            </a:prstGeom>
            <a:noFill/>
            <a:ln w="254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35" name="Google Shape;535;p32"/>
            <p:cNvSpPr txBox="1"/>
            <p:nvPr/>
          </p:nvSpPr>
          <p:spPr>
            <a:xfrm rot="10800000">
              <a:off x="6917" y="2502"/>
              <a:ext cx="1252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150" tIns="22575" rIns="45150" bIns="2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US" sz="6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Solución =super-pringao</a:t>
              </a:r>
              <a:endParaRPr/>
            </a:p>
          </p:txBody>
        </p:sp>
        <p:grpSp>
          <p:nvGrpSpPr>
            <p:cNvPr id="536" name="Google Shape;536;p32"/>
            <p:cNvGrpSpPr/>
            <p:nvPr/>
          </p:nvGrpSpPr>
          <p:grpSpPr>
            <a:xfrm>
              <a:off x="7863" y="3626"/>
              <a:ext cx="1315" cy="953"/>
              <a:chOff x="7635" y="3626"/>
              <a:chExt cx="1315" cy="953"/>
            </a:xfrm>
          </p:grpSpPr>
          <p:grpSp>
            <p:nvGrpSpPr>
              <p:cNvPr id="537" name="Google Shape;537;p32"/>
              <p:cNvGrpSpPr/>
              <p:nvPr/>
            </p:nvGrpSpPr>
            <p:grpSpPr>
              <a:xfrm>
                <a:off x="7635" y="3626"/>
                <a:ext cx="1315" cy="953"/>
                <a:chOff x="9654" y="7154"/>
                <a:chExt cx="1315" cy="953"/>
              </a:xfrm>
            </p:grpSpPr>
            <p:sp>
              <p:nvSpPr>
                <p:cNvPr id="538" name="Google Shape;538;p32"/>
                <p:cNvSpPr/>
                <p:nvPr/>
              </p:nvSpPr>
              <p:spPr>
                <a:xfrm>
                  <a:off x="9654" y="7154"/>
                  <a:ext cx="1315" cy="953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5400000" scaled="0"/>
                </a:gra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32"/>
                <p:cNvSpPr txBox="1"/>
                <p:nvPr/>
              </p:nvSpPr>
              <p:spPr>
                <a:xfrm>
                  <a:off x="9847" y="7428"/>
                  <a:ext cx="931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150" tIns="22575" rIns="45150" bIns="22575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lang="en-US" sz="1800" b="1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BECA</a:t>
                  </a:r>
                  <a:endParaRPr/>
                </a:p>
              </p:txBody>
            </p:sp>
          </p:grpSp>
          <p:sp>
            <p:nvSpPr>
              <p:cNvPr id="540" name="Google Shape;540;p32"/>
              <p:cNvSpPr txBox="1"/>
              <p:nvPr/>
            </p:nvSpPr>
            <p:spPr>
              <a:xfrm>
                <a:off x="7732" y="3656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33.</a:t>
                </a:r>
                <a:endParaRPr/>
              </a:p>
            </p:txBody>
          </p:sp>
        </p:grpSp>
        <p:grpSp>
          <p:nvGrpSpPr>
            <p:cNvPr id="541" name="Google Shape;541;p32"/>
            <p:cNvGrpSpPr/>
            <p:nvPr/>
          </p:nvGrpSpPr>
          <p:grpSpPr>
            <a:xfrm>
              <a:off x="7878" y="5531"/>
              <a:ext cx="1315" cy="953"/>
              <a:chOff x="7662" y="5531"/>
              <a:chExt cx="1315" cy="953"/>
            </a:xfrm>
          </p:grpSpPr>
          <p:grpSp>
            <p:nvGrpSpPr>
              <p:cNvPr id="542" name="Google Shape;542;p32"/>
              <p:cNvGrpSpPr/>
              <p:nvPr/>
            </p:nvGrpSpPr>
            <p:grpSpPr>
              <a:xfrm>
                <a:off x="7662" y="5531"/>
                <a:ext cx="1315" cy="953"/>
                <a:chOff x="9654" y="7154"/>
                <a:chExt cx="1315" cy="953"/>
              </a:xfrm>
            </p:grpSpPr>
            <p:sp>
              <p:nvSpPr>
                <p:cNvPr id="543" name="Google Shape;543;p32"/>
                <p:cNvSpPr/>
                <p:nvPr/>
              </p:nvSpPr>
              <p:spPr>
                <a:xfrm>
                  <a:off x="9654" y="7154"/>
                  <a:ext cx="1315" cy="953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5400000" scaled="0"/>
                </a:gra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32"/>
                <p:cNvSpPr txBox="1"/>
                <p:nvPr/>
              </p:nvSpPr>
              <p:spPr>
                <a:xfrm>
                  <a:off x="9846" y="7430"/>
                  <a:ext cx="931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150" tIns="22575" rIns="45150" bIns="22575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lang="en-US" sz="1800" b="1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BECA</a:t>
                  </a:r>
                  <a:endParaRPr/>
                </a:p>
              </p:txBody>
            </p:sp>
          </p:grpSp>
          <p:sp>
            <p:nvSpPr>
              <p:cNvPr id="545" name="Google Shape;545;p32"/>
              <p:cNvSpPr txBox="1"/>
              <p:nvPr/>
            </p:nvSpPr>
            <p:spPr>
              <a:xfrm>
                <a:off x="7733" y="5625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35.</a:t>
                </a:r>
                <a:endParaRPr/>
              </a:p>
            </p:txBody>
          </p:sp>
        </p:grpSp>
        <p:grpSp>
          <p:nvGrpSpPr>
            <p:cNvPr id="546" name="Google Shape;546;p32"/>
            <p:cNvGrpSpPr/>
            <p:nvPr/>
          </p:nvGrpSpPr>
          <p:grpSpPr>
            <a:xfrm>
              <a:off x="6308" y="6489"/>
              <a:ext cx="1315" cy="953"/>
              <a:chOff x="5576" y="6501"/>
              <a:chExt cx="1315" cy="953"/>
            </a:xfrm>
          </p:grpSpPr>
          <p:grpSp>
            <p:nvGrpSpPr>
              <p:cNvPr id="547" name="Google Shape;547;p32"/>
              <p:cNvGrpSpPr/>
              <p:nvPr/>
            </p:nvGrpSpPr>
            <p:grpSpPr>
              <a:xfrm>
                <a:off x="5576" y="6501"/>
                <a:ext cx="1315" cy="953"/>
                <a:chOff x="9654" y="7154"/>
                <a:chExt cx="1315" cy="953"/>
              </a:xfrm>
            </p:grpSpPr>
            <p:sp>
              <p:nvSpPr>
                <p:cNvPr id="548" name="Google Shape;548;p32"/>
                <p:cNvSpPr/>
                <p:nvPr/>
              </p:nvSpPr>
              <p:spPr>
                <a:xfrm>
                  <a:off x="9654" y="7154"/>
                  <a:ext cx="1315" cy="953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5400000" scaled="0"/>
                </a:gra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32"/>
                <p:cNvSpPr txBox="1"/>
                <p:nvPr/>
              </p:nvSpPr>
              <p:spPr>
                <a:xfrm>
                  <a:off x="9847" y="7429"/>
                  <a:ext cx="931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150" tIns="22575" rIns="45150" bIns="22575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lang="en-US" sz="1800" b="1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BECA</a:t>
                  </a:r>
                  <a:endParaRPr/>
                </a:p>
              </p:txBody>
            </p:sp>
          </p:grpSp>
          <p:sp>
            <p:nvSpPr>
              <p:cNvPr id="550" name="Google Shape;550;p32"/>
              <p:cNvSpPr txBox="1"/>
              <p:nvPr/>
            </p:nvSpPr>
            <p:spPr>
              <a:xfrm>
                <a:off x="5628" y="6529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37.</a:t>
                </a:r>
                <a:endParaRPr/>
              </a:p>
            </p:txBody>
          </p:sp>
        </p:grpSp>
        <p:grpSp>
          <p:nvGrpSpPr>
            <p:cNvPr id="551" name="Google Shape;551;p32"/>
            <p:cNvGrpSpPr/>
            <p:nvPr/>
          </p:nvGrpSpPr>
          <p:grpSpPr>
            <a:xfrm>
              <a:off x="2337" y="3323"/>
              <a:ext cx="1315" cy="953"/>
              <a:chOff x="3577" y="3266"/>
              <a:chExt cx="1315" cy="953"/>
            </a:xfrm>
          </p:grpSpPr>
          <p:grpSp>
            <p:nvGrpSpPr>
              <p:cNvPr id="552" name="Google Shape;552;p32"/>
              <p:cNvGrpSpPr/>
              <p:nvPr/>
            </p:nvGrpSpPr>
            <p:grpSpPr>
              <a:xfrm>
                <a:off x="3577" y="3266"/>
                <a:ext cx="1315" cy="953"/>
                <a:chOff x="9654" y="7154"/>
                <a:chExt cx="1315" cy="953"/>
              </a:xfrm>
            </p:grpSpPr>
            <p:sp>
              <p:nvSpPr>
                <p:cNvPr id="553" name="Google Shape;553;p32"/>
                <p:cNvSpPr/>
                <p:nvPr/>
              </p:nvSpPr>
              <p:spPr>
                <a:xfrm>
                  <a:off x="9654" y="7154"/>
                  <a:ext cx="1315" cy="953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5400000" scaled="0"/>
                </a:gra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2"/>
                <p:cNvSpPr txBox="1"/>
                <p:nvPr/>
              </p:nvSpPr>
              <p:spPr>
                <a:xfrm>
                  <a:off x="9847" y="7428"/>
                  <a:ext cx="931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150" tIns="22575" rIns="45150" bIns="22575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lang="en-US" sz="1800" b="1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BECA</a:t>
                  </a:r>
                  <a:endParaRPr/>
                </a:p>
              </p:txBody>
            </p:sp>
          </p:grpSp>
          <p:sp>
            <p:nvSpPr>
              <p:cNvPr id="555" name="Google Shape;555;p32"/>
              <p:cNvSpPr txBox="1"/>
              <p:nvPr/>
            </p:nvSpPr>
            <p:spPr>
              <a:xfrm>
                <a:off x="3613" y="3301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43.</a:t>
                </a:r>
                <a:endParaRPr/>
              </a:p>
            </p:txBody>
          </p:sp>
        </p:grpSp>
        <p:grpSp>
          <p:nvGrpSpPr>
            <p:cNvPr id="556" name="Google Shape;556;p32"/>
            <p:cNvGrpSpPr/>
            <p:nvPr/>
          </p:nvGrpSpPr>
          <p:grpSpPr>
            <a:xfrm>
              <a:off x="4968" y="3045"/>
              <a:ext cx="1315" cy="953"/>
              <a:chOff x="5534" y="4218"/>
              <a:chExt cx="1315" cy="953"/>
            </a:xfrm>
          </p:grpSpPr>
          <p:grpSp>
            <p:nvGrpSpPr>
              <p:cNvPr id="557" name="Google Shape;557;p32"/>
              <p:cNvGrpSpPr/>
              <p:nvPr/>
            </p:nvGrpSpPr>
            <p:grpSpPr>
              <a:xfrm>
                <a:off x="5534" y="4218"/>
                <a:ext cx="1315" cy="953"/>
                <a:chOff x="9654" y="7154"/>
                <a:chExt cx="1315" cy="953"/>
              </a:xfrm>
            </p:grpSpPr>
            <p:sp>
              <p:nvSpPr>
                <p:cNvPr id="558" name="Google Shape;558;p32"/>
                <p:cNvSpPr/>
                <p:nvPr/>
              </p:nvSpPr>
              <p:spPr>
                <a:xfrm>
                  <a:off x="9654" y="7154"/>
                  <a:ext cx="1315" cy="953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5400000" scaled="0"/>
                </a:gra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32"/>
                <p:cNvSpPr txBox="1"/>
                <p:nvPr/>
              </p:nvSpPr>
              <p:spPr>
                <a:xfrm>
                  <a:off x="9846" y="7429"/>
                  <a:ext cx="914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150" tIns="22575" rIns="45150" bIns="22575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lang="en-US" sz="1800" b="1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BECA</a:t>
                  </a:r>
                  <a:endParaRPr/>
                </a:p>
              </p:txBody>
            </p:sp>
          </p:grpSp>
          <p:sp>
            <p:nvSpPr>
              <p:cNvPr id="560" name="Google Shape;560;p32"/>
              <p:cNvSpPr txBox="1"/>
              <p:nvPr/>
            </p:nvSpPr>
            <p:spPr>
              <a:xfrm>
                <a:off x="5595" y="4245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45.</a:t>
                </a:r>
                <a:endParaRPr/>
              </a:p>
            </p:txBody>
          </p:sp>
        </p:grpSp>
        <p:grpSp>
          <p:nvGrpSpPr>
            <p:cNvPr id="561" name="Google Shape;561;p32"/>
            <p:cNvGrpSpPr/>
            <p:nvPr/>
          </p:nvGrpSpPr>
          <p:grpSpPr>
            <a:xfrm>
              <a:off x="2352" y="5226"/>
              <a:ext cx="1315" cy="953"/>
              <a:chOff x="2268" y="4596"/>
              <a:chExt cx="1315" cy="953"/>
            </a:xfrm>
          </p:grpSpPr>
          <p:sp>
            <p:nvSpPr>
              <p:cNvPr id="562" name="Google Shape;562;p32"/>
              <p:cNvSpPr/>
              <p:nvPr/>
            </p:nvSpPr>
            <p:spPr>
              <a:xfrm>
                <a:off x="2268" y="4596"/>
                <a:ext cx="1315" cy="95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2"/>
              <p:cNvSpPr txBox="1"/>
              <p:nvPr/>
            </p:nvSpPr>
            <p:spPr>
              <a:xfrm>
                <a:off x="2347" y="4632"/>
                <a:ext cx="3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150" tIns="22575" rIns="45150" bIns="22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900"/>
                  <a:buFont typeface="Arial"/>
                  <a:buNone/>
                </a:pPr>
                <a:r>
                  <a:rPr lang="en-US" sz="900" b="1" i="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41.</a:t>
                </a: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 rot="-5400000">
                <a:off x="2567" y="4943"/>
                <a:ext cx="725" cy="2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 extrusionOk="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 extrusionOk="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5" name="Google Shape;565;p32"/>
            <p:cNvCxnSpPr/>
            <p:nvPr/>
          </p:nvCxnSpPr>
          <p:spPr>
            <a:xfrm rot="10800000">
              <a:off x="9534" y="6597"/>
              <a:ext cx="272" cy="0"/>
            </a:xfrm>
            <a:prstGeom prst="straightConnector1">
              <a:avLst/>
            </a:prstGeom>
            <a:noFill/>
            <a:ln w="1270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6" name="Google Shape;566;p32"/>
            <p:cNvCxnSpPr/>
            <p:nvPr/>
          </p:nvCxnSpPr>
          <p:spPr>
            <a:xfrm rot="10800000">
              <a:off x="9522" y="1509"/>
              <a:ext cx="0" cy="5126"/>
            </a:xfrm>
            <a:prstGeom prst="straightConnector1">
              <a:avLst/>
            </a:prstGeom>
            <a:noFill/>
            <a:ln w="1270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7" name="Google Shape;567;p32"/>
            <p:cNvCxnSpPr/>
            <p:nvPr/>
          </p:nvCxnSpPr>
          <p:spPr>
            <a:xfrm rot="10800000">
              <a:off x="2397" y="1479"/>
              <a:ext cx="7167" cy="0"/>
            </a:xfrm>
            <a:prstGeom prst="straightConnector1">
              <a:avLst/>
            </a:prstGeom>
            <a:noFill/>
            <a:ln w="1270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8" name="Google Shape;568;p32"/>
            <p:cNvCxnSpPr/>
            <p:nvPr/>
          </p:nvCxnSpPr>
          <p:spPr>
            <a:xfrm>
              <a:off x="7303" y="2449"/>
              <a:ext cx="408" cy="0"/>
            </a:xfrm>
            <a:prstGeom prst="straightConnector1">
              <a:avLst/>
            </a:prstGeom>
            <a:noFill/>
            <a:ln w="1270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9" name="Google Shape;569;p32"/>
            <p:cNvCxnSpPr/>
            <p:nvPr/>
          </p:nvCxnSpPr>
          <p:spPr>
            <a:xfrm flipH="1">
              <a:off x="6665" y="5358"/>
              <a:ext cx="1046" cy="12"/>
            </a:xfrm>
            <a:prstGeom prst="straightConnector1">
              <a:avLst/>
            </a:prstGeom>
            <a:noFill/>
            <a:ln w="1270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pic>
          <p:nvPicPr>
            <p:cNvPr id="570" name="Google Shape;570;p32" descr="j033989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411" y="5619"/>
              <a:ext cx="386" cy="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32" descr="Varón caucásico, anciano, con dientes torcidos, desgreñado, bata de laboratorio, gafas, pose dramática: un popular estereotipo del científico loco.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854" y="2259"/>
              <a:ext cx="680" cy="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32" descr="maleta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800" y="4627"/>
              <a:ext cx="551" cy="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32" descr="maleta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292" y="6522"/>
              <a:ext cx="916" cy="5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4" name="Google Shape;574;p32"/>
            <p:cNvCxnSpPr/>
            <p:nvPr/>
          </p:nvCxnSpPr>
          <p:spPr>
            <a:xfrm>
              <a:off x="2416" y="1502"/>
              <a:ext cx="0" cy="227"/>
            </a:xfrm>
            <a:prstGeom prst="straightConnector1">
              <a:avLst/>
            </a:prstGeom>
            <a:noFill/>
            <a:ln w="63500" cap="flat" cmpd="sng">
              <a:solidFill>
                <a:srgbClr val="FF66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75" name="Google Shape;575;p32"/>
            <p:cNvCxnSpPr/>
            <p:nvPr/>
          </p:nvCxnSpPr>
          <p:spPr>
            <a:xfrm>
              <a:off x="7736" y="2323"/>
              <a:ext cx="726" cy="0"/>
            </a:xfrm>
            <a:prstGeom prst="straightConnector1">
              <a:avLst/>
            </a:prstGeom>
            <a:noFill/>
            <a:ln w="1270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76" name="Google Shape;576;p32"/>
            <p:cNvCxnSpPr/>
            <p:nvPr/>
          </p:nvCxnSpPr>
          <p:spPr>
            <a:xfrm>
              <a:off x="8422" y="2331"/>
              <a:ext cx="0" cy="454"/>
            </a:xfrm>
            <a:prstGeom prst="straightConnector1">
              <a:avLst/>
            </a:prstGeom>
            <a:noFill/>
            <a:ln w="1270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77" name="Google Shape;577;p32"/>
            <p:cNvCxnSpPr/>
            <p:nvPr/>
          </p:nvCxnSpPr>
          <p:spPr>
            <a:xfrm flipH="1">
              <a:off x="7983" y="5080"/>
              <a:ext cx="227" cy="90"/>
            </a:xfrm>
            <a:prstGeom prst="straightConnector1">
              <a:avLst/>
            </a:prstGeom>
            <a:noFill/>
            <a:ln w="127000" cap="flat" cmpd="sng">
              <a:solidFill>
                <a:srgbClr val="99CC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578" name="Google Shape;578;p32"/>
            <p:cNvSpPr/>
            <p:nvPr/>
          </p:nvSpPr>
          <p:spPr>
            <a:xfrm>
              <a:off x="3503" y="3354"/>
              <a:ext cx="348" cy="1315"/>
            </a:xfrm>
            <a:custGeom>
              <a:avLst/>
              <a:gdLst/>
              <a:ahLst/>
              <a:cxnLst/>
              <a:rect l="l" t="t" r="r" b="b"/>
              <a:pathLst>
                <a:path w="348" h="1315" extrusionOk="0">
                  <a:moveTo>
                    <a:pt x="0" y="1315"/>
                  </a:moveTo>
                  <a:cubicBezTo>
                    <a:pt x="144" y="1243"/>
                    <a:pt x="288" y="1172"/>
                    <a:pt x="318" y="998"/>
                  </a:cubicBezTo>
                  <a:cubicBezTo>
                    <a:pt x="348" y="824"/>
                    <a:pt x="189" y="438"/>
                    <a:pt x="182" y="272"/>
                  </a:cubicBezTo>
                  <a:cubicBezTo>
                    <a:pt x="175" y="106"/>
                    <a:pt x="258" y="45"/>
                    <a:pt x="273" y="0"/>
                  </a:cubicBezTo>
                </a:path>
              </a:pathLst>
            </a:custGeom>
            <a:noFill/>
            <a:ln w="127000" cap="flat" cmpd="sng">
              <a:solidFill>
                <a:srgbClr val="33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3469" y="3821"/>
              <a:ext cx="3039" cy="1353"/>
            </a:xfrm>
            <a:custGeom>
              <a:avLst/>
              <a:gdLst/>
              <a:ahLst/>
              <a:cxnLst/>
              <a:rect l="l" t="t" r="r" b="b"/>
              <a:pathLst>
                <a:path w="3039" h="1353" extrusionOk="0">
                  <a:moveTo>
                    <a:pt x="0" y="1315"/>
                  </a:moveTo>
                  <a:cubicBezTo>
                    <a:pt x="121" y="1334"/>
                    <a:pt x="242" y="1353"/>
                    <a:pt x="272" y="1225"/>
                  </a:cubicBezTo>
                  <a:cubicBezTo>
                    <a:pt x="302" y="1097"/>
                    <a:pt x="113" y="695"/>
                    <a:pt x="181" y="544"/>
                  </a:cubicBezTo>
                  <a:cubicBezTo>
                    <a:pt x="249" y="393"/>
                    <a:pt x="491" y="302"/>
                    <a:pt x="680" y="317"/>
                  </a:cubicBezTo>
                  <a:cubicBezTo>
                    <a:pt x="869" y="332"/>
                    <a:pt x="1119" y="582"/>
                    <a:pt x="1315" y="635"/>
                  </a:cubicBezTo>
                  <a:cubicBezTo>
                    <a:pt x="1511" y="688"/>
                    <a:pt x="1693" y="680"/>
                    <a:pt x="1859" y="635"/>
                  </a:cubicBezTo>
                  <a:cubicBezTo>
                    <a:pt x="2025" y="590"/>
                    <a:pt x="2169" y="401"/>
                    <a:pt x="2313" y="363"/>
                  </a:cubicBezTo>
                  <a:cubicBezTo>
                    <a:pt x="2457" y="325"/>
                    <a:pt x="2615" y="431"/>
                    <a:pt x="2721" y="408"/>
                  </a:cubicBezTo>
                  <a:cubicBezTo>
                    <a:pt x="2827" y="385"/>
                    <a:pt x="2895" y="295"/>
                    <a:pt x="2948" y="227"/>
                  </a:cubicBezTo>
                  <a:cubicBezTo>
                    <a:pt x="3001" y="159"/>
                    <a:pt x="3020" y="79"/>
                    <a:pt x="3039" y="0"/>
                  </a:cubicBezTo>
                </a:path>
              </a:pathLst>
            </a:custGeom>
            <a:noFill/>
            <a:ln w="1270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4ce354931b_0_250"/>
          <p:cNvSpPr txBox="1">
            <a:spLocks noGrp="1"/>
          </p:cNvSpPr>
          <p:nvPr>
            <p:ph type="body" idx="1"/>
          </p:nvPr>
        </p:nvSpPr>
        <p:spPr>
          <a:xfrm>
            <a:off x="877950" y="2476500"/>
            <a:ext cx="76929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US" sz="2000" dirty="0">
                <a:solidFill>
                  <a:srgbClr val="0F1419"/>
                </a:solidFill>
              </a:rPr>
              <a:t>Mª Cruz </a:t>
            </a:r>
            <a:r>
              <a:rPr lang="en-US" sz="2000" dirty="0" err="1">
                <a:solidFill>
                  <a:srgbClr val="0F1419"/>
                </a:solidFill>
              </a:rPr>
              <a:t>Car</a:t>
            </a:r>
            <a:r>
              <a:rPr lang="en-US" sz="2000" dirty="0" err="1"/>
              <a:t>dete</a:t>
            </a:r>
            <a:r>
              <a:rPr lang="en-US" sz="2000" dirty="0"/>
              <a:t> del </a:t>
            </a:r>
            <a:r>
              <a:rPr lang="en-US" sz="2000" dirty="0" err="1"/>
              <a:t>Olmo</a:t>
            </a:r>
            <a:r>
              <a:rPr lang="en-US" sz="2000" dirty="0"/>
              <a:t> (</a:t>
            </a:r>
            <a:r>
              <a:rPr lang="en-US" sz="2000" dirty="0">
                <a:highlight>
                  <a:srgbClr val="FFFFFF"/>
                </a:highlight>
              </a:rPr>
              <a:t>mccardet@ucm.es)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/>
              <a:t>David </a:t>
            </a:r>
            <a:r>
              <a:rPr lang="en-US" sz="2000" dirty="0"/>
              <a:t>Espinosa </a:t>
            </a:r>
            <a:r>
              <a:rPr lang="en-US" sz="2000" dirty="0" err="1"/>
              <a:t>Espinosa</a:t>
            </a:r>
            <a:r>
              <a:rPr lang="en-US" sz="2000" dirty="0"/>
              <a:t> (</a:t>
            </a:r>
            <a:r>
              <a:rPr lang="en-US" sz="2000" dirty="0">
                <a:highlight>
                  <a:srgbClr val="FFFFFF"/>
                </a:highlight>
              </a:rPr>
              <a:t>davidespinosa@ghis.ucm.es)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/>
              <a:t>Jorge García Cardiel (</a:t>
            </a:r>
            <a:r>
              <a:rPr lang="en-US" sz="2000" dirty="0">
                <a:highlight>
                  <a:srgbClr val="FFFFFF"/>
                </a:highlight>
              </a:rPr>
              <a:t>jgarciacardiel@pdi.ucm.es)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/>
              <a:t>Chiara Maria Mauro (</a:t>
            </a:r>
            <a:r>
              <a:rPr lang="en-US" sz="2000" dirty="0">
                <a:highlight>
                  <a:srgbClr val="FFFFFF"/>
                </a:highlight>
              </a:rPr>
              <a:t>cmauro@ucm.es)</a:t>
            </a:r>
            <a:endParaRPr sz="2000" dirty="0"/>
          </a:p>
        </p:txBody>
      </p:sp>
      <p:sp>
        <p:nvSpPr>
          <p:cNvPr id="585" name="Google Shape;585;g14ce354931b_0_25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¿ALGUNA DUDA MÁS?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TESIS: NORMATIVA DOCTORADO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matriculación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tesis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4 + 1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parcial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7 + 1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matriculación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lectura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Mención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Doctorado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Internacional (antes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TESIS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Originalidad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Constancia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duración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contrato/de la beca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Lugar: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dónde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trabajar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priorización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trabajar</a:t>
            </a:r>
            <a:endParaRPr dirty="0"/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/>
              <a:t> </a:t>
            </a: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PREDOCTORALES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Hasta 3-4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carrera</a:t>
            </a:r>
            <a:endParaRPr dirty="0"/>
          </a:p>
          <a:p>
            <a:pPr marL="342900" lvl="0" indent="-2095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FPU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Personal Universitario) del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Innovación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Universidades</a:t>
            </a:r>
            <a:endParaRPr dirty="0"/>
          </a:p>
          <a:p>
            <a:pPr marL="342900" lvl="0" indent="-2095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Predoctorales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Doctores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(antes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FPI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Personal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s-E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 de Ciencias, Innovación y Universidades</a:t>
            </a:r>
            <a:endParaRPr lang="es-ES" dirty="0"/>
          </a:p>
          <a:p>
            <a:pPr marL="342900" lvl="0" indent="-2095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 dirty="0"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27087" y="2349500"/>
            <a:ext cx="7693025" cy="439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900" u="sng" dirty="0" err="1"/>
              <a:t>Objeto</a:t>
            </a:r>
            <a:r>
              <a:rPr lang="en-US" sz="1900" u="sng" dirty="0"/>
              <a:t> y </a:t>
            </a:r>
            <a:r>
              <a:rPr lang="en-US" sz="1900" u="sng" dirty="0" err="1"/>
              <a:t>finalidad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u="sng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800" b="1" dirty="0" err="1"/>
              <a:t>Formación</a:t>
            </a:r>
            <a:r>
              <a:rPr lang="en-US" sz="1800" b="1" dirty="0"/>
              <a:t> </a:t>
            </a:r>
            <a:r>
              <a:rPr lang="en-US" sz="1800" b="1" dirty="0" err="1"/>
              <a:t>investigadora</a:t>
            </a:r>
            <a:r>
              <a:rPr lang="en-US" sz="1800" b="1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programas</a:t>
            </a:r>
            <a:r>
              <a:rPr lang="en-US" sz="1800" dirty="0"/>
              <a:t> de </a:t>
            </a:r>
            <a:r>
              <a:rPr lang="en-US" sz="1800" dirty="0" err="1"/>
              <a:t>doctorado</a:t>
            </a:r>
            <a:r>
              <a:rPr lang="en-US" sz="1800" dirty="0"/>
              <a:t> para la </a:t>
            </a:r>
            <a:r>
              <a:rPr lang="en-US" sz="1800" dirty="0" err="1"/>
              <a:t>consecución</a:t>
            </a:r>
            <a:r>
              <a:rPr lang="en-US" sz="1800" dirty="0"/>
              <a:t> del </a:t>
            </a:r>
            <a:r>
              <a:rPr lang="en-US" sz="1800" dirty="0" err="1"/>
              <a:t>título</a:t>
            </a:r>
            <a:r>
              <a:rPr lang="en-US" sz="1800" dirty="0"/>
              <a:t> de Doctor/a.</a:t>
            </a:r>
            <a:endParaRPr sz="1800" dirty="0"/>
          </a:p>
          <a:p>
            <a:pPr marL="45720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800" b="1" dirty="0" err="1"/>
              <a:t>Adquisición</a:t>
            </a:r>
            <a:r>
              <a:rPr lang="en-US" sz="1800" b="1" dirty="0"/>
              <a:t> de </a:t>
            </a:r>
            <a:r>
              <a:rPr lang="en-US" sz="1800" b="1" dirty="0" err="1"/>
              <a:t>competencias</a:t>
            </a:r>
            <a:r>
              <a:rPr lang="en-US" sz="1800" b="1" dirty="0"/>
              <a:t> </a:t>
            </a:r>
            <a:r>
              <a:rPr lang="en-US" sz="1800" b="1" dirty="0" err="1"/>
              <a:t>docentes</a:t>
            </a:r>
            <a:r>
              <a:rPr lang="en-US" sz="1800" b="1" dirty="0"/>
              <a:t> </a:t>
            </a:r>
            <a:r>
              <a:rPr lang="en-US" sz="1800" b="1" dirty="0" err="1"/>
              <a:t>universitarias</a:t>
            </a:r>
            <a:r>
              <a:rPr lang="en-US" sz="1800" b="1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cualquier</a:t>
            </a:r>
            <a:r>
              <a:rPr lang="en-US" sz="1800" dirty="0"/>
              <a:t> </a:t>
            </a:r>
            <a:r>
              <a:rPr lang="en-US" sz="1800" dirty="0" err="1"/>
              <a:t>área</a:t>
            </a:r>
            <a:r>
              <a:rPr lang="en-US" sz="1800" dirty="0"/>
              <a:t> del </a:t>
            </a:r>
            <a:r>
              <a:rPr lang="en-US" sz="1800" dirty="0" err="1"/>
              <a:t>conocimiento</a:t>
            </a:r>
            <a:r>
              <a:rPr lang="en-US" sz="1800" dirty="0"/>
              <a:t> </a:t>
            </a:r>
            <a:r>
              <a:rPr lang="en-US" sz="1800" dirty="0" err="1"/>
              <a:t>científico</a:t>
            </a:r>
            <a:r>
              <a:rPr lang="en-US" sz="1800" dirty="0"/>
              <a:t>: un </a:t>
            </a:r>
            <a:r>
              <a:rPr lang="en-US" sz="1800" dirty="0" err="1"/>
              <a:t>mínimo</a:t>
            </a:r>
            <a:r>
              <a:rPr lang="en-US" sz="1800" dirty="0"/>
              <a:t> de 90 horas y un </a:t>
            </a:r>
            <a:r>
              <a:rPr lang="en-US" sz="1800" dirty="0" err="1"/>
              <a:t>máximo</a:t>
            </a:r>
            <a:r>
              <a:rPr lang="en-US" sz="1800" dirty="0"/>
              <a:t> de 180 horas (</a:t>
            </a:r>
            <a:r>
              <a:rPr lang="en-US" sz="1800" dirty="0" err="1"/>
              <a:t>máximo</a:t>
            </a:r>
            <a:r>
              <a:rPr lang="en-US" sz="1800" dirty="0"/>
              <a:t> de 60 horas </a:t>
            </a:r>
            <a:r>
              <a:rPr lang="en-US" sz="1800" dirty="0" err="1"/>
              <a:t>anuales</a:t>
            </a:r>
            <a:r>
              <a:rPr lang="en-US" sz="1800" dirty="0"/>
              <a:t>).</a:t>
            </a:r>
            <a:endParaRPr sz="1800" dirty="0"/>
          </a:p>
          <a:p>
            <a:pPr marL="45720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800" b="1" dirty="0" err="1"/>
              <a:t>Facilitar</a:t>
            </a:r>
            <a:r>
              <a:rPr lang="en-US" sz="1800" b="1" dirty="0"/>
              <a:t> la </a:t>
            </a:r>
            <a:r>
              <a:rPr lang="en-US" sz="1800" b="1" dirty="0" err="1"/>
              <a:t>futura</a:t>
            </a:r>
            <a:r>
              <a:rPr lang="en-US" sz="1800" b="1" dirty="0"/>
              <a:t> </a:t>
            </a:r>
            <a:r>
              <a:rPr lang="en-US" sz="1800" b="1" dirty="0" err="1"/>
              <a:t>incorporación</a:t>
            </a:r>
            <a:r>
              <a:rPr lang="en-US" sz="1800" b="1" dirty="0"/>
              <a:t> de </a:t>
            </a:r>
            <a:r>
              <a:rPr lang="en-US" sz="1800" b="1" dirty="0" err="1"/>
              <a:t>nuevos</a:t>
            </a:r>
            <a:r>
              <a:rPr lang="en-US" sz="1800" b="1" dirty="0"/>
              <a:t> </a:t>
            </a:r>
            <a:r>
              <a:rPr lang="en-US" sz="1800" b="1" dirty="0" err="1"/>
              <a:t>doctores</a:t>
            </a:r>
            <a:r>
              <a:rPr lang="en-US" sz="1800" b="1" dirty="0"/>
              <a:t> </a:t>
            </a:r>
            <a:r>
              <a:rPr lang="en-US" sz="1800" dirty="0"/>
              <a:t>al </a:t>
            </a:r>
            <a:r>
              <a:rPr lang="en-US" sz="1800" dirty="0" err="1"/>
              <a:t>sistema</a:t>
            </a:r>
            <a:r>
              <a:rPr lang="en-US" sz="1800" dirty="0"/>
              <a:t> </a:t>
            </a:r>
            <a:r>
              <a:rPr lang="en-US" sz="1800" dirty="0" err="1"/>
              <a:t>español</a:t>
            </a:r>
            <a:r>
              <a:rPr lang="en-US" sz="1800" dirty="0"/>
              <a:t> de </a:t>
            </a:r>
            <a:r>
              <a:rPr lang="en-US" sz="1800" dirty="0" err="1"/>
              <a:t>educación</a:t>
            </a:r>
            <a:r>
              <a:rPr lang="en-US" sz="1800" dirty="0"/>
              <a:t> superior y de </a:t>
            </a:r>
            <a:r>
              <a:rPr lang="en-US" sz="1800" dirty="0" err="1"/>
              <a:t>investigación</a:t>
            </a:r>
            <a:r>
              <a:rPr lang="en-US" sz="1800" dirty="0"/>
              <a:t> </a:t>
            </a:r>
            <a:r>
              <a:rPr lang="en-US" sz="1800" dirty="0" err="1"/>
              <a:t>científica</a:t>
            </a:r>
            <a:r>
              <a:rPr lang="en-US" sz="1800" dirty="0"/>
              <a:t>.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800" b="1" dirty="0" err="1"/>
              <a:t>Financiar</a:t>
            </a:r>
            <a:r>
              <a:rPr lang="en-US" sz="1800" b="1" dirty="0"/>
              <a:t> la </a:t>
            </a:r>
            <a:r>
              <a:rPr lang="en-US" sz="1800" b="1" dirty="0" err="1"/>
              <a:t>contratación</a:t>
            </a:r>
            <a:r>
              <a:rPr lang="en-US" sz="1800" b="1" dirty="0"/>
              <a:t> </a:t>
            </a:r>
            <a:r>
              <a:rPr lang="en-US" sz="1800" b="1" dirty="0" err="1"/>
              <a:t>laboral</a:t>
            </a:r>
            <a:r>
              <a:rPr lang="en-US" sz="1800" dirty="0"/>
              <a:t>, </a:t>
            </a:r>
            <a:r>
              <a:rPr lang="en-US" sz="1800" dirty="0" err="1"/>
              <a:t>durante</a:t>
            </a:r>
            <a:r>
              <a:rPr lang="en-US" sz="1800" dirty="0"/>
              <a:t> un </a:t>
            </a:r>
            <a:r>
              <a:rPr lang="en-US" sz="1800" dirty="0" err="1"/>
              <a:t>periodo</a:t>
            </a:r>
            <a:r>
              <a:rPr lang="en-US" sz="1800" dirty="0"/>
              <a:t> de </a:t>
            </a:r>
            <a:r>
              <a:rPr lang="en-US" sz="1800" dirty="0" err="1"/>
              <a:t>orientación</a:t>
            </a:r>
            <a:r>
              <a:rPr lang="en-US" sz="1800" dirty="0"/>
              <a:t> </a:t>
            </a:r>
            <a:r>
              <a:rPr lang="en-US" sz="1800" dirty="0" err="1"/>
              <a:t>posdoctoral</a:t>
            </a:r>
            <a:r>
              <a:rPr lang="en-US" sz="1800" dirty="0"/>
              <a:t> de un </a:t>
            </a:r>
            <a:r>
              <a:rPr lang="en-US" sz="1800" dirty="0" err="1"/>
              <a:t>año</a:t>
            </a:r>
            <a:r>
              <a:rPr lang="en-US" sz="1800" dirty="0"/>
              <a:t> de </a:t>
            </a:r>
            <a:r>
              <a:rPr lang="en-US" sz="1800" dirty="0" err="1"/>
              <a:t>duración</a:t>
            </a:r>
            <a:r>
              <a:rPr lang="en-US" sz="1800" dirty="0"/>
              <a:t>, de </a:t>
            </a:r>
            <a:r>
              <a:rPr lang="en-US" sz="1800" dirty="0" err="1"/>
              <a:t>aquellos</a:t>
            </a:r>
            <a:r>
              <a:rPr lang="en-US" sz="1800" dirty="0"/>
              <a:t> </a:t>
            </a:r>
            <a:r>
              <a:rPr lang="en-US" sz="1800" dirty="0" err="1"/>
              <a:t>contratados</a:t>
            </a:r>
            <a:r>
              <a:rPr lang="en-US" sz="1800" dirty="0"/>
              <a:t> </a:t>
            </a:r>
            <a:r>
              <a:rPr lang="en-US" sz="1800" dirty="0" err="1"/>
              <a:t>predoctorales</a:t>
            </a:r>
            <a:r>
              <a:rPr lang="en-US" sz="1800" dirty="0"/>
              <a:t> que </a:t>
            </a:r>
            <a:r>
              <a:rPr lang="en-US" sz="1800" dirty="0" err="1"/>
              <a:t>obtengan</a:t>
            </a:r>
            <a:r>
              <a:rPr lang="en-US" sz="1800" dirty="0"/>
              <a:t> el </a:t>
            </a:r>
            <a:r>
              <a:rPr lang="en-US" sz="1800" dirty="0" err="1"/>
              <a:t>título</a:t>
            </a:r>
            <a:r>
              <a:rPr lang="en-US" sz="1800" dirty="0"/>
              <a:t> de Doctor/a y </a:t>
            </a:r>
            <a:r>
              <a:rPr lang="en-US" sz="1800" dirty="0" err="1"/>
              <a:t>realicen</a:t>
            </a:r>
            <a:r>
              <a:rPr lang="en-US" sz="1800" dirty="0"/>
              <a:t> la </a:t>
            </a:r>
            <a:r>
              <a:rPr lang="en-US" sz="1800" dirty="0" err="1"/>
              <a:t>colaboración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tareas</a:t>
            </a:r>
            <a:r>
              <a:rPr lang="en-US" sz="1800" dirty="0"/>
              <a:t> </a:t>
            </a:r>
            <a:r>
              <a:rPr lang="en-US" sz="1800" dirty="0" err="1"/>
              <a:t>docentes</a:t>
            </a:r>
            <a:r>
              <a:rPr lang="en-US" sz="1800" dirty="0"/>
              <a:t> con </a:t>
            </a:r>
            <a:r>
              <a:rPr lang="en-US" sz="1800" dirty="0" err="1"/>
              <a:t>antelación</a:t>
            </a:r>
            <a:r>
              <a:rPr lang="en-US" sz="1800" dirty="0"/>
              <a:t> al </a:t>
            </a:r>
            <a:r>
              <a:rPr lang="en-US" sz="1800" dirty="0" err="1"/>
              <a:t>inicio</a:t>
            </a:r>
            <a:r>
              <a:rPr lang="en-US" sz="1800" dirty="0"/>
              <a:t> de la </a:t>
            </a:r>
            <a:r>
              <a:rPr lang="en-US" sz="1800" dirty="0" err="1"/>
              <a:t>última</a:t>
            </a:r>
            <a:r>
              <a:rPr lang="en-US" sz="1800" dirty="0"/>
              <a:t> </a:t>
            </a:r>
            <a:r>
              <a:rPr lang="en-US" sz="1800" dirty="0" err="1"/>
              <a:t>anualidad</a:t>
            </a:r>
            <a:r>
              <a:rPr lang="en-US" sz="1800" dirty="0"/>
              <a:t> de la </a:t>
            </a:r>
            <a:r>
              <a:rPr lang="en-US" sz="1800" dirty="0" err="1"/>
              <a:t>ayuda</a:t>
            </a:r>
            <a:r>
              <a:rPr lang="en-US" sz="1800" dirty="0"/>
              <a:t> (</a:t>
            </a:r>
            <a:r>
              <a:rPr lang="en-US" sz="1800" dirty="0" err="1"/>
              <a:t>máximo</a:t>
            </a:r>
            <a:r>
              <a:rPr lang="en-US" sz="1800" dirty="0"/>
              <a:t> 12 </a:t>
            </a:r>
            <a:r>
              <a:rPr lang="en-US" sz="1800" dirty="0" err="1"/>
              <a:t>meses</a:t>
            </a:r>
            <a:r>
              <a:rPr lang="en-US" sz="1800" dirty="0"/>
              <a:t>).</a:t>
            </a:r>
            <a:endParaRPr sz="1800" dirty="0"/>
          </a:p>
          <a:p>
            <a:pPr marL="531812" lvl="1" indent="-285749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1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1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1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2412" algn="l" rtl="0"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5ee27d864_0_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/>
          </a:p>
        </p:txBody>
      </p:sp>
      <p:sp>
        <p:nvSpPr>
          <p:cNvPr id="150" name="Google Shape;150;g175ee27d864_0_6"/>
          <p:cNvSpPr txBox="1">
            <a:spLocks noGrp="1"/>
          </p:cNvSpPr>
          <p:nvPr>
            <p:ph type="body" idx="1"/>
          </p:nvPr>
        </p:nvSpPr>
        <p:spPr>
          <a:xfrm>
            <a:off x="827087" y="2349500"/>
            <a:ext cx="76929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900" u="sng" dirty="0" err="1"/>
              <a:t>Objeto</a:t>
            </a:r>
            <a:r>
              <a:rPr lang="en-US" sz="1900" u="sng" dirty="0"/>
              <a:t> y </a:t>
            </a:r>
            <a:r>
              <a:rPr lang="en-US" sz="1900" u="sng" dirty="0" err="1"/>
              <a:t>finalidad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u="sng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9250">
              <a:lnSpc>
                <a:spcPct val="80000"/>
              </a:lnSpc>
              <a:spcBef>
                <a:spcPts val="380"/>
              </a:spcBef>
              <a:buSzPts val="1900"/>
              <a:buChar char="-"/>
            </a:pPr>
            <a:r>
              <a:rPr lang="en-US" sz="1900" dirty="0"/>
              <a:t>Durante el </a:t>
            </a:r>
            <a:r>
              <a:rPr lang="en-US" sz="1900" dirty="0" err="1"/>
              <a:t>contrato</a:t>
            </a:r>
            <a:r>
              <a:rPr lang="en-US" sz="1900" dirty="0"/>
              <a:t> (pre o postdoctoral) se </a:t>
            </a:r>
            <a:r>
              <a:rPr lang="en-US" sz="1900" dirty="0" err="1"/>
              <a:t>financiará</a:t>
            </a:r>
            <a:r>
              <a:rPr lang="en-US" sz="1900" dirty="0"/>
              <a:t> </a:t>
            </a:r>
            <a:r>
              <a:rPr lang="en-US" sz="1900" dirty="0" err="1"/>
              <a:t>una</a:t>
            </a:r>
            <a:r>
              <a:rPr lang="en-US" sz="1900" dirty="0"/>
              <a:t> </a:t>
            </a:r>
            <a:r>
              <a:rPr lang="en-US" sz="1900" dirty="0" err="1"/>
              <a:t>única</a:t>
            </a:r>
            <a:r>
              <a:rPr lang="en-US" sz="1900" dirty="0"/>
              <a:t> estancia </a:t>
            </a:r>
            <a:r>
              <a:rPr lang="en-US" sz="1900" dirty="0" err="1"/>
              <a:t>formativa</a:t>
            </a:r>
            <a:r>
              <a:rPr lang="en-US" sz="1900" dirty="0"/>
              <a:t> con </a:t>
            </a:r>
            <a:r>
              <a:rPr lang="en-US" sz="1900" dirty="0" err="1"/>
              <a:t>una</a:t>
            </a:r>
            <a:r>
              <a:rPr lang="en-US" sz="1900" dirty="0"/>
              <a:t> </a:t>
            </a:r>
            <a:r>
              <a:rPr lang="en-US" sz="1900" dirty="0" err="1"/>
              <a:t>duración</a:t>
            </a:r>
            <a:r>
              <a:rPr lang="en-US" sz="1900" dirty="0"/>
              <a:t> </a:t>
            </a:r>
            <a:r>
              <a:rPr lang="en-US" sz="1900" dirty="0" err="1"/>
              <a:t>mínima</a:t>
            </a:r>
            <a:r>
              <a:rPr lang="en-US" sz="1900" dirty="0"/>
              <a:t> de un </a:t>
            </a:r>
            <a:r>
              <a:rPr lang="en-US" sz="1900" dirty="0" err="1"/>
              <a:t>mes</a:t>
            </a:r>
            <a:r>
              <a:rPr lang="en-US" sz="1900" dirty="0"/>
              <a:t> y </a:t>
            </a:r>
            <a:r>
              <a:rPr lang="en-US" sz="1900" dirty="0" err="1"/>
              <a:t>máxima</a:t>
            </a:r>
            <a:r>
              <a:rPr lang="en-US" sz="1900" dirty="0"/>
              <a:t> de </a:t>
            </a:r>
            <a:r>
              <a:rPr lang="en-US" sz="1900" dirty="0" err="1"/>
              <a:t>tres</a:t>
            </a:r>
            <a:r>
              <a:rPr lang="en-US" sz="1900" dirty="0"/>
              <a:t> </a:t>
            </a:r>
            <a:r>
              <a:rPr lang="en-US" sz="1900" dirty="0" err="1"/>
              <a:t>meses</a:t>
            </a:r>
            <a:r>
              <a:rPr lang="en-US" sz="1900" dirty="0"/>
              <a:t> (a </a:t>
            </a:r>
            <a:r>
              <a:rPr lang="en-US" sz="1900" dirty="0" err="1"/>
              <a:t>partir</a:t>
            </a:r>
            <a:r>
              <a:rPr lang="en-US" sz="1900" dirty="0"/>
              <a:t> del </a:t>
            </a:r>
            <a:r>
              <a:rPr lang="en-US" sz="1900" dirty="0" err="1"/>
              <a:t>noveno</a:t>
            </a:r>
            <a:r>
              <a:rPr lang="en-US" sz="1900" dirty="0"/>
              <a:t> </a:t>
            </a:r>
            <a:r>
              <a:rPr lang="en-US" sz="1900" dirty="0" err="1"/>
              <a:t>mes</a:t>
            </a:r>
            <a:r>
              <a:rPr lang="en-US" sz="1900" dirty="0"/>
              <a:t> y </a:t>
            </a:r>
            <a:r>
              <a:rPr lang="en-US" sz="1900" dirty="0" err="1"/>
              <a:t>seis</a:t>
            </a:r>
            <a:r>
              <a:rPr lang="en-US" sz="1900" dirty="0"/>
              <a:t> </a:t>
            </a:r>
            <a:r>
              <a:rPr lang="en-US" sz="1900" dirty="0" err="1"/>
              <a:t>meses</a:t>
            </a:r>
            <a:r>
              <a:rPr lang="en-US" sz="1900" dirty="0"/>
              <a:t> antes de </a:t>
            </a:r>
            <a:r>
              <a:rPr lang="en-US" sz="1900" dirty="0" err="1"/>
              <a:t>finalizar</a:t>
            </a:r>
            <a:r>
              <a:rPr lang="en-US" sz="1900" dirty="0"/>
              <a:t> el </a:t>
            </a:r>
            <a:r>
              <a:rPr lang="en-US" sz="1900" dirty="0" err="1"/>
              <a:t>contrato</a:t>
            </a:r>
            <a:r>
              <a:rPr lang="en-US" sz="1900" dirty="0"/>
              <a:t>). </a:t>
            </a:r>
            <a:r>
              <a:rPr lang="es-ES" sz="1900" dirty="0"/>
              <a:t>La estancia se efectuará en un centro o grupo de investigación en el extranjero, o bien en un centro o grupo de investigación situado en España. En caso de que el centro o grupo de investigación esté ubicado en España, deberá estar en una localidad distinta a la del centro de adscripción del beneficiario.</a:t>
            </a:r>
          </a:p>
          <a:p>
            <a:pPr lvl="0" indent="-349250">
              <a:lnSpc>
                <a:spcPct val="80000"/>
              </a:lnSpc>
              <a:spcBef>
                <a:spcPts val="380"/>
              </a:spcBef>
              <a:buSzPts val="1900"/>
              <a:buChar char="-"/>
            </a:pPr>
            <a:endParaRPr sz="1900" dirty="0"/>
          </a:p>
          <a:p>
            <a:pPr marL="457200" lvl="0" indent="-3175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00"/>
              <a:buChar char="●"/>
            </a:pPr>
            <a:r>
              <a:rPr lang="en-US" sz="1900" u="sng" dirty="0" err="1"/>
              <a:t>Número</a:t>
            </a:r>
            <a:r>
              <a:rPr lang="en-US" sz="1900" u="sng" dirty="0"/>
              <a:t> de </a:t>
            </a:r>
            <a:r>
              <a:rPr lang="en-US" sz="1900" u="sng" dirty="0" err="1"/>
              <a:t>ayudas</a:t>
            </a:r>
            <a:r>
              <a:rPr lang="en-US" sz="1900" u="sng" dirty="0"/>
              <a:t>:</a:t>
            </a:r>
            <a:endParaRPr sz="1900" u="sng" dirty="0"/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900" dirty="0" err="1"/>
              <a:t>En</a:t>
            </a:r>
            <a:r>
              <a:rPr lang="en-US" sz="1900" dirty="0"/>
              <a:t> 2023-2024 se </a:t>
            </a:r>
            <a:r>
              <a:rPr lang="en-US" sz="1900" dirty="0" err="1"/>
              <a:t>han</a:t>
            </a:r>
            <a:r>
              <a:rPr lang="en-US" sz="1900" dirty="0"/>
              <a:t> </a:t>
            </a:r>
            <a:r>
              <a:rPr lang="en-US" sz="1900" dirty="0" err="1"/>
              <a:t>convocado</a:t>
            </a:r>
            <a:r>
              <a:rPr lang="en-US" sz="1900" dirty="0"/>
              <a:t> 950 </a:t>
            </a:r>
            <a:r>
              <a:rPr lang="en-US" sz="1900" dirty="0" err="1"/>
              <a:t>ayudas</a:t>
            </a:r>
            <a:r>
              <a:rPr lang="en-US" sz="1900" dirty="0"/>
              <a:t>, de las que 48 se </a:t>
            </a:r>
            <a:r>
              <a:rPr lang="en-US" sz="1900" dirty="0" err="1"/>
              <a:t>han</a:t>
            </a:r>
            <a:r>
              <a:rPr lang="en-US" sz="1900" dirty="0"/>
              <a:t> </a:t>
            </a:r>
            <a:r>
              <a:rPr lang="en-US" sz="1900" dirty="0" err="1"/>
              <a:t>reservado</a:t>
            </a:r>
            <a:r>
              <a:rPr lang="en-US" sz="1900" dirty="0"/>
              <a:t> a la </a:t>
            </a:r>
            <a:r>
              <a:rPr lang="en-US" sz="1900" dirty="0" err="1"/>
              <a:t>contratación</a:t>
            </a:r>
            <a:r>
              <a:rPr lang="en-US" sz="1900" dirty="0"/>
              <a:t> de </a:t>
            </a:r>
            <a:r>
              <a:rPr lang="en-US" sz="1900" dirty="0" err="1"/>
              <a:t>investigadores</a:t>
            </a:r>
            <a:r>
              <a:rPr lang="en-US" sz="1900" dirty="0"/>
              <a:t> </a:t>
            </a:r>
            <a:r>
              <a:rPr lang="en-US" sz="1900" dirty="0" err="1"/>
              <a:t>predoctorales</a:t>
            </a:r>
            <a:r>
              <a:rPr lang="en-US" sz="1900" dirty="0"/>
              <a:t> con </a:t>
            </a:r>
            <a:r>
              <a:rPr lang="en-US" sz="1900" dirty="0" err="1"/>
              <a:t>una</a:t>
            </a:r>
            <a:r>
              <a:rPr lang="en-US" sz="1900" dirty="0"/>
              <a:t> </a:t>
            </a:r>
            <a:r>
              <a:rPr lang="en-US" sz="1900" dirty="0" err="1"/>
              <a:t>discapacidad</a:t>
            </a:r>
            <a:r>
              <a:rPr lang="en-US" sz="1900" dirty="0"/>
              <a:t> </a:t>
            </a:r>
            <a:r>
              <a:rPr lang="en-US" sz="1900" dirty="0" err="1"/>
              <a:t>igual</a:t>
            </a:r>
            <a:r>
              <a:rPr lang="en-US" sz="1900" dirty="0"/>
              <a:t> o superior al 33%.</a:t>
            </a:r>
            <a:endParaRPr sz="1900" dirty="0"/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2412" algn="l" rtl="0"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5ee27d864_0_1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CONTRATO TIPO: FPU</a:t>
            </a:r>
            <a:endParaRPr/>
          </a:p>
        </p:txBody>
      </p:sp>
      <p:sp>
        <p:nvSpPr>
          <p:cNvPr id="156" name="Google Shape;156;g175ee27d864_0_11"/>
          <p:cNvSpPr txBox="1">
            <a:spLocks noGrp="1"/>
          </p:cNvSpPr>
          <p:nvPr>
            <p:ph type="body" idx="1"/>
          </p:nvPr>
        </p:nvSpPr>
        <p:spPr>
          <a:xfrm>
            <a:off x="827087" y="2349500"/>
            <a:ext cx="76929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Noto Sans Symbols"/>
              <a:buChar char="●"/>
            </a:pPr>
            <a:r>
              <a:rPr lang="en-US" sz="1900" u="sng" dirty="0" err="1"/>
              <a:t>Requisitos</a:t>
            </a:r>
            <a:r>
              <a:rPr lang="en-US" sz="1900" u="sng" dirty="0"/>
              <a:t> de </a:t>
            </a:r>
            <a:r>
              <a:rPr lang="en-US" sz="1900" u="sng" dirty="0" err="1"/>
              <a:t>solicitud</a:t>
            </a:r>
            <a:r>
              <a:rPr lang="en-US" sz="19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u="sng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900" dirty="0"/>
              <a:t>Haber </a:t>
            </a:r>
            <a:r>
              <a:rPr lang="en-US" sz="1900" dirty="0" err="1"/>
              <a:t>finalizado</a:t>
            </a:r>
            <a:r>
              <a:rPr lang="en-US" sz="1900" dirty="0"/>
              <a:t>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estudios</a:t>
            </a:r>
            <a:r>
              <a:rPr lang="en-US" sz="1900" dirty="0"/>
              <a:t> </a:t>
            </a:r>
            <a:r>
              <a:rPr lang="en-US" sz="1900" dirty="0" err="1"/>
              <a:t>previos</a:t>
            </a:r>
            <a:r>
              <a:rPr lang="en-US" sz="1900" dirty="0"/>
              <a:t> con </a:t>
            </a:r>
            <a:r>
              <a:rPr lang="en-US" sz="1900" dirty="0" err="1"/>
              <a:t>posterioridad</a:t>
            </a:r>
            <a:r>
              <a:rPr lang="en-US" sz="1900" dirty="0"/>
              <a:t> a la </a:t>
            </a:r>
            <a:r>
              <a:rPr lang="en-US" sz="1900" dirty="0" err="1"/>
              <a:t>fecha</a:t>
            </a:r>
            <a:r>
              <a:rPr lang="en-US" sz="1900" dirty="0"/>
              <a:t> </a:t>
            </a:r>
            <a:r>
              <a:rPr lang="en-US" sz="1900" dirty="0" err="1"/>
              <a:t>fijada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la </a:t>
            </a:r>
            <a:r>
              <a:rPr lang="en-US" sz="1900" dirty="0" err="1"/>
              <a:t>convocatoria</a:t>
            </a:r>
            <a:r>
              <a:rPr lang="en-US" sz="1900" dirty="0"/>
              <a:t>.</a:t>
            </a:r>
            <a:endParaRPr sz="1900" dirty="0"/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900" dirty="0" err="1"/>
              <a:t>Estar</a:t>
            </a:r>
            <a:r>
              <a:rPr lang="en-US" sz="1900" dirty="0"/>
              <a:t> </a:t>
            </a:r>
            <a:r>
              <a:rPr lang="en-US" sz="1900" dirty="0" err="1"/>
              <a:t>matriculado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un </a:t>
            </a:r>
            <a:r>
              <a:rPr lang="en-US" sz="1900" dirty="0" err="1"/>
              <a:t>programa</a:t>
            </a:r>
            <a:r>
              <a:rPr lang="en-US" sz="1900" dirty="0"/>
              <a:t> de </a:t>
            </a:r>
            <a:r>
              <a:rPr lang="en-US" sz="1900" dirty="0" err="1"/>
              <a:t>doctorado</a:t>
            </a:r>
            <a:r>
              <a:rPr lang="en-US" sz="1900" dirty="0"/>
              <a:t> de </a:t>
            </a:r>
            <a:r>
              <a:rPr lang="en-US" sz="1900" dirty="0" err="1"/>
              <a:t>una</a:t>
            </a:r>
            <a:r>
              <a:rPr lang="en-US" sz="1900" dirty="0"/>
              <a:t> </a:t>
            </a:r>
            <a:r>
              <a:rPr lang="en-US" sz="1900" dirty="0" err="1"/>
              <a:t>universidad</a:t>
            </a:r>
            <a:r>
              <a:rPr lang="en-US" sz="1900" dirty="0"/>
              <a:t> </a:t>
            </a:r>
            <a:r>
              <a:rPr lang="en-US" sz="1900" dirty="0" err="1"/>
              <a:t>española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el </a:t>
            </a:r>
            <a:r>
              <a:rPr lang="en-US" sz="1900" dirty="0" err="1"/>
              <a:t>momento</a:t>
            </a:r>
            <a:r>
              <a:rPr lang="en-US" sz="1900" dirty="0"/>
              <a:t> de la </a:t>
            </a:r>
            <a:r>
              <a:rPr lang="en-US" sz="1900" dirty="0" err="1"/>
              <a:t>presentación</a:t>
            </a:r>
            <a:r>
              <a:rPr lang="en-US" sz="1900" dirty="0"/>
              <a:t> de la </a:t>
            </a:r>
            <a:r>
              <a:rPr lang="en-US" sz="1900" dirty="0" err="1"/>
              <a:t>solicitud</a:t>
            </a:r>
            <a:r>
              <a:rPr lang="en-US" sz="1900" dirty="0"/>
              <a:t>; o </a:t>
            </a:r>
            <a:r>
              <a:rPr lang="en-US" sz="1900" dirty="0" err="1"/>
              <a:t>estar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posesión</a:t>
            </a:r>
            <a:r>
              <a:rPr lang="en-US" sz="1900" dirty="0"/>
              <a:t> del </a:t>
            </a:r>
            <a:r>
              <a:rPr lang="en-US" sz="1900" dirty="0" err="1"/>
              <a:t>título</a:t>
            </a:r>
            <a:r>
              <a:rPr lang="en-US" sz="1900" dirty="0"/>
              <a:t> de </a:t>
            </a:r>
            <a:r>
              <a:rPr lang="en-US" sz="1900" dirty="0" err="1"/>
              <a:t>máster</a:t>
            </a:r>
            <a:r>
              <a:rPr lang="en-US" sz="1900" dirty="0"/>
              <a:t> o </a:t>
            </a:r>
            <a:r>
              <a:rPr lang="en-US" sz="1900" dirty="0" err="1"/>
              <a:t>haber</a:t>
            </a:r>
            <a:r>
              <a:rPr lang="en-US" sz="1900" dirty="0"/>
              <a:t> </a:t>
            </a:r>
            <a:r>
              <a:rPr lang="en-US" sz="1900" dirty="0" err="1"/>
              <a:t>realizado</a:t>
            </a:r>
            <a:r>
              <a:rPr lang="en-US" sz="1900" dirty="0"/>
              <a:t> la </a:t>
            </a:r>
            <a:r>
              <a:rPr lang="en-US" sz="1900" dirty="0" err="1"/>
              <a:t>matrícula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un </a:t>
            </a:r>
            <a:r>
              <a:rPr lang="en-US" sz="1900" dirty="0" err="1"/>
              <a:t>máster</a:t>
            </a:r>
            <a:r>
              <a:rPr lang="en-US" sz="1900" dirty="0"/>
              <a:t> </a:t>
            </a:r>
            <a:r>
              <a:rPr lang="en-US" sz="1900" dirty="0" err="1"/>
              <a:t>oficial</a:t>
            </a:r>
            <a:r>
              <a:rPr lang="en-US" sz="1900" dirty="0"/>
              <a:t> que da </a:t>
            </a:r>
            <a:r>
              <a:rPr lang="en-US" sz="1900" dirty="0" err="1"/>
              <a:t>acceso</a:t>
            </a:r>
            <a:r>
              <a:rPr lang="en-US" sz="1900" dirty="0"/>
              <a:t> a un </a:t>
            </a:r>
            <a:r>
              <a:rPr lang="en-US" sz="1900" dirty="0" err="1"/>
              <a:t>programa</a:t>
            </a:r>
            <a:r>
              <a:rPr lang="en-US" sz="1900" dirty="0"/>
              <a:t> de </a:t>
            </a:r>
            <a:r>
              <a:rPr lang="en-US" sz="1900" dirty="0" err="1"/>
              <a:t>doctorado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el </a:t>
            </a:r>
            <a:r>
              <a:rPr lang="en-US" sz="1900" dirty="0" err="1"/>
              <a:t>curso</a:t>
            </a:r>
            <a:r>
              <a:rPr lang="en-US" sz="1900" dirty="0"/>
              <a:t> </a:t>
            </a:r>
            <a:r>
              <a:rPr lang="en-US" sz="1900" dirty="0" err="1"/>
              <a:t>siguiente</a:t>
            </a:r>
            <a:r>
              <a:rPr lang="en-US" sz="1900" dirty="0"/>
              <a:t>.</a:t>
            </a:r>
            <a:endParaRPr sz="1900" dirty="0"/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-3492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Char char="-"/>
            </a:pPr>
            <a:r>
              <a:rPr lang="en-US" sz="1900" dirty="0"/>
              <a:t>No </a:t>
            </a:r>
            <a:r>
              <a:rPr lang="en-US" sz="1900" dirty="0" err="1"/>
              <a:t>podrán</a:t>
            </a:r>
            <a:r>
              <a:rPr lang="en-US" sz="1900" dirty="0"/>
              <a:t> </a:t>
            </a:r>
            <a:r>
              <a:rPr lang="en-US" sz="1900" dirty="0" err="1"/>
              <a:t>optar</a:t>
            </a:r>
            <a:r>
              <a:rPr lang="en-US" sz="1900" dirty="0"/>
              <a:t> a la </a:t>
            </a:r>
            <a:r>
              <a:rPr lang="en-US" sz="1900" dirty="0" err="1"/>
              <a:t>contratación</a:t>
            </a:r>
            <a:r>
              <a:rPr lang="en-US" sz="1900" dirty="0"/>
              <a:t> </a:t>
            </a:r>
            <a:r>
              <a:rPr lang="en-US" sz="1900" dirty="0" err="1"/>
              <a:t>quienes</a:t>
            </a:r>
            <a:r>
              <a:rPr lang="en-US" sz="1900" dirty="0"/>
              <a:t> </a:t>
            </a:r>
            <a:r>
              <a:rPr lang="en-US" sz="1900" dirty="0" err="1"/>
              <a:t>ya</a:t>
            </a:r>
            <a:r>
              <a:rPr lang="en-US" sz="1900" dirty="0"/>
              <a:t> </a:t>
            </a:r>
            <a:r>
              <a:rPr lang="en-US" sz="1900" dirty="0" err="1"/>
              <a:t>estén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posesión</a:t>
            </a:r>
            <a:r>
              <a:rPr lang="en-US" sz="1900" dirty="0"/>
              <a:t> del </a:t>
            </a:r>
            <a:r>
              <a:rPr lang="en-US" sz="1900" dirty="0" err="1"/>
              <a:t>título</a:t>
            </a:r>
            <a:r>
              <a:rPr lang="en-US" sz="1900" dirty="0"/>
              <a:t> de Doctor/a.</a:t>
            </a:r>
            <a:endParaRPr sz="1900" dirty="0"/>
          </a:p>
          <a:p>
            <a:pPr marL="531812" lvl="1" indent="-1952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2412" algn="l" rtl="0">
              <a:spcBef>
                <a:spcPts val="380"/>
              </a:spcBef>
              <a:spcAft>
                <a:spcPts val="0"/>
              </a:spcAft>
              <a:buSzPts val="1425"/>
              <a:buNone/>
            </a:pPr>
            <a:endParaRPr sz="1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2426</Words>
  <Application>Microsoft Office PowerPoint</Application>
  <PresentationFormat>Presentazione su schermo (4:3)</PresentationFormat>
  <Paragraphs>452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Garamond</vt:lpstr>
      <vt:lpstr>Arial</vt:lpstr>
      <vt:lpstr>Noto Sans Symbols</vt:lpstr>
      <vt:lpstr>Dancing Script</vt:lpstr>
      <vt:lpstr>Kaushan Script</vt:lpstr>
      <vt:lpstr>Cápsulas</vt:lpstr>
      <vt:lpstr>1_Cápsulas</vt:lpstr>
      <vt:lpstr>Presentazione standard di PowerPoint</vt:lpstr>
      <vt:lpstr>Presentazione standard di PowerPoint</vt:lpstr>
      <vt:lpstr>REQUISITOS PARA  HACER UNA TESIS</vt:lpstr>
      <vt:lpstr>LA TESIS: NORMATIVA DOCTORADO</vt:lpstr>
      <vt:lpstr>LA TESIS</vt:lpstr>
      <vt:lpstr>CONTRATOS PREDOCTORALES</vt:lpstr>
      <vt:lpstr>UN CONTRATO TIPO: FPU</vt:lpstr>
      <vt:lpstr>UN CONTRATO TIPO: FPU</vt:lpstr>
      <vt:lpstr>UN CONTRATO TIPO: FPU</vt:lpstr>
      <vt:lpstr>UN CONTRATO TIPO: FPU</vt:lpstr>
      <vt:lpstr>UN CONTRATO TIPO: FPU</vt:lpstr>
      <vt:lpstr>UN CONTRATO TIPO: FPU</vt:lpstr>
      <vt:lpstr>UN CONTRATO TIPO: FPU</vt:lpstr>
      <vt:lpstr>CONTRATOS PREDOCTORALES</vt:lpstr>
      <vt:lpstr>CONTRATOS/ BECAS PREDOCTORALES</vt:lpstr>
      <vt:lpstr>CONTRATOS/BECAS PREDOCTORALES Y ESTANCIAS</vt:lpstr>
      <vt:lpstr>CONTRATOS/BECAS PREDOCTORALES</vt:lpstr>
      <vt:lpstr>http://www.precarios.org/</vt:lpstr>
      <vt:lpstr>Presentazione standard di PowerPoint</vt:lpstr>
      <vt:lpstr>MUCHO MÁS QUE LA TESIS</vt:lpstr>
      <vt:lpstr>Presentazione standard di PowerPoint</vt:lpstr>
      <vt:lpstr>PROYECTOS</vt:lpstr>
      <vt:lpstr>ESTANCIAS EN EL EXTRANJERO</vt:lpstr>
      <vt:lpstr>ARTÍCULOS:  LA MEDICIÓN DE LA CALIDAD</vt:lpstr>
      <vt:lpstr>LIBROS Y CAPÍTULOS DE LIBRO</vt:lpstr>
      <vt:lpstr>CONGRESOS</vt:lpstr>
      <vt:lpstr>OTROS</vt:lpstr>
      <vt:lpstr>Presentazione standard di PowerPoint</vt:lpstr>
      <vt:lpstr>Presentazione standard di PowerPoint</vt:lpstr>
      <vt:lpstr>REQUISITOS PARA LOGRAR UN CONTRATO POSTDOCTORAL</vt:lpstr>
      <vt:lpstr>CONTRATOS POSTDOCTORALES (Principales)</vt:lpstr>
      <vt:lpstr>CONTRATOS POSTDOCTORALES</vt:lpstr>
      <vt:lpstr>CONTRATOS POSTDOCTORALES</vt:lpstr>
      <vt:lpstr>CONTRATOS POSTDOCTORALES (Internacionales)</vt:lpstr>
      <vt:lpstr>CONTRATOS POSTDOCTORALES</vt:lpstr>
      <vt:lpstr>Presentazione standard di PowerPoint</vt:lpstr>
      <vt:lpstr>Presentazione standard di PowerPoint</vt:lpstr>
      <vt:lpstr>¿ALGUNA DUDA MÁS?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Valdés Guía</dc:creator>
  <cp:lastModifiedBy>CHIARA MARIA MAURO</cp:lastModifiedBy>
  <cp:revision>20</cp:revision>
  <dcterms:created xsi:type="dcterms:W3CDTF">2012-02-13T13:57:54Z</dcterms:created>
  <dcterms:modified xsi:type="dcterms:W3CDTF">2024-02-16T14:08:11Z</dcterms:modified>
</cp:coreProperties>
</file>