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slide+xml" PartName="/ppt/slides/slide40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289" r:id="rId40"/>
    <p:sldId id="290" r:id="rId41"/>
    <p:sldId id="291" r:id="rId42"/>
    <p:sldId id="292" r:id="rId43"/>
    <p:sldId id="293" r:id="rId44"/>
    <p:sldId id="294" r:id="rId45"/>
    <p:sldId id="295" r:id="rId46"/>
  </p:sldIdLst>
  <p:sldSz cy="6858000" cx="9144000"/>
  <p:notesSz cx="6858000" cy="9144000"/>
  <p:embeddedFontLst>
    <p:embeddedFont>
      <p:font typeface="Garamond"/>
      <p:regular r:id="rId47"/>
      <p:bold r:id="rId48"/>
      <p:italic r:id="rId49"/>
      <p:boldItalic r:id="rId50"/>
    </p:embeddedFont>
    <p:embeddedFont>
      <p:font typeface="Kaushan Script"/>
      <p:regular r:id="rId51"/>
    </p:embeddedFont>
    <p:embeddedFont>
      <p:font typeface="Dancing Script"/>
      <p:regular r:id="rId52"/>
      <p:bold r:id="rId5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r:id="rId54" roundtripDataSignature="AMtx7mhQbHdQ4K7C7ER/sk7nONPNNhYnt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4.xml"/><Relationship Id="rId42" Type="http://schemas.openxmlformats.org/officeDocument/2006/relationships/slide" Target="slides/slide36.xml"/><Relationship Id="rId41" Type="http://schemas.openxmlformats.org/officeDocument/2006/relationships/slide" Target="slides/slide35.xml"/><Relationship Id="rId44" Type="http://schemas.openxmlformats.org/officeDocument/2006/relationships/slide" Target="slides/slide38.xml"/><Relationship Id="rId43" Type="http://schemas.openxmlformats.org/officeDocument/2006/relationships/slide" Target="slides/slide37.xml"/><Relationship Id="rId46" Type="http://schemas.openxmlformats.org/officeDocument/2006/relationships/slide" Target="slides/slide40.xml"/><Relationship Id="rId45" Type="http://schemas.openxmlformats.org/officeDocument/2006/relationships/slide" Target="slides/slide39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48" Type="http://schemas.openxmlformats.org/officeDocument/2006/relationships/font" Target="fonts/Garamond-bold.fntdata"/><Relationship Id="rId47" Type="http://schemas.openxmlformats.org/officeDocument/2006/relationships/font" Target="fonts/Garamond-regular.fntdata"/><Relationship Id="rId49" Type="http://schemas.openxmlformats.org/officeDocument/2006/relationships/font" Target="fonts/Garamond-italic.fntdata"/><Relationship Id="rId5" Type="http://schemas.openxmlformats.org/officeDocument/2006/relationships/slideMaster" Target="slideMasters/slideMaster2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33" Type="http://schemas.openxmlformats.org/officeDocument/2006/relationships/slide" Target="slides/slide27.xml"/><Relationship Id="rId32" Type="http://schemas.openxmlformats.org/officeDocument/2006/relationships/slide" Target="slides/slide26.xml"/><Relationship Id="rId35" Type="http://schemas.openxmlformats.org/officeDocument/2006/relationships/slide" Target="slides/slide29.xml"/><Relationship Id="rId34" Type="http://schemas.openxmlformats.org/officeDocument/2006/relationships/slide" Target="slides/slide28.xml"/><Relationship Id="rId37" Type="http://schemas.openxmlformats.org/officeDocument/2006/relationships/slide" Target="slides/slide31.xml"/><Relationship Id="rId36" Type="http://schemas.openxmlformats.org/officeDocument/2006/relationships/slide" Target="slides/slide30.xml"/><Relationship Id="rId39" Type="http://schemas.openxmlformats.org/officeDocument/2006/relationships/slide" Target="slides/slide33.xml"/><Relationship Id="rId38" Type="http://schemas.openxmlformats.org/officeDocument/2006/relationships/slide" Target="slides/slide32.xml"/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29" Type="http://schemas.openxmlformats.org/officeDocument/2006/relationships/slide" Target="slides/slide23.xml"/><Relationship Id="rId51" Type="http://schemas.openxmlformats.org/officeDocument/2006/relationships/font" Target="fonts/KaushanScript-regular.fntdata"/><Relationship Id="rId50" Type="http://schemas.openxmlformats.org/officeDocument/2006/relationships/font" Target="fonts/Garamond-boldItalic.fntdata"/><Relationship Id="rId53" Type="http://schemas.openxmlformats.org/officeDocument/2006/relationships/font" Target="fonts/DancingScript-bold.fntdata"/><Relationship Id="rId52" Type="http://schemas.openxmlformats.org/officeDocument/2006/relationships/font" Target="fonts/DancingScript-regular.fntdata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54" Type="http://customschemas.google.com/relationships/presentationmetadata" Target="metadata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2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6" name="Google Shape;106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1" name="Google Shape;111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6" name="Google Shape;116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2" name="Google Shape;122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8" name="Google Shape;128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34" name="Google Shape;134;p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40" name="Google Shape;140;p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333b7124734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47" name="Google Shape;147;g333b7124734_1_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175ee27d864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3" name="Google Shape;153;g175ee27d864_0_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175ee27d864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9" name="Google Shape;159;g175ee27d864_0_1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175ee27d864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65" name="Google Shape;165;g175ee27d864_0_1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71" name="Google Shape;171;p4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175ee27d864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77" name="Google Shape;177;g175ee27d864_0_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3" name="Google Shape;183;p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333b7124734_1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9" name="Google Shape;189;g333b7124734_1_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95" name="Google Shape;195;p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01" name="Google Shape;201;p1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07" name="Google Shape;207;p1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13" name="Google Shape;213;p1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19" name="Google Shape;219;p1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26" name="Google Shape;226;p1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32" name="Google Shape;232;p1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g16f4074504e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38" name="Google Shape;238;g16f4074504e_0_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43" name="Google Shape;243;p1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49" name="Google Shape;249;p1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55" name="Google Shape;255;p1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63" name="Google Shape;263;p2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69" name="Google Shape;269;p2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75" name="Google Shape;275;p2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81" name="Google Shape;281;p2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86" name="Google Shape;286;p2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92" name="Google Shape;292;p2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98" name="Google Shape;298;p2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04" name="Google Shape;304;p2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10" name="Google Shape;310;p2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16" name="Google Shape;316;p2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0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22" name="Google Shape;322;p3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6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28" name="Google Shape;328;p3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35" name="Google Shape;335;p3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8" name="Shape 5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9" name="Google Shape;579;g14ce354931b_0_2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80" name="Google Shape;580;g14ce354931b_0_25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 blanco" type="blank">
  <p:cSld name="BLANK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34"/>
          <p:cNvSpPr txBox="1"/>
          <p:nvPr>
            <p:ph idx="10" type="dt"/>
          </p:nvPr>
        </p:nvSpPr>
        <p:spPr>
          <a:xfrm>
            <a:off x="2438400" y="6248400"/>
            <a:ext cx="2130425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34"/>
          <p:cNvSpPr txBox="1"/>
          <p:nvPr>
            <p:ph idx="11" type="ftr"/>
          </p:nvPr>
        </p:nvSpPr>
        <p:spPr>
          <a:xfrm>
            <a:off x="5791200" y="6248400"/>
            <a:ext cx="2897187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4"/>
          <p:cNvSpPr txBox="1"/>
          <p:nvPr>
            <p:ph idx="12" type="sldNum"/>
          </p:nvPr>
        </p:nvSpPr>
        <p:spPr>
          <a:xfrm>
            <a:off x="84137" y="6242050"/>
            <a:ext cx="587375" cy="488950"/>
          </a:xfrm>
          <a:prstGeom prst="rect">
            <a:avLst/>
          </a:prstGeom>
          <a:noFill/>
          <a:ln>
            <a:noFill/>
          </a:ln>
        </p:spPr>
        <p:txBody>
          <a:bodyPr anchorCtr="1" anchor="b" bIns="45700" lIns="91425" spcFirstLastPara="1" rIns="91425" wrap="square" tIns="45700">
            <a:noAutofit/>
          </a:bodyPr>
          <a:lstStyle>
            <a:lvl1pPr indent="0" lvl="0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y objetos" type="obj">
  <p:cSld name="OBJECT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35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4680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35"/>
          <p:cNvSpPr txBox="1"/>
          <p:nvPr>
            <p:ph idx="1" type="body"/>
          </p:nvPr>
        </p:nvSpPr>
        <p:spPr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14325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1pPr>
            <a:lvl2pPr indent="-314325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–"/>
              <a:defRPr/>
            </a:lvl2pPr>
            <a:lvl3pPr indent="-314325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3pPr>
            <a:lvl4pPr indent="-320039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40"/>
              <a:buChar char="–"/>
              <a:defRPr/>
            </a:lvl4pPr>
            <a:lvl5pPr indent="-302895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/>
            </a:lvl5pPr>
            <a:lvl6pPr indent="-302895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/>
            </a:lvl6pPr>
            <a:lvl7pPr indent="-302895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/>
            </a:lvl7pPr>
            <a:lvl8pPr indent="-302895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/>
            </a:lvl8pPr>
            <a:lvl9pPr indent="-302895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/>
            </a:lvl9pPr>
          </a:lstStyle>
          <a:p/>
        </p:txBody>
      </p:sp>
      <p:sp>
        <p:nvSpPr>
          <p:cNvPr id="29" name="Google Shape;29;p35"/>
          <p:cNvSpPr txBox="1"/>
          <p:nvPr>
            <p:ph idx="10" type="dt"/>
          </p:nvPr>
        </p:nvSpPr>
        <p:spPr>
          <a:xfrm>
            <a:off x="2438400" y="6248400"/>
            <a:ext cx="2130425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35"/>
          <p:cNvSpPr txBox="1"/>
          <p:nvPr>
            <p:ph idx="11" type="ftr"/>
          </p:nvPr>
        </p:nvSpPr>
        <p:spPr>
          <a:xfrm>
            <a:off x="5791200" y="6248400"/>
            <a:ext cx="2897187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35"/>
          <p:cNvSpPr txBox="1"/>
          <p:nvPr>
            <p:ph idx="12" type="sldNum"/>
          </p:nvPr>
        </p:nvSpPr>
        <p:spPr>
          <a:xfrm>
            <a:off x="84137" y="6242050"/>
            <a:ext cx="587375" cy="488950"/>
          </a:xfrm>
          <a:prstGeom prst="rect">
            <a:avLst/>
          </a:prstGeom>
          <a:noFill/>
          <a:ln>
            <a:noFill/>
          </a:ln>
        </p:spPr>
        <p:txBody>
          <a:bodyPr anchorCtr="1" anchor="b" bIns="45700" lIns="91425" spcFirstLastPara="1" rIns="91425" wrap="square" tIns="45700">
            <a:noAutofit/>
          </a:bodyPr>
          <a:lstStyle>
            <a:lvl1pPr indent="0" lvl="0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vertical y texto" type="vertTitleAndTx">
  <p:cSld name="VERTICAL_TITLE_AND_VERTICAL_TEX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38"/>
          <p:cNvSpPr/>
          <p:nvPr>
            <p:ph type="title"/>
          </p:nvPr>
        </p:nvSpPr>
        <p:spPr>
          <a:xfrm>
            <a:off x="6705600" y="762000"/>
            <a:ext cx="1981200" cy="5324475"/>
          </a:xfrm>
          <a:prstGeom prst="roundRect">
            <a:avLst>
              <a:gd fmla="val 4680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38"/>
          <p:cNvSpPr txBox="1"/>
          <p:nvPr/>
        </p:nvSpPr>
        <p:spPr>
          <a:xfrm rot="5400000">
            <a:off x="5061119" y="2460794"/>
            <a:ext cx="5270161" cy="192688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en-US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Haga clic para modificar el estilo de título del patrón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" name="Google Shape;35;p38"/>
          <p:cNvSpPr txBox="1"/>
          <p:nvPr>
            <p:ph idx="1" type="body"/>
          </p:nvPr>
        </p:nvSpPr>
        <p:spPr>
          <a:xfrm rot="5400000">
            <a:off x="995363" y="528638"/>
            <a:ext cx="5324475" cy="579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14325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1pPr>
            <a:lvl2pPr indent="-314325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–"/>
              <a:defRPr/>
            </a:lvl2pPr>
            <a:lvl3pPr indent="-314325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3pPr>
            <a:lvl4pPr indent="-320039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40"/>
              <a:buChar char="–"/>
              <a:defRPr/>
            </a:lvl4pPr>
            <a:lvl5pPr indent="-302895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/>
            </a:lvl5pPr>
            <a:lvl6pPr indent="-302895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/>
            </a:lvl6pPr>
            <a:lvl7pPr indent="-302895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/>
            </a:lvl7pPr>
            <a:lvl8pPr indent="-302895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/>
            </a:lvl8pPr>
            <a:lvl9pPr indent="-302895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/>
            </a:lvl9pPr>
          </a:lstStyle>
          <a:p/>
        </p:txBody>
      </p:sp>
      <p:sp>
        <p:nvSpPr>
          <p:cNvPr id="36" name="Google Shape;36;p38"/>
          <p:cNvSpPr txBox="1"/>
          <p:nvPr>
            <p:ph idx="10" type="dt"/>
          </p:nvPr>
        </p:nvSpPr>
        <p:spPr>
          <a:xfrm>
            <a:off x="2438400" y="6248400"/>
            <a:ext cx="2130425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38"/>
          <p:cNvSpPr txBox="1"/>
          <p:nvPr>
            <p:ph idx="11" type="ftr"/>
          </p:nvPr>
        </p:nvSpPr>
        <p:spPr>
          <a:xfrm>
            <a:off x="5791200" y="6248400"/>
            <a:ext cx="2897187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8"/>
          <p:cNvSpPr txBox="1"/>
          <p:nvPr>
            <p:ph idx="12" type="sldNum"/>
          </p:nvPr>
        </p:nvSpPr>
        <p:spPr>
          <a:xfrm>
            <a:off x="84137" y="6242050"/>
            <a:ext cx="587375" cy="488950"/>
          </a:xfrm>
          <a:prstGeom prst="rect">
            <a:avLst/>
          </a:prstGeom>
          <a:noFill/>
          <a:ln>
            <a:noFill/>
          </a:ln>
        </p:spPr>
        <p:txBody>
          <a:bodyPr anchorCtr="1" anchor="b" bIns="45700" lIns="91425" spcFirstLastPara="1" rIns="91425" wrap="square" tIns="45700">
            <a:noAutofit/>
          </a:bodyPr>
          <a:lstStyle>
            <a:lvl1pPr indent="0" lvl="0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y texto vertical" type="vertTx">
  <p:cSld name="VERTICAL_TEXT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39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4680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39"/>
          <p:cNvSpPr txBox="1"/>
          <p:nvPr>
            <p:ph idx="1" type="body"/>
          </p:nvPr>
        </p:nvSpPr>
        <p:spPr>
          <a:xfrm rot="5400000">
            <a:off x="2822575" y="377825"/>
            <a:ext cx="3724275" cy="7693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14325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1pPr>
            <a:lvl2pPr indent="-314325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–"/>
              <a:defRPr/>
            </a:lvl2pPr>
            <a:lvl3pPr indent="-314325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3pPr>
            <a:lvl4pPr indent="-320039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40"/>
              <a:buChar char="–"/>
              <a:defRPr/>
            </a:lvl4pPr>
            <a:lvl5pPr indent="-302895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/>
            </a:lvl5pPr>
            <a:lvl6pPr indent="-302895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/>
            </a:lvl6pPr>
            <a:lvl7pPr indent="-302895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/>
            </a:lvl7pPr>
            <a:lvl8pPr indent="-302895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/>
            </a:lvl8pPr>
            <a:lvl9pPr indent="-302895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/>
            </a:lvl9pPr>
          </a:lstStyle>
          <a:p/>
        </p:txBody>
      </p:sp>
      <p:sp>
        <p:nvSpPr>
          <p:cNvPr id="42" name="Google Shape;42;p39"/>
          <p:cNvSpPr txBox="1"/>
          <p:nvPr>
            <p:ph idx="10" type="dt"/>
          </p:nvPr>
        </p:nvSpPr>
        <p:spPr>
          <a:xfrm>
            <a:off x="2438400" y="6248400"/>
            <a:ext cx="2130425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39"/>
          <p:cNvSpPr txBox="1"/>
          <p:nvPr>
            <p:ph idx="11" type="ftr"/>
          </p:nvPr>
        </p:nvSpPr>
        <p:spPr>
          <a:xfrm>
            <a:off x="5791200" y="6248400"/>
            <a:ext cx="2897187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39"/>
          <p:cNvSpPr txBox="1"/>
          <p:nvPr>
            <p:ph idx="12" type="sldNum"/>
          </p:nvPr>
        </p:nvSpPr>
        <p:spPr>
          <a:xfrm>
            <a:off x="84137" y="6242050"/>
            <a:ext cx="587375" cy="488950"/>
          </a:xfrm>
          <a:prstGeom prst="rect">
            <a:avLst/>
          </a:prstGeom>
          <a:noFill/>
          <a:ln>
            <a:noFill/>
          </a:ln>
        </p:spPr>
        <p:txBody>
          <a:bodyPr anchorCtr="1" anchor="b" bIns="45700" lIns="91425" spcFirstLastPara="1" rIns="91425" wrap="square" tIns="45700">
            <a:noAutofit/>
          </a:bodyPr>
          <a:lstStyle>
            <a:lvl1pPr indent="0" lvl="0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n con título" type="picTx">
  <p:cSld name="PICTURE_WITH_CAPTION_TEXT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40"/>
          <p:cNvSpPr/>
          <p:nvPr>
            <p:ph type="title"/>
          </p:nvPr>
        </p:nvSpPr>
        <p:spPr>
          <a:xfrm>
            <a:off x="1792288" y="4800600"/>
            <a:ext cx="5486400" cy="566738"/>
          </a:xfrm>
          <a:prstGeom prst="roundRect">
            <a:avLst>
              <a:gd fmla="val 4680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40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48" name="Google Shape;48;p40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05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SzPts val="900"/>
              <a:buFont typeface="Arial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SzPts val="75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720"/>
              <a:buFont typeface="Arial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9pPr>
          </a:lstStyle>
          <a:p/>
        </p:txBody>
      </p:sp>
      <p:sp>
        <p:nvSpPr>
          <p:cNvPr id="49" name="Google Shape;49;p40"/>
          <p:cNvSpPr txBox="1"/>
          <p:nvPr>
            <p:ph idx="10" type="dt"/>
          </p:nvPr>
        </p:nvSpPr>
        <p:spPr>
          <a:xfrm>
            <a:off x="2438400" y="6248400"/>
            <a:ext cx="2130425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40"/>
          <p:cNvSpPr txBox="1"/>
          <p:nvPr>
            <p:ph idx="11" type="ftr"/>
          </p:nvPr>
        </p:nvSpPr>
        <p:spPr>
          <a:xfrm>
            <a:off x="5791200" y="6248400"/>
            <a:ext cx="2897187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40"/>
          <p:cNvSpPr txBox="1"/>
          <p:nvPr>
            <p:ph idx="12" type="sldNum"/>
          </p:nvPr>
        </p:nvSpPr>
        <p:spPr>
          <a:xfrm>
            <a:off x="84137" y="6242050"/>
            <a:ext cx="587375" cy="488950"/>
          </a:xfrm>
          <a:prstGeom prst="rect">
            <a:avLst/>
          </a:prstGeom>
          <a:noFill/>
          <a:ln>
            <a:noFill/>
          </a:ln>
        </p:spPr>
        <p:txBody>
          <a:bodyPr anchorCtr="1" anchor="b" bIns="45700" lIns="91425" spcFirstLastPara="1" rIns="91425" wrap="square" tIns="45700">
            <a:noAutofit/>
          </a:bodyPr>
          <a:lstStyle>
            <a:lvl1pPr indent="0" lvl="0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ido con título" type="objTx">
  <p:cSld name="OBJECT_WITH_CAPTION_TEXT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41"/>
          <p:cNvSpPr/>
          <p:nvPr>
            <p:ph type="title"/>
          </p:nvPr>
        </p:nvSpPr>
        <p:spPr>
          <a:xfrm>
            <a:off x="457200" y="273050"/>
            <a:ext cx="3008313" cy="1162050"/>
          </a:xfrm>
          <a:prstGeom prst="roundRect">
            <a:avLst>
              <a:gd fmla="val 4680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41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ts val="2400"/>
              <a:buChar char="●"/>
              <a:defRPr sz="3200"/>
            </a:lvl1pPr>
            <a:lvl2pPr indent="-361950" lvl="1" marL="914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SzPts val="2100"/>
              <a:buFont typeface="Arial"/>
              <a:buChar char="–"/>
              <a:defRPr sz="2800"/>
            </a:lvl2pPr>
            <a:lvl3pPr indent="-342900" lvl="2" marL="1371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800"/>
              <a:buChar char="●"/>
              <a:defRPr sz="2400"/>
            </a:lvl3pPr>
            <a:lvl4pPr indent="-3302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600"/>
              <a:buFont typeface="Arial"/>
              <a:buChar char="–"/>
              <a:defRPr sz="2000"/>
            </a:lvl4pPr>
            <a:lvl5pPr indent="-31115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300"/>
              <a:buChar char="●"/>
              <a:defRPr sz="2000"/>
            </a:lvl5pPr>
            <a:lvl6pPr indent="-311150" lvl="5" marL="2743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300"/>
              <a:buChar char="●"/>
              <a:defRPr sz="2000"/>
            </a:lvl6pPr>
            <a:lvl7pPr indent="-311150" lvl="6" marL="3200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300"/>
              <a:buChar char="●"/>
              <a:defRPr sz="2000"/>
            </a:lvl7pPr>
            <a:lvl8pPr indent="-311150" lvl="7" marL="3657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300"/>
              <a:buChar char="●"/>
              <a:defRPr sz="2000"/>
            </a:lvl8pPr>
            <a:lvl9pPr indent="-311150" lvl="8" marL="4114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300"/>
              <a:buChar char="●"/>
              <a:defRPr sz="2000"/>
            </a:lvl9pPr>
          </a:lstStyle>
          <a:p/>
        </p:txBody>
      </p:sp>
      <p:sp>
        <p:nvSpPr>
          <p:cNvPr id="55" name="Google Shape;55;p41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05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SzPts val="900"/>
              <a:buFont typeface="Arial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SzPts val="75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720"/>
              <a:buFont typeface="Arial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9pPr>
          </a:lstStyle>
          <a:p/>
        </p:txBody>
      </p:sp>
      <p:sp>
        <p:nvSpPr>
          <p:cNvPr id="56" name="Google Shape;56;p41"/>
          <p:cNvSpPr txBox="1"/>
          <p:nvPr>
            <p:ph idx="10" type="dt"/>
          </p:nvPr>
        </p:nvSpPr>
        <p:spPr>
          <a:xfrm>
            <a:off x="2438400" y="6248400"/>
            <a:ext cx="2130425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41"/>
          <p:cNvSpPr txBox="1"/>
          <p:nvPr>
            <p:ph idx="11" type="ftr"/>
          </p:nvPr>
        </p:nvSpPr>
        <p:spPr>
          <a:xfrm>
            <a:off x="5791200" y="6248400"/>
            <a:ext cx="2897187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41"/>
          <p:cNvSpPr txBox="1"/>
          <p:nvPr>
            <p:ph idx="12" type="sldNum"/>
          </p:nvPr>
        </p:nvSpPr>
        <p:spPr>
          <a:xfrm>
            <a:off x="84137" y="6242050"/>
            <a:ext cx="587375" cy="488950"/>
          </a:xfrm>
          <a:prstGeom prst="rect">
            <a:avLst/>
          </a:prstGeom>
          <a:noFill/>
          <a:ln>
            <a:noFill/>
          </a:ln>
        </p:spPr>
        <p:txBody>
          <a:bodyPr anchorCtr="1" anchor="b" bIns="45700" lIns="91425" spcFirstLastPara="1" rIns="91425" wrap="square" tIns="45700">
            <a:noAutofit/>
          </a:bodyPr>
          <a:lstStyle>
            <a:lvl1pPr indent="0" lvl="0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ólo el título" type="titleOnly">
  <p:cSld name="TITLE_ONLY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42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4680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42"/>
          <p:cNvSpPr txBox="1"/>
          <p:nvPr>
            <p:ph idx="10" type="dt"/>
          </p:nvPr>
        </p:nvSpPr>
        <p:spPr>
          <a:xfrm>
            <a:off x="2438400" y="6248400"/>
            <a:ext cx="2130425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42"/>
          <p:cNvSpPr txBox="1"/>
          <p:nvPr>
            <p:ph idx="11" type="ftr"/>
          </p:nvPr>
        </p:nvSpPr>
        <p:spPr>
          <a:xfrm>
            <a:off x="5791200" y="6248400"/>
            <a:ext cx="2897187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42"/>
          <p:cNvSpPr txBox="1"/>
          <p:nvPr>
            <p:ph idx="12" type="sldNum"/>
          </p:nvPr>
        </p:nvSpPr>
        <p:spPr>
          <a:xfrm>
            <a:off x="84137" y="6242050"/>
            <a:ext cx="587375" cy="488950"/>
          </a:xfrm>
          <a:prstGeom prst="rect">
            <a:avLst/>
          </a:prstGeom>
          <a:noFill/>
          <a:ln>
            <a:noFill/>
          </a:ln>
        </p:spPr>
        <p:txBody>
          <a:bodyPr anchorCtr="1" anchor="b" bIns="45700" lIns="91425" spcFirstLastPara="1" rIns="91425" wrap="square" tIns="45700">
            <a:noAutofit/>
          </a:bodyPr>
          <a:lstStyle>
            <a:lvl1pPr indent="0" lvl="0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ación" type="twoTxTwoObj">
  <p:cSld name="TWO_OBJECTS_WITH_TEXT"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43"/>
          <p:cNvSpPr/>
          <p:nvPr>
            <p:ph type="title"/>
          </p:nvPr>
        </p:nvSpPr>
        <p:spPr>
          <a:xfrm>
            <a:off x="457200" y="274638"/>
            <a:ext cx="8229600" cy="1143000"/>
          </a:xfrm>
          <a:prstGeom prst="roundRect">
            <a:avLst>
              <a:gd fmla="val 4680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43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800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500"/>
              <a:buFont typeface="Arial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280"/>
              <a:buFont typeface="Arial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9pPr>
          </a:lstStyle>
          <a:p/>
        </p:txBody>
      </p:sp>
      <p:sp>
        <p:nvSpPr>
          <p:cNvPr id="67" name="Google Shape;67;p43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800"/>
              <a:buChar char="●"/>
              <a:defRPr sz="2400"/>
            </a:lvl1pPr>
            <a:lvl2pPr indent="-32385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500"/>
              <a:buFont typeface="Arial"/>
              <a:buChar char="–"/>
              <a:defRPr sz="2000"/>
            </a:lvl2pPr>
            <a:lvl3pPr indent="-314325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●"/>
              <a:defRPr sz="1800"/>
            </a:lvl3pPr>
            <a:lvl4pPr indent="-30988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280"/>
              <a:buFont typeface="Arial"/>
              <a:buChar char="–"/>
              <a:defRPr sz="1600"/>
            </a:lvl4pPr>
            <a:lvl5pPr indent="-294639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040"/>
              <a:buChar char="●"/>
              <a:defRPr sz="1600"/>
            </a:lvl5pPr>
            <a:lvl6pPr indent="-294639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040"/>
              <a:buChar char="●"/>
              <a:defRPr sz="1600"/>
            </a:lvl6pPr>
            <a:lvl7pPr indent="-294639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040"/>
              <a:buChar char="●"/>
              <a:defRPr sz="1600"/>
            </a:lvl7pPr>
            <a:lvl8pPr indent="-29464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040"/>
              <a:buChar char="●"/>
              <a:defRPr sz="1600"/>
            </a:lvl8pPr>
            <a:lvl9pPr indent="-29464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040"/>
              <a:buChar char="●"/>
              <a:defRPr sz="1600"/>
            </a:lvl9pPr>
          </a:lstStyle>
          <a:p/>
        </p:txBody>
      </p:sp>
      <p:sp>
        <p:nvSpPr>
          <p:cNvPr id="68" name="Google Shape;68;p43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800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500"/>
              <a:buFont typeface="Arial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280"/>
              <a:buFont typeface="Arial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9pPr>
          </a:lstStyle>
          <a:p/>
        </p:txBody>
      </p:sp>
      <p:sp>
        <p:nvSpPr>
          <p:cNvPr id="69" name="Google Shape;69;p43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800"/>
              <a:buChar char="●"/>
              <a:defRPr sz="2400"/>
            </a:lvl1pPr>
            <a:lvl2pPr indent="-32385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500"/>
              <a:buFont typeface="Arial"/>
              <a:buChar char="–"/>
              <a:defRPr sz="2000"/>
            </a:lvl2pPr>
            <a:lvl3pPr indent="-314325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●"/>
              <a:defRPr sz="1800"/>
            </a:lvl3pPr>
            <a:lvl4pPr indent="-30988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280"/>
              <a:buFont typeface="Arial"/>
              <a:buChar char="–"/>
              <a:defRPr sz="1600"/>
            </a:lvl4pPr>
            <a:lvl5pPr indent="-294639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040"/>
              <a:buChar char="●"/>
              <a:defRPr sz="1600"/>
            </a:lvl5pPr>
            <a:lvl6pPr indent="-294639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040"/>
              <a:buChar char="●"/>
              <a:defRPr sz="1600"/>
            </a:lvl6pPr>
            <a:lvl7pPr indent="-294639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040"/>
              <a:buChar char="●"/>
              <a:defRPr sz="1600"/>
            </a:lvl7pPr>
            <a:lvl8pPr indent="-29464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040"/>
              <a:buChar char="●"/>
              <a:defRPr sz="1600"/>
            </a:lvl8pPr>
            <a:lvl9pPr indent="-29464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040"/>
              <a:buChar char="●"/>
              <a:defRPr sz="1600"/>
            </a:lvl9pPr>
          </a:lstStyle>
          <a:p/>
        </p:txBody>
      </p:sp>
      <p:sp>
        <p:nvSpPr>
          <p:cNvPr id="70" name="Google Shape;70;p43"/>
          <p:cNvSpPr txBox="1"/>
          <p:nvPr>
            <p:ph idx="10" type="dt"/>
          </p:nvPr>
        </p:nvSpPr>
        <p:spPr>
          <a:xfrm>
            <a:off x="2438400" y="6248400"/>
            <a:ext cx="2130425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43"/>
          <p:cNvSpPr txBox="1"/>
          <p:nvPr>
            <p:ph idx="11" type="ftr"/>
          </p:nvPr>
        </p:nvSpPr>
        <p:spPr>
          <a:xfrm>
            <a:off x="5791200" y="6248400"/>
            <a:ext cx="2897187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43"/>
          <p:cNvSpPr txBox="1"/>
          <p:nvPr>
            <p:ph idx="12" type="sldNum"/>
          </p:nvPr>
        </p:nvSpPr>
        <p:spPr>
          <a:xfrm>
            <a:off x="84137" y="6242050"/>
            <a:ext cx="587375" cy="488950"/>
          </a:xfrm>
          <a:prstGeom prst="rect">
            <a:avLst/>
          </a:prstGeom>
          <a:noFill/>
          <a:ln>
            <a:noFill/>
          </a:ln>
        </p:spPr>
        <p:txBody>
          <a:bodyPr anchorCtr="1" anchor="b" bIns="45700" lIns="91425" spcFirstLastPara="1" rIns="91425" wrap="square" tIns="45700">
            <a:noAutofit/>
          </a:bodyPr>
          <a:lstStyle>
            <a:lvl1pPr indent="0" lvl="0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os objetos" type="twoObj">
  <p:cSld name="TWO_OBJECTS"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44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4680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44"/>
          <p:cNvSpPr txBox="1"/>
          <p:nvPr>
            <p:ph idx="1" type="body"/>
          </p:nvPr>
        </p:nvSpPr>
        <p:spPr>
          <a:xfrm>
            <a:off x="838200" y="2362200"/>
            <a:ext cx="3770313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6195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SzPts val="2100"/>
              <a:buChar char="●"/>
              <a:defRPr sz="2800"/>
            </a:lvl1pPr>
            <a:lvl2pPr indent="-3429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800"/>
              <a:buFont typeface="Arial"/>
              <a:buChar char="–"/>
              <a:defRPr sz="2400"/>
            </a:lvl2pPr>
            <a:lvl3pPr indent="-32385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500"/>
              <a:buChar char="●"/>
              <a:defRPr sz="2000"/>
            </a:lvl3pPr>
            <a:lvl4pPr indent="-320039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40"/>
              <a:buFont typeface="Arial"/>
              <a:buChar char="–"/>
              <a:defRPr sz="1800"/>
            </a:lvl4pPr>
            <a:lvl5pPr indent="-302895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 sz="1800"/>
            </a:lvl5pPr>
            <a:lvl6pPr indent="-302895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 sz="1800"/>
            </a:lvl6pPr>
            <a:lvl7pPr indent="-302895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 sz="1800"/>
            </a:lvl7pPr>
            <a:lvl8pPr indent="-302895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 sz="1800"/>
            </a:lvl8pPr>
            <a:lvl9pPr indent="-302895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 sz="1800"/>
            </a:lvl9pPr>
          </a:lstStyle>
          <a:p/>
        </p:txBody>
      </p:sp>
      <p:sp>
        <p:nvSpPr>
          <p:cNvPr id="76" name="Google Shape;76;p44"/>
          <p:cNvSpPr txBox="1"/>
          <p:nvPr>
            <p:ph idx="2" type="body"/>
          </p:nvPr>
        </p:nvSpPr>
        <p:spPr>
          <a:xfrm>
            <a:off x="4760913" y="2362200"/>
            <a:ext cx="3770312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6195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SzPts val="2100"/>
              <a:buChar char="●"/>
              <a:defRPr sz="2800"/>
            </a:lvl1pPr>
            <a:lvl2pPr indent="-3429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800"/>
              <a:buFont typeface="Arial"/>
              <a:buChar char="–"/>
              <a:defRPr sz="2400"/>
            </a:lvl2pPr>
            <a:lvl3pPr indent="-32385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500"/>
              <a:buChar char="●"/>
              <a:defRPr sz="2000"/>
            </a:lvl3pPr>
            <a:lvl4pPr indent="-320039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40"/>
              <a:buFont typeface="Arial"/>
              <a:buChar char="–"/>
              <a:defRPr sz="1800"/>
            </a:lvl4pPr>
            <a:lvl5pPr indent="-302895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 sz="1800"/>
            </a:lvl5pPr>
            <a:lvl6pPr indent="-302895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 sz="1800"/>
            </a:lvl6pPr>
            <a:lvl7pPr indent="-302895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 sz="1800"/>
            </a:lvl7pPr>
            <a:lvl8pPr indent="-302895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 sz="1800"/>
            </a:lvl8pPr>
            <a:lvl9pPr indent="-302895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 sz="1800"/>
            </a:lvl9pPr>
          </a:lstStyle>
          <a:p/>
        </p:txBody>
      </p:sp>
      <p:sp>
        <p:nvSpPr>
          <p:cNvPr id="77" name="Google Shape;77;p44"/>
          <p:cNvSpPr txBox="1"/>
          <p:nvPr>
            <p:ph idx="10" type="dt"/>
          </p:nvPr>
        </p:nvSpPr>
        <p:spPr>
          <a:xfrm>
            <a:off x="2438400" y="6248400"/>
            <a:ext cx="2130425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44"/>
          <p:cNvSpPr txBox="1"/>
          <p:nvPr>
            <p:ph idx="11" type="ftr"/>
          </p:nvPr>
        </p:nvSpPr>
        <p:spPr>
          <a:xfrm>
            <a:off x="5791200" y="6248400"/>
            <a:ext cx="2897187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44"/>
          <p:cNvSpPr txBox="1"/>
          <p:nvPr>
            <p:ph idx="12" type="sldNum"/>
          </p:nvPr>
        </p:nvSpPr>
        <p:spPr>
          <a:xfrm>
            <a:off x="84137" y="6242050"/>
            <a:ext cx="587375" cy="488950"/>
          </a:xfrm>
          <a:prstGeom prst="rect">
            <a:avLst/>
          </a:prstGeom>
          <a:noFill/>
          <a:ln>
            <a:noFill/>
          </a:ln>
        </p:spPr>
        <p:txBody>
          <a:bodyPr anchorCtr="1" anchor="b" bIns="45700" lIns="91425" spcFirstLastPara="1" rIns="91425" wrap="square" tIns="45700">
            <a:noAutofit/>
          </a:bodyPr>
          <a:lstStyle>
            <a:lvl1pPr indent="0" lvl="0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cabezado de sección" type="secHead">
  <p:cSld name="SECTION_HEADER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45"/>
          <p:cNvSpPr/>
          <p:nvPr>
            <p:ph type="title"/>
          </p:nvPr>
        </p:nvSpPr>
        <p:spPr>
          <a:xfrm>
            <a:off x="722313" y="4406900"/>
            <a:ext cx="7772400" cy="1362075"/>
          </a:xfrm>
          <a:prstGeom prst="roundRect">
            <a:avLst>
              <a:gd fmla="val 468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4000" cap="none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45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500"/>
              <a:buNone/>
              <a:defRPr sz="2000"/>
            </a:lvl1pPr>
            <a:lvl2pPr indent="-2286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Font typeface="Arial"/>
              <a:buNone/>
              <a:defRPr sz="1800"/>
            </a:lvl2pPr>
            <a:lvl3pPr indent="-228600" lvl="2" marL="1371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200"/>
              <a:buNone/>
              <a:defRPr sz="1600"/>
            </a:lvl3pPr>
            <a:lvl4pPr indent="-228600" lvl="3" marL="1828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120"/>
              <a:buFont typeface="Arial"/>
              <a:buNone/>
              <a:defRPr sz="1400"/>
            </a:lvl4pPr>
            <a:lvl5pPr indent="-228600" lvl="4" marL="22860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910"/>
              <a:buNone/>
              <a:defRPr sz="1400"/>
            </a:lvl5pPr>
            <a:lvl6pPr indent="-228600" lvl="5" marL="2743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910"/>
              <a:buNone/>
              <a:defRPr sz="1400"/>
            </a:lvl6pPr>
            <a:lvl7pPr indent="-228600" lvl="6" marL="32004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910"/>
              <a:buNone/>
              <a:defRPr sz="1400"/>
            </a:lvl7pPr>
            <a:lvl8pPr indent="-228600" lvl="7" marL="3657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910"/>
              <a:buNone/>
              <a:defRPr sz="1400"/>
            </a:lvl8pPr>
            <a:lvl9pPr indent="-228600" lvl="8" marL="4114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910"/>
              <a:buNone/>
              <a:defRPr sz="1400"/>
            </a:lvl9pPr>
          </a:lstStyle>
          <a:p/>
        </p:txBody>
      </p:sp>
      <p:sp>
        <p:nvSpPr>
          <p:cNvPr id="83" name="Google Shape;83;p45"/>
          <p:cNvSpPr txBox="1"/>
          <p:nvPr>
            <p:ph idx="10" type="dt"/>
          </p:nvPr>
        </p:nvSpPr>
        <p:spPr>
          <a:xfrm>
            <a:off x="2438400" y="6248400"/>
            <a:ext cx="2130425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45"/>
          <p:cNvSpPr txBox="1"/>
          <p:nvPr>
            <p:ph idx="11" type="ftr"/>
          </p:nvPr>
        </p:nvSpPr>
        <p:spPr>
          <a:xfrm>
            <a:off x="5791200" y="6248400"/>
            <a:ext cx="2897187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45"/>
          <p:cNvSpPr txBox="1"/>
          <p:nvPr>
            <p:ph idx="12" type="sldNum"/>
          </p:nvPr>
        </p:nvSpPr>
        <p:spPr>
          <a:xfrm>
            <a:off x="84137" y="6242050"/>
            <a:ext cx="587375" cy="488950"/>
          </a:xfrm>
          <a:prstGeom prst="rect">
            <a:avLst/>
          </a:prstGeom>
          <a:noFill/>
          <a:ln>
            <a:noFill/>
          </a:ln>
        </p:spPr>
        <p:txBody>
          <a:bodyPr anchorCtr="1" anchor="b" bIns="45700" lIns="91425" spcFirstLastPara="1" rIns="91425" wrap="square" tIns="45700">
            <a:noAutofit/>
          </a:bodyPr>
          <a:lstStyle>
            <a:lvl1pPr indent="0" lvl="0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iapositiva de título" type="title">
  <p:cSld name="TITLE"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37"/>
          <p:cNvSpPr txBox="1"/>
          <p:nvPr>
            <p:ph idx="1" type="subTitle"/>
          </p:nvPr>
        </p:nvSpPr>
        <p:spPr>
          <a:xfrm>
            <a:off x="4673600" y="2927350"/>
            <a:ext cx="4013200" cy="18224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SzPts val="2100"/>
              <a:buFont typeface="Noto Sans Symbols"/>
              <a:buNone/>
              <a:defRPr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–"/>
              <a:defRPr/>
            </a:lvl2pPr>
            <a:lvl3pPr lvl="2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3pPr>
            <a:lvl4pPr lvl="3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40"/>
              <a:buChar char="–"/>
              <a:defRPr/>
            </a:lvl4pPr>
            <a:lvl5pPr lvl="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/>
            </a:lvl5pPr>
            <a:lvl6pPr lvl="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/>
            </a:lvl6pPr>
            <a:lvl7pPr lvl="6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/>
            </a:lvl7pPr>
            <a:lvl8pPr lvl="7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/>
            </a:lvl8pPr>
            <a:lvl9pPr lvl="8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/>
            </a:lvl9pPr>
          </a:lstStyle>
          <a:p/>
        </p:txBody>
      </p:sp>
      <p:sp>
        <p:nvSpPr>
          <p:cNvPr id="100" name="Google Shape;100;p37"/>
          <p:cNvSpPr/>
          <p:nvPr>
            <p:ph type="ctrTitle"/>
          </p:nvPr>
        </p:nvSpPr>
        <p:spPr>
          <a:xfrm>
            <a:off x="685800" y="990600"/>
            <a:ext cx="8229600" cy="1905000"/>
          </a:xfrm>
          <a:prstGeom prst="roundRect">
            <a:avLst>
              <a:gd fmla="val 50000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37"/>
          <p:cNvSpPr txBox="1"/>
          <p:nvPr>
            <p:ph idx="10" type="dt"/>
          </p:nvPr>
        </p:nvSpPr>
        <p:spPr>
          <a:xfrm>
            <a:off x="2438400" y="6248400"/>
            <a:ext cx="2130425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2" name="Google Shape;102;p37"/>
          <p:cNvSpPr txBox="1"/>
          <p:nvPr>
            <p:ph idx="11" type="ftr"/>
          </p:nvPr>
        </p:nvSpPr>
        <p:spPr>
          <a:xfrm>
            <a:off x="5791200" y="6248400"/>
            <a:ext cx="2897187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3" name="Google Shape;103;p37"/>
          <p:cNvSpPr txBox="1"/>
          <p:nvPr>
            <p:ph idx="12" type="sldNum"/>
          </p:nvPr>
        </p:nvSpPr>
        <p:spPr>
          <a:xfrm>
            <a:off x="76200" y="6248400"/>
            <a:ext cx="587375" cy="4889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theme" Target="../theme/theme2.xml"/><Relationship Id="rId10" Type="http://schemas.openxmlformats.org/officeDocument/2006/relationships/slideLayout" Target="../slideLayouts/slideLayout10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33"/>
          <p:cNvGrpSpPr/>
          <p:nvPr/>
        </p:nvGrpSpPr>
        <p:grpSpPr>
          <a:xfrm>
            <a:off x="0" y="0"/>
            <a:ext cx="7620000" cy="6858000"/>
            <a:chOff x="0" y="0"/>
            <a:chExt cx="4800" cy="4320"/>
          </a:xfrm>
        </p:grpSpPr>
        <p:grpSp>
          <p:nvGrpSpPr>
            <p:cNvPr id="11" name="Google Shape;11;p33"/>
            <p:cNvGrpSpPr/>
            <p:nvPr/>
          </p:nvGrpSpPr>
          <p:grpSpPr>
            <a:xfrm>
              <a:off x="0" y="0"/>
              <a:ext cx="2016" cy="4320"/>
              <a:chOff x="0" y="0"/>
              <a:chExt cx="2016" cy="4320"/>
            </a:xfrm>
          </p:grpSpPr>
          <p:sp>
            <p:nvSpPr>
              <p:cNvPr id="12" name="Google Shape;12;p33"/>
              <p:cNvSpPr txBox="1"/>
              <p:nvPr/>
            </p:nvSpPr>
            <p:spPr>
              <a:xfrm>
                <a:off x="0" y="0"/>
                <a:ext cx="480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3" name="Google Shape;13;p33"/>
              <p:cNvSpPr/>
              <p:nvPr/>
            </p:nvSpPr>
            <p:spPr>
              <a:xfrm>
                <a:off x="288" y="0"/>
                <a:ext cx="1728" cy="735"/>
              </a:xfrm>
              <a:custGeom>
                <a:rect b="b" l="l" r="r" t="t"/>
                <a:pathLst>
                  <a:path extrusionOk="0" h="735" w="1728">
                    <a:moveTo>
                      <a:pt x="1728" y="0"/>
                    </a:moveTo>
                    <a:lnTo>
                      <a:pt x="1728" y="480"/>
                    </a:lnTo>
                    <a:lnTo>
                      <a:pt x="380" y="482"/>
                    </a:lnTo>
                    <a:lnTo>
                      <a:pt x="354" y="480"/>
                    </a:lnTo>
                    <a:lnTo>
                      <a:pt x="308" y="489"/>
                    </a:lnTo>
                    <a:cubicBezTo>
                      <a:pt x="290" y="498"/>
                      <a:pt x="263" y="513"/>
                      <a:pt x="246" y="531"/>
                    </a:cubicBezTo>
                    <a:cubicBezTo>
                      <a:pt x="229" y="549"/>
                      <a:pt x="215" y="574"/>
                      <a:pt x="206" y="597"/>
                    </a:cubicBezTo>
                    <a:cubicBezTo>
                      <a:pt x="197" y="620"/>
                      <a:pt x="194" y="643"/>
                      <a:pt x="192" y="666"/>
                    </a:cubicBezTo>
                    <a:lnTo>
                      <a:pt x="192" y="735"/>
                    </a:lnTo>
                    <a:lnTo>
                      <a:pt x="0" y="735"/>
                    </a:lnTo>
                    <a:lnTo>
                      <a:pt x="0" y="480"/>
                    </a:lnTo>
                    <a:lnTo>
                      <a:pt x="0" y="0"/>
                    </a:lnTo>
                    <a:lnTo>
                      <a:pt x="1728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4" name="Google Shape;14;p33"/>
            <p:cNvGrpSpPr/>
            <p:nvPr/>
          </p:nvGrpSpPr>
          <p:grpSpPr>
            <a:xfrm>
              <a:off x="144" y="1248"/>
              <a:ext cx="4656" cy="201"/>
              <a:chOff x="144" y="1248"/>
              <a:chExt cx="4656" cy="201"/>
            </a:xfrm>
          </p:grpSpPr>
          <p:sp>
            <p:nvSpPr>
              <p:cNvPr id="15" name="Google Shape;15;p33"/>
              <p:cNvSpPr/>
              <p:nvPr/>
            </p:nvSpPr>
            <p:spPr>
              <a:xfrm>
                <a:off x="384" y="1248"/>
                <a:ext cx="4416" cy="200"/>
              </a:xfrm>
              <a:prstGeom prst="roundRect">
                <a:avLst>
                  <a:gd fmla="val 0" name="adj"/>
                </a:avLst>
              </a:prstGeom>
              <a:solidFill>
                <a:schemeClr val="hlink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" name="Google Shape;16;p33"/>
              <p:cNvSpPr/>
              <p:nvPr/>
            </p:nvSpPr>
            <p:spPr>
              <a:xfrm flipH="1">
                <a:off x="144" y="1248"/>
                <a:ext cx="248" cy="201"/>
              </a:xfrm>
              <a:prstGeom prst="flowChartDelay">
                <a:avLst/>
              </a:prstGeom>
              <a:solidFill>
                <a:schemeClr val="hlink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17" name="Google Shape;17;p33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4680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8" name="Google Shape;18;p33"/>
          <p:cNvSpPr txBox="1"/>
          <p:nvPr>
            <p:ph idx="1" type="body"/>
          </p:nvPr>
        </p:nvSpPr>
        <p:spPr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61950" lvl="0" marL="4572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42900" lvl="1" marL="9144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23850" lvl="2" marL="1371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20039" lvl="3" marL="18288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440"/>
              <a:buFont typeface="Arial"/>
              <a:buChar char="–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02895" lvl="4" marL="22860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17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02895" lvl="5" marL="27432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17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02895" lvl="6" marL="32004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17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02895" lvl="7" marL="36576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17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02895" lvl="8" marL="41148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17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9" name="Google Shape;19;p33"/>
          <p:cNvSpPr txBox="1"/>
          <p:nvPr>
            <p:ph idx="10" type="dt"/>
          </p:nvPr>
        </p:nvSpPr>
        <p:spPr>
          <a:xfrm>
            <a:off x="2438400" y="6248400"/>
            <a:ext cx="2130425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0" name="Google Shape;20;p33"/>
          <p:cNvSpPr txBox="1"/>
          <p:nvPr>
            <p:ph idx="11" type="ftr"/>
          </p:nvPr>
        </p:nvSpPr>
        <p:spPr>
          <a:xfrm>
            <a:off x="5791200" y="6248400"/>
            <a:ext cx="2897187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1" name="Google Shape;21;p33"/>
          <p:cNvSpPr txBox="1"/>
          <p:nvPr>
            <p:ph idx="12" type="sldNum"/>
          </p:nvPr>
        </p:nvSpPr>
        <p:spPr>
          <a:xfrm>
            <a:off x="84137" y="6242050"/>
            <a:ext cx="587375" cy="488950"/>
          </a:xfrm>
          <a:prstGeom prst="rect">
            <a:avLst/>
          </a:prstGeom>
          <a:noFill/>
          <a:ln>
            <a:noFill/>
          </a:ln>
        </p:spPr>
        <p:txBody>
          <a:bodyPr anchorCtr="1" anchor="b" bIns="45700" lIns="91425" spcFirstLastPara="1" rIns="91425" wrap="square" tIns="45700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b="0" sz="1400"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7" name="Google Shape;87;p36"/>
          <p:cNvGrpSpPr/>
          <p:nvPr/>
        </p:nvGrpSpPr>
        <p:grpSpPr>
          <a:xfrm>
            <a:off x="0" y="0"/>
            <a:ext cx="5867400" cy="6858000"/>
            <a:chOff x="0" y="0"/>
            <a:chExt cx="3696" cy="4320"/>
          </a:xfrm>
        </p:grpSpPr>
        <p:sp>
          <p:nvSpPr>
            <p:cNvPr id="88" name="Google Shape;88;p36"/>
            <p:cNvSpPr txBox="1"/>
            <p:nvPr/>
          </p:nvSpPr>
          <p:spPr>
            <a:xfrm>
              <a:off x="0" y="0"/>
              <a:ext cx="2880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9" name="Google Shape;89;p36"/>
            <p:cNvSpPr/>
            <p:nvPr/>
          </p:nvSpPr>
          <p:spPr>
            <a:xfrm>
              <a:off x="432" y="624"/>
              <a:ext cx="3264" cy="1200"/>
            </a:xfrm>
            <a:prstGeom prst="roundRect">
              <a:avLst>
                <a:gd fmla="val 10800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90" name="Google Shape;90;p36"/>
          <p:cNvGrpSpPr/>
          <p:nvPr/>
        </p:nvGrpSpPr>
        <p:grpSpPr>
          <a:xfrm>
            <a:off x="3632200" y="4889500"/>
            <a:ext cx="4876800" cy="319087"/>
            <a:chOff x="2288" y="3080"/>
            <a:chExt cx="3072" cy="201"/>
          </a:xfrm>
        </p:grpSpPr>
        <p:sp>
          <p:nvSpPr>
            <p:cNvPr id="91" name="Google Shape;91;p36"/>
            <p:cNvSpPr/>
            <p:nvPr/>
          </p:nvSpPr>
          <p:spPr>
            <a:xfrm flipH="1">
              <a:off x="2288" y="3080"/>
              <a:ext cx="2914" cy="200"/>
            </a:xfrm>
            <a:prstGeom prst="roundRect">
              <a:avLst>
                <a:gd fmla="val 0" name="adj"/>
              </a:avLst>
            </a:prstGeom>
            <a:solidFill>
              <a:schemeClr val="hlink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p36"/>
            <p:cNvSpPr/>
            <p:nvPr/>
          </p:nvSpPr>
          <p:spPr>
            <a:xfrm>
              <a:off x="5196" y="3080"/>
              <a:ext cx="164" cy="201"/>
            </a:xfrm>
            <a:prstGeom prst="flowChartDelay">
              <a:avLst/>
            </a:prstGeom>
            <a:solidFill>
              <a:schemeClr val="hlink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3" name="Google Shape;93;p36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4680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4" name="Google Shape;94;p36"/>
          <p:cNvSpPr txBox="1"/>
          <p:nvPr>
            <p:ph idx="1" type="body"/>
          </p:nvPr>
        </p:nvSpPr>
        <p:spPr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61950" lvl="0" marL="4572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42900" lvl="1" marL="9144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23850" lvl="2" marL="1371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20039" lvl="3" marL="18288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440"/>
              <a:buFont typeface="Arial"/>
              <a:buChar char="–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02895" lvl="4" marL="22860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17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02895" lvl="5" marL="27432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17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02895" lvl="6" marL="32004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17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02895" lvl="7" marL="36576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17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02895" lvl="8" marL="41148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17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5" name="Google Shape;95;p36"/>
          <p:cNvSpPr txBox="1"/>
          <p:nvPr>
            <p:ph idx="10" type="dt"/>
          </p:nvPr>
        </p:nvSpPr>
        <p:spPr>
          <a:xfrm>
            <a:off x="2438400" y="6248400"/>
            <a:ext cx="2130425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6" name="Google Shape;96;p36"/>
          <p:cNvSpPr txBox="1"/>
          <p:nvPr>
            <p:ph idx="11" type="ftr"/>
          </p:nvPr>
        </p:nvSpPr>
        <p:spPr>
          <a:xfrm>
            <a:off x="5791200" y="6248400"/>
            <a:ext cx="2897187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7" name="Google Shape;97;p36"/>
          <p:cNvSpPr txBox="1"/>
          <p:nvPr>
            <p:ph idx="12" type="sldNum"/>
          </p:nvPr>
        </p:nvSpPr>
        <p:spPr>
          <a:xfrm>
            <a:off x="76200" y="6248400"/>
            <a:ext cx="587375" cy="4889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b="0" sz="1400"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0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hyperlink" Target="http://www.ucm.es/recursos-humanos-de-investigacion" TargetMode="External"/><Relationship Id="rId4" Type="http://schemas.openxmlformats.org/officeDocument/2006/relationships/hyperlink" Target="https://becas.ucm.es/" TargetMode="External"/><Relationship Id="rId10" Type="http://schemas.openxmlformats.org/officeDocument/2006/relationships/hyperlink" Target="https://www.scholarshipsads.com/" TargetMode="External"/><Relationship Id="rId9" Type="http://schemas.openxmlformats.org/officeDocument/2006/relationships/hyperlink" Target="https://ec.europa.eu/programmes/horizon2020/en/area/funding-researchers" TargetMode="External"/><Relationship Id="rId5" Type="http://schemas.openxmlformats.org/officeDocument/2006/relationships/hyperlink" Target="https://www.facebook.com/lacasadelestudianteucm" TargetMode="External"/><Relationship Id="rId6" Type="http://schemas.openxmlformats.org/officeDocument/2006/relationships/hyperlink" Target="http://web.ua.es/es/oia/becas-ayudas/" TargetMode="External"/><Relationship Id="rId7" Type="http://schemas.openxmlformats.org/officeDocument/2006/relationships/hyperlink" Target="http://www.h-net.org/" TargetMode="External"/><Relationship Id="rId8" Type="http://schemas.openxmlformats.org/officeDocument/2006/relationships/hyperlink" Target="http://www.jobs.ac.uk/" TargetMode="Externa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.jpg"/><Relationship Id="rId4" Type="http://schemas.openxmlformats.org/officeDocument/2006/relationships/image" Target="../media/image18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hyperlink" Target="http://agaur.gencat.cat/es/avaluacio/carhus/" TargetMode="External"/><Relationship Id="rId4" Type="http://schemas.openxmlformats.org/officeDocument/2006/relationships/hyperlink" Target="http://www.latindex.unam.mx/" TargetMode="External"/><Relationship Id="rId5" Type="http://schemas.openxmlformats.org/officeDocument/2006/relationships/hyperlink" Target="https://www.latindex.org/latindex/graficas" TargetMode="External"/><Relationship Id="rId6" Type="http://schemas.openxmlformats.org/officeDocument/2006/relationships/hyperlink" Target="http://www.scimagojr.com/" TargetMode="External"/><Relationship Id="rId7" Type="http://schemas.openxmlformats.org/officeDocument/2006/relationships/hyperlink" Target="http://miar.ub.edu/2014" TargetMode="Externa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hyperlink" Target="https://spi.csic.es/" TargetMode="Externa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hyperlink" Target="http://www.conferencealerts.com/" TargetMode="External"/><Relationship Id="rId4" Type="http://schemas.openxmlformats.org/officeDocument/2006/relationships/hyperlink" Target="http://www.conferencealerts.com/" TargetMode="Externa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10.jp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Relationship Id="rId3" Type="http://schemas.openxmlformats.org/officeDocument/2006/relationships/hyperlink" Target="https://rcc.harvard.edu/postdoctoral-research-fellowships-harvard-university" TargetMode="External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Relationship Id="rId3" Type="http://schemas.openxmlformats.org/officeDocument/2006/relationships/hyperlink" Target="https://www.ucm.es/servicio-de-investigacion" TargetMode="External"/><Relationship Id="rId4" Type="http://schemas.openxmlformats.org/officeDocument/2006/relationships/hyperlink" Target="http://www.precarios.org/" TargetMode="External"/><Relationship Id="rId5" Type="http://schemas.openxmlformats.org/officeDocument/2006/relationships/hyperlink" Target="http://precarios.org/forums" TargetMode="External"/><Relationship Id="rId6" Type="http://schemas.openxmlformats.org/officeDocument/2006/relationships/hyperlink" Target="https://archpostgrad.wordpress.com/" TargetMode="External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17.png"/></Relationships>
</file>

<file path=ppt/slides/_rels/slide39.xml.rels><?xml version="1.0" encoding="UTF-8" standalone="yes"?><Relationships xmlns="http://schemas.openxmlformats.org/package/2006/relationships"><Relationship Id="rId11" Type="http://schemas.openxmlformats.org/officeDocument/2006/relationships/image" Target="../media/image14.jpg"/><Relationship Id="rId10" Type="http://schemas.openxmlformats.org/officeDocument/2006/relationships/image" Target="../media/image8.png"/><Relationship Id="rId13" Type="http://schemas.openxmlformats.org/officeDocument/2006/relationships/image" Target="../media/image7.png"/><Relationship Id="rId12" Type="http://schemas.openxmlformats.org/officeDocument/2006/relationships/image" Target="../media/image5.png"/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13.jpg"/><Relationship Id="rId4" Type="http://schemas.openxmlformats.org/officeDocument/2006/relationships/image" Target="../media/image3.jpg"/><Relationship Id="rId9" Type="http://schemas.openxmlformats.org/officeDocument/2006/relationships/image" Target="../media/image6.jpg"/><Relationship Id="rId15" Type="http://schemas.openxmlformats.org/officeDocument/2006/relationships/image" Target="../media/image19.jpg"/><Relationship Id="rId14" Type="http://schemas.openxmlformats.org/officeDocument/2006/relationships/image" Target="../media/image15.jpg"/><Relationship Id="rId5" Type="http://schemas.openxmlformats.org/officeDocument/2006/relationships/image" Target="../media/image11.jpg"/><Relationship Id="rId6" Type="http://schemas.openxmlformats.org/officeDocument/2006/relationships/image" Target="../media/image12.png"/><Relationship Id="rId7" Type="http://schemas.openxmlformats.org/officeDocument/2006/relationships/image" Target="../media/image16.png"/><Relationship Id="rId8" Type="http://schemas.openxmlformats.org/officeDocument/2006/relationships/image" Target="../media/image9.jp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0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"/>
          <p:cNvSpPr txBox="1"/>
          <p:nvPr/>
        </p:nvSpPr>
        <p:spPr>
          <a:xfrm>
            <a:off x="1724025" y="2632075"/>
            <a:ext cx="6745287" cy="2835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</a:pPr>
            <a:r>
              <a:rPr b="1" i="0" lang="en-US" sz="6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 CARRERA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</a:pPr>
            <a:r>
              <a:rPr b="1" i="0" lang="en-US" sz="6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INVESTIGADORA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</a:pPr>
            <a:r>
              <a:rPr b="1" i="0" lang="en-US" sz="6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EN ESPAÑA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"/>
          <p:cNvSpPr txBox="1"/>
          <p:nvPr>
            <p:ph idx="1" type="body"/>
          </p:nvPr>
        </p:nvSpPr>
        <p:spPr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</a:pPr>
            <a:r>
              <a:rPr b="1" i="0" lang="en-US" sz="6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 ETAPA PREDOCTORAL I:</a:t>
            </a:r>
            <a:endParaRPr/>
          </a:p>
          <a:p>
            <a:pPr indent="-342900" lvl="0" marL="342900" rtl="0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4500"/>
              <a:buNone/>
            </a:pPr>
            <a:r>
              <a:rPr b="1" i="0" lang="en-US" sz="6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CONSEGUIR UN CONTRATO</a:t>
            </a:r>
            <a:r>
              <a:rPr b="1" lang="en-US" sz="6000"/>
              <a:t> 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3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REQUISITOS PARA </a:t>
            </a:r>
            <a:b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HACER UNA TESIS</a:t>
            </a:r>
            <a:endParaRPr/>
          </a:p>
        </p:txBody>
      </p:sp>
      <p:sp>
        <p:nvSpPr>
          <p:cNvPr id="119" name="Google Shape;119;p3"/>
          <p:cNvSpPr txBox="1"/>
          <p:nvPr>
            <p:ph idx="1" type="body"/>
          </p:nvPr>
        </p:nvSpPr>
        <p:spPr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1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Vocación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1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Tema</a:t>
            </a: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indent="-2286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1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Tutor</a:t>
            </a:r>
            <a:endParaRPr/>
          </a:p>
          <a:p>
            <a:pPr indent="-2286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1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Expediente</a:t>
            </a: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académico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4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LA TESIS: NORMATIVA DOCTORADO</a:t>
            </a:r>
            <a:endParaRPr/>
          </a:p>
        </p:txBody>
      </p:sp>
      <p:sp>
        <p:nvSpPr>
          <p:cNvPr id="125" name="Google Shape;125;p4"/>
          <p:cNvSpPr txBox="1"/>
          <p:nvPr>
            <p:ph idx="1" type="body"/>
          </p:nvPr>
        </p:nvSpPr>
        <p:spPr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 partir de la matriculación de la tesis: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1" marL="74295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Alumno a tiempo completo: 4 + 1</a:t>
            </a:r>
            <a:endParaRPr/>
          </a:p>
          <a:p>
            <a:pPr indent="-285750" lvl="1" marL="74295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Alumno a tiempo parcial: 7 + 1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Un año mínimo entre matriculación y lectura</a:t>
            </a:r>
            <a:endParaRPr/>
          </a:p>
          <a:p>
            <a:pPr indent="-2286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Mención Doctorado Internacional (antes Europeo)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5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LA TESIS</a:t>
            </a:r>
            <a:endParaRPr/>
          </a:p>
        </p:txBody>
      </p:sp>
      <p:sp>
        <p:nvSpPr>
          <p:cNvPr id="131" name="Google Shape;131;p5"/>
          <p:cNvSpPr txBox="1"/>
          <p:nvPr>
            <p:ph idx="1" type="body"/>
          </p:nvPr>
        </p:nvSpPr>
        <p:spPr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Originalidad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Constancia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Organización:</a:t>
            </a:r>
            <a:endParaRPr/>
          </a:p>
          <a:p>
            <a:pPr indent="-285750" lvl="1" marL="74295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Tiempo: duración del contrato/de la beca</a:t>
            </a:r>
            <a:endParaRPr/>
          </a:p>
          <a:p>
            <a:pPr indent="-285750" lvl="1" marL="74295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Lugar: dónde trabajar</a:t>
            </a:r>
            <a:endParaRPr/>
          </a:p>
          <a:p>
            <a:pPr indent="-285750" lvl="1" marL="74295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Tareas: priorización</a:t>
            </a:r>
            <a:endParaRPr/>
          </a:p>
          <a:p>
            <a:pPr indent="-285750" lvl="1" marL="74295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Metodología: cómo trabajar</a:t>
            </a:r>
            <a:endParaRPr/>
          </a:p>
          <a:p>
            <a:pPr indent="-247650" lvl="0" marL="34290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500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6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CONTRATOS</a:t>
            </a:r>
            <a:r>
              <a:rPr lang="en-US"/>
              <a:t> </a:t>
            </a: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PREDOCTORALES</a:t>
            </a:r>
            <a:endParaRPr/>
          </a:p>
        </p:txBody>
      </p:sp>
      <p:sp>
        <p:nvSpPr>
          <p:cNvPr id="137" name="Google Shape;137;p6"/>
          <p:cNvSpPr txBox="1"/>
          <p:nvPr>
            <p:ph idx="1" type="body"/>
          </p:nvPr>
        </p:nvSpPr>
        <p:spPr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</a:pP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IMPORTANTE</a:t>
            </a: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 Hasta 3-4 años tras la carrera</a:t>
            </a:r>
            <a:endParaRPr/>
          </a:p>
          <a:p>
            <a:pPr indent="-209550" lvl="0" marL="34290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</a:pP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Contrato </a:t>
            </a: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FPU</a:t>
            </a: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(Formación de </a:t>
            </a:r>
            <a:r>
              <a:rPr lang="en-US"/>
              <a:t>Profesorado </a:t>
            </a: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Universitario) del Ministerio de Ciencia, Innovación y Universidades</a:t>
            </a:r>
            <a:endParaRPr/>
          </a:p>
          <a:p>
            <a:pPr indent="-209550" lvl="0" marL="34290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</a:pP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Contratos Predoctorales para la Formación de Doctores (antes </a:t>
            </a: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FPI</a:t>
            </a: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o Formación de Personal Investigador) Ministerio de Ciencia, Innovación y Universidades</a:t>
            </a:r>
            <a:endParaRPr/>
          </a:p>
          <a:p>
            <a:pPr indent="-209550" lvl="0" marL="34290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7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UN CONTRATO TIPO: FPU</a:t>
            </a:r>
            <a:endParaRPr/>
          </a:p>
        </p:txBody>
      </p:sp>
      <p:sp>
        <p:nvSpPr>
          <p:cNvPr id="143" name="Google Shape;143;p7"/>
          <p:cNvSpPr txBox="1"/>
          <p:nvPr>
            <p:ph idx="1" type="body"/>
          </p:nvPr>
        </p:nvSpPr>
        <p:spPr>
          <a:xfrm>
            <a:off x="827087" y="2349500"/>
            <a:ext cx="7693025" cy="43926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5720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900">
                <a:solidFill>
                  <a:srgbClr val="FF3300"/>
                </a:solidFill>
                <a:latin typeface="Arial"/>
                <a:ea typeface="Arial"/>
                <a:cs typeface="Arial"/>
                <a:sym typeface="Arial"/>
              </a:rPr>
              <a:t>https://www.ciencia.gob.es/Convocatorias/2024/FPU2024.html</a:t>
            </a:r>
            <a:endParaRPr b="0" i="0" sz="1900">
              <a:solidFill>
                <a:srgbClr val="FF33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 u="sng"/>
          </a:p>
          <a:p>
            <a:pPr indent="-195261" lvl="1" marL="531812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Arial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95261" lvl="1" marL="531812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Arial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95261" lvl="1" marL="531812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Arial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52411" lvl="0" marL="342900" rtl="0" algn="l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SzPts val="1425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4" name="Google Shape;144;p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67550" y="2818425"/>
            <a:ext cx="7995077" cy="36658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333b7124734_1_0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UN CONTRATO TIPO: FPU</a:t>
            </a:r>
            <a:endParaRPr/>
          </a:p>
        </p:txBody>
      </p:sp>
      <p:sp>
        <p:nvSpPr>
          <p:cNvPr id="150" name="Google Shape;150;g333b7124734_1_0"/>
          <p:cNvSpPr txBox="1"/>
          <p:nvPr>
            <p:ph idx="1" type="body"/>
          </p:nvPr>
        </p:nvSpPr>
        <p:spPr>
          <a:xfrm>
            <a:off x="827087" y="2349500"/>
            <a:ext cx="7692900" cy="43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Noto Sans Symbols"/>
              <a:buChar char="●"/>
            </a:pPr>
            <a:r>
              <a:rPr lang="en-US" sz="1900" u="sng"/>
              <a:t>Objeto y finalidad</a:t>
            </a:r>
            <a:r>
              <a:rPr b="0" i="0" lang="en-US" sz="19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b="0" i="0" lang="en-US" sz="1900">
                <a:solidFill>
                  <a:srgbClr val="FF3300"/>
                </a:solidFill>
                <a:latin typeface="Arial"/>
                <a:ea typeface="Arial"/>
                <a:cs typeface="Arial"/>
                <a:sym typeface="Arial"/>
              </a:rPr>
              <a:t>https://www.ciencia.gob.es/Convocatorias/2024/FPU2024.html</a:t>
            </a:r>
            <a:endParaRPr b="0" i="0" sz="1900">
              <a:solidFill>
                <a:srgbClr val="FF33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 u="sng"/>
          </a:p>
          <a:p>
            <a:pPr indent="-349250" lvl="0" marL="4572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900"/>
              <a:buChar char="-"/>
            </a:pPr>
            <a:r>
              <a:rPr b="1" lang="en-US" sz="1800"/>
              <a:t>Formación investigadora </a:t>
            </a:r>
            <a:r>
              <a:rPr lang="en-US" sz="1800"/>
              <a:t>en programas de doctorado para la consecución del título de Doctor/a.</a:t>
            </a:r>
            <a:endParaRPr sz="1800"/>
          </a:p>
          <a:p>
            <a:pPr indent="0" lvl="0" marL="4572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350"/>
              <a:buNone/>
            </a:pPr>
            <a:r>
              <a:t/>
            </a:r>
            <a:endParaRPr b="1" sz="1800"/>
          </a:p>
          <a:p>
            <a:pPr indent="-349250" lvl="0" marL="4572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900"/>
              <a:buChar char="-"/>
            </a:pPr>
            <a:r>
              <a:rPr b="1" lang="en-US" sz="1800"/>
              <a:t>Adquisición de competencias docentes universitarias </a:t>
            </a:r>
            <a:r>
              <a:rPr lang="en-US" sz="1800"/>
              <a:t>en cualquier área del conocimiento científico: un mínimo de 90 horas y un máximo de 180 horas (máximo de 60 horas anuales).</a:t>
            </a:r>
            <a:endParaRPr sz="1800"/>
          </a:p>
          <a:p>
            <a:pPr indent="0" lvl="0" marL="4572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350"/>
              <a:buNone/>
            </a:pPr>
            <a:r>
              <a:t/>
            </a:r>
            <a:endParaRPr b="1" sz="1800"/>
          </a:p>
          <a:p>
            <a:pPr indent="-349250" lvl="0" marL="4572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900"/>
              <a:buChar char="-"/>
            </a:pPr>
            <a:r>
              <a:rPr b="1" lang="en-US" sz="1800"/>
              <a:t>Facilitar la futura incorporación de nuevos doctores </a:t>
            </a:r>
            <a:r>
              <a:rPr lang="en-US" sz="1800"/>
              <a:t>al sistema español de educación superior y de investigación científica.</a:t>
            </a:r>
            <a:endParaRPr sz="1800"/>
          </a:p>
          <a:p>
            <a:pPr indent="0" lvl="0" marL="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350"/>
              <a:buNone/>
            </a:pPr>
            <a:r>
              <a:t/>
            </a:r>
            <a:endParaRPr sz="1800"/>
          </a:p>
          <a:p>
            <a:pPr indent="-349250" lvl="0" marL="4572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900"/>
              <a:buChar char="-"/>
            </a:pPr>
            <a:r>
              <a:rPr b="1" lang="en-US" sz="1800"/>
              <a:t>Financiar la contratación laboral</a:t>
            </a:r>
            <a:r>
              <a:rPr lang="en-US" sz="1800"/>
              <a:t>, durante un periodo de orientación postdoctoral, de aquellos contratados predoctorales que obtengan el título de Doctor/a y realicen la colaboración en tareas docentes con antelación al inicio de la última anualidad de la ayuda (máximo 12 meses).</a:t>
            </a:r>
            <a:endParaRPr sz="1800"/>
          </a:p>
          <a:p>
            <a:pPr indent="-285750" lvl="1" marL="531812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425"/>
              <a:buFont typeface="Arial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95261" lvl="1" marL="531812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Arial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95261" lvl="1" marL="531812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Arial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95261" lvl="1" marL="531812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Arial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52412" lvl="0" marL="342900" rtl="0" algn="l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SzPts val="1425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175ee27d864_0_6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UN CONTRATO TIPO: FPU</a:t>
            </a:r>
            <a:endParaRPr/>
          </a:p>
        </p:txBody>
      </p:sp>
      <p:sp>
        <p:nvSpPr>
          <p:cNvPr id="156" name="Google Shape;156;g175ee27d864_0_6"/>
          <p:cNvSpPr txBox="1"/>
          <p:nvPr>
            <p:ph idx="1" type="body"/>
          </p:nvPr>
        </p:nvSpPr>
        <p:spPr>
          <a:xfrm>
            <a:off x="827087" y="2349500"/>
            <a:ext cx="7692900" cy="43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Noto Sans Symbols"/>
              <a:buChar char="●"/>
            </a:pPr>
            <a:r>
              <a:rPr lang="en-US" sz="1900" u="sng"/>
              <a:t>Objeto y finalidad</a:t>
            </a:r>
            <a:r>
              <a:rPr b="0" i="0" lang="en-US" sz="19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 u="sng"/>
          </a:p>
          <a:p>
            <a:pPr indent="-342900" lvl="0" marL="3429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425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9250" lvl="0" marL="4572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900"/>
              <a:buChar char="-"/>
            </a:pPr>
            <a:r>
              <a:rPr lang="en-US" sz="1900"/>
              <a:t>Durante el contrato (pre o postdoctoral) se financiará una única </a:t>
            </a:r>
            <a:r>
              <a:rPr b="1" lang="en-US" sz="1900"/>
              <a:t>estancia formativa</a:t>
            </a:r>
            <a:r>
              <a:rPr lang="en-US" sz="1900"/>
              <a:t> con una duración mínima de un mes y máxima de tres meses (a partir del noveno mes y seis meses antes de finalizar el contrato). La estancia se efectuará en un centro o grupo de investigación </a:t>
            </a:r>
            <a:r>
              <a:rPr b="1" lang="en-US" sz="1900"/>
              <a:t>en el extranjero</a:t>
            </a:r>
            <a:r>
              <a:rPr lang="en-US" sz="1900"/>
              <a:t>, o bien en un centro o grupo de investigación situado en España. En el caso de que sea </a:t>
            </a:r>
            <a:r>
              <a:rPr b="1" lang="en-US" sz="1900"/>
              <a:t>en España</a:t>
            </a:r>
            <a:r>
              <a:rPr lang="en-US" sz="1900"/>
              <a:t>, deberá estar en una localidad distinta de la del centro de adscripción del beneficiario.</a:t>
            </a:r>
            <a:endParaRPr/>
          </a:p>
          <a:p>
            <a:pPr indent="-228600" lvl="0" marL="4572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900"/>
              <a:buNone/>
            </a:pPr>
            <a:r>
              <a:t/>
            </a:r>
            <a:endParaRPr sz="1900"/>
          </a:p>
          <a:p>
            <a:pPr indent="-317500" lvl="0" marL="4572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400"/>
              <a:buChar char="●"/>
            </a:pPr>
            <a:r>
              <a:rPr lang="en-US" sz="1900" u="sng"/>
              <a:t>Número de ayudas:</a:t>
            </a:r>
            <a:endParaRPr sz="1900" u="sng"/>
          </a:p>
          <a:p>
            <a:pPr indent="0" lvl="0" marL="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350"/>
              <a:buNone/>
            </a:pPr>
            <a:r>
              <a:t/>
            </a:r>
            <a:endParaRPr sz="1900"/>
          </a:p>
          <a:p>
            <a:pPr indent="-349250" lvl="0" marL="4572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900"/>
              <a:buChar char="-"/>
            </a:pPr>
            <a:r>
              <a:rPr lang="en-US" sz="1900"/>
              <a:t>En </a:t>
            </a:r>
            <a:r>
              <a:rPr b="1" lang="en-US" sz="1900"/>
              <a:t>2024/2025</a:t>
            </a:r>
            <a:r>
              <a:rPr lang="en-US" sz="1900"/>
              <a:t> se han convocado </a:t>
            </a:r>
            <a:r>
              <a:rPr b="1" lang="en-US" sz="1900"/>
              <a:t>900 ayudas</a:t>
            </a:r>
            <a:r>
              <a:rPr lang="en-US" sz="1900"/>
              <a:t>, de las que 45 se han reservado a la contratación de investigadores predoctorales con una discapacidad igual o superior al 33%.</a:t>
            </a:r>
            <a:endParaRPr sz="1900"/>
          </a:p>
          <a:p>
            <a:pPr indent="-195262" lvl="1" marL="531812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Arial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95262" lvl="1" marL="531812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Arial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52411" lvl="0" marL="342900" rtl="0" algn="l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SzPts val="1425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175ee27d864_0_11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UN CONTRATO TIPO: FPU</a:t>
            </a:r>
            <a:endParaRPr/>
          </a:p>
        </p:txBody>
      </p:sp>
      <p:sp>
        <p:nvSpPr>
          <p:cNvPr id="162" name="Google Shape;162;g175ee27d864_0_11"/>
          <p:cNvSpPr txBox="1"/>
          <p:nvPr>
            <p:ph idx="1" type="body"/>
          </p:nvPr>
        </p:nvSpPr>
        <p:spPr>
          <a:xfrm>
            <a:off x="827087" y="2349500"/>
            <a:ext cx="7692900" cy="43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Noto Sans Symbols"/>
              <a:buChar char="●"/>
            </a:pPr>
            <a:r>
              <a:rPr lang="en-US" sz="1900" u="sng"/>
              <a:t>Requisitos de solicitud</a:t>
            </a:r>
            <a:r>
              <a:rPr b="0" i="0" lang="en-US" sz="19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 u="sng"/>
          </a:p>
          <a:p>
            <a:pPr indent="-342900" lvl="0" marL="3429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425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9250" lvl="0" marL="4572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900"/>
              <a:buChar char="-"/>
            </a:pPr>
            <a:r>
              <a:rPr lang="en-US" sz="1900"/>
              <a:t>Haber finalizado los estudios previos (</a:t>
            </a:r>
            <a:r>
              <a:rPr b="1" lang="en-US" sz="1900"/>
              <a:t>grado</a:t>
            </a:r>
            <a:r>
              <a:rPr lang="en-US" sz="1900"/>
              <a:t>) con posterioridad a la fecha fijada en la convocatoria (2024/2025: 1 de enero de 2021).</a:t>
            </a:r>
            <a:endParaRPr sz="1900"/>
          </a:p>
          <a:p>
            <a:pPr indent="0" lvl="0" marL="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350"/>
              <a:buNone/>
            </a:pPr>
            <a:r>
              <a:t/>
            </a:r>
            <a:endParaRPr sz="1900"/>
          </a:p>
          <a:p>
            <a:pPr indent="-349250" lvl="0" marL="4572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900"/>
              <a:buChar char="-"/>
            </a:pPr>
            <a:r>
              <a:rPr b="1" lang="en-US" sz="1900"/>
              <a:t>1)</a:t>
            </a:r>
            <a:r>
              <a:rPr lang="en-US" sz="1900"/>
              <a:t> Estar matriculado en un </a:t>
            </a:r>
            <a:r>
              <a:rPr b="1" lang="en-US" sz="1900"/>
              <a:t>programa de doctorado</a:t>
            </a:r>
            <a:r>
              <a:rPr lang="en-US" sz="1900"/>
              <a:t> de una universidad española en el momento de la presentación de la solicitud; </a:t>
            </a:r>
            <a:r>
              <a:rPr b="1" lang="en-US" sz="1900">
                <a:solidFill>
                  <a:srgbClr val="FF3300"/>
                </a:solidFill>
              </a:rPr>
              <a:t>o</a:t>
            </a:r>
            <a:r>
              <a:rPr lang="en-US" sz="1900"/>
              <a:t> </a:t>
            </a:r>
            <a:r>
              <a:rPr b="1" lang="en-US" sz="1900"/>
              <a:t>2)</a:t>
            </a:r>
            <a:r>
              <a:rPr lang="en-US" sz="1900"/>
              <a:t> estar en posesión del </a:t>
            </a:r>
            <a:r>
              <a:rPr b="1" lang="en-US" sz="1900"/>
              <a:t>título de máster</a:t>
            </a:r>
            <a:r>
              <a:rPr lang="en-US" sz="1900"/>
              <a:t> o haber realizado la </a:t>
            </a:r>
            <a:r>
              <a:rPr b="1" lang="en-US" sz="1900"/>
              <a:t>matrícula en un máster oficial</a:t>
            </a:r>
            <a:r>
              <a:rPr lang="en-US" sz="1900"/>
              <a:t> que dé acceso a un programa de doctorado en el curso siguiente.</a:t>
            </a:r>
            <a:endParaRPr sz="1900"/>
          </a:p>
          <a:p>
            <a:pPr indent="0" lvl="0" marL="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350"/>
              <a:buNone/>
            </a:pPr>
            <a:r>
              <a:t/>
            </a:r>
            <a:endParaRPr sz="1900"/>
          </a:p>
          <a:p>
            <a:pPr indent="-349250" lvl="0" marL="4572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900"/>
              <a:buChar char="-"/>
            </a:pPr>
            <a:r>
              <a:rPr b="1" lang="en-US" sz="1900"/>
              <a:t>No podrán participar:</a:t>
            </a:r>
            <a:r>
              <a:rPr lang="en-US" sz="1900"/>
              <a:t> </a:t>
            </a:r>
            <a:r>
              <a:rPr b="1" lang="en-US" sz="1900"/>
              <a:t>1)</a:t>
            </a:r>
            <a:r>
              <a:rPr lang="en-US" sz="1900"/>
              <a:t> quienes ya estén en posesión del título de Doctor/a; </a:t>
            </a:r>
            <a:r>
              <a:rPr b="1" lang="en-US" sz="1900">
                <a:solidFill>
                  <a:srgbClr val="FF3300"/>
                </a:solidFill>
              </a:rPr>
              <a:t>o</a:t>
            </a:r>
            <a:r>
              <a:rPr lang="en-US" sz="1900"/>
              <a:t> </a:t>
            </a:r>
            <a:r>
              <a:rPr b="1" lang="en-US" sz="1900"/>
              <a:t>2)</a:t>
            </a:r>
            <a:r>
              <a:rPr lang="en-US" sz="1900"/>
              <a:t> quienes hayas disfrutado de un </a:t>
            </a:r>
            <a:r>
              <a:rPr b="1" lang="en-US" sz="1900"/>
              <a:t>contrato predoctoral por un tiempo superior a 24 meses</a:t>
            </a:r>
            <a:r>
              <a:rPr lang="en-US" sz="1900"/>
              <a:t>.</a:t>
            </a:r>
            <a:endParaRPr sz="1900"/>
          </a:p>
          <a:p>
            <a:pPr indent="-195262" lvl="1" marL="531812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Arial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52411" lvl="0" marL="342900" rtl="0" algn="l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SzPts val="1425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175ee27d864_0_16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UN CONTRATO TIPO: FPU</a:t>
            </a:r>
            <a:endParaRPr/>
          </a:p>
        </p:txBody>
      </p:sp>
      <p:sp>
        <p:nvSpPr>
          <p:cNvPr id="168" name="Google Shape;168;g175ee27d864_0_16"/>
          <p:cNvSpPr txBox="1"/>
          <p:nvPr>
            <p:ph idx="1" type="body"/>
          </p:nvPr>
        </p:nvSpPr>
        <p:spPr>
          <a:xfrm>
            <a:off x="827087" y="2349500"/>
            <a:ext cx="7692900" cy="43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Noto Sans Symbols"/>
              <a:buChar char="●"/>
            </a:pPr>
            <a:r>
              <a:rPr lang="en-US" sz="1900" u="sng"/>
              <a:t>Requisitos de solicitud</a:t>
            </a:r>
            <a:r>
              <a:rPr b="0" i="0" lang="en-US" sz="19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 u="sng"/>
          </a:p>
          <a:p>
            <a:pPr indent="-342900" lvl="0" marL="3429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425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9250" lvl="0" marL="4572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900"/>
              <a:buChar char="-"/>
            </a:pPr>
            <a:r>
              <a:rPr lang="en-US" sz="1900"/>
              <a:t>Los solicitantes</a:t>
            </a:r>
            <a:r>
              <a:rPr lang="en-US" sz="1900"/>
              <a:t> deberán acreditar la obtención de una </a:t>
            </a:r>
            <a:r>
              <a:rPr b="1" lang="en-US" sz="1900"/>
              <a:t>nota media</a:t>
            </a:r>
            <a:r>
              <a:rPr lang="en-US" sz="1900"/>
              <a:t> en su expediente académico, en la escala 0-10, igual o superior a la nota de referencia para cada nivel y rama de conocimiento (la nota media deberá ser calculada con al menos 240 créditos superados):</a:t>
            </a:r>
            <a:endParaRPr sz="1900"/>
          </a:p>
          <a:p>
            <a:pPr indent="0" lvl="0" marL="4572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350"/>
              <a:buNone/>
            </a:pPr>
            <a:r>
              <a:t/>
            </a:r>
            <a:endParaRPr sz="1900"/>
          </a:p>
          <a:p>
            <a:pPr indent="0" lvl="0" marL="4572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350"/>
              <a:buNone/>
            </a:pPr>
            <a:r>
              <a:rPr lang="en-US" sz="1900"/>
              <a:t>	</a:t>
            </a:r>
            <a:r>
              <a:rPr b="1" lang="en-US" sz="1900"/>
              <a:t>Artes y Humanidades</a:t>
            </a:r>
            <a:r>
              <a:rPr lang="en-US" sz="1900"/>
              <a:t> - Grado: 8,210.</a:t>
            </a:r>
            <a:endParaRPr/>
          </a:p>
          <a:p>
            <a:pPr indent="0" lvl="0" marL="4572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350"/>
              <a:buNone/>
            </a:pPr>
            <a:r>
              <a:rPr lang="en-US" sz="1900"/>
              <a:t>		- para el grupo de discapacidad: 7,340.</a:t>
            </a:r>
            <a:endParaRPr sz="19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46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UN CONTRATO TIPO: FPU</a:t>
            </a:r>
            <a:endParaRPr/>
          </a:p>
        </p:txBody>
      </p:sp>
      <p:sp>
        <p:nvSpPr>
          <p:cNvPr id="174" name="Google Shape;174;p46"/>
          <p:cNvSpPr txBox="1"/>
          <p:nvPr>
            <p:ph idx="1" type="body"/>
          </p:nvPr>
        </p:nvSpPr>
        <p:spPr>
          <a:xfrm>
            <a:off x="827087" y="2349500"/>
            <a:ext cx="7692900" cy="43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Noto Sans Symbols"/>
              <a:buChar char="●"/>
            </a:pPr>
            <a:r>
              <a:rPr lang="en-US" sz="1900" u="sng"/>
              <a:t>Requisitos de solicitud</a:t>
            </a:r>
            <a:r>
              <a:rPr b="0" i="0" lang="en-US" sz="19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 u="sng"/>
          </a:p>
          <a:p>
            <a:pPr indent="-342900" lvl="0" marL="3429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425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9250" lvl="0" marL="4572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900"/>
              <a:buChar char="-"/>
            </a:pPr>
            <a:r>
              <a:rPr lang="en-US" sz="1900"/>
              <a:t>El </a:t>
            </a:r>
            <a:r>
              <a:rPr b="1" lang="en-US" sz="1900"/>
              <a:t>director/a de tesis</a:t>
            </a:r>
            <a:r>
              <a:rPr lang="en-US" sz="1900"/>
              <a:t> debe cumplir los siguientes requisitos:</a:t>
            </a:r>
            <a:endParaRPr/>
          </a:p>
          <a:p>
            <a:pPr indent="0" lvl="0" marL="10795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900"/>
              <a:buNone/>
            </a:pPr>
            <a:r>
              <a:t/>
            </a:r>
            <a:endParaRPr i="0" sz="1900" u="none">
              <a:solidFill>
                <a:schemeClr val="dk1"/>
              </a:solidFill>
            </a:endParaRPr>
          </a:p>
          <a:p>
            <a:pPr indent="0" lvl="0" marL="10795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900"/>
              <a:buNone/>
            </a:pPr>
            <a:r>
              <a:rPr lang="en-US" sz="1900"/>
              <a:t>	1) Tener el </a:t>
            </a:r>
            <a:r>
              <a:rPr b="1" lang="en-US" sz="1900"/>
              <a:t>título de doctor/a</a:t>
            </a:r>
            <a:r>
              <a:rPr lang="en-US" sz="1900"/>
              <a:t>.</a:t>
            </a:r>
            <a:endParaRPr/>
          </a:p>
          <a:p>
            <a:pPr indent="0" lvl="0" marL="10795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900"/>
              <a:buNone/>
            </a:pPr>
            <a:r>
              <a:t/>
            </a:r>
            <a:endParaRPr sz="1900"/>
          </a:p>
          <a:p>
            <a:pPr indent="0" lvl="0" marL="10795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900"/>
              <a:buNone/>
            </a:pPr>
            <a:r>
              <a:rPr lang="en-US" sz="1900"/>
              <a:t>	2) Poseer una </a:t>
            </a:r>
            <a:r>
              <a:rPr b="1" lang="en-US" sz="1900"/>
              <a:t>vinculación contractual o funcionarial</a:t>
            </a:r>
            <a:r>
              <a:rPr lang="en-US" sz="1900"/>
              <a:t> con el 	centro de adscripción que deberá mantenerse </a:t>
            </a:r>
            <a:r>
              <a:rPr b="1" lang="en-US" sz="1900"/>
              <a:t>durante el tiempo de duración de la ayuda</a:t>
            </a:r>
            <a:r>
              <a:rPr lang="en-US" sz="1900"/>
              <a:t>.</a:t>
            </a:r>
            <a:endParaRPr/>
          </a:p>
          <a:p>
            <a:pPr indent="0" lvl="0" marL="10795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900"/>
              <a:buNone/>
            </a:pPr>
            <a:r>
              <a:t/>
            </a:r>
            <a:endParaRPr sz="1900"/>
          </a:p>
          <a:p>
            <a:pPr indent="0" lvl="0" marL="10795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900"/>
              <a:buNone/>
            </a:pPr>
            <a:r>
              <a:rPr lang="en-US" sz="1900"/>
              <a:t>	3) </a:t>
            </a:r>
            <a:r>
              <a:rPr b="1" lang="en-US" sz="1900"/>
              <a:t>Un director únicamente podrá respaldar a un investigador 	por convocatoria</a:t>
            </a:r>
            <a:r>
              <a:rPr lang="en-US" sz="1900"/>
              <a:t>. La presentación de más de uno será motivo de exclusión de todos los candidatos afectados.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175ee27d864_0_1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UN CONTRATO TIPO: FPU</a:t>
            </a:r>
            <a:endParaRPr/>
          </a:p>
        </p:txBody>
      </p:sp>
      <p:sp>
        <p:nvSpPr>
          <p:cNvPr id="180" name="Google Shape;180;g175ee27d864_0_1"/>
          <p:cNvSpPr txBox="1"/>
          <p:nvPr>
            <p:ph idx="1" type="body"/>
          </p:nvPr>
        </p:nvSpPr>
        <p:spPr>
          <a:xfrm>
            <a:off x="827087" y="2349500"/>
            <a:ext cx="7692900" cy="43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Noto Sans Symbols"/>
              <a:buChar char="●"/>
            </a:pPr>
            <a:r>
              <a:rPr b="0" i="0" lang="en-US" sz="19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Criterios de éxito (evaluación</a:t>
            </a:r>
            <a:r>
              <a:rPr lang="en-US" sz="1900" u="sng"/>
              <a:t>)</a:t>
            </a:r>
            <a:r>
              <a:rPr b="0" i="0" lang="en-US" sz="19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r>
              <a:rPr b="0" i="0" lang="en-US" sz="19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en-US" sz="1900">
                <a:solidFill>
                  <a:srgbClr val="FF3300"/>
                </a:solidFill>
              </a:rPr>
              <a:t>100 puntos</a:t>
            </a:r>
            <a:endParaRPr b="1">
              <a:solidFill>
                <a:srgbClr val="FF3300"/>
              </a:solidFill>
            </a:endParaRPr>
          </a:p>
          <a:p>
            <a:pPr indent="-342900" lvl="0" marL="3429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425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1" marL="531812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425"/>
              <a:buChar char="–"/>
            </a:pPr>
            <a:r>
              <a:rPr b="1" i="0" lang="en-US" sz="19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Nota media ponderada – </a:t>
            </a:r>
            <a:r>
              <a:rPr b="1" lang="en-US" sz="1900"/>
              <a:t>8</a:t>
            </a:r>
            <a:r>
              <a:rPr b="1" lang="en-US" sz="1900"/>
              <a:t>0</a:t>
            </a:r>
            <a:r>
              <a:rPr b="1" i="0" lang="en-US" sz="19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puntos</a:t>
            </a:r>
            <a:r>
              <a:rPr b="0" i="0" lang="en-US" sz="19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  <a:p>
            <a:pPr indent="-195262" lvl="1" marL="531812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Arial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1" marL="531812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Arial"/>
              <a:buChar char="–"/>
            </a:pPr>
            <a:r>
              <a:rPr b="1" lang="en-US" sz="1900"/>
              <a:t>CV director/a</a:t>
            </a:r>
            <a:r>
              <a:rPr b="1" i="0" lang="en-US" sz="19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(Comisión académica</a:t>
            </a:r>
            <a:r>
              <a:rPr b="1" lang="en-US" sz="1900"/>
              <a:t>) </a:t>
            </a:r>
            <a:r>
              <a:rPr b="1" i="0" lang="en-US" sz="19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– </a:t>
            </a:r>
            <a:r>
              <a:rPr b="1" lang="en-US" sz="1900"/>
              <a:t>1</a:t>
            </a:r>
            <a:r>
              <a:rPr b="1" i="0" lang="en-US" sz="19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0 puntos</a:t>
            </a:r>
            <a:r>
              <a:rPr lang="en-US" sz="1900"/>
              <a:t>.</a:t>
            </a:r>
            <a:endParaRPr sz="1900"/>
          </a:p>
          <a:p>
            <a:pPr indent="0" lvl="0" marL="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-285750" lvl="1" marL="531812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425"/>
              <a:buChar char="–"/>
            </a:pPr>
            <a:r>
              <a:rPr b="1" lang="en-US" sz="1900"/>
              <a:t>Impacto en la formación, empleabilidad, trayectoria (Comisión académica)</a:t>
            </a:r>
            <a:r>
              <a:rPr b="1" lang="en-US" sz="1900"/>
              <a:t> – 10 puntos</a:t>
            </a:r>
            <a:r>
              <a:rPr lang="en-US" sz="1900"/>
              <a:t>.</a:t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95262" lvl="1" marL="531812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Arial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95262" lvl="1" marL="531812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Arial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52411" lvl="0" marL="342900" rtl="0" algn="l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SzPts val="1425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9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UN CONTRATO TIPO: FPU</a:t>
            </a:r>
            <a:endParaRPr/>
          </a:p>
        </p:txBody>
      </p:sp>
      <p:sp>
        <p:nvSpPr>
          <p:cNvPr id="186" name="Google Shape;186;p9"/>
          <p:cNvSpPr txBox="1"/>
          <p:nvPr>
            <p:ph idx="1" type="body"/>
          </p:nvPr>
        </p:nvSpPr>
        <p:spPr>
          <a:xfrm>
            <a:off x="838200" y="2362200"/>
            <a:ext cx="7848600" cy="4306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Condiciones laborales:</a:t>
            </a: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EPIF</a:t>
            </a: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(Estatuto del Personal Investigador en Formación)/Carta Europea del Investigador/ Ley de la Ciencia 14/2011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240"/>
              </a:spcBef>
              <a:spcAft>
                <a:spcPts val="0"/>
              </a:spcAft>
              <a:buSzPts val="900"/>
              <a:buNone/>
            </a:pPr>
            <a:r>
              <a:t/>
            </a:r>
            <a:endParaRPr b="0" i="0" sz="12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1" marL="74295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SzPts val="1350"/>
              <a:buChar char="–"/>
            </a:pPr>
            <a:r>
              <a:rPr b="1" i="0" lang="en-US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Contrato</a:t>
            </a:r>
            <a:r>
              <a:rPr i="0" lang="en-US" sz="1800" u="none">
                <a:solidFill>
                  <a:schemeClr val="dk1"/>
                </a:solidFill>
              </a:rPr>
              <a:t> </a:t>
            </a:r>
            <a:r>
              <a:rPr lang="en-US" sz="1800"/>
              <a:t>(</a:t>
            </a:r>
            <a:r>
              <a:rPr i="0" lang="en-US" sz="1800" u="none">
                <a:solidFill>
                  <a:schemeClr val="dk1"/>
                </a:solidFill>
              </a:rPr>
              <a:t>202</a:t>
            </a:r>
            <a:r>
              <a:rPr lang="en-US" sz="1800"/>
              <a:t>4</a:t>
            </a:r>
            <a:r>
              <a:rPr i="0" lang="en-US" sz="1800" u="none">
                <a:solidFill>
                  <a:schemeClr val="dk1"/>
                </a:solidFill>
              </a:rPr>
              <a:t>-202</a:t>
            </a:r>
            <a:r>
              <a:rPr lang="en-US" sz="1800"/>
              <a:t>5</a:t>
            </a:r>
            <a:r>
              <a:rPr i="0" lang="en-US" sz="1800" u="none">
                <a:solidFill>
                  <a:schemeClr val="dk1"/>
                </a:solidFill>
              </a:rPr>
              <a:t>)</a:t>
            </a:r>
            <a:r>
              <a:rPr lang="en-US" sz="1800"/>
              <a:t>: En el contrato predoctoral que se formalice con el centro de adscripción deberá figurar como </a:t>
            </a:r>
            <a:r>
              <a:rPr b="1" lang="en-US" sz="1800"/>
              <a:t>importe mínimo anual 24.360 euros</a:t>
            </a:r>
            <a:r>
              <a:rPr lang="en-US" sz="1800"/>
              <a:t> en cada uno de los años de la ayuda. En cada año se abonarán </a:t>
            </a:r>
            <a:r>
              <a:rPr b="1" lang="en-US" sz="1800"/>
              <a:t>12 mensualidades y dos pagas extraordinarias</a:t>
            </a:r>
            <a:r>
              <a:rPr lang="en-US" sz="1800"/>
              <a:t>.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g333b7124734_1_7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UN CONTRATO TIPO: FPU</a:t>
            </a:r>
            <a:endParaRPr/>
          </a:p>
        </p:txBody>
      </p:sp>
      <p:sp>
        <p:nvSpPr>
          <p:cNvPr id="192" name="Google Shape;192;g333b7124734_1_7"/>
          <p:cNvSpPr txBox="1"/>
          <p:nvPr>
            <p:ph idx="1" type="body"/>
          </p:nvPr>
        </p:nvSpPr>
        <p:spPr>
          <a:xfrm>
            <a:off x="838200" y="2362200"/>
            <a:ext cx="7848600" cy="4306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lang="en-US" sz="2400" u="sng"/>
              <a:t>Obligaciones</a:t>
            </a:r>
            <a:r>
              <a:rPr b="0" i="0" lang="en-US" sz="24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 b="0" i="0" sz="1200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 b="1" sz="1800"/>
          </a:p>
          <a:p>
            <a:pPr indent="-285750" lvl="1" marL="74295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SzPts val="1350"/>
              <a:buChar char="–"/>
            </a:pPr>
            <a:r>
              <a:rPr lang="en-US" sz="1800"/>
              <a:t>Los contratados que transcurrido un año desde la finalización de la ayuda no hubieran defendido la tesis y obtenido el título de doctor/a, presentarán un informe extraordinario que recogerá las causas que han originado la no terminación de la tesis, así como el nuevo plazo de finalización estimado</a:t>
            </a:r>
            <a:r>
              <a:rPr lang="en-US" sz="1800"/>
              <a:t>.</a:t>
            </a:r>
            <a:endParaRPr sz="1800"/>
          </a:p>
          <a:p>
            <a:pPr indent="0" lvl="0" marL="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-314325" lvl="1" marL="74295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SzPts val="1800"/>
              <a:buChar char="–"/>
            </a:pPr>
            <a:r>
              <a:rPr lang="en-US" sz="1800"/>
              <a:t>En el caso de abandono de la tesis y de incumplimiento de la formación doctoral se precisarán las causas para valorar su incidencia en el grado de cumplimiento del objeto de la ayuda.</a:t>
            </a:r>
            <a:endParaRPr sz="1800"/>
          </a:p>
          <a:p>
            <a:pPr indent="0" lvl="0" marL="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-314325" lvl="1" marL="74295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SzPts val="1800"/>
              <a:buChar char="–"/>
            </a:pPr>
            <a:r>
              <a:rPr lang="en-US" sz="1800"/>
              <a:t>El incumplimiento de las obligaciones pueden conducir a </a:t>
            </a:r>
            <a:r>
              <a:rPr b="1" lang="en-US" sz="1800"/>
              <a:t>reintegros por incumplimiento o por rescisión de la ayuda</a:t>
            </a:r>
            <a:r>
              <a:rPr lang="en-US" sz="1800"/>
              <a:t>.</a:t>
            </a:r>
            <a:endParaRPr sz="18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0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CONTRATOS</a:t>
            </a:r>
            <a:r>
              <a:rPr lang="en-US"/>
              <a:t> </a:t>
            </a: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PREDOCTORALES</a:t>
            </a:r>
            <a:endParaRPr/>
          </a:p>
        </p:txBody>
      </p:sp>
      <p:sp>
        <p:nvSpPr>
          <p:cNvPr id="198" name="Google Shape;198;p10"/>
          <p:cNvSpPr txBox="1"/>
          <p:nvPr>
            <p:ph idx="1" type="body"/>
          </p:nvPr>
        </p:nvSpPr>
        <p:spPr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Contratos </a:t>
            </a:r>
            <a:r>
              <a:rPr b="1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JAE</a:t>
            </a:r>
            <a:r>
              <a:rPr b="0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 Predoc del CSIC</a:t>
            </a:r>
            <a:endParaRPr/>
          </a:p>
          <a:p>
            <a:pPr indent="-228600" lvl="0" marL="342900" rtl="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Contratos de las </a:t>
            </a:r>
            <a:r>
              <a:rPr b="1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CCAA </a:t>
            </a:r>
            <a:r>
              <a:rPr b="0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(Garantía/Empleo Juvenil)</a:t>
            </a:r>
            <a:endParaRPr/>
          </a:p>
          <a:p>
            <a:pPr indent="-228600" lvl="0" marL="342900" rtl="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Contratos de las </a:t>
            </a:r>
            <a:r>
              <a:rPr b="1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Universidades</a:t>
            </a: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(UCM</a:t>
            </a:r>
            <a:r>
              <a:rPr lang="en-US" sz="2400">
                <a:solidFill>
                  <a:srgbClr val="000066"/>
                </a:solidFill>
              </a:rPr>
              <a:t>)</a:t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SzPts val="2100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0955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SzPts val="2100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1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lang="en-US"/>
              <a:t>CONTRATOS/BECAS </a:t>
            </a: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PREDOCTORALES</a:t>
            </a:r>
            <a:endParaRPr/>
          </a:p>
        </p:txBody>
      </p:sp>
      <p:sp>
        <p:nvSpPr>
          <p:cNvPr id="204" name="Google Shape;204;p11"/>
          <p:cNvSpPr txBox="1"/>
          <p:nvPr>
            <p:ph idx="1" type="body"/>
          </p:nvPr>
        </p:nvSpPr>
        <p:spPr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350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</a:pP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Becas de fundaciones y entidades </a:t>
            </a: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privadas</a:t>
            </a: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(Fundación La Caixa, Fundación Oriol Urquijo…)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SzPts val="2100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</a:pP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Marie</a:t>
            </a: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Curie</a:t>
            </a: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Actions, </a:t>
            </a:r>
            <a:r>
              <a:rPr b="1" i="0" lang="en-US" sz="2800" u="none">
                <a:solidFill>
                  <a:schemeClr val="dk1"/>
                </a:solidFill>
              </a:rPr>
              <a:t>ERC </a:t>
            </a: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Projects</a:t>
            </a:r>
            <a:endParaRPr/>
          </a:p>
          <a:p>
            <a:pPr indent="-20955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SzPts val="2100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2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CONTRATOS/BECAS</a:t>
            </a:r>
            <a:b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PREDOCTORALES Y ESTANCIAS</a:t>
            </a:r>
            <a:endParaRPr/>
          </a:p>
        </p:txBody>
      </p:sp>
      <p:sp>
        <p:nvSpPr>
          <p:cNvPr id="210" name="Google Shape;210;p12"/>
          <p:cNvSpPr txBox="1"/>
          <p:nvPr>
            <p:ph idx="1" type="body"/>
          </p:nvPr>
        </p:nvSpPr>
        <p:spPr>
          <a:xfrm>
            <a:off x="798512" y="2362200"/>
            <a:ext cx="7693025" cy="40909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Erasmus Prácticas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DAAD</a:t>
            </a:r>
            <a:endParaRPr/>
          </a:p>
          <a:p>
            <a:pPr indent="-2286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École Française (Rome, Athènes)</a:t>
            </a:r>
            <a:endParaRPr/>
          </a:p>
          <a:p>
            <a:pPr indent="-2286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British School at Athens </a:t>
            </a:r>
            <a:endParaRPr/>
          </a:p>
          <a:p>
            <a:pPr indent="-2286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Fondation Hardt</a:t>
            </a:r>
            <a:endParaRPr/>
          </a:p>
          <a:p>
            <a:pPr indent="-2286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Cost Action</a:t>
            </a:r>
            <a:endParaRPr/>
          </a:p>
          <a:p>
            <a:pPr indent="-2286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3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CONTRATOS/BECAS</a:t>
            </a:r>
            <a:b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PREDOCTORALES</a:t>
            </a:r>
            <a:endParaRPr/>
          </a:p>
        </p:txBody>
      </p:sp>
      <p:sp>
        <p:nvSpPr>
          <p:cNvPr id="216" name="Google Shape;216;p13"/>
          <p:cNvSpPr txBox="1"/>
          <p:nvPr>
            <p:ph idx="1" type="body"/>
          </p:nvPr>
        </p:nvSpPr>
        <p:spPr>
          <a:xfrm>
            <a:off x="762000" y="2205037"/>
            <a:ext cx="8054975" cy="4652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t/>
            </a:r>
            <a:endParaRPr b="0" i="0" sz="16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Noto Sans Symbols"/>
              <a:buChar char="●"/>
            </a:pPr>
            <a:r>
              <a:rPr b="0" i="0" lang="en-US" sz="1600" u="sng">
                <a:solidFill>
                  <a:schemeClr val="dk1"/>
                </a:solid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http://www.ucm.es/recursos-humanos-de-investigacion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t/>
            </a:r>
            <a:endParaRPr b="0" i="0" sz="16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Noto Sans Symbols"/>
              <a:buChar char="●"/>
            </a:pPr>
            <a:r>
              <a:rPr b="0" i="0" lang="en-US" sz="1600" u="sng">
                <a:solidFill>
                  <a:schemeClr val="dk1"/>
                </a:solid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https://becas.ucm.es/</a:t>
            </a:r>
            <a:endParaRPr/>
          </a:p>
          <a:p>
            <a:pPr indent="-2667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Noto Sans Symbols"/>
              <a:buNone/>
            </a:pPr>
            <a:r>
              <a:t/>
            </a:r>
            <a:endParaRPr b="0" i="0" sz="16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Noto Sans Symbols"/>
              <a:buChar char="●"/>
            </a:pPr>
            <a:r>
              <a:rPr b="0" i="0" lang="en-US" sz="1600" u="sng">
                <a:solidFill>
                  <a:schemeClr val="dk1"/>
                </a:solidFill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https://www.facebook.com/lacasadelestudianteucm</a:t>
            </a:r>
            <a:r>
              <a:rPr b="0" i="0" lang="en-US" sz="1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 </a:t>
            </a:r>
            <a:endParaRPr/>
          </a:p>
          <a:p>
            <a:pPr indent="-2667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Noto Sans Symbols"/>
              <a:buNone/>
            </a:pPr>
            <a:r>
              <a:t/>
            </a:r>
            <a:endParaRPr b="0" i="0" sz="16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Noto Sans Symbols"/>
              <a:buChar char="●"/>
            </a:pPr>
            <a:r>
              <a:rPr b="0" i="0" lang="en-US" sz="1600" u="sng">
                <a:solidFill>
                  <a:schemeClr val="dk1"/>
                </a:solidFill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http://web.ua.es/es/oia/becas-ayudas/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t/>
            </a:r>
            <a:endParaRPr b="0" i="0" sz="16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Noto Sans Symbols"/>
              <a:buChar char="●"/>
            </a:pPr>
            <a:r>
              <a:rPr b="0" i="0" lang="en-US" sz="1600" u="sng">
                <a:solidFill>
                  <a:schemeClr val="dk1"/>
                </a:solidFill>
                <a:hlinkClick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http://www.h-net.org/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t/>
            </a:r>
            <a:endParaRPr b="0" i="0" sz="1600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Noto Sans Symbols"/>
              <a:buChar char="●"/>
            </a:pPr>
            <a:r>
              <a:rPr b="0" i="0" lang="en-US" sz="1600" u="sng">
                <a:solidFill>
                  <a:schemeClr val="dk1"/>
                </a:solidFill>
                <a:hlinkClick r:id="rId8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http://www.jobs.ac.uk/</a:t>
            </a:r>
            <a:r>
              <a:rPr b="0" i="0" lang="en-US" sz="1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indent="-2667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Noto Sans Symbols"/>
              <a:buNone/>
            </a:pPr>
            <a:r>
              <a:t/>
            </a:r>
            <a:endParaRPr b="0" i="0" sz="16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Noto Sans Symbols"/>
              <a:buChar char="●"/>
            </a:pPr>
            <a:r>
              <a:rPr b="0" i="0" lang="en-US" sz="1600" u="sng">
                <a:solidFill>
                  <a:schemeClr val="dk1"/>
                </a:solidFill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https://ec.europa.eu/programmes/horizon2020/en/area/funding-researchers</a:t>
            </a:r>
            <a:endParaRPr/>
          </a:p>
          <a:p>
            <a:pPr indent="-2667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Noto Sans Symbols"/>
              <a:buNone/>
            </a:pPr>
            <a:r>
              <a:t/>
            </a:r>
            <a:endParaRPr b="0" i="0" sz="16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Noto Sans Symbols"/>
              <a:buChar char="●"/>
            </a:pPr>
            <a:r>
              <a:rPr b="0" i="0" lang="en-US" sz="1600" u="sng">
                <a:solidFill>
                  <a:schemeClr val="dk1"/>
                </a:solidFill>
                <a:hlinkClick r:id="rId10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https://www.scholarshipsads.com/</a:t>
            </a:r>
            <a:endParaRPr/>
          </a:p>
          <a:p>
            <a:pPr indent="-2667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Noto Sans Symbols"/>
              <a:buNone/>
            </a:pPr>
            <a:r>
              <a:t/>
            </a:r>
            <a:endParaRPr b="0" i="0" sz="16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4"/>
          <p:cNvSpPr/>
          <p:nvPr>
            <p:ph type="title"/>
          </p:nvPr>
        </p:nvSpPr>
        <p:spPr>
          <a:xfrm>
            <a:off x="900112" y="836612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Arial"/>
              <a:buNone/>
            </a:pPr>
            <a:r>
              <a:rPr b="1" i="0" lang="en-US" sz="44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http://www.precarios.org/</a:t>
            </a:r>
            <a:endParaRPr/>
          </a:p>
        </p:txBody>
      </p:sp>
      <p:pic>
        <p:nvPicPr>
          <p:cNvPr descr="2339903077_a9c14a0e55" id="222" name="Google Shape;222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356100" y="2636837"/>
            <a:ext cx="4762500" cy="367188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2330324265_e2f0eac3d4" id="223" name="Google Shape;223;p14"/>
          <p:cNvPicPr preferRelativeResize="0"/>
          <p:nvPr>
            <p:ph idx="1" type="body"/>
          </p:nvPr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4925" y="2636837"/>
            <a:ext cx="4978400" cy="3724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5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36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9" name="Google Shape;229;p15"/>
          <p:cNvSpPr txBox="1"/>
          <p:nvPr>
            <p:ph idx="1" type="body"/>
          </p:nvPr>
        </p:nvSpPr>
        <p:spPr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</a:pPr>
            <a:r>
              <a:rPr b="1" i="0" lang="en-US" sz="6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 ETAPA PREDOCTORAL II: </a:t>
            </a:r>
            <a:endParaRPr/>
          </a:p>
          <a:p>
            <a:pPr indent="-342900" lvl="0" marL="342900" rtl="0" algn="ctr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4500"/>
              <a:buNone/>
            </a:pPr>
            <a:r>
              <a:rPr b="1" i="0" lang="en-US" sz="6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CÓMO CONSTRUIR UN CV CIENTÍFICO</a:t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16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MUCHO MÁS QUE LA TESIS</a:t>
            </a:r>
            <a:endParaRPr/>
          </a:p>
        </p:txBody>
      </p:sp>
      <p:sp>
        <p:nvSpPr>
          <p:cNvPr id="235" name="Google Shape;235;p16"/>
          <p:cNvSpPr txBox="1"/>
          <p:nvPr>
            <p:ph idx="1" type="body"/>
          </p:nvPr>
        </p:nvSpPr>
        <p:spPr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CV científico competitivo (</a:t>
            </a:r>
            <a:r>
              <a:rPr lang="en-US" sz="2400" u="none">
                <a:solidFill>
                  <a:schemeClr val="dk1"/>
                </a:solidFill>
              </a:rPr>
              <a:t>https://cvn.fecyt.es/editor/#HOME</a:t>
            </a: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): </a:t>
            </a:r>
            <a:endParaRPr/>
          </a:p>
          <a:p>
            <a:pPr indent="-285750" lvl="1" marL="74295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Proyectos</a:t>
            </a:r>
            <a:endParaRPr b="0" i="0" sz="20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1" marL="74295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00"/>
              <a:buChar char="–"/>
            </a:pPr>
            <a:r>
              <a:rPr lang="en-US" sz="2000"/>
              <a:t>Estancias en el extranjero</a:t>
            </a:r>
            <a:endParaRPr sz="2000"/>
          </a:p>
          <a:p>
            <a:pPr indent="-285750" lvl="1" marL="74295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</a:pPr>
            <a:r>
              <a:rPr lang="en-US" sz="2000"/>
              <a:t>A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rtículos</a:t>
            </a:r>
            <a:endParaRPr/>
          </a:p>
          <a:p>
            <a:pPr indent="-295275" lvl="1" marL="74295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00"/>
              <a:buChar char="–"/>
            </a:pPr>
            <a:r>
              <a:rPr lang="en-US" sz="2000"/>
              <a:t>Libros y capítulos de libro</a:t>
            </a:r>
            <a:endParaRPr/>
          </a:p>
          <a:p>
            <a:pPr indent="-285750" lvl="1" marL="74295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Congresos</a:t>
            </a:r>
            <a:endParaRPr/>
          </a:p>
          <a:p>
            <a:pPr indent="-285750" lvl="1" marL="74295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Recensiones</a:t>
            </a:r>
            <a:endParaRPr/>
          </a:p>
          <a:p>
            <a:pPr indent="-285750" lvl="1" marL="74295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Para FPU o </a:t>
            </a:r>
            <a:r>
              <a:rPr lang="en-US" sz="2000"/>
              <a:t>contratos 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universitari</a:t>
            </a:r>
            <a:r>
              <a:rPr lang="en-US" sz="2000"/>
              <a:t>o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s, docencia</a:t>
            </a:r>
            <a:endParaRPr/>
          </a:p>
          <a:p>
            <a:pPr indent="-285750" lvl="1" marL="74295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Títulos de Idiomas</a:t>
            </a:r>
            <a:endParaRPr/>
          </a:p>
          <a:p>
            <a:pPr indent="-247650" lvl="0" marL="34290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500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" name="Google Shape;240;g16f4074504e_0_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0588" y="1809725"/>
            <a:ext cx="8622826" cy="3732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7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PROYECTOS</a:t>
            </a:r>
            <a:endParaRPr/>
          </a:p>
        </p:txBody>
      </p:sp>
      <p:sp>
        <p:nvSpPr>
          <p:cNvPr id="246" name="Google Shape;246;p17"/>
          <p:cNvSpPr txBox="1"/>
          <p:nvPr>
            <p:ph idx="1" type="body"/>
          </p:nvPr>
        </p:nvSpPr>
        <p:spPr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</a:pP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Compatibilidad</a:t>
            </a:r>
            <a:endParaRPr/>
          </a:p>
          <a:p>
            <a:pPr indent="-20955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</a:pP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Trabajo integrado en el </a:t>
            </a: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grupo</a:t>
            </a:r>
            <a:endParaRPr/>
          </a:p>
          <a:p>
            <a:pPr indent="-20955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</a:pP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Relaciones</a:t>
            </a: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profesionales</a:t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0955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None/>
            </a:pPr>
            <a:r>
              <a:t/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</a:pPr>
            <a:r>
              <a:rPr b="1" lang="en-US"/>
              <a:t>Financiación</a:t>
            </a:r>
            <a:r>
              <a:rPr lang="en-US"/>
              <a:t> de la investigación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19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ESTANCIAS EN EL EXTRANJERO</a:t>
            </a:r>
            <a:endParaRPr/>
          </a:p>
        </p:txBody>
      </p:sp>
      <p:sp>
        <p:nvSpPr>
          <p:cNvPr id="252" name="Google Shape;252;p19"/>
          <p:cNvSpPr txBox="1"/>
          <p:nvPr>
            <p:ph idx="1" type="body"/>
          </p:nvPr>
        </p:nvSpPr>
        <p:spPr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</a:pP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Centro</a:t>
            </a:r>
            <a:endParaRPr/>
          </a:p>
          <a:p>
            <a:pPr indent="-20955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</a:pP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Tutor</a:t>
            </a:r>
            <a:endParaRPr/>
          </a:p>
          <a:p>
            <a:pPr indent="-20955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</a:pP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Duración</a:t>
            </a: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(de 3 meses en adelante)</a:t>
            </a:r>
            <a:endParaRPr/>
          </a:p>
          <a:p>
            <a:pPr indent="-20955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</a:pP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Relaciones</a:t>
            </a: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profesionales</a:t>
            </a: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18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b="1" i="0" lang="en-US" sz="32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ARTÍCULOS: </a:t>
            </a:r>
            <a:br>
              <a:rPr b="1" i="0" lang="en-US" sz="32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i="0" lang="en-US" sz="32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LA MEDICIÓN DE LA CALIDAD</a:t>
            </a:r>
            <a:endParaRPr/>
          </a:p>
        </p:txBody>
      </p:sp>
      <p:sp>
        <p:nvSpPr>
          <p:cNvPr id="258" name="Google Shape;258;p18"/>
          <p:cNvSpPr txBox="1"/>
          <p:nvPr>
            <p:ph idx="1" type="body"/>
          </p:nvPr>
        </p:nvSpPr>
        <p:spPr>
          <a:xfrm>
            <a:off x="877887" y="2349500"/>
            <a:ext cx="7693025" cy="46815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Índice de </a:t>
            </a:r>
            <a:r>
              <a:rPr b="1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impacto 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(https://biblioteca.ucm.es/evaluacionactividadinvestigadora):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1" marL="74295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Revistas españolas: </a:t>
            </a:r>
            <a:r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CARHUS+ 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</a:t>
            </a:r>
            <a:r>
              <a:rPr b="0" i="0" lang="en-US" sz="20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http://agaur.gencat.cat/es/avaluacio/carhus/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), </a:t>
            </a:r>
            <a:r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LATINDEX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(</a:t>
            </a:r>
            <a:r>
              <a:rPr b="0" i="0" lang="en-US" sz="2000" u="sng">
                <a:solidFill>
                  <a:schemeClr val="dk1"/>
                </a:solid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http://www.latindex.unam.mx/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), </a:t>
            </a:r>
            <a:r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FECYT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(</a:t>
            </a:r>
            <a:r>
              <a:rPr lang="en-US" sz="2000" u="sng">
                <a:solidFill>
                  <a:schemeClr val="hlink"/>
                </a:solidFill>
                <a:hlinkClick r:id="rId5"/>
              </a:rPr>
              <a:t>https://www.latindex.org/latindex/graficas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/>
          </a:p>
          <a:p>
            <a:pPr indent="-285750" lvl="1" marL="74295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00"/>
              <a:buFont typeface="Arial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1" marL="74295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Revistas españolas y extranjeras: </a:t>
            </a:r>
            <a:r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ERIH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PLUS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(https://dbh.nsd.uib.no/publiseringskanaler/erihplus/), </a:t>
            </a:r>
            <a:r>
              <a:rPr b="1" lang="en-US" sz="2000"/>
              <a:t>WOS 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</a:t>
            </a:r>
            <a:r>
              <a:rPr lang="en-US" sz="2000" u="none">
                <a:solidFill>
                  <a:schemeClr val="dk1"/>
                </a:solidFill>
              </a:rPr>
              <a:t>https://www.webofscience.com/wos/alldb/basic-search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), </a:t>
            </a:r>
            <a:r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SCIMAGO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(</a:t>
            </a:r>
            <a:r>
              <a:rPr b="0" i="0" lang="en-US" sz="2000" u="sng">
                <a:solidFill>
                  <a:schemeClr val="dk1"/>
                </a:solidFill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http://www.scimagojr.com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), </a:t>
            </a:r>
            <a:r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MIAR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(</a:t>
            </a:r>
            <a:r>
              <a:rPr b="0" i="0" lang="en-US" sz="2000" u="sng">
                <a:solidFill>
                  <a:schemeClr val="dk1"/>
                </a:solidFill>
                <a:hlinkClick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http://miar.ub.edu/2014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/>
          </a:p>
        </p:txBody>
      </p:sp>
      <p:sp>
        <p:nvSpPr>
          <p:cNvPr id="259" name="Google Shape;259;p18"/>
          <p:cNvSpPr txBox="1"/>
          <p:nvPr/>
        </p:nvSpPr>
        <p:spPr>
          <a:xfrm>
            <a:off x="0" y="0"/>
            <a:ext cx="247650" cy="3667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0" name="Google Shape;260;p18"/>
          <p:cNvSpPr txBox="1"/>
          <p:nvPr/>
        </p:nvSpPr>
        <p:spPr>
          <a:xfrm>
            <a:off x="0" y="0"/>
            <a:ext cx="247650" cy="3667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20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LIBROS Y CAPÍTULOS DE LIBRO</a:t>
            </a:r>
            <a:endParaRPr/>
          </a:p>
        </p:txBody>
      </p:sp>
      <p:sp>
        <p:nvSpPr>
          <p:cNvPr id="266" name="Google Shape;266;p20"/>
          <p:cNvSpPr txBox="1"/>
          <p:nvPr>
            <p:ph idx="1" type="body"/>
          </p:nvPr>
        </p:nvSpPr>
        <p:spPr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</a:pP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Prestigio</a:t>
            </a: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del editor y/o la editorial (SPI: </a:t>
            </a:r>
            <a:r>
              <a:rPr lang="en-US" u="sng">
                <a:solidFill>
                  <a:schemeClr val="hlink"/>
                </a:solidFill>
                <a:hlinkClick r:id="rId3"/>
              </a:rPr>
              <a:t>https://spi.csic.es/</a:t>
            </a:r>
            <a:r>
              <a:rPr lang="en-US"/>
              <a:t>, en fase de cierre</a:t>
            </a: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/>
          </a:p>
          <a:p>
            <a:pPr indent="-209550" lvl="0" marL="34290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</a:pP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Calidad</a:t>
            </a: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 los trabajos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SzPts val="2100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</a:pP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Repercusión</a:t>
            </a: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del trabajo (recensiones, citas…)</a:t>
            </a:r>
            <a:endParaRPr/>
          </a:p>
          <a:p>
            <a:pPr indent="-209550" lvl="0" marL="34290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</a:pP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Relaciones</a:t>
            </a: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profesionales</a:t>
            </a:r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21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CONGRESOS</a:t>
            </a:r>
            <a:endParaRPr/>
          </a:p>
        </p:txBody>
      </p:sp>
      <p:sp>
        <p:nvSpPr>
          <p:cNvPr id="272" name="Google Shape;272;p21"/>
          <p:cNvSpPr txBox="1"/>
          <p:nvPr>
            <p:ph idx="1" type="body"/>
          </p:nvPr>
        </p:nvSpPr>
        <p:spPr>
          <a:xfrm>
            <a:off x="838200" y="2362200"/>
            <a:ext cx="7848600" cy="40909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Char char="●"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En el </a:t>
            </a:r>
            <a:r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extranjero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00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Char char="●"/>
            </a:pPr>
            <a:r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Fuera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 tu </a:t>
            </a:r>
            <a:r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centro</a:t>
            </a:r>
            <a:endParaRPr/>
          </a:p>
          <a:p>
            <a:pPr indent="-247650" lvl="0" marL="3429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Char char="●"/>
            </a:pPr>
            <a:r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Prestigiosos</a:t>
            </a:r>
            <a:endParaRPr/>
          </a:p>
          <a:p>
            <a:pPr indent="-247650" lvl="0" marL="3429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Char char="●"/>
            </a:pPr>
            <a:r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Escaso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valor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 las </a:t>
            </a:r>
            <a:r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publicaciones</a:t>
            </a:r>
            <a:endParaRPr/>
          </a:p>
          <a:p>
            <a:pPr indent="-247650" lvl="0" marL="3429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Char char="●"/>
            </a:pPr>
            <a:r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Relaciones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profesionales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00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Char char="●"/>
            </a:pPr>
            <a:r>
              <a:rPr b="0" i="0" lang="en-US" sz="2000" u="sng">
                <a:solidFill>
                  <a:schemeClr val="dk1"/>
                </a:solid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http://www.conferencealerts.com</a:t>
            </a:r>
            <a:endParaRPr/>
          </a:p>
          <a:p>
            <a:pPr indent="-247650" lvl="0" marL="34290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500"/>
              <a:buNone/>
            </a:pPr>
            <a:r>
              <a:t/>
            </a:r>
            <a:endParaRPr b="0" i="0" sz="2000" u="sng">
              <a:solidFill>
                <a:schemeClr val="dk1"/>
              </a:solidFill>
              <a:hlinkClick r:id="rId4">
                <a:extLst>
                  <a:ext uri="{A12FA001-AC4F-418D-AE19-62706E023703}">
                    <ahyp:hlinkClr val="tx"/>
                  </a:ext>
                </a:extLst>
              </a:hlinkClick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22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OTROS</a:t>
            </a:r>
            <a:endParaRPr/>
          </a:p>
        </p:txBody>
      </p:sp>
      <p:sp>
        <p:nvSpPr>
          <p:cNvPr id="278" name="Google Shape;278;p22"/>
          <p:cNvSpPr txBox="1"/>
          <p:nvPr>
            <p:ph idx="1" type="body"/>
          </p:nvPr>
        </p:nvSpPr>
        <p:spPr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</a:pP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Docencia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SzPts val="2100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</a:pP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Recensiones</a:t>
            </a: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 revistas de impacto</a:t>
            </a:r>
            <a:endParaRPr/>
          </a:p>
          <a:p>
            <a:pPr indent="-20955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</a:pP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Idiomas</a:t>
            </a: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con titulación</a:t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0955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None/>
            </a:pPr>
            <a:r>
              <a:t/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</a:pPr>
            <a:r>
              <a:rPr lang="en-US"/>
              <a:t>Excavaciones… etc.</a:t>
            </a:r>
            <a:endParaRPr/>
          </a:p>
          <a:p>
            <a:pPr indent="-20955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SzPts val="2100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3" name="Google Shape;283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522287"/>
            <a:ext cx="9144000" cy="5813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24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36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9" name="Google Shape;289;p24"/>
          <p:cNvSpPr txBox="1"/>
          <p:nvPr>
            <p:ph idx="1" type="body"/>
          </p:nvPr>
        </p:nvSpPr>
        <p:spPr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</a:pPr>
            <a:r>
              <a:rPr b="1" i="0" lang="en-US" sz="6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 ETAPA POSTDOCTORAL</a:t>
            </a:r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25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REQUISITOS PARA LOGRAR</a:t>
            </a:r>
            <a:b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UN CONTRATO POSTDOCTORAL</a:t>
            </a:r>
            <a:endParaRPr/>
          </a:p>
        </p:txBody>
      </p:sp>
      <p:sp>
        <p:nvSpPr>
          <p:cNvPr id="295" name="Google Shape;295;p25"/>
          <p:cNvSpPr txBox="1"/>
          <p:nvPr>
            <p:ph idx="1" type="body"/>
          </p:nvPr>
        </p:nvSpPr>
        <p:spPr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1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CV</a:t>
            </a: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competitivo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1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Equipo</a:t>
            </a: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 investigación solvente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1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Centro</a:t>
            </a: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 adscripción prestigioso</a:t>
            </a:r>
            <a:endParaRPr/>
          </a:p>
          <a:p>
            <a:pPr indent="-2286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1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Proyecto</a:t>
            </a: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 calidad</a:t>
            </a:r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26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CONTRATOS POSTDOCTORALES</a:t>
            </a:r>
            <a:b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(Principales)</a:t>
            </a:r>
            <a:endParaRPr/>
          </a:p>
        </p:txBody>
      </p:sp>
      <p:sp>
        <p:nvSpPr>
          <p:cNvPr id="301" name="Google Shape;301;p26"/>
          <p:cNvSpPr txBox="1"/>
          <p:nvPr>
            <p:ph idx="1" type="body"/>
          </p:nvPr>
        </p:nvSpPr>
        <p:spPr>
          <a:xfrm>
            <a:off x="838200" y="2446106"/>
            <a:ext cx="7692900" cy="415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Noto Sans Symbols"/>
              <a:buChar char="●"/>
            </a:pPr>
            <a:r>
              <a:rPr b="1" i="0" lang="en-US" sz="1400" u="none">
                <a:solidFill>
                  <a:srgbClr val="000066"/>
                </a:solidFill>
              </a:rPr>
              <a:t>Marie</a:t>
            </a:r>
            <a:r>
              <a:rPr b="0" i="0" lang="en-US" sz="1400" u="none">
                <a:solidFill>
                  <a:srgbClr val="000066"/>
                </a:solidFill>
              </a:rPr>
              <a:t> </a:t>
            </a:r>
            <a:r>
              <a:rPr b="1" i="0" lang="en-US" sz="1400" u="none">
                <a:solidFill>
                  <a:srgbClr val="000066"/>
                </a:solidFill>
              </a:rPr>
              <a:t>Curie</a:t>
            </a:r>
            <a:r>
              <a:rPr b="0" i="0" lang="en-US" sz="1400" u="none">
                <a:solidFill>
                  <a:srgbClr val="000066"/>
                </a:solidFill>
              </a:rPr>
              <a:t> Actions (máx 8 años de experiencia postdoc; movilidad; 1 o 2 años) /</a:t>
            </a:r>
            <a:r>
              <a:rPr b="1" i="0" lang="en-US" sz="1400" u="none">
                <a:solidFill>
                  <a:srgbClr val="000066"/>
                </a:solidFill>
              </a:rPr>
              <a:t>Starting</a:t>
            </a:r>
            <a:r>
              <a:rPr b="0" i="0" lang="en-US" sz="1400" u="none">
                <a:solidFill>
                  <a:srgbClr val="000066"/>
                </a:solidFill>
              </a:rPr>
              <a:t> </a:t>
            </a:r>
            <a:r>
              <a:rPr b="1" i="0" lang="en-US" sz="1400" u="none">
                <a:solidFill>
                  <a:srgbClr val="000066"/>
                </a:solidFill>
              </a:rPr>
              <a:t>Grants</a:t>
            </a:r>
            <a:r>
              <a:rPr b="0" i="0" lang="en-US" sz="1400" u="none">
                <a:solidFill>
                  <a:srgbClr val="000066"/>
                </a:solidFill>
              </a:rPr>
              <a:t> (ERC). </a:t>
            </a:r>
            <a:r>
              <a:rPr b="1" i="0" lang="en-US" sz="1400" u="none">
                <a:solidFill>
                  <a:srgbClr val="000066"/>
                </a:solidFill>
              </a:rPr>
              <a:t>H2020 </a:t>
            </a:r>
            <a:r>
              <a:rPr b="0" i="0" lang="en-US" sz="1400" u="none">
                <a:solidFill>
                  <a:srgbClr val="000066"/>
                </a:solidFill>
              </a:rPr>
              <a:t>(2-7 años de experiencia postdoc; p</a:t>
            </a:r>
            <a:r>
              <a:rPr lang="en-US" sz="1400">
                <a:solidFill>
                  <a:srgbClr val="000066"/>
                </a:solidFill>
              </a:rPr>
              <a:t>royectos de 5 años</a:t>
            </a:r>
            <a:r>
              <a:rPr b="0" i="0" lang="en-US" sz="1400" u="none">
                <a:solidFill>
                  <a:srgbClr val="000066"/>
                </a:solidFill>
              </a:rPr>
              <a:t>)</a:t>
            </a:r>
            <a:endParaRPr sz="1400"/>
          </a:p>
          <a:p>
            <a:pPr indent="-252411" lvl="0" marL="342900" rtl="0" algn="l">
              <a:lnSpc>
                <a:spcPct val="11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Noto Sans Symbols"/>
              <a:buNone/>
            </a:pPr>
            <a:r>
              <a:t/>
            </a:r>
            <a:endParaRPr b="0" i="0" sz="1400" u="none">
              <a:solidFill>
                <a:srgbClr val="000066"/>
              </a:solidFill>
            </a:endParaRPr>
          </a:p>
          <a:p>
            <a:pPr indent="-342900" lvl="0" marL="342900" rtl="0" algn="l">
              <a:lnSpc>
                <a:spcPct val="11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Noto Sans Symbols"/>
              <a:buChar char="●"/>
            </a:pPr>
            <a:r>
              <a:rPr b="0" i="0" lang="en-US" sz="1400" u="none">
                <a:solidFill>
                  <a:srgbClr val="000066"/>
                </a:solidFill>
              </a:rPr>
              <a:t>Contrato </a:t>
            </a:r>
            <a:r>
              <a:rPr b="1" i="0" lang="en-US" sz="1400" u="none">
                <a:solidFill>
                  <a:srgbClr val="000066"/>
                </a:solidFill>
              </a:rPr>
              <a:t>Postdoctoral</a:t>
            </a:r>
            <a:r>
              <a:rPr b="0" i="0" lang="en-US" sz="1400" u="none">
                <a:solidFill>
                  <a:srgbClr val="000066"/>
                </a:solidFill>
              </a:rPr>
              <a:t> </a:t>
            </a:r>
            <a:r>
              <a:rPr b="1" i="0" lang="en-US" sz="1400" u="none">
                <a:solidFill>
                  <a:srgbClr val="000066"/>
                </a:solidFill>
              </a:rPr>
              <a:t>Fulbright (</a:t>
            </a:r>
            <a:r>
              <a:rPr b="0" i="0" lang="en-US" sz="1400" u="none">
                <a:solidFill>
                  <a:srgbClr val="000066"/>
                </a:solidFill>
              </a:rPr>
              <a:t>doctores con máx 5 años de </a:t>
            </a:r>
            <a:r>
              <a:rPr lang="en-US" sz="1400">
                <a:solidFill>
                  <a:srgbClr val="000066"/>
                </a:solidFill>
              </a:rPr>
              <a:t>antigüedad</a:t>
            </a:r>
            <a:r>
              <a:rPr b="0" i="0" lang="en-US" sz="1400" u="none">
                <a:solidFill>
                  <a:srgbClr val="000066"/>
                </a:solidFill>
              </a:rPr>
              <a:t>)</a:t>
            </a:r>
            <a:endParaRPr sz="1400"/>
          </a:p>
          <a:p>
            <a:pPr indent="-252411" lvl="0" marL="342900" rtl="0" algn="l">
              <a:lnSpc>
                <a:spcPct val="11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Noto Sans Symbols"/>
              <a:buNone/>
            </a:pPr>
            <a:r>
              <a:t/>
            </a:r>
            <a:endParaRPr b="0" i="0" sz="1400" u="none">
              <a:solidFill>
                <a:srgbClr val="000066"/>
              </a:solidFill>
            </a:endParaRPr>
          </a:p>
          <a:p>
            <a:pPr indent="-342900" lvl="0" marL="342900" rtl="0" algn="l">
              <a:lnSpc>
                <a:spcPct val="11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Noto Sans Symbols"/>
              <a:buChar char="●"/>
            </a:pPr>
            <a:r>
              <a:rPr b="0" i="0" lang="en-US" sz="1400" u="none">
                <a:solidFill>
                  <a:srgbClr val="000066"/>
                </a:solidFill>
              </a:rPr>
              <a:t>Contrato </a:t>
            </a:r>
            <a:r>
              <a:rPr b="1" i="0" lang="en-US" sz="1400" u="none">
                <a:solidFill>
                  <a:srgbClr val="000066"/>
                </a:solidFill>
              </a:rPr>
              <a:t>Juan</a:t>
            </a:r>
            <a:r>
              <a:rPr b="0" i="0" lang="en-US" sz="1400" u="none">
                <a:solidFill>
                  <a:srgbClr val="000066"/>
                </a:solidFill>
              </a:rPr>
              <a:t> </a:t>
            </a:r>
            <a:r>
              <a:rPr b="1" i="0" lang="en-US" sz="1400" u="none">
                <a:solidFill>
                  <a:srgbClr val="000066"/>
                </a:solidFill>
              </a:rPr>
              <a:t>de la</a:t>
            </a:r>
            <a:r>
              <a:rPr b="0" i="0" lang="en-US" sz="1400" u="none">
                <a:solidFill>
                  <a:srgbClr val="000066"/>
                </a:solidFill>
              </a:rPr>
              <a:t> </a:t>
            </a:r>
            <a:r>
              <a:rPr b="1" i="0" lang="en-US" sz="1400" u="none">
                <a:solidFill>
                  <a:srgbClr val="000066"/>
                </a:solidFill>
              </a:rPr>
              <a:t>Cierva</a:t>
            </a:r>
            <a:r>
              <a:rPr b="0" i="0" lang="en-US" sz="1400" u="none">
                <a:solidFill>
                  <a:srgbClr val="000066"/>
                </a:solidFill>
              </a:rPr>
              <a:t> </a:t>
            </a:r>
            <a:r>
              <a:rPr b="1" i="0" lang="en-US" sz="1400" u="none">
                <a:solidFill>
                  <a:srgbClr val="000066"/>
                </a:solidFill>
              </a:rPr>
              <a:t>(doctores en los últimos dos años) </a:t>
            </a:r>
            <a:r>
              <a:rPr b="0" i="0" lang="en-US" sz="1400" u="none">
                <a:solidFill>
                  <a:srgbClr val="000066"/>
                </a:solidFill>
              </a:rPr>
              <a:t>del Ministerio de Ciencia e Innovación (ya no existe</a:t>
            </a:r>
            <a:r>
              <a:rPr lang="en-US" sz="1400">
                <a:solidFill>
                  <a:srgbClr val="000066"/>
                </a:solidFill>
              </a:rPr>
              <a:t>n los contratos JdC-Incorporación</a:t>
            </a:r>
            <a:r>
              <a:rPr b="0" i="0" lang="en-US" sz="1400" u="none">
                <a:solidFill>
                  <a:srgbClr val="000066"/>
                </a:solidFill>
              </a:rPr>
              <a:t>): 500 contratos de 2 </a:t>
            </a:r>
            <a:r>
              <a:rPr lang="en-US" sz="1400">
                <a:solidFill>
                  <a:srgbClr val="000066"/>
                </a:solidFill>
              </a:rPr>
              <a:t>años. Salario en torno a 1800€/mes + ayuda adicional de 15000€ para investigación</a:t>
            </a:r>
            <a:endParaRPr sz="1400"/>
          </a:p>
          <a:p>
            <a:pPr indent="-252411" lvl="0" marL="342900" rtl="0" algn="l">
              <a:lnSpc>
                <a:spcPct val="11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Noto Sans Symbols"/>
              <a:buNone/>
            </a:pPr>
            <a:r>
              <a:t/>
            </a:r>
            <a:endParaRPr b="0" i="0" sz="1400" u="none">
              <a:solidFill>
                <a:srgbClr val="000066"/>
              </a:solidFill>
            </a:endParaRPr>
          </a:p>
          <a:p>
            <a:pPr indent="-342900" lvl="0" marL="342900" rtl="0" algn="l">
              <a:lnSpc>
                <a:spcPct val="11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Noto Sans Symbols"/>
              <a:buChar char="●"/>
            </a:pPr>
            <a:r>
              <a:rPr b="0" i="0" lang="en-US" sz="1400" u="none">
                <a:solidFill>
                  <a:srgbClr val="000066"/>
                </a:solidFill>
              </a:rPr>
              <a:t>Contrato </a:t>
            </a:r>
            <a:r>
              <a:rPr b="1" i="0" lang="en-US" sz="1400" u="none">
                <a:solidFill>
                  <a:srgbClr val="000066"/>
                </a:solidFill>
              </a:rPr>
              <a:t>Ramón</a:t>
            </a:r>
            <a:r>
              <a:rPr b="0" i="0" lang="en-US" sz="1400" u="none">
                <a:solidFill>
                  <a:srgbClr val="000066"/>
                </a:solidFill>
              </a:rPr>
              <a:t> </a:t>
            </a:r>
            <a:r>
              <a:rPr b="1" i="0" lang="en-US" sz="1400" u="none">
                <a:solidFill>
                  <a:srgbClr val="000066"/>
                </a:solidFill>
              </a:rPr>
              <a:t>y</a:t>
            </a:r>
            <a:r>
              <a:rPr b="0" i="0" lang="en-US" sz="1400" u="none">
                <a:solidFill>
                  <a:srgbClr val="000066"/>
                </a:solidFill>
              </a:rPr>
              <a:t> </a:t>
            </a:r>
            <a:r>
              <a:rPr b="1" i="0" lang="en-US" sz="1400" u="none">
                <a:solidFill>
                  <a:srgbClr val="000066"/>
                </a:solidFill>
              </a:rPr>
              <a:t>Cajal</a:t>
            </a:r>
            <a:r>
              <a:rPr b="0" i="0" lang="en-US" sz="1400" u="none">
                <a:solidFill>
                  <a:srgbClr val="000066"/>
                </a:solidFill>
              </a:rPr>
              <a:t> </a:t>
            </a:r>
            <a:r>
              <a:rPr b="1" i="0" lang="en-US" sz="1400" u="none">
                <a:solidFill>
                  <a:srgbClr val="000066"/>
                </a:solidFill>
              </a:rPr>
              <a:t>(doctores con </a:t>
            </a:r>
            <a:r>
              <a:rPr b="1" lang="en-US" sz="1400">
                <a:solidFill>
                  <a:srgbClr val="000066"/>
                </a:solidFill>
              </a:rPr>
              <a:t>2</a:t>
            </a:r>
            <a:r>
              <a:rPr b="1" i="0" lang="en-US" sz="1400" u="none">
                <a:solidFill>
                  <a:srgbClr val="000066"/>
                </a:solidFill>
              </a:rPr>
              <a:t>-10 años de antigüedad) </a:t>
            </a:r>
            <a:r>
              <a:rPr b="0" i="0" lang="en-US" sz="1400" u="none">
                <a:solidFill>
                  <a:srgbClr val="000066"/>
                </a:solidFill>
              </a:rPr>
              <a:t>del Ministerio de Economía y Competitividad</a:t>
            </a:r>
            <a:r>
              <a:rPr lang="en-US" sz="1400">
                <a:solidFill>
                  <a:srgbClr val="000066"/>
                </a:solidFill>
              </a:rPr>
              <a:t>: 494 contratos de 5 años (80 turno de atracción al talento). Salario en torno a 2100-2300€mes + ayuda adicional de 50000€ para investigación. Compromiso de consolidación condicionada a la obtención de la acreditación R3.</a:t>
            </a:r>
            <a:endParaRPr sz="1400"/>
          </a:p>
          <a:p>
            <a:pPr indent="-252411" lvl="0" marL="342900" rtl="0" algn="l">
              <a:lnSpc>
                <a:spcPct val="11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Noto Sans Symbols"/>
              <a:buNone/>
            </a:pPr>
            <a:r>
              <a:t/>
            </a:r>
            <a:endParaRPr b="0" i="0" sz="1400" u="none">
              <a:solidFill>
                <a:srgbClr val="000066"/>
              </a:solidFill>
            </a:endParaRPr>
          </a:p>
          <a:p>
            <a:pPr indent="-342900" lvl="0" marL="342900" rtl="0" algn="l">
              <a:lnSpc>
                <a:spcPct val="11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Noto Sans Symbols"/>
              <a:buChar char="●"/>
            </a:pPr>
            <a:r>
              <a:rPr b="0" i="0" lang="en-US" sz="1400" u="none">
                <a:solidFill>
                  <a:srgbClr val="000066"/>
                </a:solidFill>
              </a:rPr>
              <a:t>¿Proyectos </a:t>
            </a:r>
            <a:r>
              <a:rPr lang="en-US" sz="1400">
                <a:solidFill>
                  <a:srgbClr val="000066"/>
                </a:solidFill>
              </a:rPr>
              <a:t>Generación de conocimiento- Tipo A</a:t>
            </a:r>
            <a:r>
              <a:rPr b="0" i="0" lang="en-US" sz="1400" u="none">
                <a:solidFill>
                  <a:srgbClr val="000066"/>
                </a:solidFill>
              </a:rPr>
              <a:t>?</a:t>
            </a:r>
            <a:r>
              <a:rPr b="0" i="0" lang="en-US" sz="1400" u="none">
                <a:solidFill>
                  <a:srgbClr val="00264D"/>
                </a:solidFill>
              </a:rPr>
              <a:t> </a:t>
            </a:r>
            <a:r>
              <a:rPr b="0" i="0" lang="en-US" sz="1400" u="none">
                <a:solidFill>
                  <a:srgbClr val="000066"/>
                </a:solidFill>
              </a:rPr>
              <a:t>(</a:t>
            </a:r>
            <a:r>
              <a:rPr b="1" i="0" lang="en-US" sz="1400" u="none">
                <a:solidFill>
                  <a:srgbClr val="000066"/>
                </a:solidFill>
              </a:rPr>
              <a:t>doctores con más de 2 años de experiencia)</a:t>
            </a:r>
            <a:r>
              <a:rPr b="0" i="0" lang="en-US" sz="1400" u="none">
                <a:solidFill>
                  <a:srgbClr val="000066"/>
                </a:solidFill>
              </a:rPr>
              <a:t> el Ministerio de Ciencia e Innovación </a:t>
            </a:r>
            <a:endParaRPr b="0" i="0" sz="1400" u="none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27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CONTRATOS POSTDOCTORALES</a:t>
            </a:r>
            <a:endParaRPr/>
          </a:p>
        </p:txBody>
      </p:sp>
      <p:sp>
        <p:nvSpPr>
          <p:cNvPr id="307" name="Google Shape;307;p27"/>
          <p:cNvSpPr txBox="1"/>
          <p:nvPr>
            <p:ph idx="1" type="body"/>
          </p:nvPr>
        </p:nvSpPr>
        <p:spPr>
          <a:xfrm>
            <a:off x="838200" y="2362200"/>
            <a:ext cx="7693025" cy="4235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0" i="0" sz="2400" u="none">
              <a:solidFill>
                <a:srgbClr val="000066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7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Contratos de las </a:t>
            </a:r>
            <a:r>
              <a:rPr b="1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CCAA</a:t>
            </a:r>
            <a:endParaRPr/>
          </a:p>
          <a:p>
            <a:pPr indent="0" lvl="0" marL="0" rtl="0" algn="l">
              <a:lnSpc>
                <a:spcPct val="70000"/>
              </a:lnSpc>
              <a:spcBef>
                <a:spcPts val="48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0" i="0" sz="2400" u="none">
              <a:solidFill>
                <a:srgbClr val="000066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7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1" i="1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Cursus</a:t>
            </a:r>
            <a:r>
              <a:rPr b="0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1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honorum</a:t>
            </a:r>
            <a:r>
              <a:rPr b="0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universitario</a:t>
            </a:r>
            <a:r>
              <a:rPr b="0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: Profesor Interino, Profesor Ayudante Doctor, Profesor Permanente Laboral, Titular, Catedrático.</a:t>
            </a:r>
            <a:endParaRPr/>
          </a:p>
          <a:p>
            <a:pPr indent="114300" lvl="0" marL="0" rtl="0" algn="l">
              <a:lnSpc>
                <a:spcPct val="7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2400" u="none">
              <a:solidFill>
                <a:srgbClr val="000066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7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Contratos de las </a:t>
            </a:r>
            <a:r>
              <a:rPr b="1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Universidades</a:t>
            </a:r>
            <a:r>
              <a:rPr b="0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 (UCM: </a:t>
            </a:r>
            <a:r>
              <a:rPr b="0" i="0" lang="en-US" sz="2400" u="none">
                <a:solidFill>
                  <a:srgbClr val="CCCCFF"/>
                </a:solidFill>
                <a:latin typeface="Arial"/>
                <a:ea typeface="Arial"/>
                <a:cs typeface="Arial"/>
                <a:sym typeface="Arial"/>
              </a:rPr>
              <a:t>Campus de Excelencia)</a:t>
            </a:r>
            <a:endParaRPr b="0" i="0" sz="2400" u="none">
              <a:solidFill>
                <a:srgbClr val="000066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7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1" i="0" sz="2400" u="none">
              <a:solidFill>
                <a:srgbClr val="000066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7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1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¡¡Becas!!</a:t>
            </a:r>
            <a:r>
              <a:rPr b="0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 de fundaciones y entidades </a:t>
            </a:r>
            <a:r>
              <a:rPr b="1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privadas</a:t>
            </a:r>
            <a:r>
              <a:rPr b="0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 (Fundación La Caixa, Leonardo del BBVA…)</a:t>
            </a:r>
            <a:endParaRPr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28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CONTRATOS POSTDOCTORALES</a:t>
            </a:r>
            <a:endParaRPr/>
          </a:p>
        </p:txBody>
      </p:sp>
      <p:sp>
        <p:nvSpPr>
          <p:cNvPr id="313" name="Google Shape;313;p28"/>
          <p:cNvSpPr txBox="1"/>
          <p:nvPr>
            <p:ph idx="1" type="body"/>
          </p:nvPr>
        </p:nvSpPr>
        <p:spPr>
          <a:xfrm>
            <a:off x="838200" y="2362200"/>
            <a:ext cx="8091600" cy="4424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0" i="0" sz="2400" u="none">
              <a:solidFill>
                <a:srgbClr val="000066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SzPts val="1800"/>
              <a:buNone/>
            </a:pPr>
            <a:r>
              <a:rPr b="0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UCM -  Real Colegio Complutense en Harvard: (</a:t>
            </a:r>
            <a:r>
              <a:rPr b="0" i="0" lang="en-US" sz="2400" u="sng">
                <a:solidFill>
                  <a:schemeClr val="dk1"/>
                </a:solid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https://rcc.harvard.edu/postdoctoral-research-fellowships-harvard-university</a:t>
            </a:r>
            <a:r>
              <a:rPr b="0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2400" u="none">
              <a:solidFill>
                <a:srgbClr val="000066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95250" lvl="0" marL="0" rtl="0" algn="l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Char char="●"/>
            </a:pPr>
            <a:r>
              <a:rPr b="0" i="0" lang="en-US" sz="21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2 (Harvard) + 2 (</a:t>
            </a:r>
            <a:r>
              <a:rPr b="1" i="0" lang="en-US" sz="21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UCM</a:t>
            </a:r>
            <a:r>
              <a:rPr b="0" i="0" lang="en-US" sz="21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, Sevilla, Valencia, Alcalá, UPM, Oviedo)</a:t>
            </a:r>
            <a:endParaRPr sz="2100">
              <a:solidFill>
                <a:srgbClr val="000066"/>
              </a:solidFill>
            </a:endParaRPr>
          </a:p>
          <a:p>
            <a:pPr indent="-95250" lvl="0" marL="0" rtl="0" algn="l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Char char="●"/>
            </a:pPr>
            <a:r>
              <a:rPr b="0" i="0" lang="en-US" sz="21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Departamentos: Classics, History, Anthropology, Harvard Divinity School (Theology)</a:t>
            </a:r>
            <a:endParaRPr sz="2100">
              <a:solidFill>
                <a:srgbClr val="000066"/>
              </a:solidFill>
            </a:endParaRPr>
          </a:p>
          <a:p>
            <a:pPr indent="-95250" lvl="0" marL="0" rtl="0" algn="l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Char char="●"/>
            </a:pPr>
            <a:r>
              <a:rPr b="0" i="0" lang="en-US" sz="21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Inglés: TOEFL (100 puntos = C1)</a:t>
            </a:r>
            <a:endParaRPr sz="2500"/>
          </a:p>
          <a:p>
            <a:pPr indent="-95250" lvl="0" marL="0" rtl="0" algn="l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Char char="●"/>
            </a:pPr>
            <a:r>
              <a:rPr b="0" i="0" lang="en-US" sz="21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Requisitos: </a:t>
            </a:r>
            <a:r>
              <a:rPr lang="en-US" sz="2100">
                <a:solidFill>
                  <a:srgbClr val="000066"/>
                </a:solidFill>
              </a:rPr>
              <a:t>P</a:t>
            </a:r>
            <a:r>
              <a:rPr b="0" i="0" lang="en-US" sz="21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redoc</a:t>
            </a:r>
            <a:r>
              <a:rPr lang="en-US" sz="2100">
                <a:solidFill>
                  <a:srgbClr val="000066"/>
                </a:solidFill>
              </a:rPr>
              <a:t>,</a:t>
            </a:r>
            <a:r>
              <a:rPr b="0" i="0" lang="en-US" sz="21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i="1" lang="en-US" sz="2100">
                <a:solidFill>
                  <a:srgbClr val="000066"/>
                </a:solidFill>
              </a:rPr>
              <a:t>C</a:t>
            </a:r>
            <a:r>
              <a:rPr b="0" i="1" lang="en-US" sz="21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um </a:t>
            </a:r>
            <a:r>
              <a:rPr i="1" lang="en-US" sz="2100">
                <a:solidFill>
                  <a:srgbClr val="000066"/>
                </a:solidFill>
              </a:rPr>
              <a:t>L</a:t>
            </a:r>
            <a:r>
              <a:rPr b="0" i="1" lang="en-US" sz="21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aude</a:t>
            </a:r>
            <a:r>
              <a:rPr b="0" lang="en-US" sz="21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, entre </a:t>
            </a:r>
            <a:r>
              <a:rPr lang="en-US" sz="2100">
                <a:solidFill>
                  <a:srgbClr val="000066"/>
                </a:solidFill>
              </a:rPr>
              <a:t>01-09-2023 y 31-08-2024</a:t>
            </a:r>
            <a:endParaRPr sz="2500"/>
          </a:p>
          <a:p>
            <a:pPr indent="-95250" lvl="0" marL="0" rtl="0" algn="l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Char char="●"/>
            </a:pPr>
            <a:r>
              <a:rPr b="0" i="0" lang="en-US" sz="21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Sueldo: $</a:t>
            </a:r>
            <a:r>
              <a:rPr lang="en-US" sz="2100">
                <a:solidFill>
                  <a:srgbClr val="000066"/>
                </a:solidFill>
              </a:rPr>
              <a:t>72</a:t>
            </a:r>
            <a:r>
              <a:rPr b="0" i="0" lang="en-US" sz="21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000/año. Retorno  aprox. 1.</a:t>
            </a:r>
            <a:r>
              <a:rPr lang="en-US" sz="2100">
                <a:solidFill>
                  <a:srgbClr val="000066"/>
                </a:solidFill>
              </a:rPr>
              <a:t>700</a:t>
            </a:r>
            <a:r>
              <a:rPr b="0" i="0" lang="en-US" sz="21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€ netos (= postdoc UCM)</a:t>
            </a:r>
            <a:endParaRPr b="0" i="0" sz="2100" u="none">
              <a:solidFill>
                <a:srgbClr val="000066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33350" lvl="0" marL="0" rtl="0" algn="l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rgbClr val="000066"/>
              </a:buClr>
              <a:buSzPts val="2100"/>
              <a:buChar char="●"/>
            </a:pPr>
            <a:r>
              <a:rPr lang="en-US" sz="2100">
                <a:solidFill>
                  <a:srgbClr val="000066"/>
                </a:solidFill>
              </a:rPr>
              <a:t>Fecha límite: 15 de abril de 2025</a:t>
            </a:r>
            <a:endParaRPr b="0" i="0" sz="2400" u="none">
              <a:solidFill>
                <a:srgbClr val="000066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7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29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CONTRATOS POSTDOCTORALES</a:t>
            </a:r>
            <a:b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(Internacionales)</a:t>
            </a:r>
            <a:endParaRPr/>
          </a:p>
        </p:txBody>
      </p:sp>
      <p:sp>
        <p:nvSpPr>
          <p:cNvPr id="319" name="Google Shape;319;p29"/>
          <p:cNvSpPr txBox="1"/>
          <p:nvPr>
            <p:ph idx="1" type="body"/>
          </p:nvPr>
        </p:nvSpPr>
        <p:spPr>
          <a:xfrm>
            <a:off x="838200" y="2362200"/>
            <a:ext cx="7693025" cy="4235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0" i="0" sz="2400" u="none">
              <a:solidFill>
                <a:srgbClr val="000066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Convocatorias de los centros de investigación (International Postdoctorates Bordeaux) 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2400" u="none">
              <a:solidFill>
                <a:srgbClr val="000066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Convocatorias nacionales  (Humboldt-Forschungsstipendium für Postdocs, Irish Research Council Postdoc)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0" i="0" sz="2400" u="none">
              <a:solidFill>
                <a:srgbClr val="000066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Contratos de fundaciones (Gerda Henkel Siftung)</a:t>
            </a:r>
            <a:endParaRPr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3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30"/>
          <p:cNvSpPr txBox="1"/>
          <p:nvPr>
            <p:ph idx="1" type="body"/>
          </p:nvPr>
        </p:nvSpPr>
        <p:spPr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Char char="●"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Servicio de Investigación de la UCM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</a:t>
            </a:r>
            <a:r>
              <a:rPr b="0" i="0" lang="en-US" sz="20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https://www.ucm.es/servicio-de-investigacion</a:t>
            </a: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Char char="●"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Foro de </a:t>
            </a:r>
            <a:r>
              <a:rPr b="0" i="0" lang="en-US" sz="20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www.precarios.org</a:t>
            </a:r>
            <a:r>
              <a:rPr lang="en-US" sz="2000"/>
              <a:t> </a:t>
            </a: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</a:t>
            </a:r>
            <a:r>
              <a:rPr b="0" i="0" lang="en-US" sz="20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http://precarios.org/forums</a:t>
            </a: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/>
          </a:p>
          <a:p>
            <a:pPr indent="-24765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Char char="●"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Postgraduate opportunities in archaeology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None/>
            </a:pPr>
            <a:r>
              <a:rPr b="0" i="0" lang="en-US" sz="20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https://archpostgrad.wordpress.com/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Char char="●"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Grupos Facebook (ej. Postdoctorales: Juan de la Cierva - Ramón y Cajal - Beatriz Galindo)</a:t>
            </a:r>
            <a:endParaRPr/>
          </a:p>
        </p:txBody>
      </p:sp>
      <p:sp>
        <p:nvSpPr>
          <p:cNvPr id="325" name="Google Shape;325;p30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CONTRATOS POSTDOCTORALES</a:t>
            </a:r>
            <a:endParaRPr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9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31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36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1" name="Google Shape;331;p31"/>
          <p:cNvSpPr txBox="1"/>
          <p:nvPr>
            <p:ph idx="1" type="body"/>
          </p:nvPr>
        </p:nvSpPr>
        <p:spPr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0955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None/>
            </a:pPr>
            <a:r>
              <a:t/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http://ciencia-explicada.mrpt.org/wp-content/uploads/2009/12/carrera-investigadora1.png" id="332" name="Google Shape;332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95512" y="-242887"/>
            <a:ext cx="4752975" cy="728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6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" name="Google Shape;337;p32"/>
          <p:cNvGrpSpPr/>
          <p:nvPr/>
        </p:nvGrpSpPr>
        <p:grpSpPr>
          <a:xfrm>
            <a:off x="0" y="0"/>
            <a:ext cx="9144000" cy="6858000"/>
            <a:chOff x="0" y="0"/>
            <a:chExt cx="11340" cy="9072"/>
          </a:xfrm>
        </p:grpSpPr>
        <p:sp>
          <p:nvSpPr>
            <p:cNvPr id="338" name="Google Shape;338;p32"/>
            <p:cNvSpPr txBox="1"/>
            <p:nvPr/>
          </p:nvSpPr>
          <p:spPr>
            <a:xfrm>
              <a:off x="0" y="0"/>
              <a:ext cx="11340" cy="9072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9" name="Google Shape;339;p32"/>
            <p:cNvSpPr/>
            <p:nvPr/>
          </p:nvSpPr>
          <p:spPr>
            <a:xfrm flipH="1" rot="10800000">
              <a:off x="6849" y="5126"/>
              <a:ext cx="1270" cy="771"/>
            </a:xfrm>
            <a:custGeom>
              <a:rect b="b" l="l" r="r" t="t"/>
              <a:pathLst>
                <a:path extrusionOk="0" fill="none" h="21600" w="2160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extrusionOk="0" h="21600" w="2160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cap="flat" cmpd="sng" w="127000">
              <a:solidFill>
                <a:srgbClr val="99CC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0" name="Google Shape;340;p32"/>
            <p:cNvSpPr/>
            <p:nvPr/>
          </p:nvSpPr>
          <p:spPr>
            <a:xfrm>
              <a:off x="2495" y="4491"/>
              <a:ext cx="1089" cy="635"/>
            </a:xfrm>
            <a:prstGeom prst="star16">
              <a:avLst>
                <a:gd fmla="val 37500" name="adj"/>
              </a:avLst>
            </a:prstGeom>
            <a:solidFill>
              <a:srgbClr val="FFFF00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1" name="Google Shape;341;p32"/>
            <p:cNvSpPr/>
            <p:nvPr/>
          </p:nvSpPr>
          <p:spPr>
            <a:xfrm>
              <a:off x="9843" y="7031"/>
              <a:ext cx="1089" cy="635"/>
            </a:xfrm>
            <a:prstGeom prst="star16">
              <a:avLst>
                <a:gd fmla="val 37500" name="adj"/>
              </a:avLst>
            </a:prstGeom>
            <a:solidFill>
              <a:srgbClr val="FFFF00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2" name="Google Shape;342;p32"/>
            <p:cNvSpPr/>
            <p:nvPr/>
          </p:nvSpPr>
          <p:spPr>
            <a:xfrm>
              <a:off x="7938" y="2903"/>
              <a:ext cx="1089" cy="635"/>
            </a:xfrm>
            <a:prstGeom prst="star16">
              <a:avLst>
                <a:gd fmla="val 37500" name="adj"/>
              </a:avLst>
            </a:prstGeom>
            <a:solidFill>
              <a:srgbClr val="FFFF00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343" name="Google Shape;343;p32"/>
            <p:cNvCxnSpPr/>
            <p:nvPr/>
          </p:nvCxnSpPr>
          <p:spPr>
            <a:xfrm>
              <a:off x="7711" y="2407"/>
              <a:ext cx="0" cy="2991"/>
            </a:xfrm>
            <a:prstGeom prst="straightConnector1">
              <a:avLst/>
            </a:prstGeom>
            <a:noFill/>
            <a:ln cap="flat" cmpd="sng" w="127000">
              <a:solidFill>
                <a:srgbClr val="FF0000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344" name="Google Shape;344;p32"/>
            <p:cNvSpPr/>
            <p:nvPr/>
          </p:nvSpPr>
          <p:spPr>
            <a:xfrm>
              <a:off x="899" y="272"/>
              <a:ext cx="1497" cy="1088"/>
            </a:xfrm>
            <a:prstGeom prst="roundRect">
              <a:avLst>
                <a:gd fmla="val 16667" name="adj"/>
              </a:avLst>
            </a:prstGeom>
            <a:gradFill>
              <a:gsLst>
                <a:gs pos="0">
                  <a:srgbClr val="FF9900"/>
                </a:gs>
                <a:gs pos="50000">
                  <a:srgbClr val="FF3300"/>
                </a:gs>
                <a:gs pos="100000">
                  <a:srgbClr val="FF9900"/>
                </a:gs>
              </a:gsLst>
              <a:lin ang="5400000" scaled="0"/>
            </a:gradFill>
            <a:ln cap="flat" cmpd="sng" w="381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5" name="Google Shape;345;p32"/>
            <p:cNvSpPr/>
            <p:nvPr/>
          </p:nvSpPr>
          <p:spPr>
            <a:xfrm>
              <a:off x="3810" y="4591"/>
              <a:ext cx="1870" cy="1406"/>
            </a:xfrm>
            <a:prstGeom prst="roundRect">
              <a:avLst>
                <a:gd fmla="val 16667" name="adj"/>
              </a:avLst>
            </a:prstGeom>
            <a:gradFill>
              <a:gsLst>
                <a:gs pos="0">
                  <a:srgbClr val="FF9900"/>
                </a:gs>
                <a:gs pos="50000">
                  <a:srgbClr val="FF3300"/>
                </a:gs>
                <a:gs pos="100000">
                  <a:srgbClr val="FF9900"/>
                </a:gs>
              </a:gsLst>
              <a:lin ang="5400000" scaled="0"/>
            </a:gradFill>
            <a:ln cap="flat" cmpd="sng" w="381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descr="rev_maleta" id="346" name="Google Shape;346;p32"/>
            <p:cNvPicPr preferRelativeResize="0"/>
            <p:nvPr/>
          </p:nvPicPr>
          <p:blipFill rotWithShape="1">
            <a:blip r:embed="rId3">
              <a:alphaModFix/>
            </a:blip>
            <a:srcRect b="4762" l="6442" r="4619" t="6300"/>
            <a:stretch/>
          </p:blipFill>
          <p:spPr>
            <a:xfrm>
              <a:off x="5670" y="6601"/>
              <a:ext cx="626" cy="62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47" name="Google Shape;347;p32"/>
            <p:cNvSpPr/>
            <p:nvPr/>
          </p:nvSpPr>
          <p:spPr>
            <a:xfrm rot="9900000">
              <a:off x="6030" y="2229"/>
              <a:ext cx="635" cy="181"/>
            </a:xfrm>
            <a:prstGeom prst="rtTriangle">
              <a:avLst/>
            </a:prstGeom>
            <a:solidFill>
              <a:srgbClr val="99CC00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8" name="Google Shape;348;p32"/>
            <p:cNvSpPr/>
            <p:nvPr/>
          </p:nvSpPr>
          <p:spPr>
            <a:xfrm>
              <a:off x="2401" y="216"/>
              <a:ext cx="1315" cy="953"/>
            </a:xfrm>
            <a:prstGeom prst="roundRect">
              <a:avLst>
                <a:gd fmla="val 16667" name="adj"/>
              </a:avLst>
            </a:prstGeom>
            <a:noFill/>
            <a:ln cap="flat" cmpd="sng" w="381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9" name="Google Shape;349;p32"/>
            <p:cNvSpPr/>
            <p:nvPr/>
          </p:nvSpPr>
          <p:spPr>
            <a:xfrm>
              <a:off x="2946" y="1726"/>
              <a:ext cx="1315" cy="953"/>
            </a:xfrm>
            <a:prstGeom prst="roundRect">
              <a:avLst>
                <a:gd fmla="val 16667" name="adj"/>
              </a:avLst>
            </a:prstGeom>
            <a:noFill/>
            <a:ln cap="flat" cmpd="sng" w="381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0" name="Google Shape;350;p32"/>
            <p:cNvSpPr/>
            <p:nvPr/>
          </p:nvSpPr>
          <p:spPr>
            <a:xfrm>
              <a:off x="4258" y="1727"/>
              <a:ext cx="1315" cy="953"/>
            </a:xfrm>
            <a:prstGeom prst="roundRect">
              <a:avLst>
                <a:gd fmla="val 16667" name="adj"/>
              </a:avLst>
            </a:prstGeom>
            <a:noFill/>
            <a:ln cap="flat" cmpd="sng" w="381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1" name="Google Shape;351;p32"/>
            <p:cNvSpPr/>
            <p:nvPr/>
          </p:nvSpPr>
          <p:spPr>
            <a:xfrm>
              <a:off x="6284" y="3266"/>
              <a:ext cx="1315" cy="953"/>
            </a:xfrm>
            <a:prstGeom prst="roundRect">
              <a:avLst>
                <a:gd fmla="val 16667" name="adj"/>
              </a:avLst>
            </a:prstGeom>
            <a:noFill/>
            <a:ln cap="flat" cmpd="sng" w="381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2" name="Google Shape;352;p32"/>
            <p:cNvSpPr/>
            <p:nvPr/>
          </p:nvSpPr>
          <p:spPr>
            <a:xfrm>
              <a:off x="6284" y="4218"/>
              <a:ext cx="1315" cy="953"/>
            </a:xfrm>
            <a:prstGeom prst="roundRect">
              <a:avLst>
                <a:gd fmla="val 16667" name="adj"/>
              </a:avLst>
            </a:prstGeom>
            <a:noFill/>
            <a:ln cap="flat" cmpd="sng" w="381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3" name="Google Shape;353;p32"/>
            <p:cNvSpPr/>
            <p:nvPr/>
          </p:nvSpPr>
          <p:spPr>
            <a:xfrm>
              <a:off x="3946" y="4717"/>
              <a:ext cx="1724" cy="1271"/>
            </a:xfrm>
            <a:prstGeom prst="roundRect">
              <a:avLst>
                <a:gd fmla="val 16667" name="adj"/>
              </a:avLst>
            </a:prstGeom>
            <a:solidFill>
              <a:schemeClr val="lt1"/>
            </a:solidFill>
            <a:ln cap="flat" cmpd="sng" w="381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4" name="Google Shape;354;p32"/>
            <p:cNvSpPr/>
            <p:nvPr/>
          </p:nvSpPr>
          <p:spPr>
            <a:xfrm>
              <a:off x="5667" y="5171"/>
              <a:ext cx="1315" cy="953"/>
            </a:xfrm>
            <a:prstGeom prst="roundRect">
              <a:avLst>
                <a:gd fmla="val 16667" name="adj"/>
              </a:avLst>
            </a:prstGeom>
            <a:noFill/>
            <a:ln cap="flat" cmpd="sng" w="381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355" name="Google Shape;355;p32"/>
            <p:cNvGrpSpPr/>
            <p:nvPr/>
          </p:nvGrpSpPr>
          <p:grpSpPr>
            <a:xfrm>
              <a:off x="1103" y="7434"/>
              <a:ext cx="1357" cy="1393"/>
              <a:chOff x="3215" y="7439"/>
              <a:chExt cx="1357" cy="1393"/>
            </a:xfrm>
          </p:grpSpPr>
          <p:pic>
            <p:nvPicPr>
              <p:cNvPr descr="palmera" id="356" name="Google Shape;356;p32"/>
              <p:cNvPicPr preferRelativeResize="0"/>
              <p:nvPr/>
            </p:nvPicPr>
            <p:blipFill rotWithShape="1">
              <a:blip r:embed="rId4">
                <a:alphaModFix/>
              </a:blip>
              <a:srcRect b="0" l="0" r="0" t="0"/>
              <a:stretch/>
            </p:blipFill>
            <p:spPr>
              <a:xfrm>
                <a:off x="3797" y="7439"/>
                <a:ext cx="775" cy="1288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357" name="Google Shape;357;p32"/>
              <p:cNvSpPr/>
              <p:nvPr/>
            </p:nvSpPr>
            <p:spPr>
              <a:xfrm>
                <a:off x="3215" y="7879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358" name="Google Shape;358;p32"/>
            <p:cNvSpPr/>
            <p:nvPr/>
          </p:nvSpPr>
          <p:spPr>
            <a:xfrm>
              <a:off x="7681" y="7855"/>
              <a:ext cx="1315" cy="953"/>
            </a:xfrm>
            <a:prstGeom prst="roundRect">
              <a:avLst>
                <a:gd fmla="val 16667" name="adj"/>
              </a:avLst>
            </a:prstGeom>
            <a:noFill/>
            <a:ln cap="flat" cmpd="sng" w="381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9" name="Google Shape;359;p32"/>
            <p:cNvSpPr/>
            <p:nvPr/>
          </p:nvSpPr>
          <p:spPr>
            <a:xfrm>
              <a:off x="5573" y="1724"/>
              <a:ext cx="1315" cy="953"/>
            </a:xfrm>
            <a:prstGeom prst="roundRect">
              <a:avLst>
                <a:gd fmla="val 16667" name="adj"/>
              </a:avLst>
            </a:prstGeom>
            <a:noFill/>
            <a:ln cap="flat" cmpd="sng" w="381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0" name="Google Shape;360;p32"/>
            <p:cNvSpPr/>
            <p:nvPr/>
          </p:nvSpPr>
          <p:spPr>
            <a:xfrm>
              <a:off x="6889" y="1721"/>
              <a:ext cx="1315" cy="953"/>
            </a:xfrm>
            <a:prstGeom prst="roundRect">
              <a:avLst>
                <a:gd fmla="val 16667" name="adj"/>
              </a:avLst>
            </a:prstGeom>
            <a:noFill/>
            <a:ln cap="flat" cmpd="sng" w="381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361" name="Google Shape;361;p32"/>
            <p:cNvGrpSpPr/>
            <p:nvPr/>
          </p:nvGrpSpPr>
          <p:grpSpPr>
            <a:xfrm>
              <a:off x="3718" y="220"/>
              <a:ext cx="1315" cy="953"/>
              <a:chOff x="2958" y="480"/>
              <a:chExt cx="1315" cy="953"/>
            </a:xfrm>
          </p:grpSpPr>
          <p:sp>
            <p:nvSpPr>
              <p:cNvPr id="362" name="Google Shape;362;p32"/>
              <p:cNvSpPr/>
              <p:nvPr/>
            </p:nvSpPr>
            <p:spPr>
              <a:xfrm>
                <a:off x="2958" y="480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63" name="Google Shape;363;p32"/>
              <p:cNvSpPr/>
              <p:nvPr/>
            </p:nvSpPr>
            <p:spPr>
              <a:xfrm>
                <a:off x="3026" y="798"/>
                <a:ext cx="1179" cy="317"/>
              </a:xfrm>
              <a:custGeom>
                <a:rect b="b" l="l" r="r" t="t"/>
                <a:pathLst>
                  <a:path extrusionOk="0" h="21600" w="21600">
                    <a:moveTo>
                      <a:pt x="16200" y="0"/>
                    </a:moveTo>
                    <a:lnTo>
                      <a:pt x="16200" y="5400"/>
                    </a:lnTo>
                    <a:lnTo>
                      <a:pt x="3375" y="5400"/>
                    </a:lnTo>
                    <a:lnTo>
                      <a:pt x="3375" y="16200"/>
                    </a:lnTo>
                    <a:lnTo>
                      <a:pt x="16200" y="16200"/>
                    </a:lnTo>
                    <a:lnTo>
                      <a:pt x="16200" y="21600"/>
                    </a:lnTo>
                    <a:lnTo>
                      <a:pt x="21600" y="10800"/>
                    </a:lnTo>
                    <a:lnTo>
                      <a:pt x="16200" y="0"/>
                    </a:lnTo>
                    <a:close/>
                  </a:path>
                  <a:path extrusionOk="0" h="21600" w="21600">
                    <a:moveTo>
                      <a:pt x="1350" y="5400"/>
                    </a:moveTo>
                    <a:lnTo>
                      <a:pt x="1350" y="16200"/>
                    </a:lnTo>
                    <a:lnTo>
                      <a:pt x="2700" y="16200"/>
                    </a:lnTo>
                    <a:lnTo>
                      <a:pt x="2700" y="5400"/>
                    </a:lnTo>
                    <a:lnTo>
                      <a:pt x="1350" y="5400"/>
                    </a:lnTo>
                    <a:close/>
                  </a:path>
                  <a:path extrusionOk="0" h="21600" w="21600">
                    <a:moveTo>
                      <a:pt x="0" y="5400"/>
                    </a:moveTo>
                    <a:lnTo>
                      <a:pt x="0" y="16200"/>
                    </a:lnTo>
                    <a:lnTo>
                      <a:pt x="675" y="16200"/>
                    </a:lnTo>
                    <a:lnTo>
                      <a:pt x="675" y="5400"/>
                    </a:lnTo>
                    <a:lnTo>
                      <a:pt x="0" y="5400"/>
                    </a:lnTo>
                    <a:close/>
                  </a:path>
                </a:pathLst>
              </a:custGeom>
              <a:solidFill>
                <a:srgbClr val="FF6600"/>
              </a:solidFill>
              <a:ln cap="flat" cmpd="sng" w="25400">
                <a:solidFill>
                  <a:schemeClr val="dk1"/>
                </a:solidFill>
                <a:prstDash val="solid"/>
                <a:miter lim="524288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364" name="Google Shape;364;p32"/>
            <p:cNvGrpSpPr/>
            <p:nvPr/>
          </p:nvGrpSpPr>
          <p:grpSpPr>
            <a:xfrm>
              <a:off x="5035" y="212"/>
              <a:ext cx="1315" cy="1015"/>
              <a:chOff x="4275" y="472"/>
              <a:chExt cx="1315" cy="1015"/>
            </a:xfrm>
          </p:grpSpPr>
          <p:sp>
            <p:nvSpPr>
              <p:cNvPr id="365" name="Google Shape;365;p32"/>
              <p:cNvSpPr/>
              <p:nvPr/>
            </p:nvSpPr>
            <p:spPr>
              <a:xfrm>
                <a:off x="4275" y="472"/>
                <a:ext cx="1315" cy="953"/>
              </a:xfrm>
              <a:prstGeom prst="roundRect">
                <a:avLst>
                  <a:gd fmla="val 16667" name="adj"/>
                </a:avLst>
              </a:prstGeom>
              <a:gradFill>
                <a:gsLst>
                  <a:gs pos="0">
                    <a:schemeClr val="lt1"/>
                  </a:gs>
                  <a:gs pos="100000">
                    <a:srgbClr val="FF6699"/>
                  </a:gs>
                </a:gsLst>
                <a:lin ang="5400000" scaled="0"/>
              </a:gradFill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66" name="Google Shape;366;p32"/>
              <p:cNvSpPr txBox="1"/>
              <p:nvPr/>
            </p:nvSpPr>
            <p:spPr>
              <a:xfrm>
                <a:off x="4389" y="609"/>
                <a:ext cx="1088" cy="87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3.</a:t>
                </a:r>
                <a:r>
                  <a:rPr b="0" i="0" lang="en-US" sz="7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Tu director lo pinta todo de color de rosa.</a:t>
                </a:r>
                <a:r>
                  <a:rPr b="0" i="0" lang="en-US" sz="7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Continúa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800"/>
                  <a:buFont typeface="Arial"/>
                  <a:buNone/>
                </a:pPr>
                <a:r>
                  <a:t/>
                </a:r>
                <a:endParaRPr b="1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367" name="Google Shape;367;p32"/>
            <p:cNvGrpSpPr/>
            <p:nvPr/>
          </p:nvGrpSpPr>
          <p:grpSpPr>
            <a:xfrm>
              <a:off x="6350" y="209"/>
              <a:ext cx="1315" cy="1002"/>
              <a:chOff x="5670" y="533"/>
              <a:chExt cx="1315" cy="1002"/>
            </a:xfrm>
          </p:grpSpPr>
          <p:sp>
            <p:nvSpPr>
              <p:cNvPr id="368" name="Google Shape;368;p32"/>
              <p:cNvSpPr/>
              <p:nvPr/>
            </p:nvSpPr>
            <p:spPr>
              <a:xfrm>
                <a:off x="5670" y="533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69" name="Google Shape;369;p32"/>
              <p:cNvSpPr txBox="1"/>
              <p:nvPr/>
            </p:nvSpPr>
            <p:spPr>
              <a:xfrm>
                <a:off x="5755" y="534"/>
                <a:ext cx="1130" cy="100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4.</a:t>
                </a:r>
                <a:r>
                  <a:rPr b="0" i="0" lang="en-US" sz="7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Consigues título de tesis, ahora</a:t>
                </a: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…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desarrolla el proyecto</a:t>
                </a: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!!!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800"/>
                  <a:buFont typeface="Arial"/>
                  <a:buNone/>
                </a:pPr>
                <a:r>
                  <a:t/>
                </a:r>
                <a:endParaRPr b="1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370" name="Google Shape;370;p32"/>
            <p:cNvGrpSpPr/>
            <p:nvPr/>
          </p:nvGrpSpPr>
          <p:grpSpPr>
            <a:xfrm>
              <a:off x="8973" y="212"/>
              <a:ext cx="1361" cy="1073"/>
              <a:chOff x="8255" y="680"/>
              <a:chExt cx="1361" cy="1073"/>
            </a:xfrm>
          </p:grpSpPr>
          <p:sp>
            <p:nvSpPr>
              <p:cNvPr id="371" name="Google Shape;371;p32"/>
              <p:cNvSpPr/>
              <p:nvPr/>
            </p:nvSpPr>
            <p:spPr>
              <a:xfrm>
                <a:off x="8255" y="680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72" name="Google Shape;372;p32"/>
              <p:cNvSpPr txBox="1"/>
              <p:nvPr/>
            </p:nvSpPr>
            <p:spPr>
              <a:xfrm>
                <a:off x="8255" y="726"/>
                <a:ext cx="1361" cy="102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ctr">
                  <a:lnSpc>
                    <a:spcPct val="7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6.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Pides el proyecto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7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a tus compañeros.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7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Te ignoran.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70000"/>
                  </a:lnSpc>
                  <a:spcBef>
                    <a:spcPts val="80"/>
                  </a:spcBef>
                  <a:spcAft>
                    <a:spcPts val="0"/>
                  </a:spcAft>
                  <a:buClr>
                    <a:schemeClr val="dk1"/>
                  </a:buClr>
                  <a:buSzPts val="400"/>
                  <a:buFont typeface="Arial"/>
                  <a:buNone/>
                </a:pPr>
                <a:r>
                  <a:t/>
                </a:r>
                <a:endParaRPr b="0" i="0" sz="4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Retrocede 2 casillas o pierde turno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800"/>
                  <a:buFont typeface="Arial"/>
                  <a:buNone/>
                </a:pPr>
                <a:r>
                  <a:t/>
                </a:r>
                <a:endParaRPr b="1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373" name="Google Shape;373;p32"/>
            <p:cNvGrpSpPr/>
            <p:nvPr/>
          </p:nvGrpSpPr>
          <p:grpSpPr>
            <a:xfrm>
              <a:off x="9634" y="1164"/>
              <a:ext cx="1406" cy="1058"/>
              <a:chOff x="9496" y="480"/>
              <a:chExt cx="1406" cy="1058"/>
            </a:xfrm>
          </p:grpSpPr>
          <p:sp>
            <p:nvSpPr>
              <p:cNvPr id="374" name="Google Shape;374;p32"/>
              <p:cNvSpPr/>
              <p:nvPr/>
            </p:nvSpPr>
            <p:spPr>
              <a:xfrm>
                <a:off x="9539" y="480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75" name="Google Shape;375;p32"/>
              <p:cNvSpPr txBox="1"/>
              <p:nvPr/>
            </p:nvSpPr>
            <p:spPr>
              <a:xfrm>
                <a:off x="9496" y="521"/>
                <a:ext cx="1406" cy="101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ctr">
                  <a:lnSpc>
                    <a:spcPct val="8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7.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Pides el proyecto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8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al frutero.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7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Te ignora.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70000"/>
                  </a:lnSpc>
                  <a:spcBef>
                    <a:spcPts val="40"/>
                  </a:spcBef>
                  <a:spcAft>
                    <a:spcPts val="0"/>
                  </a:spcAft>
                  <a:buClr>
                    <a:schemeClr val="dk1"/>
                  </a:buClr>
                  <a:buSzPts val="200"/>
                  <a:buFont typeface="Arial"/>
                  <a:buNone/>
                </a:pPr>
                <a:r>
                  <a:t/>
                </a:r>
                <a:endParaRPr b="0" i="0" sz="2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Retrocede 3 casillas o pierde turno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800"/>
                  <a:buFont typeface="Arial"/>
                  <a:buNone/>
                </a:pPr>
                <a:r>
                  <a:t/>
                </a:r>
                <a:endParaRPr b="1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376" name="Google Shape;376;p32"/>
            <p:cNvGrpSpPr/>
            <p:nvPr/>
          </p:nvGrpSpPr>
          <p:grpSpPr>
            <a:xfrm>
              <a:off x="9642" y="4978"/>
              <a:ext cx="1497" cy="1027"/>
              <a:chOff x="9568" y="4536"/>
              <a:chExt cx="1497" cy="1027"/>
            </a:xfrm>
          </p:grpSpPr>
          <p:sp>
            <p:nvSpPr>
              <p:cNvPr id="377" name="Google Shape;377;p32"/>
              <p:cNvSpPr/>
              <p:nvPr/>
            </p:nvSpPr>
            <p:spPr>
              <a:xfrm>
                <a:off x="9662" y="4536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78" name="Google Shape;378;p32"/>
              <p:cNvSpPr txBox="1"/>
              <p:nvPr/>
            </p:nvSpPr>
            <p:spPr>
              <a:xfrm>
                <a:off x="9568" y="4570"/>
                <a:ext cx="1497" cy="99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11.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Después</a:t>
                </a:r>
                <a:r>
                  <a:rPr b="0" i="0" lang="en-US" sz="4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de</a:t>
                </a:r>
                <a:r>
                  <a:rPr b="0" i="0" lang="en-US" sz="4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1</a:t>
                </a:r>
                <a:r>
                  <a:rPr b="0" i="0" lang="en-US" sz="4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año tienes tu proyecto. </a:t>
                </a:r>
                <a:r>
                  <a:rPr b="1" i="0" lang="en-US" sz="800" u="none" cap="none" strike="noStrike">
                    <a:solidFill>
                      <a:srgbClr val="FF6600"/>
                    </a:solidFill>
                    <a:latin typeface="Arial"/>
                    <a:ea typeface="Arial"/>
                    <a:cs typeface="Arial"/>
                    <a:sym typeface="Arial"/>
                  </a:rPr>
                  <a:t>FELICIDADES!!!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100"/>
                  </a:spcBef>
                  <a:spcAft>
                    <a:spcPts val="0"/>
                  </a:spcAft>
                  <a:buClr>
                    <a:schemeClr val="dk1"/>
                  </a:buClr>
                  <a:buSzPts val="500"/>
                  <a:buFont typeface="Arial"/>
                  <a:buNone/>
                </a:pPr>
                <a:r>
                  <a:t/>
                </a:r>
                <a:endParaRPr b="1" i="0" sz="500" u="none" cap="none" strike="noStrike">
                  <a:solidFill>
                    <a:srgbClr val="FF66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</a:t>
                </a: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Continúa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800"/>
                  <a:buFont typeface="Arial"/>
                  <a:buNone/>
                </a:pPr>
                <a:r>
                  <a:t/>
                </a:r>
                <a:endParaRPr b="1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379" name="Google Shape;379;p32"/>
            <p:cNvGrpSpPr/>
            <p:nvPr/>
          </p:nvGrpSpPr>
          <p:grpSpPr>
            <a:xfrm>
              <a:off x="9758" y="6873"/>
              <a:ext cx="1315" cy="953"/>
              <a:chOff x="9662" y="6433"/>
              <a:chExt cx="1315" cy="953"/>
            </a:xfrm>
          </p:grpSpPr>
          <p:sp>
            <p:nvSpPr>
              <p:cNvPr id="380" name="Google Shape;380;p32"/>
              <p:cNvSpPr/>
              <p:nvPr/>
            </p:nvSpPr>
            <p:spPr>
              <a:xfrm>
                <a:off x="9662" y="6433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81" name="Google Shape;381;p32"/>
              <p:cNvSpPr txBox="1"/>
              <p:nvPr/>
            </p:nvSpPr>
            <p:spPr>
              <a:xfrm>
                <a:off x="9798" y="6545"/>
                <a:ext cx="1044" cy="69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13.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Felicidades. </a:t>
                </a: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Tienes beca predoctoral.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800"/>
                  <a:buFont typeface="Arial"/>
                  <a:buNone/>
                </a:pPr>
                <a:r>
                  <a:t/>
                </a:r>
                <a:endParaRPr b="1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382" name="Google Shape;382;p32"/>
            <p:cNvSpPr txBox="1"/>
            <p:nvPr/>
          </p:nvSpPr>
          <p:spPr>
            <a:xfrm>
              <a:off x="7763" y="7941"/>
              <a:ext cx="1180" cy="90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2575" lIns="45150" spcFirstLastPara="1" rIns="45150" wrap="square" tIns="22575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ts val="900"/>
                <a:buFont typeface="Arial"/>
                <a:buNone/>
              </a:pPr>
              <a:r>
                <a:rPr b="1" i="0" lang="en-US" sz="900" u="none" cap="none" strike="noStrike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15.</a:t>
              </a:r>
              <a:r>
                <a:rPr b="0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Te sientes entusiasmado.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16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rPr b="1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Avanza y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16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rPr b="1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turno extra.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800"/>
                <a:buFont typeface="Arial"/>
                <a:buNone/>
              </a:pPr>
              <a:r>
                <a:t/>
              </a:r>
              <a:endParaRPr b="1" i="0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383" name="Google Shape;383;p32"/>
            <p:cNvGrpSpPr/>
            <p:nvPr/>
          </p:nvGrpSpPr>
          <p:grpSpPr>
            <a:xfrm>
              <a:off x="2304" y="7879"/>
              <a:ext cx="1542" cy="953"/>
              <a:chOff x="4411" y="7874"/>
              <a:chExt cx="1542" cy="953"/>
            </a:xfrm>
          </p:grpSpPr>
          <p:sp>
            <p:nvSpPr>
              <p:cNvPr id="384" name="Google Shape;384;p32"/>
              <p:cNvSpPr/>
              <p:nvPr/>
            </p:nvSpPr>
            <p:spPr>
              <a:xfrm>
                <a:off x="4531" y="7874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85" name="Google Shape;385;p32"/>
              <p:cNvSpPr txBox="1"/>
              <p:nvPr/>
            </p:nvSpPr>
            <p:spPr>
              <a:xfrm>
                <a:off x="4411" y="7882"/>
                <a:ext cx="1542" cy="94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19.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Vuelves, sigues trabajando y trabajando</a:t>
                </a: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...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500"/>
                  <a:buFont typeface="Arial"/>
                  <a:buNone/>
                </a:pPr>
                <a:r>
                  <a:t/>
                </a:r>
                <a:endParaRPr b="0" i="0" sz="5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Continúa, corre, corre!!!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386" name="Google Shape;386;p32"/>
            <p:cNvSpPr txBox="1"/>
            <p:nvPr/>
          </p:nvSpPr>
          <p:spPr>
            <a:xfrm>
              <a:off x="1125" y="7875"/>
              <a:ext cx="1360" cy="112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2575" lIns="45150" spcFirstLastPara="1" rIns="45150" wrap="square" tIns="22575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3300"/>
                </a:buClr>
                <a:buSzPts val="900"/>
                <a:buFont typeface="Arial"/>
                <a:buNone/>
              </a:pPr>
              <a:r>
                <a:rPr b="1" i="0" lang="en-US" sz="900" u="none" cap="none" strike="noStrike">
                  <a:solidFill>
                    <a:srgbClr val="FF3300"/>
                  </a:solidFill>
                  <a:latin typeface="Arial"/>
                  <a:ea typeface="Arial"/>
                  <a:cs typeface="Arial"/>
                  <a:sym typeface="Arial"/>
                </a:rPr>
                <a:t>20.</a:t>
              </a:r>
              <a:r>
                <a:rPr b="0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A una semana para la lectura de tu tesis y tu jefe está en Hawaii.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80"/>
                </a:spcBef>
                <a:spcAft>
                  <a:spcPts val="0"/>
                </a:spcAft>
                <a:buClr>
                  <a:schemeClr val="dk1"/>
                </a:buClr>
                <a:buSzPts val="400"/>
                <a:buFont typeface="Arial"/>
                <a:buNone/>
              </a:pPr>
              <a:r>
                <a:t/>
              </a:r>
              <a:endParaRPr b="1" i="0" sz="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16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rPr b="1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Pierde 4 turnos.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800"/>
                <a:buFont typeface="Arial"/>
                <a:buNone/>
              </a:pPr>
              <a:r>
                <a:t/>
              </a:r>
              <a:endParaRPr b="1" i="0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7" name="Google Shape;387;p32"/>
            <p:cNvSpPr txBox="1"/>
            <p:nvPr/>
          </p:nvSpPr>
          <p:spPr>
            <a:xfrm>
              <a:off x="2949" y="1721"/>
              <a:ext cx="1316" cy="110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2575" lIns="45150" spcFirstLastPara="1" rIns="45150" wrap="square" tIns="22575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ts val="900"/>
                <a:buFont typeface="Arial"/>
                <a:buNone/>
              </a:pPr>
              <a:r>
                <a:rPr b="1" i="0" lang="en-US" sz="900" u="none" cap="none" strike="noStrike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28.</a:t>
              </a:r>
              <a:r>
                <a:rPr b="0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Trabajas noche y día en un garito.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16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rPr b="0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El tiempo libre es para la tesis.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40"/>
                </a:spcBef>
                <a:spcAft>
                  <a:spcPts val="0"/>
                </a:spcAft>
                <a:buClr>
                  <a:schemeClr val="dk1"/>
                </a:buClr>
                <a:buSzPts val="200"/>
                <a:buFont typeface="Arial"/>
                <a:buNone/>
              </a:pPr>
              <a:r>
                <a:t/>
              </a:r>
              <a:endParaRPr b="0" i="0" sz="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16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rPr b="1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Pierdes 3 turnos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800"/>
                <a:buFont typeface="Arial"/>
                <a:buNone/>
              </a:pPr>
              <a:r>
                <a:t/>
              </a:r>
              <a:endParaRPr b="1" i="0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8" name="Google Shape;388;p32"/>
            <p:cNvSpPr txBox="1"/>
            <p:nvPr/>
          </p:nvSpPr>
          <p:spPr>
            <a:xfrm>
              <a:off x="4273" y="1731"/>
              <a:ext cx="1180" cy="106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2575" lIns="45150" spcFirstLastPara="1" rIns="45150" wrap="square" tIns="22575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3300"/>
                </a:buClr>
                <a:buSzPts val="900"/>
                <a:buFont typeface="Arial"/>
                <a:buNone/>
              </a:pPr>
              <a:r>
                <a:rPr b="1" i="0" lang="en-US" sz="900" u="none" cap="none" strike="noStrike">
                  <a:solidFill>
                    <a:srgbClr val="FF3300"/>
                  </a:solidFill>
                  <a:latin typeface="Arial"/>
                  <a:ea typeface="Arial"/>
                  <a:cs typeface="Arial"/>
                  <a:sym typeface="Arial"/>
                </a:rPr>
                <a:t>29.</a:t>
              </a:r>
              <a:r>
                <a:rPr b="0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Con canas y a lo loco el día de tu tesis está cerca.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16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t/>
              </a:r>
              <a:endParaRPr b="1" i="0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16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rPr b="1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Avanza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800"/>
                <a:buFont typeface="Arial"/>
                <a:buNone/>
              </a:pPr>
              <a:r>
                <a:t/>
              </a:r>
              <a:endParaRPr b="1" i="0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9" name="Google Shape;389;p32"/>
            <p:cNvSpPr txBox="1"/>
            <p:nvPr/>
          </p:nvSpPr>
          <p:spPr>
            <a:xfrm>
              <a:off x="5727" y="1757"/>
              <a:ext cx="1043" cy="92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2575" lIns="45150" spcFirstLastPara="1" rIns="45150" wrap="square" tIns="22575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ts val="900"/>
                <a:buFont typeface="Arial"/>
                <a:buNone/>
              </a:pPr>
              <a:r>
                <a:rPr b="1" i="0" lang="en-US" sz="900" u="none" cap="none" strike="noStrike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30.</a:t>
              </a:r>
              <a:r>
                <a:rPr b="0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t/>
              </a:r>
              <a:endParaRPr b="0" i="0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t/>
              </a:r>
              <a:endParaRPr b="0" i="0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400"/>
                <a:buFont typeface="Arial"/>
                <a:buNone/>
              </a:pPr>
              <a:r>
                <a:t/>
              </a:r>
              <a:endParaRPr b="0" i="0" sz="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rPr b="1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Retrocede a la casilla 20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0" name="Google Shape;390;p32"/>
            <p:cNvSpPr txBox="1"/>
            <p:nvPr/>
          </p:nvSpPr>
          <p:spPr>
            <a:xfrm>
              <a:off x="6907" y="1711"/>
              <a:ext cx="1101" cy="9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2575" lIns="45150" spcFirstLastPara="1" rIns="45150" wrap="square" tIns="22575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ts val="900"/>
                <a:buFont typeface="Arial"/>
                <a:buNone/>
              </a:pPr>
              <a:r>
                <a:rPr b="1" i="0" lang="en-US" sz="900" u="none" cap="none" strike="noStrike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31.</a:t>
              </a:r>
              <a:r>
                <a:rPr b="0" i="0" lang="en-US" sz="7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Resuelve: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00"/>
                <a:buFont typeface="Arial"/>
                <a:buNone/>
              </a:pPr>
              <a:r>
                <a:t/>
              </a:r>
              <a:endParaRPr b="0" i="0" sz="3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600"/>
                <a:buFont typeface="Arial"/>
                <a:buNone/>
              </a:pPr>
              <a:r>
                <a:rPr b="1" i="1" lang="en-US" sz="6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  </a:t>
              </a:r>
              <a:r>
                <a:rPr b="1" i="1" lang="en-US" sz="600" u="none" cap="none" strike="noStrike">
                  <a:solidFill>
                    <a:srgbClr val="FF9900"/>
                  </a:solidFill>
                  <a:latin typeface="Arial"/>
                  <a:ea typeface="Arial"/>
                  <a:cs typeface="Arial"/>
                  <a:sym typeface="Arial"/>
                </a:rPr>
                <a:t>títulos + artículos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00"/>
                <a:buFont typeface="Arial"/>
                <a:buNone/>
              </a:pPr>
              <a:r>
                <a:t/>
              </a:r>
              <a:endParaRPr b="1" i="1" sz="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9900"/>
                </a:buClr>
                <a:buSzPts val="600"/>
                <a:buFont typeface="Arial"/>
                <a:buNone/>
              </a:pPr>
              <a:r>
                <a:rPr b="1" i="1" lang="en-US" sz="600" u="none" cap="none" strike="noStrike">
                  <a:solidFill>
                    <a:srgbClr val="FF9900"/>
                  </a:solidFill>
                  <a:latin typeface="Arial"/>
                  <a:ea typeface="Arial"/>
                  <a:cs typeface="Arial"/>
                  <a:sym typeface="Arial"/>
                </a:rPr>
                <a:t>   familia + amigos</a:t>
              </a:r>
              <a:r>
                <a:rPr b="1" i="1" lang="en-US" sz="6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"/>
                <a:buFont typeface="Arial"/>
                <a:buNone/>
              </a:pPr>
              <a:r>
                <a:t/>
              </a:r>
              <a:endParaRPr b="1" i="1" sz="1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600"/>
                <a:buFont typeface="Arial"/>
                <a:buNone/>
              </a:pPr>
              <a:r>
                <a:rPr b="1" i="1" lang="en-US" sz="6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Bien = Continúa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600"/>
                <a:buFont typeface="Arial"/>
                <a:buNone/>
              </a:pPr>
              <a:r>
                <a:rPr b="1" i="1" lang="en-US" sz="6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Mal =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600"/>
                <a:buFont typeface="Arial"/>
                <a:buNone/>
              </a:pPr>
              <a:r>
                <a:t/>
              </a:r>
              <a:endParaRPr b="1" i="1" sz="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391" name="Google Shape;391;p32"/>
            <p:cNvGrpSpPr/>
            <p:nvPr/>
          </p:nvGrpSpPr>
          <p:grpSpPr>
            <a:xfrm>
              <a:off x="7848" y="2676"/>
              <a:ext cx="1315" cy="953"/>
              <a:chOff x="7620" y="2676"/>
              <a:chExt cx="1315" cy="953"/>
            </a:xfrm>
          </p:grpSpPr>
          <p:sp>
            <p:nvSpPr>
              <p:cNvPr id="392" name="Google Shape;392;p32"/>
              <p:cNvSpPr/>
              <p:nvPr/>
            </p:nvSpPr>
            <p:spPr>
              <a:xfrm>
                <a:off x="7620" y="2676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93" name="Google Shape;393;p32"/>
              <p:cNvSpPr txBox="1"/>
              <p:nvPr/>
            </p:nvSpPr>
            <p:spPr>
              <a:xfrm>
                <a:off x="7655" y="2794"/>
                <a:ext cx="1224" cy="69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32.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Beca/contrato postdoc.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t/>
                </a:r>
                <a:endParaRPr b="0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Continúa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394" name="Google Shape;394;p32"/>
            <p:cNvGrpSpPr/>
            <p:nvPr/>
          </p:nvGrpSpPr>
          <p:grpSpPr>
            <a:xfrm>
              <a:off x="7722" y="4578"/>
              <a:ext cx="1587" cy="953"/>
              <a:chOff x="7494" y="4578"/>
              <a:chExt cx="1587" cy="953"/>
            </a:xfrm>
          </p:grpSpPr>
          <p:sp>
            <p:nvSpPr>
              <p:cNvPr id="395" name="Google Shape;395;p32"/>
              <p:cNvSpPr/>
              <p:nvPr/>
            </p:nvSpPr>
            <p:spPr>
              <a:xfrm>
                <a:off x="7650" y="4578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96" name="Google Shape;396;p32"/>
              <p:cNvSpPr txBox="1"/>
              <p:nvPr/>
            </p:nvSpPr>
            <p:spPr>
              <a:xfrm>
                <a:off x="7494" y="4600"/>
                <a:ext cx="1587" cy="92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     34.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2 años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     en Inglaterra.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t/>
                </a:r>
                <a:endParaRPr b="0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400"/>
                  <a:buFont typeface="Arial"/>
                  <a:buNone/>
                </a:pPr>
                <a:r>
                  <a:t/>
                </a:r>
                <a:endParaRPr b="0" i="0" sz="4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Retrocede 2 casillas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o pierde 1 turno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397" name="Google Shape;397;p32"/>
            <p:cNvGrpSpPr/>
            <p:nvPr/>
          </p:nvGrpSpPr>
          <p:grpSpPr>
            <a:xfrm>
              <a:off x="7578" y="6486"/>
              <a:ext cx="1406" cy="1064"/>
              <a:chOff x="6846" y="6486"/>
              <a:chExt cx="1406" cy="1064"/>
            </a:xfrm>
          </p:grpSpPr>
          <p:sp>
            <p:nvSpPr>
              <p:cNvPr id="398" name="Google Shape;398;p32"/>
              <p:cNvSpPr/>
              <p:nvPr/>
            </p:nvSpPr>
            <p:spPr>
              <a:xfrm>
                <a:off x="6889" y="6486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99" name="Google Shape;399;p32"/>
              <p:cNvSpPr txBox="1"/>
              <p:nvPr/>
            </p:nvSpPr>
            <p:spPr>
              <a:xfrm>
                <a:off x="6846" y="6526"/>
                <a:ext cx="1406" cy="102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  36.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2 años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 en EE.UU.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100"/>
                  </a:spcBef>
                  <a:spcAft>
                    <a:spcPts val="0"/>
                  </a:spcAft>
                  <a:buClr>
                    <a:schemeClr val="dk1"/>
                  </a:buClr>
                  <a:buSzPts val="500"/>
                  <a:buFont typeface="Arial"/>
                  <a:buNone/>
                </a:pPr>
                <a:r>
                  <a:t/>
                </a:r>
                <a:endParaRPr b="0" i="0" sz="5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Retrocede 4 casillas o pierde 2 turnos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800"/>
                  <a:buFont typeface="Arial"/>
                  <a:buNone/>
                </a:pPr>
                <a:r>
                  <a:t/>
                </a:r>
                <a:endParaRPr b="1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400" name="Google Shape;400;p32"/>
            <p:cNvSpPr/>
            <p:nvPr/>
          </p:nvSpPr>
          <p:spPr>
            <a:xfrm>
              <a:off x="4996" y="6496"/>
              <a:ext cx="1315" cy="953"/>
            </a:xfrm>
            <a:prstGeom prst="roundRect">
              <a:avLst>
                <a:gd fmla="val 16667" name="adj"/>
              </a:avLst>
            </a:prstGeom>
            <a:noFill/>
            <a:ln cap="flat" cmpd="sng" w="381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1" name="Google Shape;401;p32"/>
            <p:cNvSpPr txBox="1"/>
            <p:nvPr/>
          </p:nvSpPr>
          <p:spPr>
            <a:xfrm>
              <a:off x="4936" y="6526"/>
              <a:ext cx="1390" cy="108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2575" lIns="45150" spcFirstLastPara="1" rIns="45150" wrap="square" tIns="22575">
              <a:spAutoFit/>
            </a:bodyPr>
            <a:lstStyle/>
            <a:p>
              <a:pPr indent="0" lvl="0" marL="0" marR="0" rtl="0" algn="l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ts val="900"/>
                <a:buFont typeface="Arial"/>
                <a:buNone/>
              </a:pPr>
              <a:r>
                <a:rPr b="1" i="0" lang="en-US" sz="900" u="none" cap="none" strike="noStrike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  38.</a:t>
              </a:r>
              <a:r>
                <a:rPr b="0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1 año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70000"/>
                </a:lnSpc>
                <a:spcBef>
                  <a:spcPts val="16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rPr b="0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 en Alemania.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16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t/>
              </a:r>
              <a:endParaRPr b="0" i="0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16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t/>
              </a:r>
              <a:endParaRPr b="0" i="0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70000"/>
                </a:lnSpc>
                <a:spcBef>
                  <a:spcPts val="16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rPr b="0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b="1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Retrocede 6 casillas o pierde 3 turnos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800"/>
                <a:buFont typeface="Arial"/>
                <a:buNone/>
              </a:pPr>
              <a:r>
                <a:t/>
              </a:r>
              <a:endParaRPr b="1" i="0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402" name="Google Shape;402;p32"/>
            <p:cNvGrpSpPr/>
            <p:nvPr/>
          </p:nvGrpSpPr>
          <p:grpSpPr>
            <a:xfrm>
              <a:off x="3680" y="6481"/>
              <a:ext cx="1315" cy="1147"/>
              <a:chOff x="2948" y="6481"/>
              <a:chExt cx="1315" cy="1147"/>
            </a:xfrm>
          </p:grpSpPr>
          <p:sp>
            <p:nvSpPr>
              <p:cNvPr id="403" name="Google Shape;403;p32"/>
              <p:cNvSpPr/>
              <p:nvPr/>
            </p:nvSpPr>
            <p:spPr>
              <a:xfrm>
                <a:off x="2948" y="6504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04" name="Google Shape;404;p32"/>
              <p:cNvSpPr txBox="1"/>
              <p:nvPr/>
            </p:nvSpPr>
            <p:spPr>
              <a:xfrm>
                <a:off x="2983" y="6481"/>
                <a:ext cx="1224" cy="114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39.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Un currículum brillante que te indica inestabilidad.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100"/>
                  </a:spcBef>
                  <a:spcAft>
                    <a:spcPts val="0"/>
                  </a:spcAft>
                  <a:buClr>
                    <a:schemeClr val="dk1"/>
                  </a:buClr>
                  <a:buSzPts val="500"/>
                  <a:buFont typeface="Arial"/>
                  <a:buNone/>
                </a:pPr>
                <a:r>
                  <a:t/>
                </a:r>
                <a:endParaRPr b="0" i="0" sz="5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Continúa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800"/>
                  <a:buFont typeface="Arial"/>
                  <a:buNone/>
                </a:pPr>
                <a:r>
                  <a:t/>
                </a:r>
                <a:endParaRPr b="1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405" name="Google Shape;405;p32"/>
            <p:cNvGrpSpPr/>
            <p:nvPr/>
          </p:nvGrpSpPr>
          <p:grpSpPr>
            <a:xfrm>
              <a:off x="1999" y="6153"/>
              <a:ext cx="1684" cy="1132"/>
              <a:chOff x="1915" y="5523"/>
              <a:chExt cx="1684" cy="1132"/>
            </a:xfrm>
          </p:grpSpPr>
          <p:pic>
            <p:nvPicPr>
              <p:cNvPr descr="20060415100618-o-chupete-1-" id="406" name="Google Shape;406;p32"/>
              <p:cNvPicPr preferRelativeResize="0"/>
              <p:nvPr/>
            </p:nvPicPr>
            <p:blipFill rotWithShape="1">
              <a:blip r:embed="rId5">
                <a:alphaModFix/>
              </a:blip>
              <a:srcRect b="17588" l="0" r="0" t="0"/>
              <a:stretch/>
            </p:blipFill>
            <p:spPr>
              <a:xfrm>
                <a:off x="1915" y="5875"/>
                <a:ext cx="665" cy="654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407" name="Google Shape;407;p32"/>
              <p:cNvSpPr/>
              <p:nvPr/>
            </p:nvSpPr>
            <p:spPr>
              <a:xfrm>
                <a:off x="2280" y="5550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08" name="Google Shape;408;p32"/>
              <p:cNvSpPr txBox="1"/>
              <p:nvPr/>
            </p:nvSpPr>
            <p:spPr>
              <a:xfrm>
                <a:off x="2283" y="5523"/>
                <a:ext cx="1316" cy="11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33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3300"/>
                    </a:solidFill>
                    <a:latin typeface="Arial"/>
                    <a:ea typeface="Arial"/>
                    <a:cs typeface="Arial"/>
                    <a:sym typeface="Arial"/>
                  </a:rPr>
                  <a:t>40.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</a:t>
                </a: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SORPRESA!!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Llegan los niños y tú sin trabajo fijo.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140"/>
                  </a:spcBef>
                  <a:spcAft>
                    <a:spcPts val="0"/>
                  </a:spcAft>
                  <a:buClr>
                    <a:schemeClr val="dk1"/>
                  </a:buClr>
                  <a:buSzPts val="700"/>
                  <a:buFont typeface="Arial"/>
                  <a:buNone/>
                </a:pPr>
                <a:r>
                  <a:t/>
                </a:r>
                <a:endParaRPr b="0" i="0" sz="7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7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Salta 2 casillas o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7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fin del juego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800"/>
                  <a:buFont typeface="Arial"/>
                  <a:buNone/>
                </a:pPr>
                <a:r>
                  <a:t/>
                </a:r>
                <a:endParaRPr b="1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409" name="Google Shape;409;p32"/>
            <p:cNvGrpSpPr/>
            <p:nvPr/>
          </p:nvGrpSpPr>
          <p:grpSpPr>
            <a:xfrm>
              <a:off x="2347" y="4273"/>
              <a:ext cx="1351" cy="1037"/>
              <a:chOff x="2262" y="3644"/>
              <a:chExt cx="1351" cy="1037"/>
            </a:xfrm>
          </p:grpSpPr>
          <p:sp>
            <p:nvSpPr>
              <p:cNvPr id="410" name="Google Shape;410;p32"/>
              <p:cNvSpPr/>
              <p:nvPr/>
            </p:nvSpPr>
            <p:spPr>
              <a:xfrm>
                <a:off x="2262" y="3644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11" name="Google Shape;411;p32"/>
              <p:cNvSpPr txBox="1"/>
              <p:nvPr/>
            </p:nvSpPr>
            <p:spPr>
              <a:xfrm>
                <a:off x="2272" y="3680"/>
                <a:ext cx="1341" cy="100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42.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Deseado retorno.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t/>
                </a:r>
                <a:endParaRPr b="0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Juan de la Cierva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t/>
                </a:r>
                <a:endParaRPr b="1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Ramón y Cajal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800"/>
                  <a:buFont typeface="Arial"/>
                  <a:buNone/>
                </a:pPr>
                <a:r>
                  <a:t/>
                </a:r>
                <a:endParaRPr b="1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412" name="Google Shape;412;p32"/>
            <p:cNvGrpSpPr/>
            <p:nvPr/>
          </p:nvGrpSpPr>
          <p:grpSpPr>
            <a:xfrm>
              <a:off x="3653" y="3045"/>
              <a:ext cx="1315" cy="953"/>
              <a:chOff x="4889" y="3263"/>
              <a:chExt cx="1315" cy="953"/>
            </a:xfrm>
          </p:grpSpPr>
          <p:sp>
            <p:nvSpPr>
              <p:cNvPr id="413" name="Google Shape;413;p32"/>
              <p:cNvSpPr/>
              <p:nvPr/>
            </p:nvSpPr>
            <p:spPr>
              <a:xfrm>
                <a:off x="4889" y="3263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14" name="Google Shape;414;p32"/>
              <p:cNvSpPr txBox="1"/>
              <p:nvPr/>
            </p:nvSpPr>
            <p:spPr>
              <a:xfrm>
                <a:off x="5035" y="3307"/>
                <a:ext cx="920" cy="85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44.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3 años trabajando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a tope. </a:t>
                </a: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Continúa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800"/>
                  <a:buFont typeface="Arial"/>
                  <a:buNone/>
                </a:pPr>
                <a:r>
                  <a:t/>
                </a:r>
                <a:endParaRPr b="1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415" name="Google Shape;415;p32"/>
            <p:cNvSpPr txBox="1"/>
            <p:nvPr/>
          </p:nvSpPr>
          <p:spPr>
            <a:xfrm>
              <a:off x="6393" y="3300"/>
              <a:ext cx="1043" cy="84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2575" lIns="45150" spcFirstLastPara="1" rIns="45150" wrap="square" tIns="22575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ts val="900"/>
                <a:buFont typeface="Arial"/>
                <a:buNone/>
              </a:pPr>
              <a:r>
                <a:rPr b="1" i="0" lang="en-US" sz="900" u="none" cap="none" strike="noStrike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46.</a:t>
              </a:r>
              <a:r>
                <a:rPr b="0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5 años trabajando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rPr b="0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a tope.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t/>
              </a:r>
              <a:endParaRPr b="0" i="0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rPr b="1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Continúa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6" name="Google Shape;416;p32"/>
            <p:cNvSpPr txBox="1"/>
            <p:nvPr/>
          </p:nvSpPr>
          <p:spPr>
            <a:xfrm>
              <a:off x="6396" y="4259"/>
              <a:ext cx="1224" cy="98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2575" lIns="45150" spcFirstLastPara="1" rIns="45150" wrap="square" tIns="22575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ts val="900"/>
                <a:buFont typeface="Arial"/>
                <a:buNone/>
              </a:pPr>
              <a:r>
                <a:rPr b="1" i="0" lang="en-US" sz="900" u="none" cap="none" strike="noStrike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47.</a:t>
              </a:r>
              <a:r>
                <a:rPr b="0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Casi tienes una plaza fija pero…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t/>
              </a:r>
              <a:endParaRPr b="0" i="0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rPr b="1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Avanza 2 casillas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800"/>
                <a:buFont typeface="Arial"/>
                <a:buNone/>
              </a:pPr>
              <a:r>
                <a:t/>
              </a:r>
              <a:endParaRPr b="1" i="0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7" name="Google Shape;417;p32"/>
            <p:cNvSpPr txBox="1"/>
            <p:nvPr/>
          </p:nvSpPr>
          <p:spPr>
            <a:xfrm>
              <a:off x="5662" y="5174"/>
              <a:ext cx="1526" cy="105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2575" lIns="45150" spcFirstLastPara="1" rIns="45150" wrap="square" tIns="22575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ts val="900"/>
                <a:buFont typeface="Arial"/>
                <a:buNone/>
              </a:pPr>
              <a:r>
                <a:rPr b="1" i="0" lang="en-US" sz="900" u="none" cap="none" strike="noStrike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48.</a:t>
              </a:r>
              <a:r>
                <a:rPr b="0" i="0" lang="en-US" sz="7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b="1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SIN BECA</a:t>
              </a:r>
              <a:r>
                <a:rPr b="0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16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rPr b="1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b="0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Decide abandonar</a:t>
              </a:r>
              <a:endParaRPr b="1" i="0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140"/>
                </a:spcBef>
                <a:spcAft>
                  <a:spcPts val="0"/>
                </a:spcAft>
                <a:buClr>
                  <a:schemeClr val="dk1"/>
                </a:buClr>
                <a:buSzPts val="700"/>
                <a:buFont typeface="Arial"/>
                <a:buNone/>
              </a:pPr>
              <a:r>
                <a:rPr b="1" i="0" lang="en-US" sz="7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el juego o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140"/>
                </a:spcBef>
                <a:spcAft>
                  <a:spcPts val="0"/>
                </a:spcAft>
                <a:buClr>
                  <a:schemeClr val="dk1"/>
                </a:buClr>
                <a:buSzPts val="700"/>
                <a:buFont typeface="Arial"/>
                <a:buNone/>
              </a:pPr>
              <a:r>
                <a:rPr b="1" i="0" lang="en-US" sz="7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seguir con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140"/>
                </a:spcBef>
                <a:spcAft>
                  <a:spcPts val="0"/>
                </a:spcAft>
                <a:buClr>
                  <a:schemeClr val="dk1"/>
                </a:buClr>
                <a:buSzPts val="700"/>
                <a:buFont typeface="Arial"/>
                <a:buNone/>
              </a:pPr>
              <a:r>
                <a:rPr b="1" i="0" lang="en-US" sz="7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desventaja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700"/>
                <a:buFont typeface="Arial"/>
                <a:buNone/>
              </a:pPr>
              <a:r>
                <a:t/>
              </a:r>
              <a:endParaRPr b="1" i="0" sz="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8" name="Google Shape;418;p32"/>
            <p:cNvSpPr txBox="1"/>
            <p:nvPr/>
          </p:nvSpPr>
          <p:spPr>
            <a:xfrm>
              <a:off x="3992" y="4808"/>
              <a:ext cx="1587" cy="133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2575" lIns="45150" spcFirstLastPara="1" rIns="45150" wrap="square" tIns="22575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ts val="900"/>
                <a:buFont typeface="Arial"/>
                <a:buNone/>
              </a:pPr>
              <a:r>
                <a:rPr b="1" i="0" lang="en-US" sz="900" u="none" cap="none" strike="noStrike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49.</a:t>
              </a:r>
              <a:r>
                <a:rPr b="1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El juego no acaba aquí.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16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rPr b="1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Debes encontrar una: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200"/>
                </a:spcBef>
                <a:spcAft>
                  <a:spcPts val="0"/>
                </a:spcAft>
                <a:buClr>
                  <a:srgbClr val="FF3300"/>
                </a:buClr>
                <a:buSzPts val="1000"/>
                <a:buFont typeface="Arial"/>
                <a:buNone/>
              </a:pPr>
              <a:r>
                <a:rPr b="1" i="0" lang="en-US" sz="1000" u="none" cap="none" strike="noStrike">
                  <a:solidFill>
                    <a:srgbClr val="FF3300"/>
                  </a:solidFill>
                  <a:latin typeface="Arial"/>
                  <a:ea typeface="Arial"/>
                  <a:cs typeface="Arial"/>
                  <a:sym typeface="Arial"/>
                </a:rPr>
                <a:t>CARRERA INVESTIGADORA DIGNA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00"/>
                <a:buFont typeface="Arial"/>
                <a:buNone/>
              </a:pPr>
              <a:r>
                <a:t/>
              </a:r>
              <a:endParaRPr b="1" i="0" sz="1000" u="none" cap="none" strike="noStrike">
                <a:solidFill>
                  <a:srgbClr val="FF33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419" name="Google Shape;419;p32"/>
            <p:cNvGrpSpPr/>
            <p:nvPr/>
          </p:nvGrpSpPr>
          <p:grpSpPr>
            <a:xfrm>
              <a:off x="8996" y="7847"/>
              <a:ext cx="1315" cy="953"/>
              <a:chOff x="9654" y="7154"/>
              <a:chExt cx="1315" cy="953"/>
            </a:xfrm>
          </p:grpSpPr>
          <p:sp>
            <p:nvSpPr>
              <p:cNvPr id="420" name="Google Shape;420;p32"/>
              <p:cNvSpPr/>
              <p:nvPr/>
            </p:nvSpPr>
            <p:spPr>
              <a:xfrm>
                <a:off x="9654" y="7154"/>
                <a:ext cx="1315" cy="953"/>
              </a:xfrm>
              <a:prstGeom prst="roundRect">
                <a:avLst>
                  <a:gd fmla="val 16667" name="adj"/>
                </a:avLst>
              </a:prstGeom>
              <a:gradFill>
                <a:gsLst>
                  <a:gs pos="0">
                    <a:srgbClr val="FF9900"/>
                  </a:gs>
                  <a:gs pos="50000">
                    <a:srgbClr val="FF3300"/>
                  </a:gs>
                  <a:gs pos="100000">
                    <a:srgbClr val="FF9900"/>
                  </a:gs>
                </a:gsLst>
                <a:lin ang="5400000" scaled="0"/>
              </a:gradFill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21" name="Google Shape;421;p32"/>
              <p:cNvSpPr txBox="1"/>
              <p:nvPr/>
            </p:nvSpPr>
            <p:spPr>
              <a:xfrm>
                <a:off x="9846" y="7428"/>
                <a:ext cx="914" cy="40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00"/>
                  <a:buFont typeface="Arial"/>
                  <a:buNone/>
                </a:pPr>
                <a:r>
                  <a:rPr b="1" i="1" lang="en-US" sz="1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BECA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422" name="Google Shape;422;p32"/>
            <p:cNvGrpSpPr/>
            <p:nvPr/>
          </p:nvGrpSpPr>
          <p:grpSpPr>
            <a:xfrm>
              <a:off x="6322" y="7834"/>
              <a:ext cx="1361" cy="979"/>
              <a:chOff x="8437" y="7821"/>
              <a:chExt cx="1361" cy="979"/>
            </a:xfrm>
          </p:grpSpPr>
          <p:sp>
            <p:nvSpPr>
              <p:cNvPr id="423" name="Google Shape;423;p32"/>
              <p:cNvSpPr/>
              <p:nvPr/>
            </p:nvSpPr>
            <p:spPr>
              <a:xfrm>
                <a:off x="8482" y="7847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24" name="Google Shape;424;p32"/>
              <p:cNvSpPr txBox="1"/>
              <p:nvPr/>
            </p:nvSpPr>
            <p:spPr>
              <a:xfrm>
                <a:off x="8437" y="7821"/>
                <a:ext cx="1361" cy="94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16.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</a:t>
                </a:r>
                <a:r>
                  <a:rPr b="0" i="0" lang="en-US" sz="7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Quieres irte de estancia fuera de tu país, pero las fuerzas del universo están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700"/>
                  <a:buFont typeface="Arial"/>
                  <a:buNone/>
                </a:pPr>
                <a:r>
                  <a:rPr b="0" i="0" lang="en-US" sz="7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en tu contra.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Espera 2 turnos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425" name="Google Shape;425;p32"/>
            <p:cNvGrpSpPr/>
            <p:nvPr/>
          </p:nvGrpSpPr>
          <p:grpSpPr>
            <a:xfrm>
              <a:off x="4969" y="7842"/>
              <a:ext cx="1497" cy="980"/>
              <a:chOff x="6265" y="8002"/>
              <a:chExt cx="1497" cy="980"/>
            </a:xfrm>
          </p:grpSpPr>
          <p:sp>
            <p:nvSpPr>
              <p:cNvPr id="426" name="Google Shape;426;p32"/>
              <p:cNvSpPr/>
              <p:nvPr/>
            </p:nvSpPr>
            <p:spPr>
              <a:xfrm>
                <a:off x="6350" y="8029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27" name="Google Shape;427;p32"/>
              <p:cNvSpPr txBox="1"/>
              <p:nvPr/>
            </p:nvSpPr>
            <p:spPr>
              <a:xfrm>
                <a:off x="6265" y="8002"/>
                <a:ext cx="1497" cy="92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33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3300"/>
                    </a:solidFill>
                    <a:latin typeface="Arial"/>
                    <a:ea typeface="Arial"/>
                    <a:cs typeface="Arial"/>
                    <a:sym typeface="Arial"/>
                  </a:rPr>
                  <a:t>17.</a:t>
                </a:r>
                <a:r>
                  <a:rPr b="0" i="0" lang="en-US" sz="7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</a:t>
                </a: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Conseguido!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700"/>
                  <a:buFont typeface="Arial"/>
                  <a:buNone/>
                </a:pPr>
                <a:r>
                  <a:rPr b="0" i="0" lang="en-US" sz="7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3 meses fuera sin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700"/>
                  <a:buFont typeface="Arial"/>
                  <a:buNone/>
                </a:pPr>
                <a:r>
                  <a:rPr b="0" i="0" lang="en-US" sz="7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saber si tienes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700"/>
                  <a:buFont typeface="Arial"/>
                  <a:buNone/>
                </a:pPr>
                <a:r>
                  <a:rPr b="0" i="0" lang="en-US" sz="7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ayuda económica.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700"/>
                  <a:buFont typeface="Arial"/>
                  <a:buNone/>
                </a:pPr>
                <a:r>
                  <a:rPr b="0" i="0" lang="en-US" sz="7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Las cosas de palacio</a:t>
                </a:r>
                <a:r>
                  <a:rPr b="1" i="0" lang="en-US" sz="7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…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Espera 3 turnos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428" name="Google Shape;428;p32"/>
            <p:cNvSpPr txBox="1"/>
            <p:nvPr/>
          </p:nvSpPr>
          <p:spPr>
            <a:xfrm>
              <a:off x="2464" y="229"/>
              <a:ext cx="1190" cy="92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2575" lIns="45150" spcFirstLastPara="1" rIns="45150" wrap="square" tIns="22575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ts val="900"/>
                <a:buFont typeface="Arial"/>
                <a:buNone/>
              </a:pPr>
              <a:r>
                <a:rPr b="1" i="0" lang="en-US" sz="900" u="none" cap="none" strike="noStrike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1.</a:t>
              </a:r>
              <a:r>
                <a:rPr b="0" i="0" lang="en-US" sz="7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b="0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Has terminado la carrera. Visita a tu futuro director de tesis.</a:t>
              </a:r>
              <a:r>
                <a:rPr b="0" i="0" lang="en-US" sz="7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400"/>
                <a:buFont typeface="Arial"/>
                <a:buNone/>
              </a:pPr>
              <a:r>
                <a:t/>
              </a:r>
              <a:endParaRPr b="0" i="0" sz="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rPr b="1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Avanza 2 casillas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9" name="Google Shape;429;p32"/>
            <p:cNvSpPr/>
            <p:nvPr/>
          </p:nvSpPr>
          <p:spPr>
            <a:xfrm>
              <a:off x="1086" y="220"/>
              <a:ext cx="1315" cy="953"/>
            </a:xfrm>
            <a:prstGeom prst="roundRect">
              <a:avLst>
                <a:gd fmla="val 16667" name="adj"/>
              </a:avLst>
            </a:prstGeom>
            <a:solidFill>
              <a:schemeClr val="lt1"/>
            </a:solidFill>
            <a:ln cap="flat" cmpd="sng" w="381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0" name="Google Shape;430;p32"/>
            <p:cNvSpPr txBox="1"/>
            <p:nvPr/>
          </p:nvSpPr>
          <p:spPr>
            <a:xfrm>
              <a:off x="1213" y="223"/>
              <a:ext cx="1061" cy="40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2575" lIns="45150" spcFirstLastPara="1" rIns="45150" wrap="square" tIns="22575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ts val="1800"/>
                <a:buFont typeface="Kaushan Script"/>
                <a:buNone/>
              </a:pPr>
              <a:r>
                <a:rPr b="0" i="0" lang="en-US" sz="1800" u="none" cap="none" strike="noStrike">
                  <a:solidFill>
                    <a:srgbClr val="FF0000"/>
                  </a:solidFill>
                  <a:latin typeface="Kaushan Script"/>
                  <a:ea typeface="Kaushan Script"/>
                  <a:cs typeface="Kaushan Script"/>
                  <a:sym typeface="Kaushan Script"/>
                </a:rPr>
                <a:t>SAL</a:t>
              </a:r>
              <a:r>
                <a:rPr b="0" i="0" lang="en-US" sz="1800" u="none" cap="none" strike="noStrike">
                  <a:solidFill>
                    <a:schemeClr val="dk1"/>
                  </a:solidFill>
                  <a:latin typeface="Kaushan Script"/>
                  <a:ea typeface="Kaushan Script"/>
                  <a:cs typeface="Kaushan Script"/>
                  <a:sym typeface="Kaushan Script"/>
                </a:rPr>
                <a:t>i</a:t>
              </a:r>
              <a:r>
                <a:rPr b="0" i="0" lang="en-US" sz="1800" u="none" cap="none" strike="noStrike">
                  <a:solidFill>
                    <a:srgbClr val="FF0000"/>
                  </a:solidFill>
                  <a:latin typeface="Kaushan Script"/>
                  <a:ea typeface="Kaushan Script"/>
                  <a:cs typeface="Kaushan Script"/>
                  <a:sym typeface="Kaushan Script"/>
                </a:rPr>
                <a:t>DA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431" name="Google Shape;431;p32"/>
            <p:cNvGrpSpPr/>
            <p:nvPr/>
          </p:nvGrpSpPr>
          <p:grpSpPr>
            <a:xfrm>
              <a:off x="1310" y="589"/>
              <a:ext cx="681" cy="507"/>
              <a:chOff x="726" y="1081"/>
              <a:chExt cx="681" cy="507"/>
            </a:xfrm>
          </p:grpSpPr>
          <p:sp>
            <p:nvSpPr>
              <p:cNvPr id="432" name="Google Shape;432;p32"/>
              <p:cNvSpPr/>
              <p:nvPr/>
            </p:nvSpPr>
            <p:spPr>
              <a:xfrm>
                <a:off x="946" y="1115"/>
                <a:ext cx="390" cy="374"/>
              </a:xfrm>
              <a:prstGeom prst="ellipse">
                <a:avLst/>
              </a:prstGeom>
              <a:solidFill>
                <a:srgbClr val="FF9900"/>
              </a:solidFill>
              <a:ln cap="flat" cmpd="sng" w="254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grpSp>
            <p:nvGrpSpPr>
              <p:cNvPr id="433" name="Google Shape;433;p32"/>
              <p:cNvGrpSpPr/>
              <p:nvPr/>
            </p:nvGrpSpPr>
            <p:grpSpPr>
              <a:xfrm flipH="1">
                <a:off x="1212" y="1480"/>
                <a:ext cx="97" cy="103"/>
                <a:chOff x="4672" y="5443"/>
                <a:chExt cx="590" cy="545"/>
              </a:xfrm>
            </p:grpSpPr>
            <p:cxnSp>
              <p:nvCxnSpPr>
                <p:cNvPr id="434" name="Google Shape;434;p32"/>
                <p:cNvCxnSpPr/>
                <p:nvPr/>
              </p:nvCxnSpPr>
              <p:spPr>
                <a:xfrm flipH="1">
                  <a:off x="4990" y="5443"/>
                  <a:ext cx="272" cy="545"/>
                </a:xfrm>
                <a:prstGeom prst="straightConnector1">
                  <a:avLst/>
                </a:prstGeom>
                <a:noFill/>
                <a:ln cap="flat" cmpd="sng" w="25400">
                  <a:solidFill>
                    <a:schemeClr val="dk1"/>
                  </a:solidFill>
                  <a:prstDash val="solid"/>
                  <a:miter lim="800000"/>
                  <a:headEnd len="sm" w="sm" type="none"/>
                  <a:tailEnd len="sm" w="sm" type="none"/>
                </a:ln>
              </p:spPr>
            </p:cxnSp>
            <p:cxnSp>
              <p:nvCxnSpPr>
                <p:cNvPr id="435" name="Google Shape;435;p32"/>
                <p:cNvCxnSpPr/>
                <p:nvPr/>
              </p:nvCxnSpPr>
              <p:spPr>
                <a:xfrm rot="10800000">
                  <a:off x="4672" y="5873"/>
                  <a:ext cx="318" cy="91"/>
                </a:xfrm>
                <a:prstGeom prst="straightConnector1">
                  <a:avLst/>
                </a:prstGeom>
                <a:noFill/>
                <a:ln cap="flat" cmpd="sng" w="25400">
                  <a:solidFill>
                    <a:schemeClr val="dk1"/>
                  </a:solidFill>
                  <a:prstDash val="solid"/>
                  <a:miter lim="800000"/>
                  <a:headEnd len="sm" w="sm" type="none"/>
                  <a:tailEnd len="sm" w="sm" type="none"/>
                </a:ln>
              </p:spPr>
            </p:cxnSp>
          </p:grpSp>
          <p:grpSp>
            <p:nvGrpSpPr>
              <p:cNvPr id="436" name="Google Shape;436;p32"/>
              <p:cNvGrpSpPr/>
              <p:nvPr/>
            </p:nvGrpSpPr>
            <p:grpSpPr>
              <a:xfrm flipH="1">
                <a:off x="1008" y="1480"/>
                <a:ext cx="80" cy="108"/>
                <a:chOff x="5851" y="5443"/>
                <a:chExt cx="409" cy="574"/>
              </a:xfrm>
            </p:grpSpPr>
            <p:cxnSp>
              <p:nvCxnSpPr>
                <p:cNvPr id="437" name="Google Shape;437;p32"/>
                <p:cNvCxnSpPr/>
                <p:nvPr/>
              </p:nvCxnSpPr>
              <p:spPr>
                <a:xfrm>
                  <a:off x="5851" y="5443"/>
                  <a:ext cx="409" cy="408"/>
                </a:xfrm>
                <a:prstGeom prst="straightConnector1">
                  <a:avLst/>
                </a:prstGeom>
                <a:noFill/>
                <a:ln cap="flat" cmpd="sng" w="25400">
                  <a:solidFill>
                    <a:schemeClr val="dk1"/>
                  </a:solidFill>
                  <a:prstDash val="solid"/>
                  <a:miter lim="800000"/>
                  <a:headEnd len="sm" w="sm" type="none"/>
                  <a:tailEnd len="sm" w="sm" type="none"/>
                </a:ln>
              </p:spPr>
            </p:cxnSp>
            <p:cxnSp>
              <p:nvCxnSpPr>
                <p:cNvPr id="438" name="Google Shape;438;p32"/>
                <p:cNvCxnSpPr/>
                <p:nvPr/>
              </p:nvCxnSpPr>
              <p:spPr>
                <a:xfrm flipH="1">
                  <a:off x="6017" y="5835"/>
                  <a:ext cx="227" cy="182"/>
                </a:xfrm>
                <a:prstGeom prst="straightConnector1">
                  <a:avLst/>
                </a:prstGeom>
                <a:noFill/>
                <a:ln cap="flat" cmpd="sng" w="25400">
                  <a:solidFill>
                    <a:schemeClr val="dk1"/>
                  </a:solidFill>
                  <a:prstDash val="solid"/>
                  <a:miter lim="800000"/>
                  <a:headEnd len="sm" w="sm" type="none"/>
                  <a:tailEnd len="sm" w="sm" type="none"/>
                </a:ln>
              </p:spPr>
            </p:cxnSp>
          </p:grpSp>
          <p:sp>
            <p:nvSpPr>
              <p:cNvPr id="439" name="Google Shape;439;p32"/>
              <p:cNvSpPr/>
              <p:nvPr/>
            </p:nvSpPr>
            <p:spPr>
              <a:xfrm>
                <a:off x="1194" y="1225"/>
                <a:ext cx="54" cy="51"/>
              </a:xfrm>
              <a:prstGeom prst="ellipse">
                <a:avLst/>
              </a:prstGeom>
              <a:solidFill>
                <a:srgbClr val="FF9900"/>
              </a:solidFill>
              <a:ln cap="flat" cmpd="sng" w="254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40" name="Google Shape;440;p32"/>
              <p:cNvSpPr/>
              <p:nvPr/>
            </p:nvSpPr>
            <p:spPr>
              <a:xfrm>
                <a:off x="1265" y="1217"/>
                <a:ext cx="27" cy="25"/>
              </a:xfrm>
              <a:prstGeom prst="ellipse">
                <a:avLst/>
              </a:prstGeom>
              <a:solidFill>
                <a:schemeClr val="dk1"/>
              </a:solidFill>
              <a:ln cap="flat" cmpd="sng" w="9525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41" name="Google Shape;441;p32"/>
              <p:cNvSpPr/>
              <p:nvPr/>
            </p:nvSpPr>
            <p:spPr>
              <a:xfrm>
                <a:off x="1218" y="1246"/>
                <a:ext cx="10" cy="9"/>
              </a:xfrm>
              <a:prstGeom prst="ellipse">
                <a:avLst/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cxnSp>
            <p:nvCxnSpPr>
              <p:cNvPr id="442" name="Google Shape;442;p32"/>
              <p:cNvCxnSpPr/>
              <p:nvPr/>
            </p:nvCxnSpPr>
            <p:spPr>
              <a:xfrm>
                <a:off x="1283" y="1336"/>
                <a:ext cx="89" cy="42"/>
              </a:xfrm>
              <a:prstGeom prst="straightConnector1">
                <a:avLst/>
              </a:prstGeom>
              <a:noFill/>
              <a:ln cap="flat" cmpd="sng" w="12700">
                <a:solidFill>
                  <a:srgbClr val="99CC0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</p:cxnSp>
          <p:sp>
            <p:nvSpPr>
              <p:cNvPr id="443" name="Google Shape;443;p32"/>
              <p:cNvSpPr/>
              <p:nvPr/>
            </p:nvSpPr>
            <p:spPr>
              <a:xfrm>
                <a:off x="1221" y="1293"/>
                <a:ext cx="115" cy="64"/>
              </a:xfrm>
              <a:custGeom>
                <a:rect b="b" l="l" r="r" t="t"/>
                <a:pathLst>
                  <a:path extrusionOk="0" h="341" w="589">
                    <a:moveTo>
                      <a:pt x="589" y="0"/>
                    </a:moveTo>
                    <a:cubicBezTo>
                      <a:pt x="411" y="147"/>
                      <a:pt x="234" y="295"/>
                      <a:pt x="136" y="318"/>
                    </a:cubicBezTo>
                    <a:cubicBezTo>
                      <a:pt x="38" y="341"/>
                      <a:pt x="23" y="166"/>
                      <a:pt x="0" y="136"/>
                    </a:cubicBezTo>
                  </a:path>
                </a:pathLst>
              </a:custGeom>
              <a:noFill/>
              <a:ln cap="flat" cmpd="sng" w="2540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44" name="Google Shape;444;p32"/>
              <p:cNvSpPr/>
              <p:nvPr/>
            </p:nvSpPr>
            <p:spPr>
              <a:xfrm>
                <a:off x="1345" y="1343"/>
                <a:ext cx="62" cy="69"/>
              </a:xfrm>
              <a:custGeom>
                <a:rect b="b" l="l" r="r" t="t"/>
                <a:pathLst>
                  <a:path extrusionOk="0" h="371" w="317">
                    <a:moveTo>
                      <a:pt x="0" y="99"/>
                    </a:moveTo>
                    <a:cubicBezTo>
                      <a:pt x="64" y="49"/>
                      <a:pt x="129" y="0"/>
                      <a:pt x="136" y="8"/>
                    </a:cubicBezTo>
                    <a:cubicBezTo>
                      <a:pt x="143" y="16"/>
                      <a:pt x="30" y="137"/>
                      <a:pt x="45" y="145"/>
                    </a:cubicBezTo>
                    <a:cubicBezTo>
                      <a:pt x="60" y="153"/>
                      <a:pt x="211" y="47"/>
                      <a:pt x="226" y="54"/>
                    </a:cubicBezTo>
                    <a:cubicBezTo>
                      <a:pt x="241" y="61"/>
                      <a:pt x="121" y="175"/>
                      <a:pt x="136" y="190"/>
                    </a:cubicBezTo>
                    <a:cubicBezTo>
                      <a:pt x="151" y="205"/>
                      <a:pt x="317" y="152"/>
                      <a:pt x="317" y="145"/>
                    </a:cubicBezTo>
                    <a:cubicBezTo>
                      <a:pt x="317" y="138"/>
                      <a:pt x="159" y="115"/>
                      <a:pt x="136" y="145"/>
                    </a:cubicBezTo>
                    <a:cubicBezTo>
                      <a:pt x="113" y="175"/>
                      <a:pt x="189" y="319"/>
                      <a:pt x="181" y="326"/>
                    </a:cubicBezTo>
                    <a:cubicBezTo>
                      <a:pt x="173" y="333"/>
                      <a:pt x="113" y="183"/>
                      <a:pt x="90" y="190"/>
                    </a:cubicBezTo>
                    <a:cubicBezTo>
                      <a:pt x="67" y="197"/>
                      <a:pt x="37" y="371"/>
                      <a:pt x="45" y="371"/>
                    </a:cubicBezTo>
                    <a:cubicBezTo>
                      <a:pt x="53" y="371"/>
                      <a:pt x="121" y="220"/>
                      <a:pt x="136" y="190"/>
                    </a:cubicBezTo>
                  </a:path>
                </a:pathLst>
              </a:custGeom>
              <a:noFill/>
              <a:ln cap="flat" cmpd="sng" w="25400">
                <a:solidFill>
                  <a:srgbClr val="99CC00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cxnSp>
            <p:nvCxnSpPr>
              <p:cNvPr id="445" name="Google Shape;445;p32"/>
              <p:cNvCxnSpPr/>
              <p:nvPr/>
            </p:nvCxnSpPr>
            <p:spPr>
              <a:xfrm rot="10800000">
                <a:off x="795" y="1140"/>
                <a:ext cx="390" cy="196"/>
              </a:xfrm>
              <a:prstGeom prst="straightConnector1">
                <a:avLst/>
              </a:prstGeom>
              <a:noFill/>
              <a:ln cap="flat" cmpd="sng" w="254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</p:cxnSp>
          <p:sp>
            <p:nvSpPr>
              <p:cNvPr id="446" name="Google Shape;446;p32"/>
              <p:cNvSpPr/>
              <p:nvPr/>
            </p:nvSpPr>
            <p:spPr>
              <a:xfrm>
                <a:off x="1070" y="1266"/>
                <a:ext cx="89" cy="115"/>
              </a:xfrm>
              <a:custGeom>
                <a:rect b="b" l="l" r="r" t="t"/>
                <a:pathLst>
                  <a:path extrusionOk="0" h="612" w="454">
                    <a:moveTo>
                      <a:pt x="0" y="143"/>
                    </a:moveTo>
                    <a:cubicBezTo>
                      <a:pt x="19" y="377"/>
                      <a:pt x="38" y="612"/>
                      <a:pt x="91" y="597"/>
                    </a:cubicBezTo>
                    <a:cubicBezTo>
                      <a:pt x="144" y="582"/>
                      <a:pt x="258" y="106"/>
                      <a:pt x="318" y="53"/>
                    </a:cubicBezTo>
                    <a:cubicBezTo>
                      <a:pt x="378" y="0"/>
                      <a:pt x="431" y="242"/>
                      <a:pt x="454" y="279"/>
                    </a:cubicBezTo>
                  </a:path>
                </a:pathLst>
              </a:custGeom>
              <a:noFill/>
              <a:ln cap="flat" cmpd="sng" w="2540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47" name="Google Shape;447;p32"/>
              <p:cNvSpPr/>
              <p:nvPr/>
            </p:nvSpPr>
            <p:spPr>
              <a:xfrm rot="2100000">
                <a:off x="849" y="1089"/>
                <a:ext cx="53" cy="82"/>
              </a:xfrm>
              <a:custGeom>
                <a:rect b="b" l="l" r="r" t="t"/>
                <a:pathLst>
                  <a:path extrusionOk="0" h="439" w="273">
                    <a:moveTo>
                      <a:pt x="68" y="424"/>
                    </a:moveTo>
                    <a:cubicBezTo>
                      <a:pt x="30" y="409"/>
                      <a:pt x="0" y="219"/>
                      <a:pt x="23" y="151"/>
                    </a:cubicBezTo>
                    <a:cubicBezTo>
                      <a:pt x="46" y="83"/>
                      <a:pt x="166" y="0"/>
                      <a:pt x="204" y="15"/>
                    </a:cubicBezTo>
                    <a:cubicBezTo>
                      <a:pt x="242" y="30"/>
                      <a:pt x="273" y="174"/>
                      <a:pt x="250" y="242"/>
                    </a:cubicBezTo>
                    <a:cubicBezTo>
                      <a:pt x="227" y="310"/>
                      <a:pt x="106" y="439"/>
                      <a:pt x="68" y="424"/>
                    </a:cubicBezTo>
                    <a:close/>
                  </a:path>
                </a:pathLst>
              </a:custGeom>
              <a:solidFill>
                <a:srgbClr val="FF0000"/>
              </a:solidFill>
              <a:ln cap="flat" cmpd="sng" w="1270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48" name="Google Shape;448;p32"/>
              <p:cNvSpPr/>
              <p:nvPr/>
            </p:nvSpPr>
            <p:spPr>
              <a:xfrm>
                <a:off x="809" y="1103"/>
                <a:ext cx="35" cy="57"/>
              </a:xfrm>
              <a:custGeom>
                <a:rect b="b" l="l" r="r" t="t"/>
                <a:pathLst>
                  <a:path extrusionOk="0" h="303" w="182">
                    <a:moveTo>
                      <a:pt x="159" y="288"/>
                    </a:moveTo>
                    <a:cubicBezTo>
                      <a:pt x="182" y="303"/>
                      <a:pt x="159" y="280"/>
                      <a:pt x="159" y="242"/>
                    </a:cubicBezTo>
                    <a:cubicBezTo>
                      <a:pt x="159" y="204"/>
                      <a:pt x="182" y="99"/>
                      <a:pt x="159" y="61"/>
                    </a:cubicBezTo>
                    <a:cubicBezTo>
                      <a:pt x="136" y="23"/>
                      <a:pt x="46" y="0"/>
                      <a:pt x="23" y="15"/>
                    </a:cubicBezTo>
                    <a:cubicBezTo>
                      <a:pt x="0" y="30"/>
                      <a:pt x="0" y="106"/>
                      <a:pt x="23" y="151"/>
                    </a:cubicBezTo>
                    <a:cubicBezTo>
                      <a:pt x="46" y="196"/>
                      <a:pt x="136" y="273"/>
                      <a:pt x="159" y="288"/>
                    </a:cubicBezTo>
                    <a:close/>
                  </a:path>
                </a:pathLst>
              </a:custGeom>
              <a:solidFill>
                <a:srgbClr val="FF0000"/>
              </a:solidFill>
              <a:ln cap="flat" cmpd="sng" w="1270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49" name="Google Shape;449;p32"/>
              <p:cNvSpPr/>
              <p:nvPr/>
            </p:nvSpPr>
            <p:spPr>
              <a:xfrm>
                <a:off x="726" y="1158"/>
                <a:ext cx="157" cy="180"/>
              </a:xfrm>
              <a:custGeom>
                <a:rect b="b" l="l" r="r" t="t"/>
                <a:pathLst>
                  <a:path extrusionOk="0" h="960" w="802">
                    <a:moveTo>
                      <a:pt x="545" y="23"/>
                    </a:moveTo>
                    <a:cubicBezTo>
                      <a:pt x="454" y="0"/>
                      <a:pt x="273" y="76"/>
                      <a:pt x="182" y="159"/>
                    </a:cubicBezTo>
                    <a:cubicBezTo>
                      <a:pt x="91" y="242"/>
                      <a:pt x="0" y="416"/>
                      <a:pt x="0" y="522"/>
                    </a:cubicBezTo>
                    <a:cubicBezTo>
                      <a:pt x="0" y="628"/>
                      <a:pt x="91" y="726"/>
                      <a:pt x="182" y="794"/>
                    </a:cubicBezTo>
                    <a:cubicBezTo>
                      <a:pt x="273" y="862"/>
                      <a:pt x="447" y="960"/>
                      <a:pt x="545" y="930"/>
                    </a:cubicBezTo>
                    <a:cubicBezTo>
                      <a:pt x="643" y="900"/>
                      <a:pt x="742" y="719"/>
                      <a:pt x="772" y="613"/>
                    </a:cubicBezTo>
                    <a:cubicBezTo>
                      <a:pt x="802" y="507"/>
                      <a:pt x="756" y="393"/>
                      <a:pt x="726" y="295"/>
                    </a:cubicBezTo>
                    <a:cubicBezTo>
                      <a:pt x="696" y="197"/>
                      <a:pt x="636" y="46"/>
                      <a:pt x="545" y="23"/>
                    </a:cubicBezTo>
                    <a:close/>
                  </a:path>
                </a:pathLst>
              </a:custGeom>
              <a:solidFill>
                <a:srgbClr val="FF0000"/>
              </a:solidFill>
              <a:ln cap="flat" cmpd="sng" w="2540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50" name="Google Shape;450;p32"/>
              <p:cNvSpPr/>
              <p:nvPr/>
            </p:nvSpPr>
            <p:spPr>
              <a:xfrm>
                <a:off x="751" y="1199"/>
                <a:ext cx="18" cy="52"/>
              </a:xfrm>
              <a:prstGeom prst="ellipse">
                <a:avLst/>
              </a:prstGeom>
              <a:solidFill>
                <a:schemeClr val="lt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51" name="Google Shape;451;p32"/>
              <p:cNvSpPr/>
              <p:nvPr/>
            </p:nvSpPr>
            <p:spPr>
              <a:xfrm>
                <a:off x="787" y="1191"/>
                <a:ext cx="35" cy="26"/>
              </a:xfrm>
              <a:prstGeom prst="ellipse">
                <a:avLst/>
              </a:prstGeom>
              <a:solidFill>
                <a:schemeClr val="lt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52" name="Google Shape;452;p32"/>
              <p:cNvSpPr/>
              <p:nvPr/>
            </p:nvSpPr>
            <p:spPr>
              <a:xfrm>
                <a:off x="777" y="1219"/>
                <a:ext cx="18" cy="25"/>
              </a:xfrm>
              <a:prstGeom prst="ellipse">
                <a:avLst/>
              </a:prstGeom>
              <a:solidFill>
                <a:schemeClr val="lt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453" name="Google Shape;453;p32"/>
            <p:cNvSpPr txBox="1"/>
            <p:nvPr/>
          </p:nvSpPr>
          <p:spPr>
            <a:xfrm>
              <a:off x="3810" y="227"/>
              <a:ext cx="236" cy="23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2575" lIns="45150" spcFirstLastPara="1" rIns="45150" wrap="square" tIns="22575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ts val="900"/>
                <a:buFont typeface="Arial"/>
                <a:buNone/>
              </a:pPr>
              <a:r>
                <a:rPr b="1" i="0" lang="en-US" sz="900" u="none" cap="none" strike="noStrike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2.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4" name="Google Shape;454;p32"/>
            <p:cNvSpPr/>
            <p:nvPr/>
          </p:nvSpPr>
          <p:spPr>
            <a:xfrm>
              <a:off x="7665" y="212"/>
              <a:ext cx="1315" cy="953"/>
            </a:xfrm>
            <a:prstGeom prst="roundRect">
              <a:avLst>
                <a:gd fmla="val 16667" name="adj"/>
              </a:avLst>
            </a:prstGeom>
            <a:noFill/>
            <a:ln cap="flat" cmpd="sng" w="381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5" name="Google Shape;455;p32"/>
            <p:cNvSpPr txBox="1"/>
            <p:nvPr/>
          </p:nvSpPr>
          <p:spPr>
            <a:xfrm>
              <a:off x="7681" y="268"/>
              <a:ext cx="1369" cy="102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2575" lIns="45150" spcFirstLastPara="1" rIns="45150" wrap="square" tIns="22575">
              <a:spAutoFit/>
            </a:bodyPr>
            <a:lstStyle/>
            <a:p>
              <a:pPr indent="0" lvl="0" marL="0" marR="0" rtl="0" algn="l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ts val="900"/>
                <a:buFont typeface="Arial"/>
                <a:buNone/>
              </a:pPr>
              <a:r>
                <a:rPr b="1" i="0" lang="en-US" sz="900" u="none" cap="none" strike="noStrike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5.</a:t>
              </a:r>
              <a:r>
                <a:rPr b="0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Pides el proyecto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70000"/>
                </a:lnSpc>
                <a:spcBef>
                  <a:spcPts val="16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rPr b="0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a tu director.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70000"/>
                </a:lnSpc>
                <a:spcBef>
                  <a:spcPts val="16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rPr b="0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Te ignora.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70000"/>
                </a:lnSpc>
                <a:spcBef>
                  <a:spcPts val="16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t/>
              </a:r>
              <a:endParaRPr b="1" i="0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70000"/>
                </a:lnSpc>
                <a:spcBef>
                  <a:spcPts val="16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rPr b="1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Retrocede 1 casilla    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70000"/>
                </a:lnSpc>
                <a:spcBef>
                  <a:spcPts val="16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rPr b="1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 o pierde turno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800"/>
                <a:buFont typeface="Arial"/>
                <a:buNone/>
              </a:pPr>
              <a:r>
                <a:t/>
              </a:r>
              <a:endParaRPr b="1" i="0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descr="j0286034" id="456" name="Google Shape;456;p32"/>
            <p:cNvPicPr preferRelativeResize="0"/>
            <p:nvPr/>
          </p:nvPicPr>
          <p:blipFill rotWithShape="1">
            <a:blip r:embed="rId6">
              <a:alphaModFix/>
            </a:blip>
            <a:srcRect b="0" l="0" r="0" t="0"/>
            <a:stretch/>
          </p:blipFill>
          <p:spPr>
            <a:xfrm>
              <a:off x="8437" y="434"/>
              <a:ext cx="408" cy="392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57" name="Google Shape;457;p32"/>
            <p:cNvGrpSpPr/>
            <p:nvPr/>
          </p:nvGrpSpPr>
          <p:grpSpPr>
            <a:xfrm>
              <a:off x="9697" y="2120"/>
              <a:ext cx="1315" cy="1075"/>
              <a:chOff x="9077" y="2120"/>
              <a:chExt cx="1315" cy="1075"/>
            </a:xfrm>
          </p:grpSpPr>
          <p:sp>
            <p:nvSpPr>
              <p:cNvPr id="458" name="Google Shape;458;p32"/>
              <p:cNvSpPr txBox="1"/>
              <p:nvPr/>
            </p:nvSpPr>
            <p:spPr>
              <a:xfrm>
                <a:off x="9082" y="2132"/>
                <a:ext cx="1147" cy="106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8.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Necesitas ayuda de tu jefe.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Pierde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1 turno buscándolo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800"/>
                  <a:buFont typeface="Arial"/>
                  <a:buNone/>
                </a:pPr>
                <a:r>
                  <a:t/>
                </a:r>
                <a:endParaRPr b="1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grpSp>
            <p:nvGrpSpPr>
              <p:cNvPr id="459" name="Google Shape;459;p32"/>
              <p:cNvGrpSpPr/>
              <p:nvPr/>
            </p:nvGrpSpPr>
            <p:grpSpPr>
              <a:xfrm>
                <a:off x="9077" y="2120"/>
                <a:ext cx="1315" cy="953"/>
                <a:chOff x="9536" y="1433"/>
                <a:chExt cx="1315" cy="953"/>
              </a:xfrm>
            </p:grpSpPr>
            <p:sp>
              <p:nvSpPr>
                <p:cNvPr id="460" name="Google Shape;460;p32"/>
                <p:cNvSpPr/>
                <p:nvPr/>
              </p:nvSpPr>
              <p:spPr>
                <a:xfrm>
                  <a:off x="9536" y="1433"/>
                  <a:ext cx="1315" cy="953"/>
                </a:xfrm>
                <a:prstGeom prst="roundRect">
                  <a:avLst>
                    <a:gd fmla="val 16667" name="adj"/>
                  </a:avLst>
                </a:prstGeom>
                <a:noFill/>
                <a:ln cap="flat" cmpd="sng" w="38100">
                  <a:solidFill>
                    <a:schemeClr val="dk1"/>
                  </a:solidFill>
                  <a:prstDash val="solid"/>
                  <a:miter lim="800000"/>
                  <a:headEnd len="sm" w="sm" type="none"/>
                  <a:tailEnd len="sm" w="sm" type="none"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grpSp>
              <p:nvGrpSpPr>
                <p:cNvPr id="461" name="Google Shape;461;p32"/>
                <p:cNvGrpSpPr/>
                <p:nvPr/>
              </p:nvGrpSpPr>
              <p:grpSpPr>
                <a:xfrm>
                  <a:off x="10206" y="1724"/>
                  <a:ext cx="624" cy="517"/>
                  <a:chOff x="3520" y="1933"/>
                  <a:chExt cx="566" cy="462"/>
                </a:xfrm>
              </p:grpSpPr>
              <p:sp>
                <p:nvSpPr>
                  <p:cNvPr id="462" name="Google Shape;462;p32"/>
                  <p:cNvSpPr/>
                  <p:nvPr/>
                </p:nvSpPr>
                <p:spPr>
                  <a:xfrm>
                    <a:off x="3533" y="2031"/>
                    <a:ext cx="251" cy="254"/>
                  </a:xfrm>
                  <a:custGeom>
                    <a:rect b="b" l="l" r="r" t="t"/>
                    <a:pathLst>
                      <a:path extrusionOk="0" h="506" w="503">
                        <a:moveTo>
                          <a:pt x="251" y="506"/>
                        </a:moveTo>
                        <a:lnTo>
                          <a:pt x="276" y="505"/>
                        </a:lnTo>
                        <a:lnTo>
                          <a:pt x="301" y="502"/>
                        </a:lnTo>
                        <a:lnTo>
                          <a:pt x="325" y="495"/>
                        </a:lnTo>
                        <a:lnTo>
                          <a:pt x="348" y="487"/>
                        </a:lnTo>
                        <a:lnTo>
                          <a:pt x="370" y="477"/>
                        </a:lnTo>
                        <a:lnTo>
                          <a:pt x="391" y="464"/>
                        </a:lnTo>
                        <a:lnTo>
                          <a:pt x="411" y="449"/>
                        </a:lnTo>
                        <a:lnTo>
                          <a:pt x="429" y="433"/>
                        </a:lnTo>
                        <a:lnTo>
                          <a:pt x="445" y="414"/>
                        </a:lnTo>
                        <a:lnTo>
                          <a:pt x="460" y="395"/>
                        </a:lnTo>
                        <a:lnTo>
                          <a:pt x="473" y="374"/>
                        </a:lnTo>
                        <a:lnTo>
                          <a:pt x="483" y="352"/>
                        </a:lnTo>
                        <a:lnTo>
                          <a:pt x="491" y="329"/>
                        </a:lnTo>
                        <a:lnTo>
                          <a:pt x="498" y="304"/>
                        </a:lnTo>
                        <a:lnTo>
                          <a:pt x="502" y="280"/>
                        </a:lnTo>
                        <a:lnTo>
                          <a:pt x="503" y="253"/>
                        </a:lnTo>
                        <a:lnTo>
                          <a:pt x="502" y="227"/>
                        </a:lnTo>
                        <a:lnTo>
                          <a:pt x="498" y="202"/>
                        </a:lnTo>
                        <a:lnTo>
                          <a:pt x="491" y="177"/>
                        </a:lnTo>
                        <a:lnTo>
                          <a:pt x="483" y="154"/>
                        </a:lnTo>
                        <a:lnTo>
                          <a:pt x="473" y="132"/>
                        </a:lnTo>
                        <a:lnTo>
                          <a:pt x="460" y="111"/>
                        </a:lnTo>
                        <a:lnTo>
                          <a:pt x="445" y="92"/>
                        </a:lnTo>
                        <a:lnTo>
                          <a:pt x="429" y="73"/>
                        </a:lnTo>
                        <a:lnTo>
                          <a:pt x="411" y="57"/>
                        </a:lnTo>
                        <a:lnTo>
                          <a:pt x="391" y="42"/>
                        </a:lnTo>
                        <a:lnTo>
                          <a:pt x="370" y="30"/>
                        </a:lnTo>
                        <a:lnTo>
                          <a:pt x="348" y="19"/>
                        </a:lnTo>
                        <a:lnTo>
                          <a:pt x="325" y="11"/>
                        </a:lnTo>
                        <a:lnTo>
                          <a:pt x="301" y="4"/>
                        </a:lnTo>
                        <a:lnTo>
                          <a:pt x="276" y="1"/>
                        </a:lnTo>
                        <a:lnTo>
                          <a:pt x="251" y="0"/>
                        </a:lnTo>
                        <a:lnTo>
                          <a:pt x="225" y="1"/>
                        </a:lnTo>
                        <a:lnTo>
                          <a:pt x="200" y="4"/>
                        </a:lnTo>
                        <a:lnTo>
                          <a:pt x="176" y="11"/>
                        </a:lnTo>
                        <a:lnTo>
                          <a:pt x="153" y="19"/>
                        </a:lnTo>
                        <a:lnTo>
                          <a:pt x="131" y="30"/>
                        </a:lnTo>
                        <a:lnTo>
                          <a:pt x="110" y="42"/>
                        </a:lnTo>
                        <a:lnTo>
                          <a:pt x="91" y="57"/>
                        </a:lnTo>
                        <a:lnTo>
                          <a:pt x="73" y="73"/>
                        </a:lnTo>
                        <a:lnTo>
                          <a:pt x="57" y="92"/>
                        </a:lnTo>
                        <a:lnTo>
                          <a:pt x="42" y="111"/>
                        </a:lnTo>
                        <a:lnTo>
                          <a:pt x="30" y="132"/>
                        </a:lnTo>
                        <a:lnTo>
                          <a:pt x="19" y="154"/>
                        </a:lnTo>
                        <a:lnTo>
                          <a:pt x="11" y="177"/>
                        </a:lnTo>
                        <a:lnTo>
                          <a:pt x="4" y="202"/>
                        </a:lnTo>
                        <a:lnTo>
                          <a:pt x="1" y="227"/>
                        </a:lnTo>
                        <a:lnTo>
                          <a:pt x="0" y="253"/>
                        </a:lnTo>
                        <a:lnTo>
                          <a:pt x="1" y="280"/>
                        </a:lnTo>
                        <a:lnTo>
                          <a:pt x="4" y="304"/>
                        </a:lnTo>
                        <a:lnTo>
                          <a:pt x="11" y="329"/>
                        </a:lnTo>
                        <a:lnTo>
                          <a:pt x="19" y="352"/>
                        </a:lnTo>
                        <a:lnTo>
                          <a:pt x="30" y="374"/>
                        </a:lnTo>
                        <a:lnTo>
                          <a:pt x="42" y="395"/>
                        </a:lnTo>
                        <a:lnTo>
                          <a:pt x="57" y="414"/>
                        </a:lnTo>
                        <a:lnTo>
                          <a:pt x="73" y="433"/>
                        </a:lnTo>
                        <a:lnTo>
                          <a:pt x="91" y="449"/>
                        </a:lnTo>
                        <a:lnTo>
                          <a:pt x="110" y="464"/>
                        </a:lnTo>
                        <a:lnTo>
                          <a:pt x="131" y="477"/>
                        </a:lnTo>
                        <a:lnTo>
                          <a:pt x="153" y="487"/>
                        </a:lnTo>
                        <a:lnTo>
                          <a:pt x="176" y="495"/>
                        </a:lnTo>
                        <a:lnTo>
                          <a:pt x="200" y="502"/>
                        </a:lnTo>
                        <a:lnTo>
                          <a:pt x="225" y="505"/>
                        </a:lnTo>
                        <a:lnTo>
                          <a:pt x="251" y="506"/>
                        </a:lnTo>
                        <a:close/>
                      </a:path>
                    </a:pathLst>
                  </a:custGeom>
                  <a:solidFill>
                    <a:srgbClr val="FF6600"/>
                  </a:solidFill>
                  <a:ln>
                    <a:noFill/>
                  </a:ln>
                </p:spPr>
                <p:txBody>
                  <a:bodyPr anchorCtr="0" anchor="t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l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800"/>
                      <a:buFont typeface="Arial"/>
                      <a:buNone/>
                    </a:pPr>
                    <a:r>
                      <a:t/>
                    </a:r>
                    <a:endParaRPr b="0" i="0" sz="1800" u="none" cap="none" strike="noStrike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463" name="Google Shape;463;p32"/>
                  <p:cNvSpPr/>
                  <p:nvPr/>
                </p:nvSpPr>
                <p:spPr>
                  <a:xfrm>
                    <a:off x="3642" y="2111"/>
                    <a:ext cx="19" cy="19"/>
                  </a:xfrm>
                  <a:custGeom>
                    <a:rect b="b" l="l" r="r" t="t"/>
                    <a:pathLst>
                      <a:path extrusionOk="0" h="38" w="38">
                        <a:moveTo>
                          <a:pt x="19" y="0"/>
                        </a:moveTo>
                        <a:lnTo>
                          <a:pt x="12" y="1"/>
                        </a:lnTo>
                        <a:lnTo>
                          <a:pt x="6" y="6"/>
                        </a:lnTo>
                        <a:lnTo>
                          <a:pt x="2" y="13"/>
                        </a:lnTo>
                        <a:lnTo>
                          <a:pt x="0" y="19"/>
                        </a:lnTo>
                        <a:lnTo>
                          <a:pt x="2" y="26"/>
                        </a:lnTo>
                        <a:lnTo>
                          <a:pt x="6" y="32"/>
                        </a:lnTo>
                        <a:lnTo>
                          <a:pt x="12" y="37"/>
                        </a:lnTo>
                        <a:lnTo>
                          <a:pt x="19" y="38"/>
                        </a:lnTo>
                        <a:lnTo>
                          <a:pt x="27" y="37"/>
                        </a:lnTo>
                        <a:lnTo>
                          <a:pt x="33" y="32"/>
                        </a:lnTo>
                        <a:lnTo>
                          <a:pt x="37" y="26"/>
                        </a:lnTo>
                        <a:lnTo>
                          <a:pt x="38" y="19"/>
                        </a:lnTo>
                        <a:lnTo>
                          <a:pt x="37" y="13"/>
                        </a:lnTo>
                        <a:lnTo>
                          <a:pt x="33" y="6"/>
                        </a:lnTo>
                        <a:lnTo>
                          <a:pt x="27" y="1"/>
                        </a:lnTo>
                        <a:lnTo>
                          <a:pt x="19" y="0"/>
                        </a:lnTo>
                        <a:close/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</p:spPr>
                <p:txBody>
                  <a:bodyPr anchorCtr="0" anchor="t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l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800"/>
                      <a:buFont typeface="Arial"/>
                      <a:buNone/>
                    </a:pPr>
                    <a:r>
                      <a:t/>
                    </a:r>
                    <a:endParaRPr b="0" i="0" sz="1800" u="none" cap="none" strike="noStrike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464" name="Google Shape;464;p32"/>
                  <p:cNvSpPr/>
                  <p:nvPr/>
                </p:nvSpPr>
                <p:spPr>
                  <a:xfrm>
                    <a:off x="3520" y="1933"/>
                    <a:ext cx="566" cy="462"/>
                  </a:xfrm>
                  <a:custGeom>
                    <a:rect b="b" l="l" r="r" t="t"/>
                    <a:pathLst>
                      <a:path extrusionOk="0" h="925" w="1133">
                        <a:moveTo>
                          <a:pt x="1126" y="158"/>
                        </a:moveTo>
                        <a:lnTo>
                          <a:pt x="1119" y="137"/>
                        </a:lnTo>
                        <a:lnTo>
                          <a:pt x="1111" y="117"/>
                        </a:lnTo>
                        <a:lnTo>
                          <a:pt x="1102" y="100"/>
                        </a:lnTo>
                        <a:lnTo>
                          <a:pt x="1089" y="83"/>
                        </a:lnTo>
                        <a:lnTo>
                          <a:pt x="1077" y="68"/>
                        </a:lnTo>
                        <a:lnTo>
                          <a:pt x="1062" y="53"/>
                        </a:lnTo>
                        <a:lnTo>
                          <a:pt x="1047" y="40"/>
                        </a:lnTo>
                        <a:lnTo>
                          <a:pt x="1029" y="30"/>
                        </a:lnTo>
                        <a:lnTo>
                          <a:pt x="1012" y="21"/>
                        </a:lnTo>
                        <a:lnTo>
                          <a:pt x="993" y="13"/>
                        </a:lnTo>
                        <a:lnTo>
                          <a:pt x="973" y="7"/>
                        </a:lnTo>
                        <a:lnTo>
                          <a:pt x="953" y="2"/>
                        </a:lnTo>
                        <a:lnTo>
                          <a:pt x="933" y="0"/>
                        </a:lnTo>
                        <a:lnTo>
                          <a:pt x="912" y="0"/>
                        </a:lnTo>
                        <a:lnTo>
                          <a:pt x="891" y="2"/>
                        </a:lnTo>
                        <a:lnTo>
                          <a:pt x="870" y="7"/>
                        </a:lnTo>
                        <a:lnTo>
                          <a:pt x="865" y="8"/>
                        </a:lnTo>
                        <a:lnTo>
                          <a:pt x="860" y="10"/>
                        </a:lnTo>
                        <a:lnTo>
                          <a:pt x="854" y="11"/>
                        </a:lnTo>
                        <a:lnTo>
                          <a:pt x="850" y="14"/>
                        </a:lnTo>
                        <a:lnTo>
                          <a:pt x="844" y="15"/>
                        </a:lnTo>
                        <a:lnTo>
                          <a:pt x="839" y="17"/>
                        </a:lnTo>
                        <a:lnTo>
                          <a:pt x="834" y="19"/>
                        </a:lnTo>
                        <a:lnTo>
                          <a:pt x="829" y="22"/>
                        </a:lnTo>
                        <a:lnTo>
                          <a:pt x="590" y="121"/>
                        </a:lnTo>
                        <a:lnTo>
                          <a:pt x="588" y="121"/>
                        </a:lnTo>
                        <a:lnTo>
                          <a:pt x="587" y="122"/>
                        </a:lnTo>
                        <a:lnTo>
                          <a:pt x="578" y="127"/>
                        </a:lnTo>
                        <a:lnTo>
                          <a:pt x="570" y="132"/>
                        </a:lnTo>
                        <a:lnTo>
                          <a:pt x="562" y="138"/>
                        </a:lnTo>
                        <a:lnTo>
                          <a:pt x="554" y="145"/>
                        </a:lnTo>
                        <a:lnTo>
                          <a:pt x="547" y="152"/>
                        </a:lnTo>
                        <a:lnTo>
                          <a:pt x="540" y="159"/>
                        </a:lnTo>
                        <a:lnTo>
                          <a:pt x="533" y="167"/>
                        </a:lnTo>
                        <a:lnTo>
                          <a:pt x="527" y="175"/>
                        </a:lnTo>
                        <a:lnTo>
                          <a:pt x="409" y="223"/>
                        </a:lnTo>
                        <a:lnTo>
                          <a:pt x="397" y="218"/>
                        </a:lnTo>
                        <a:lnTo>
                          <a:pt x="386" y="212"/>
                        </a:lnTo>
                        <a:lnTo>
                          <a:pt x="374" y="206"/>
                        </a:lnTo>
                        <a:lnTo>
                          <a:pt x="362" y="201"/>
                        </a:lnTo>
                        <a:lnTo>
                          <a:pt x="350" y="198"/>
                        </a:lnTo>
                        <a:lnTo>
                          <a:pt x="337" y="194"/>
                        </a:lnTo>
                        <a:lnTo>
                          <a:pt x="325" y="192"/>
                        </a:lnTo>
                        <a:lnTo>
                          <a:pt x="312" y="190"/>
                        </a:lnTo>
                        <a:lnTo>
                          <a:pt x="300" y="188"/>
                        </a:lnTo>
                        <a:lnTo>
                          <a:pt x="287" y="188"/>
                        </a:lnTo>
                        <a:lnTo>
                          <a:pt x="274" y="186"/>
                        </a:lnTo>
                        <a:lnTo>
                          <a:pt x="262" y="186"/>
                        </a:lnTo>
                        <a:lnTo>
                          <a:pt x="248" y="188"/>
                        </a:lnTo>
                        <a:lnTo>
                          <a:pt x="235" y="189"/>
                        </a:lnTo>
                        <a:lnTo>
                          <a:pt x="222" y="191"/>
                        </a:lnTo>
                        <a:lnTo>
                          <a:pt x="210" y="193"/>
                        </a:lnTo>
                        <a:lnTo>
                          <a:pt x="190" y="199"/>
                        </a:lnTo>
                        <a:lnTo>
                          <a:pt x="171" y="206"/>
                        </a:lnTo>
                        <a:lnTo>
                          <a:pt x="151" y="215"/>
                        </a:lnTo>
                        <a:lnTo>
                          <a:pt x="134" y="224"/>
                        </a:lnTo>
                        <a:lnTo>
                          <a:pt x="116" y="236"/>
                        </a:lnTo>
                        <a:lnTo>
                          <a:pt x="100" y="249"/>
                        </a:lnTo>
                        <a:lnTo>
                          <a:pt x="84" y="261"/>
                        </a:lnTo>
                        <a:lnTo>
                          <a:pt x="70" y="276"/>
                        </a:lnTo>
                        <a:lnTo>
                          <a:pt x="104" y="318"/>
                        </a:lnTo>
                        <a:lnTo>
                          <a:pt x="115" y="305"/>
                        </a:lnTo>
                        <a:lnTo>
                          <a:pt x="128" y="292"/>
                        </a:lnTo>
                        <a:lnTo>
                          <a:pt x="142" y="282"/>
                        </a:lnTo>
                        <a:lnTo>
                          <a:pt x="157" y="272"/>
                        </a:lnTo>
                        <a:lnTo>
                          <a:pt x="172" y="264"/>
                        </a:lnTo>
                        <a:lnTo>
                          <a:pt x="188" y="256"/>
                        </a:lnTo>
                        <a:lnTo>
                          <a:pt x="205" y="250"/>
                        </a:lnTo>
                        <a:lnTo>
                          <a:pt x="222" y="245"/>
                        </a:lnTo>
                        <a:lnTo>
                          <a:pt x="240" y="242"/>
                        </a:lnTo>
                        <a:lnTo>
                          <a:pt x="256" y="239"/>
                        </a:lnTo>
                        <a:lnTo>
                          <a:pt x="273" y="238"/>
                        </a:lnTo>
                        <a:lnTo>
                          <a:pt x="290" y="239"/>
                        </a:lnTo>
                        <a:lnTo>
                          <a:pt x="306" y="242"/>
                        </a:lnTo>
                        <a:lnTo>
                          <a:pt x="323" y="245"/>
                        </a:lnTo>
                        <a:lnTo>
                          <a:pt x="339" y="250"/>
                        </a:lnTo>
                        <a:lnTo>
                          <a:pt x="355" y="256"/>
                        </a:lnTo>
                        <a:lnTo>
                          <a:pt x="346" y="267"/>
                        </a:lnTo>
                        <a:lnTo>
                          <a:pt x="337" y="279"/>
                        </a:lnTo>
                        <a:lnTo>
                          <a:pt x="332" y="291"/>
                        </a:lnTo>
                        <a:lnTo>
                          <a:pt x="327" y="305"/>
                        </a:lnTo>
                        <a:lnTo>
                          <a:pt x="324" y="320"/>
                        </a:lnTo>
                        <a:lnTo>
                          <a:pt x="323" y="334"/>
                        </a:lnTo>
                        <a:lnTo>
                          <a:pt x="324" y="349"/>
                        </a:lnTo>
                        <a:lnTo>
                          <a:pt x="326" y="364"/>
                        </a:lnTo>
                        <a:lnTo>
                          <a:pt x="333" y="382"/>
                        </a:lnTo>
                        <a:lnTo>
                          <a:pt x="342" y="398"/>
                        </a:lnTo>
                        <a:lnTo>
                          <a:pt x="354" y="413"/>
                        </a:lnTo>
                        <a:lnTo>
                          <a:pt x="367" y="426"/>
                        </a:lnTo>
                        <a:lnTo>
                          <a:pt x="382" y="436"/>
                        </a:lnTo>
                        <a:lnTo>
                          <a:pt x="400" y="443"/>
                        </a:lnTo>
                        <a:lnTo>
                          <a:pt x="418" y="448"/>
                        </a:lnTo>
                        <a:lnTo>
                          <a:pt x="438" y="449"/>
                        </a:lnTo>
                        <a:lnTo>
                          <a:pt x="439" y="449"/>
                        </a:lnTo>
                        <a:lnTo>
                          <a:pt x="440" y="449"/>
                        </a:lnTo>
                        <a:lnTo>
                          <a:pt x="491" y="443"/>
                        </a:lnTo>
                        <a:lnTo>
                          <a:pt x="492" y="463"/>
                        </a:lnTo>
                        <a:lnTo>
                          <a:pt x="491" y="482"/>
                        </a:lnTo>
                        <a:lnTo>
                          <a:pt x="488" y="501"/>
                        </a:lnTo>
                        <a:lnTo>
                          <a:pt x="484" y="518"/>
                        </a:lnTo>
                        <a:lnTo>
                          <a:pt x="478" y="516"/>
                        </a:lnTo>
                        <a:lnTo>
                          <a:pt x="472" y="513"/>
                        </a:lnTo>
                        <a:lnTo>
                          <a:pt x="466" y="512"/>
                        </a:lnTo>
                        <a:lnTo>
                          <a:pt x="460" y="512"/>
                        </a:lnTo>
                        <a:lnTo>
                          <a:pt x="457" y="512"/>
                        </a:lnTo>
                        <a:lnTo>
                          <a:pt x="455" y="513"/>
                        </a:lnTo>
                        <a:lnTo>
                          <a:pt x="453" y="513"/>
                        </a:lnTo>
                        <a:lnTo>
                          <a:pt x="450" y="515"/>
                        </a:lnTo>
                        <a:lnTo>
                          <a:pt x="438" y="519"/>
                        </a:lnTo>
                        <a:lnTo>
                          <a:pt x="425" y="524"/>
                        </a:lnTo>
                        <a:lnTo>
                          <a:pt x="411" y="527"/>
                        </a:lnTo>
                        <a:lnTo>
                          <a:pt x="397" y="531"/>
                        </a:lnTo>
                        <a:lnTo>
                          <a:pt x="384" y="534"/>
                        </a:lnTo>
                        <a:lnTo>
                          <a:pt x="369" y="538"/>
                        </a:lnTo>
                        <a:lnTo>
                          <a:pt x="354" y="540"/>
                        </a:lnTo>
                        <a:lnTo>
                          <a:pt x="337" y="541"/>
                        </a:lnTo>
                        <a:lnTo>
                          <a:pt x="332" y="542"/>
                        </a:lnTo>
                        <a:lnTo>
                          <a:pt x="325" y="542"/>
                        </a:lnTo>
                        <a:lnTo>
                          <a:pt x="319" y="543"/>
                        </a:lnTo>
                        <a:lnTo>
                          <a:pt x="312" y="543"/>
                        </a:lnTo>
                        <a:lnTo>
                          <a:pt x="305" y="543"/>
                        </a:lnTo>
                        <a:lnTo>
                          <a:pt x="300" y="543"/>
                        </a:lnTo>
                        <a:lnTo>
                          <a:pt x="293" y="543"/>
                        </a:lnTo>
                        <a:lnTo>
                          <a:pt x="287" y="543"/>
                        </a:lnTo>
                        <a:lnTo>
                          <a:pt x="272" y="542"/>
                        </a:lnTo>
                        <a:lnTo>
                          <a:pt x="257" y="540"/>
                        </a:lnTo>
                        <a:lnTo>
                          <a:pt x="243" y="538"/>
                        </a:lnTo>
                        <a:lnTo>
                          <a:pt x="229" y="534"/>
                        </a:lnTo>
                        <a:lnTo>
                          <a:pt x="215" y="531"/>
                        </a:lnTo>
                        <a:lnTo>
                          <a:pt x="202" y="527"/>
                        </a:lnTo>
                        <a:lnTo>
                          <a:pt x="189" y="524"/>
                        </a:lnTo>
                        <a:lnTo>
                          <a:pt x="177" y="519"/>
                        </a:lnTo>
                        <a:lnTo>
                          <a:pt x="175" y="518"/>
                        </a:lnTo>
                        <a:lnTo>
                          <a:pt x="173" y="518"/>
                        </a:lnTo>
                        <a:lnTo>
                          <a:pt x="169" y="518"/>
                        </a:lnTo>
                        <a:lnTo>
                          <a:pt x="167" y="518"/>
                        </a:lnTo>
                        <a:lnTo>
                          <a:pt x="160" y="518"/>
                        </a:lnTo>
                        <a:lnTo>
                          <a:pt x="153" y="519"/>
                        </a:lnTo>
                        <a:lnTo>
                          <a:pt x="146" y="522"/>
                        </a:lnTo>
                        <a:lnTo>
                          <a:pt x="142" y="525"/>
                        </a:lnTo>
                        <a:lnTo>
                          <a:pt x="136" y="531"/>
                        </a:lnTo>
                        <a:lnTo>
                          <a:pt x="133" y="536"/>
                        </a:lnTo>
                        <a:lnTo>
                          <a:pt x="130" y="543"/>
                        </a:lnTo>
                        <a:lnTo>
                          <a:pt x="129" y="550"/>
                        </a:lnTo>
                        <a:lnTo>
                          <a:pt x="130" y="562"/>
                        </a:lnTo>
                        <a:lnTo>
                          <a:pt x="135" y="571"/>
                        </a:lnTo>
                        <a:lnTo>
                          <a:pt x="142" y="580"/>
                        </a:lnTo>
                        <a:lnTo>
                          <a:pt x="152" y="586"/>
                        </a:lnTo>
                        <a:lnTo>
                          <a:pt x="152" y="587"/>
                        </a:lnTo>
                        <a:lnTo>
                          <a:pt x="166" y="592"/>
                        </a:lnTo>
                        <a:lnTo>
                          <a:pt x="180" y="596"/>
                        </a:lnTo>
                        <a:lnTo>
                          <a:pt x="195" y="601"/>
                        </a:lnTo>
                        <a:lnTo>
                          <a:pt x="211" y="604"/>
                        </a:lnTo>
                        <a:lnTo>
                          <a:pt x="226" y="608"/>
                        </a:lnTo>
                        <a:lnTo>
                          <a:pt x="243" y="610"/>
                        </a:lnTo>
                        <a:lnTo>
                          <a:pt x="259" y="612"/>
                        </a:lnTo>
                        <a:lnTo>
                          <a:pt x="276" y="614"/>
                        </a:lnTo>
                        <a:lnTo>
                          <a:pt x="286" y="614"/>
                        </a:lnTo>
                        <a:lnTo>
                          <a:pt x="296" y="615"/>
                        </a:lnTo>
                        <a:lnTo>
                          <a:pt x="305" y="615"/>
                        </a:lnTo>
                        <a:lnTo>
                          <a:pt x="314" y="615"/>
                        </a:lnTo>
                        <a:lnTo>
                          <a:pt x="324" y="614"/>
                        </a:lnTo>
                        <a:lnTo>
                          <a:pt x="334" y="614"/>
                        </a:lnTo>
                        <a:lnTo>
                          <a:pt x="342" y="614"/>
                        </a:lnTo>
                        <a:lnTo>
                          <a:pt x="351" y="612"/>
                        </a:lnTo>
                        <a:lnTo>
                          <a:pt x="364" y="611"/>
                        </a:lnTo>
                        <a:lnTo>
                          <a:pt x="377" y="609"/>
                        </a:lnTo>
                        <a:lnTo>
                          <a:pt x="388" y="607"/>
                        </a:lnTo>
                        <a:lnTo>
                          <a:pt x="400" y="604"/>
                        </a:lnTo>
                        <a:lnTo>
                          <a:pt x="411" y="602"/>
                        </a:lnTo>
                        <a:lnTo>
                          <a:pt x="423" y="600"/>
                        </a:lnTo>
                        <a:lnTo>
                          <a:pt x="434" y="596"/>
                        </a:lnTo>
                        <a:lnTo>
                          <a:pt x="445" y="593"/>
                        </a:lnTo>
                        <a:lnTo>
                          <a:pt x="433" y="607"/>
                        </a:lnTo>
                        <a:lnTo>
                          <a:pt x="420" y="619"/>
                        </a:lnTo>
                        <a:lnTo>
                          <a:pt x="407" y="631"/>
                        </a:lnTo>
                        <a:lnTo>
                          <a:pt x="392" y="642"/>
                        </a:lnTo>
                        <a:lnTo>
                          <a:pt x="375" y="652"/>
                        </a:lnTo>
                        <a:lnTo>
                          <a:pt x="359" y="660"/>
                        </a:lnTo>
                        <a:lnTo>
                          <a:pt x="341" y="667"/>
                        </a:lnTo>
                        <a:lnTo>
                          <a:pt x="323" y="671"/>
                        </a:lnTo>
                        <a:lnTo>
                          <a:pt x="301" y="676"/>
                        </a:lnTo>
                        <a:lnTo>
                          <a:pt x="279" y="677"/>
                        </a:lnTo>
                        <a:lnTo>
                          <a:pt x="258" y="677"/>
                        </a:lnTo>
                        <a:lnTo>
                          <a:pt x="236" y="675"/>
                        </a:lnTo>
                        <a:lnTo>
                          <a:pt x="215" y="670"/>
                        </a:lnTo>
                        <a:lnTo>
                          <a:pt x="196" y="663"/>
                        </a:lnTo>
                        <a:lnTo>
                          <a:pt x="175" y="654"/>
                        </a:lnTo>
                        <a:lnTo>
                          <a:pt x="157" y="644"/>
                        </a:lnTo>
                        <a:lnTo>
                          <a:pt x="138" y="631"/>
                        </a:lnTo>
                        <a:lnTo>
                          <a:pt x="122" y="617"/>
                        </a:lnTo>
                        <a:lnTo>
                          <a:pt x="107" y="602"/>
                        </a:lnTo>
                        <a:lnTo>
                          <a:pt x="93" y="586"/>
                        </a:lnTo>
                        <a:lnTo>
                          <a:pt x="82" y="568"/>
                        </a:lnTo>
                        <a:lnTo>
                          <a:pt x="73" y="549"/>
                        </a:lnTo>
                        <a:lnTo>
                          <a:pt x="65" y="530"/>
                        </a:lnTo>
                        <a:lnTo>
                          <a:pt x="59" y="509"/>
                        </a:lnTo>
                        <a:lnTo>
                          <a:pt x="54" y="488"/>
                        </a:lnTo>
                        <a:lnTo>
                          <a:pt x="53" y="466"/>
                        </a:lnTo>
                        <a:lnTo>
                          <a:pt x="53" y="446"/>
                        </a:lnTo>
                        <a:lnTo>
                          <a:pt x="55" y="425"/>
                        </a:lnTo>
                        <a:lnTo>
                          <a:pt x="59" y="404"/>
                        </a:lnTo>
                        <a:lnTo>
                          <a:pt x="66" y="383"/>
                        </a:lnTo>
                        <a:lnTo>
                          <a:pt x="74" y="364"/>
                        </a:lnTo>
                        <a:lnTo>
                          <a:pt x="84" y="345"/>
                        </a:lnTo>
                        <a:lnTo>
                          <a:pt x="40" y="318"/>
                        </a:lnTo>
                        <a:lnTo>
                          <a:pt x="28" y="341"/>
                        </a:lnTo>
                        <a:lnTo>
                          <a:pt x="17" y="365"/>
                        </a:lnTo>
                        <a:lnTo>
                          <a:pt x="9" y="390"/>
                        </a:lnTo>
                        <a:lnTo>
                          <a:pt x="4" y="416"/>
                        </a:lnTo>
                        <a:lnTo>
                          <a:pt x="0" y="442"/>
                        </a:lnTo>
                        <a:lnTo>
                          <a:pt x="0" y="467"/>
                        </a:lnTo>
                        <a:lnTo>
                          <a:pt x="3" y="494"/>
                        </a:lnTo>
                        <a:lnTo>
                          <a:pt x="7" y="519"/>
                        </a:lnTo>
                        <a:lnTo>
                          <a:pt x="15" y="546"/>
                        </a:lnTo>
                        <a:lnTo>
                          <a:pt x="24" y="570"/>
                        </a:lnTo>
                        <a:lnTo>
                          <a:pt x="37" y="594"/>
                        </a:lnTo>
                        <a:lnTo>
                          <a:pt x="51" y="616"/>
                        </a:lnTo>
                        <a:lnTo>
                          <a:pt x="68" y="637"/>
                        </a:lnTo>
                        <a:lnTo>
                          <a:pt x="87" y="656"/>
                        </a:lnTo>
                        <a:lnTo>
                          <a:pt x="107" y="674"/>
                        </a:lnTo>
                        <a:lnTo>
                          <a:pt x="129" y="688"/>
                        </a:lnTo>
                        <a:lnTo>
                          <a:pt x="136" y="693"/>
                        </a:lnTo>
                        <a:lnTo>
                          <a:pt x="143" y="697"/>
                        </a:lnTo>
                        <a:lnTo>
                          <a:pt x="150" y="700"/>
                        </a:lnTo>
                        <a:lnTo>
                          <a:pt x="157" y="703"/>
                        </a:lnTo>
                        <a:lnTo>
                          <a:pt x="164" y="707"/>
                        </a:lnTo>
                        <a:lnTo>
                          <a:pt x="172" y="709"/>
                        </a:lnTo>
                        <a:lnTo>
                          <a:pt x="179" y="713"/>
                        </a:lnTo>
                        <a:lnTo>
                          <a:pt x="187" y="715"/>
                        </a:lnTo>
                        <a:lnTo>
                          <a:pt x="187" y="878"/>
                        </a:lnTo>
                        <a:lnTo>
                          <a:pt x="286" y="922"/>
                        </a:lnTo>
                        <a:lnTo>
                          <a:pt x="295" y="925"/>
                        </a:lnTo>
                        <a:lnTo>
                          <a:pt x="305" y="922"/>
                        </a:lnTo>
                        <a:lnTo>
                          <a:pt x="313" y="916"/>
                        </a:lnTo>
                        <a:lnTo>
                          <a:pt x="319" y="908"/>
                        </a:lnTo>
                        <a:lnTo>
                          <a:pt x="321" y="898"/>
                        </a:lnTo>
                        <a:lnTo>
                          <a:pt x="320" y="888"/>
                        </a:lnTo>
                        <a:lnTo>
                          <a:pt x="314" y="880"/>
                        </a:lnTo>
                        <a:lnTo>
                          <a:pt x="306" y="874"/>
                        </a:lnTo>
                        <a:lnTo>
                          <a:pt x="238" y="845"/>
                        </a:lnTo>
                        <a:lnTo>
                          <a:pt x="238" y="726"/>
                        </a:lnTo>
                        <a:lnTo>
                          <a:pt x="248" y="728"/>
                        </a:lnTo>
                        <a:lnTo>
                          <a:pt x="258" y="729"/>
                        </a:lnTo>
                        <a:lnTo>
                          <a:pt x="267" y="729"/>
                        </a:lnTo>
                        <a:lnTo>
                          <a:pt x="278" y="729"/>
                        </a:lnTo>
                        <a:lnTo>
                          <a:pt x="287" y="729"/>
                        </a:lnTo>
                        <a:lnTo>
                          <a:pt x="296" y="728"/>
                        </a:lnTo>
                        <a:lnTo>
                          <a:pt x="306" y="726"/>
                        </a:lnTo>
                        <a:lnTo>
                          <a:pt x="316" y="725"/>
                        </a:lnTo>
                        <a:lnTo>
                          <a:pt x="316" y="843"/>
                        </a:lnTo>
                        <a:lnTo>
                          <a:pt x="415" y="885"/>
                        </a:lnTo>
                        <a:lnTo>
                          <a:pt x="420" y="887"/>
                        </a:lnTo>
                        <a:lnTo>
                          <a:pt x="425" y="888"/>
                        </a:lnTo>
                        <a:lnTo>
                          <a:pt x="430" y="888"/>
                        </a:lnTo>
                        <a:lnTo>
                          <a:pt x="435" y="885"/>
                        </a:lnTo>
                        <a:lnTo>
                          <a:pt x="439" y="883"/>
                        </a:lnTo>
                        <a:lnTo>
                          <a:pt x="443" y="881"/>
                        </a:lnTo>
                        <a:lnTo>
                          <a:pt x="447" y="876"/>
                        </a:lnTo>
                        <a:lnTo>
                          <a:pt x="449" y="872"/>
                        </a:lnTo>
                        <a:lnTo>
                          <a:pt x="451" y="861"/>
                        </a:lnTo>
                        <a:lnTo>
                          <a:pt x="449" y="852"/>
                        </a:lnTo>
                        <a:lnTo>
                          <a:pt x="445" y="843"/>
                        </a:lnTo>
                        <a:lnTo>
                          <a:pt x="435" y="837"/>
                        </a:lnTo>
                        <a:lnTo>
                          <a:pt x="367" y="808"/>
                        </a:lnTo>
                        <a:lnTo>
                          <a:pt x="367" y="712"/>
                        </a:lnTo>
                        <a:lnTo>
                          <a:pt x="388" y="702"/>
                        </a:lnTo>
                        <a:lnTo>
                          <a:pt x="408" y="692"/>
                        </a:lnTo>
                        <a:lnTo>
                          <a:pt x="427" y="680"/>
                        </a:lnTo>
                        <a:lnTo>
                          <a:pt x="445" y="668"/>
                        </a:lnTo>
                        <a:lnTo>
                          <a:pt x="461" y="653"/>
                        </a:lnTo>
                        <a:lnTo>
                          <a:pt x="476" y="638"/>
                        </a:lnTo>
                        <a:lnTo>
                          <a:pt x="489" y="621"/>
                        </a:lnTo>
                        <a:lnTo>
                          <a:pt x="502" y="603"/>
                        </a:lnTo>
                        <a:lnTo>
                          <a:pt x="512" y="585"/>
                        </a:lnTo>
                        <a:lnTo>
                          <a:pt x="522" y="565"/>
                        </a:lnTo>
                        <a:lnTo>
                          <a:pt x="530" y="546"/>
                        </a:lnTo>
                        <a:lnTo>
                          <a:pt x="535" y="525"/>
                        </a:lnTo>
                        <a:lnTo>
                          <a:pt x="540" y="503"/>
                        </a:lnTo>
                        <a:lnTo>
                          <a:pt x="544" y="482"/>
                        </a:lnTo>
                        <a:lnTo>
                          <a:pt x="545" y="459"/>
                        </a:lnTo>
                        <a:lnTo>
                          <a:pt x="544" y="437"/>
                        </a:lnTo>
                        <a:lnTo>
                          <a:pt x="590" y="433"/>
                        </a:lnTo>
                        <a:lnTo>
                          <a:pt x="590" y="432"/>
                        </a:lnTo>
                        <a:lnTo>
                          <a:pt x="599" y="436"/>
                        </a:lnTo>
                        <a:lnTo>
                          <a:pt x="608" y="440"/>
                        </a:lnTo>
                        <a:lnTo>
                          <a:pt x="618" y="443"/>
                        </a:lnTo>
                        <a:lnTo>
                          <a:pt x="629" y="447"/>
                        </a:lnTo>
                        <a:lnTo>
                          <a:pt x="639" y="449"/>
                        </a:lnTo>
                        <a:lnTo>
                          <a:pt x="649" y="450"/>
                        </a:lnTo>
                        <a:lnTo>
                          <a:pt x="661" y="451"/>
                        </a:lnTo>
                        <a:lnTo>
                          <a:pt x="671" y="451"/>
                        </a:lnTo>
                        <a:lnTo>
                          <a:pt x="672" y="451"/>
                        </a:lnTo>
                        <a:lnTo>
                          <a:pt x="675" y="451"/>
                        </a:lnTo>
                        <a:lnTo>
                          <a:pt x="685" y="450"/>
                        </a:lnTo>
                        <a:lnTo>
                          <a:pt x="584" y="881"/>
                        </a:lnTo>
                        <a:lnTo>
                          <a:pt x="584" y="891"/>
                        </a:lnTo>
                        <a:lnTo>
                          <a:pt x="587" y="900"/>
                        </a:lnTo>
                        <a:lnTo>
                          <a:pt x="594" y="907"/>
                        </a:lnTo>
                        <a:lnTo>
                          <a:pt x="603" y="912"/>
                        </a:lnTo>
                        <a:lnTo>
                          <a:pt x="614" y="912"/>
                        </a:lnTo>
                        <a:lnTo>
                          <a:pt x="623" y="908"/>
                        </a:lnTo>
                        <a:lnTo>
                          <a:pt x="631" y="903"/>
                        </a:lnTo>
                        <a:lnTo>
                          <a:pt x="634" y="892"/>
                        </a:lnTo>
                        <a:lnTo>
                          <a:pt x="709" y="573"/>
                        </a:lnTo>
                        <a:lnTo>
                          <a:pt x="717" y="758"/>
                        </a:lnTo>
                        <a:lnTo>
                          <a:pt x="720" y="768"/>
                        </a:lnTo>
                        <a:lnTo>
                          <a:pt x="727" y="776"/>
                        </a:lnTo>
                        <a:lnTo>
                          <a:pt x="735" y="781"/>
                        </a:lnTo>
                        <a:lnTo>
                          <a:pt x="745" y="783"/>
                        </a:lnTo>
                        <a:lnTo>
                          <a:pt x="754" y="781"/>
                        </a:lnTo>
                        <a:lnTo>
                          <a:pt x="762" y="774"/>
                        </a:lnTo>
                        <a:lnTo>
                          <a:pt x="768" y="766"/>
                        </a:lnTo>
                        <a:lnTo>
                          <a:pt x="769" y="755"/>
                        </a:lnTo>
                        <a:lnTo>
                          <a:pt x="761" y="571"/>
                        </a:lnTo>
                        <a:lnTo>
                          <a:pt x="845" y="887"/>
                        </a:lnTo>
                        <a:lnTo>
                          <a:pt x="850" y="896"/>
                        </a:lnTo>
                        <a:lnTo>
                          <a:pt x="858" y="903"/>
                        </a:lnTo>
                        <a:lnTo>
                          <a:pt x="867" y="905"/>
                        </a:lnTo>
                        <a:lnTo>
                          <a:pt x="877" y="905"/>
                        </a:lnTo>
                        <a:lnTo>
                          <a:pt x="887" y="900"/>
                        </a:lnTo>
                        <a:lnTo>
                          <a:pt x="894" y="892"/>
                        </a:lnTo>
                        <a:lnTo>
                          <a:pt x="896" y="883"/>
                        </a:lnTo>
                        <a:lnTo>
                          <a:pt x="896" y="873"/>
                        </a:lnTo>
                        <a:lnTo>
                          <a:pt x="780" y="440"/>
                        </a:lnTo>
                        <a:lnTo>
                          <a:pt x="927" y="424"/>
                        </a:lnTo>
                        <a:lnTo>
                          <a:pt x="927" y="421"/>
                        </a:lnTo>
                        <a:lnTo>
                          <a:pt x="933" y="421"/>
                        </a:lnTo>
                        <a:lnTo>
                          <a:pt x="940" y="420"/>
                        </a:lnTo>
                        <a:lnTo>
                          <a:pt x="945" y="419"/>
                        </a:lnTo>
                        <a:lnTo>
                          <a:pt x="951" y="419"/>
                        </a:lnTo>
                        <a:lnTo>
                          <a:pt x="957" y="418"/>
                        </a:lnTo>
                        <a:lnTo>
                          <a:pt x="964" y="417"/>
                        </a:lnTo>
                        <a:lnTo>
                          <a:pt x="969" y="416"/>
                        </a:lnTo>
                        <a:lnTo>
                          <a:pt x="975" y="414"/>
                        </a:lnTo>
                        <a:lnTo>
                          <a:pt x="996" y="409"/>
                        </a:lnTo>
                        <a:lnTo>
                          <a:pt x="1014" y="401"/>
                        </a:lnTo>
                        <a:lnTo>
                          <a:pt x="1033" y="390"/>
                        </a:lnTo>
                        <a:lnTo>
                          <a:pt x="1050" y="379"/>
                        </a:lnTo>
                        <a:lnTo>
                          <a:pt x="1065" y="366"/>
                        </a:lnTo>
                        <a:lnTo>
                          <a:pt x="1080" y="351"/>
                        </a:lnTo>
                        <a:lnTo>
                          <a:pt x="1093" y="335"/>
                        </a:lnTo>
                        <a:lnTo>
                          <a:pt x="1104" y="318"/>
                        </a:lnTo>
                        <a:lnTo>
                          <a:pt x="1115" y="299"/>
                        </a:lnTo>
                        <a:lnTo>
                          <a:pt x="1121" y="280"/>
                        </a:lnTo>
                        <a:lnTo>
                          <a:pt x="1127" y="260"/>
                        </a:lnTo>
                        <a:lnTo>
                          <a:pt x="1132" y="239"/>
                        </a:lnTo>
                        <a:lnTo>
                          <a:pt x="1133" y="220"/>
                        </a:lnTo>
                        <a:lnTo>
                          <a:pt x="1133" y="199"/>
                        </a:lnTo>
                        <a:lnTo>
                          <a:pt x="1131" y="178"/>
                        </a:lnTo>
                        <a:lnTo>
                          <a:pt x="1126" y="158"/>
                        </a:lnTo>
                        <a:close/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</p:spPr>
                <p:txBody>
                  <a:bodyPr anchorCtr="0" anchor="t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l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800"/>
                      <a:buFont typeface="Arial"/>
                      <a:buNone/>
                    </a:pPr>
                    <a:r>
                      <a:t/>
                    </a:r>
                    <a:endParaRPr b="0" i="0" sz="1800" u="none" cap="none" strike="noStrike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465" name="Google Shape;465;p32"/>
                  <p:cNvSpPr/>
                  <p:nvPr/>
                </p:nvSpPr>
                <p:spPr>
                  <a:xfrm>
                    <a:off x="3707" y="2054"/>
                    <a:ext cx="80" cy="78"/>
                  </a:xfrm>
                  <a:custGeom>
                    <a:rect b="b" l="l" r="r" t="t"/>
                    <a:pathLst>
                      <a:path extrusionOk="0" h="154" w="159">
                        <a:moveTo>
                          <a:pt x="144" y="145"/>
                        </a:moveTo>
                        <a:lnTo>
                          <a:pt x="140" y="145"/>
                        </a:lnTo>
                        <a:lnTo>
                          <a:pt x="136" y="145"/>
                        </a:lnTo>
                        <a:lnTo>
                          <a:pt x="132" y="146"/>
                        </a:lnTo>
                        <a:lnTo>
                          <a:pt x="128" y="147"/>
                        </a:lnTo>
                        <a:lnTo>
                          <a:pt x="61" y="154"/>
                        </a:lnTo>
                        <a:lnTo>
                          <a:pt x="51" y="153"/>
                        </a:lnTo>
                        <a:lnTo>
                          <a:pt x="41" y="151"/>
                        </a:lnTo>
                        <a:lnTo>
                          <a:pt x="32" y="146"/>
                        </a:lnTo>
                        <a:lnTo>
                          <a:pt x="24" y="141"/>
                        </a:lnTo>
                        <a:lnTo>
                          <a:pt x="15" y="135"/>
                        </a:lnTo>
                        <a:lnTo>
                          <a:pt x="10" y="127"/>
                        </a:lnTo>
                        <a:lnTo>
                          <a:pt x="5" y="117"/>
                        </a:lnTo>
                        <a:lnTo>
                          <a:pt x="2" y="108"/>
                        </a:lnTo>
                        <a:lnTo>
                          <a:pt x="0" y="98"/>
                        </a:lnTo>
                        <a:lnTo>
                          <a:pt x="0" y="87"/>
                        </a:lnTo>
                        <a:lnTo>
                          <a:pt x="2" y="77"/>
                        </a:lnTo>
                        <a:lnTo>
                          <a:pt x="5" y="68"/>
                        </a:lnTo>
                        <a:lnTo>
                          <a:pt x="10" y="59"/>
                        </a:lnTo>
                        <a:lnTo>
                          <a:pt x="15" y="51"/>
                        </a:lnTo>
                        <a:lnTo>
                          <a:pt x="24" y="44"/>
                        </a:lnTo>
                        <a:lnTo>
                          <a:pt x="32" y="38"/>
                        </a:lnTo>
                        <a:lnTo>
                          <a:pt x="124" y="0"/>
                        </a:lnTo>
                        <a:lnTo>
                          <a:pt x="121" y="19"/>
                        </a:lnTo>
                        <a:lnTo>
                          <a:pt x="120" y="38"/>
                        </a:lnTo>
                        <a:lnTo>
                          <a:pt x="123" y="57"/>
                        </a:lnTo>
                        <a:lnTo>
                          <a:pt x="126" y="77"/>
                        </a:lnTo>
                        <a:lnTo>
                          <a:pt x="132" y="95"/>
                        </a:lnTo>
                        <a:lnTo>
                          <a:pt x="140" y="113"/>
                        </a:lnTo>
                        <a:lnTo>
                          <a:pt x="149" y="129"/>
                        </a:lnTo>
                        <a:lnTo>
                          <a:pt x="159" y="144"/>
                        </a:lnTo>
                        <a:lnTo>
                          <a:pt x="144" y="145"/>
                        </a:lnTo>
                        <a:close/>
                      </a:path>
                    </a:pathLst>
                  </a:custGeom>
                  <a:solidFill>
                    <a:srgbClr val="3333FF"/>
                  </a:solidFill>
                  <a:ln>
                    <a:noFill/>
                  </a:ln>
                </p:spPr>
                <p:txBody>
                  <a:bodyPr anchorCtr="0" anchor="t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l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800"/>
                      <a:buFont typeface="Arial"/>
                      <a:buNone/>
                    </a:pPr>
                    <a:r>
                      <a:t/>
                    </a:r>
                    <a:endParaRPr b="0" i="0" sz="1800" u="none" cap="none" strike="noStrike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466" name="Google Shape;466;p32"/>
                  <p:cNvSpPr/>
                  <p:nvPr/>
                </p:nvSpPr>
                <p:spPr>
                  <a:xfrm>
                    <a:off x="3794" y="1992"/>
                    <a:ext cx="128" cy="141"/>
                  </a:xfrm>
                  <a:custGeom>
                    <a:rect b="b" l="l" r="r" t="t"/>
                    <a:pathLst>
                      <a:path extrusionOk="0" h="282" w="257">
                        <a:moveTo>
                          <a:pt x="122" y="282"/>
                        </a:moveTo>
                        <a:lnTo>
                          <a:pt x="101" y="280"/>
                        </a:lnTo>
                        <a:lnTo>
                          <a:pt x="82" y="276"/>
                        </a:lnTo>
                        <a:lnTo>
                          <a:pt x="63" y="267"/>
                        </a:lnTo>
                        <a:lnTo>
                          <a:pt x="47" y="257"/>
                        </a:lnTo>
                        <a:lnTo>
                          <a:pt x="32" y="243"/>
                        </a:lnTo>
                        <a:lnTo>
                          <a:pt x="20" y="227"/>
                        </a:lnTo>
                        <a:lnTo>
                          <a:pt x="11" y="210"/>
                        </a:lnTo>
                        <a:lnTo>
                          <a:pt x="4" y="190"/>
                        </a:lnTo>
                        <a:lnTo>
                          <a:pt x="0" y="170"/>
                        </a:lnTo>
                        <a:lnTo>
                          <a:pt x="0" y="149"/>
                        </a:lnTo>
                        <a:lnTo>
                          <a:pt x="4" y="129"/>
                        </a:lnTo>
                        <a:lnTo>
                          <a:pt x="9" y="110"/>
                        </a:lnTo>
                        <a:lnTo>
                          <a:pt x="19" y="92"/>
                        </a:lnTo>
                        <a:lnTo>
                          <a:pt x="31" y="76"/>
                        </a:lnTo>
                        <a:lnTo>
                          <a:pt x="45" y="63"/>
                        </a:lnTo>
                        <a:lnTo>
                          <a:pt x="62" y="51"/>
                        </a:lnTo>
                        <a:lnTo>
                          <a:pt x="187" y="0"/>
                        </a:lnTo>
                        <a:lnTo>
                          <a:pt x="173" y="35"/>
                        </a:lnTo>
                        <a:lnTo>
                          <a:pt x="166" y="72"/>
                        </a:lnTo>
                        <a:lnTo>
                          <a:pt x="166" y="109"/>
                        </a:lnTo>
                        <a:lnTo>
                          <a:pt x="172" y="147"/>
                        </a:lnTo>
                        <a:lnTo>
                          <a:pt x="177" y="165"/>
                        </a:lnTo>
                        <a:lnTo>
                          <a:pt x="184" y="182"/>
                        </a:lnTo>
                        <a:lnTo>
                          <a:pt x="192" y="200"/>
                        </a:lnTo>
                        <a:lnTo>
                          <a:pt x="203" y="215"/>
                        </a:lnTo>
                        <a:lnTo>
                          <a:pt x="214" y="229"/>
                        </a:lnTo>
                        <a:lnTo>
                          <a:pt x="227" y="243"/>
                        </a:lnTo>
                        <a:lnTo>
                          <a:pt x="242" y="256"/>
                        </a:lnTo>
                        <a:lnTo>
                          <a:pt x="257" y="267"/>
                        </a:lnTo>
                        <a:lnTo>
                          <a:pt x="122" y="282"/>
                        </a:lnTo>
                        <a:close/>
                      </a:path>
                    </a:pathLst>
                  </a:custGeom>
                  <a:solidFill>
                    <a:srgbClr val="3333FF"/>
                  </a:solidFill>
                  <a:ln>
                    <a:noFill/>
                  </a:ln>
                </p:spPr>
                <p:txBody>
                  <a:bodyPr anchorCtr="0" anchor="t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l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800"/>
                      <a:buFont typeface="Arial"/>
                      <a:buNone/>
                    </a:pPr>
                    <a:r>
                      <a:t/>
                    </a:r>
                    <a:endParaRPr b="0" i="0" sz="1800" u="none" cap="none" strike="noStrike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467" name="Google Shape;467;p32"/>
                  <p:cNvSpPr/>
                  <p:nvPr/>
                </p:nvSpPr>
                <p:spPr>
                  <a:xfrm>
                    <a:off x="3902" y="1959"/>
                    <a:ext cx="158" cy="158"/>
                  </a:xfrm>
                  <a:custGeom>
                    <a:rect b="b" l="l" r="r" t="t"/>
                    <a:pathLst>
                      <a:path extrusionOk="0" h="315" w="316">
                        <a:moveTo>
                          <a:pt x="294" y="238"/>
                        </a:moveTo>
                        <a:lnTo>
                          <a:pt x="285" y="251"/>
                        </a:lnTo>
                        <a:lnTo>
                          <a:pt x="276" y="264"/>
                        </a:lnTo>
                        <a:lnTo>
                          <a:pt x="265" y="274"/>
                        </a:lnTo>
                        <a:lnTo>
                          <a:pt x="253" y="284"/>
                        </a:lnTo>
                        <a:lnTo>
                          <a:pt x="240" y="292"/>
                        </a:lnTo>
                        <a:lnTo>
                          <a:pt x="228" y="300"/>
                        </a:lnTo>
                        <a:lnTo>
                          <a:pt x="213" y="306"/>
                        </a:lnTo>
                        <a:lnTo>
                          <a:pt x="198" y="311"/>
                        </a:lnTo>
                        <a:lnTo>
                          <a:pt x="181" y="314"/>
                        </a:lnTo>
                        <a:lnTo>
                          <a:pt x="166" y="315"/>
                        </a:lnTo>
                        <a:lnTo>
                          <a:pt x="150" y="315"/>
                        </a:lnTo>
                        <a:lnTo>
                          <a:pt x="135" y="314"/>
                        </a:lnTo>
                        <a:lnTo>
                          <a:pt x="120" y="311"/>
                        </a:lnTo>
                        <a:lnTo>
                          <a:pt x="105" y="307"/>
                        </a:lnTo>
                        <a:lnTo>
                          <a:pt x="92" y="300"/>
                        </a:lnTo>
                        <a:lnTo>
                          <a:pt x="78" y="293"/>
                        </a:lnTo>
                        <a:lnTo>
                          <a:pt x="64" y="285"/>
                        </a:lnTo>
                        <a:lnTo>
                          <a:pt x="53" y="275"/>
                        </a:lnTo>
                        <a:lnTo>
                          <a:pt x="41" y="265"/>
                        </a:lnTo>
                        <a:lnTo>
                          <a:pt x="32" y="253"/>
                        </a:lnTo>
                        <a:lnTo>
                          <a:pt x="23" y="241"/>
                        </a:lnTo>
                        <a:lnTo>
                          <a:pt x="16" y="227"/>
                        </a:lnTo>
                        <a:lnTo>
                          <a:pt x="10" y="212"/>
                        </a:lnTo>
                        <a:lnTo>
                          <a:pt x="5" y="197"/>
                        </a:lnTo>
                        <a:lnTo>
                          <a:pt x="0" y="166"/>
                        </a:lnTo>
                        <a:lnTo>
                          <a:pt x="1" y="136"/>
                        </a:lnTo>
                        <a:lnTo>
                          <a:pt x="8" y="106"/>
                        </a:lnTo>
                        <a:lnTo>
                          <a:pt x="21" y="77"/>
                        </a:lnTo>
                        <a:lnTo>
                          <a:pt x="27" y="68"/>
                        </a:lnTo>
                        <a:lnTo>
                          <a:pt x="34" y="59"/>
                        </a:lnTo>
                        <a:lnTo>
                          <a:pt x="42" y="49"/>
                        </a:lnTo>
                        <a:lnTo>
                          <a:pt x="50" y="41"/>
                        </a:lnTo>
                        <a:lnTo>
                          <a:pt x="58" y="34"/>
                        </a:lnTo>
                        <a:lnTo>
                          <a:pt x="67" y="27"/>
                        </a:lnTo>
                        <a:lnTo>
                          <a:pt x="77" y="22"/>
                        </a:lnTo>
                        <a:lnTo>
                          <a:pt x="86" y="16"/>
                        </a:lnTo>
                        <a:lnTo>
                          <a:pt x="91" y="15"/>
                        </a:lnTo>
                        <a:lnTo>
                          <a:pt x="97" y="11"/>
                        </a:lnTo>
                        <a:lnTo>
                          <a:pt x="104" y="9"/>
                        </a:lnTo>
                        <a:lnTo>
                          <a:pt x="111" y="7"/>
                        </a:lnTo>
                        <a:lnTo>
                          <a:pt x="118" y="4"/>
                        </a:lnTo>
                        <a:lnTo>
                          <a:pt x="134" y="1"/>
                        </a:lnTo>
                        <a:lnTo>
                          <a:pt x="149" y="0"/>
                        </a:lnTo>
                        <a:lnTo>
                          <a:pt x="165" y="0"/>
                        </a:lnTo>
                        <a:lnTo>
                          <a:pt x="180" y="1"/>
                        </a:lnTo>
                        <a:lnTo>
                          <a:pt x="195" y="4"/>
                        </a:lnTo>
                        <a:lnTo>
                          <a:pt x="210" y="8"/>
                        </a:lnTo>
                        <a:lnTo>
                          <a:pt x="224" y="15"/>
                        </a:lnTo>
                        <a:lnTo>
                          <a:pt x="238" y="22"/>
                        </a:lnTo>
                        <a:lnTo>
                          <a:pt x="252" y="30"/>
                        </a:lnTo>
                        <a:lnTo>
                          <a:pt x="263" y="40"/>
                        </a:lnTo>
                        <a:lnTo>
                          <a:pt x="275" y="51"/>
                        </a:lnTo>
                        <a:lnTo>
                          <a:pt x="284" y="62"/>
                        </a:lnTo>
                        <a:lnTo>
                          <a:pt x="293" y="75"/>
                        </a:lnTo>
                        <a:lnTo>
                          <a:pt x="300" y="89"/>
                        </a:lnTo>
                        <a:lnTo>
                          <a:pt x="307" y="103"/>
                        </a:lnTo>
                        <a:lnTo>
                          <a:pt x="312" y="118"/>
                        </a:lnTo>
                        <a:lnTo>
                          <a:pt x="316" y="150"/>
                        </a:lnTo>
                        <a:lnTo>
                          <a:pt x="315" y="179"/>
                        </a:lnTo>
                        <a:lnTo>
                          <a:pt x="308" y="209"/>
                        </a:lnTo>
                        <a:lnTo>
                          <a:pt x="294" y="238"/>
                        </a:lnTo>
                        <a:close/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</p:spPr>
                <p:txBody>
                  <a:bodyPr anchorCtr="0" anchor="t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l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800"/>
                      <a:buFont typeface="Arial"/>
                      <a:buNone/>
                    </a:pPr>
                    <a:r>
                      <a:t/>
                    </a:r>
                    <a:endParaRPr b="0" i="0" sz="1800" u="none" cap="none" strike="noStrike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468" name="Google Shape;468;p32"/>
                  <p:cNvSpPr/>
                  <p:nvPr/>
                </p:nvSpPr>
                <p:spPr>
                  <a:xfrm>
                    <a:off x="3540" y="2071"/>
                    <a:ext cx="31" cy="35"/>
                  </a:xfrm>
                  <a:custGeom>
                    <a:rect b="b" l="l" r="r" t="t"/>
                    <a:pathLst>
                      <a:path extrusionOk="0" h="69" w="64">
                        <a:moveTo>
                          <a:pt x="64" y="42"/>
                        </a:moveTo>
                        <a:lnTo>
                          <a:pt x="30" y="0"/>
                        </a:lnTo>
                        <a:lnTo>
                          <a:pt x="22" y="9"/>
                        </a:lnTo>
                        <a:lnTo>
                          <a:pt x="14" y="20"/>
                        </a:lnTo>
                        <a:lnTo>
                          <a:pt x="7" y="30"/>
                        </a:lnTo>
                        <a:lnTo>
                          <a:pt x="0" y="42"/>
                        </a:lnTo>
                        <a:lnTo>
                          <a:pt x="44" y="69"/>
                        </a:lnTo>
                        <a:lnTo>
                          <a:pt x="49" y="62"/>
                        </a:lnTo>
                        <a:lnTo>
                          <a:pt x="53" y="56"/>
                        </a:lnTo>
                        <a:lnTo>
                          <a:pt x="59" y="49"/>
                        </a:lnTo>
                        <a:lnTo>
                          <a:pt x="64" y="42"/>
                        </a:lnTo>
                        <a:close/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</p:spPr>
                <p:txBody>
                  <a:bodyPr anchorCtr="0" anchor="t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l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800"/>
                      <a:buFont typeface="Arial"/>
                      <a:buNone/>
                    </a:pPr>
                    <a:r>
                      <a:t/>
                    </a:r>
                    <a:endParaRPr b="0" i="0" sz="1800" u="none" cap="none" strike="noStrike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469" name="Google Shape;469;p32"/>
                  <p:cNvSpPr/>
                  <p:nvPr/>
                </p:nvSpPr>
                <p:spPr>
                  <a:xfrm>
                    <a:off x="3969" y="2018"/>
                    <a:ext cx="38" cy="38"/>
                  </a:xfrm>
                  <a:custGeom>
                    <a:rect b="b" l="l" r="r" t="t"/>
                    <a:pathLst>
                      <a:path extrusionOk="0" h="76" w="76">
                        <a:moveTo>
                          <a:pt x="38" y="0"/>
                        </a:moveTo>
                        <a:lnTo>
                          <a:pt x="30" y="1"/>
                        </a:lnTo>
                        <a:lnTo>
                          <a:pt x="23" y="4"/>
                        </a:lnTo>
                        <a:lnTo>
                          <a:pt x="18" y="7"/>
                        </a:lnTo>
                        <a:lnTo>
                          <a:pt x="12" y="12"/>
                        </a:lnTo>
                        <a:lnTo>
                          <a:pt x="7" y="17"/>
                        </a:lnTo>
                        <a:lnTo>
                          <a:pt x="4" y="23"/>
                        </a:lnTo>
                        <a:lnTo>
                          <a:pt x="1" y="30"/>
                        </a:lnTo>
                        <a:lnTo>
                          <a:pt x="0" y="38"/>
                        </a:lnTo>
                        <a:lnTo>
                          <a:pt x="1" y="46"/>
                        </a:lnTo>
                        <a:lnTo>
                          <a:pt x="4" y="53"/>
                        </a:lnTo>
                        <a:lnTo>
                          <a:pt x="7" y="59"/>
                        </a:lnTo>
                        <a:lnTo>
                          <a:pt x="12" y="65"/>
                        </a:lnTo>
                        <a:lnTo>
                          <a:pt x="18" y="69"/>
                        </a:lnTo>
                        <a:lnTo>
                          <a:pt x="23" y="73"/>
                        </a:lnTo>
                        <a:lnTo>
                          <a:pt x="30" y="75"/>
                        </a:lnTo>
                        <a:lnTo>
                          <a:pt x="38" y="76"/>
                        </a:lnTo>
                        <a:lnTo>
                          <a:pt x="46" y="75"/>
                        </a:lnTo>
                        <a:lnTo>
                          <a:pt x="53" y="73"/>
                        </a:lnTo>
                        <a:lnTo>
                          <a:pt x="60" y="69"/>
                        </a:lnTo>
                        <a:lnTo>
                          <a:pt x="66" y="65"/>
                        </a:lnTo>
                        <a:lnTo>
                          <a:pt x="70" y="59"/>
                        </a:lnTo>
                        <a:lnTo>
                          <a:pt x="74" y="53"/>
                        </a:lnTo>
                        <a:lnTo>
                          <a:pt x="75" y="46"/>
                        </a:lnTo>
                        <a:lnTo>
                          <a:pt x="76" y="38"/>
                        </a:lnTo>
                        <a:lnTo>
                          <a:pt x="75" y="30"/>
                        </a:lnTo>
                        <a:lnTo>
                          <a:pt x="74" y="23"/>
                        </a:lnTo>
                        <a:lnTo>
                          <a:pt x="70" y="17"/>
                        </a:lnTo>
                        <a:lnTo>
                          <a:pt x="66" y="12"/>
                        </a:lnTo>
                        <a:lnTo>
                          <a:pt x="60" y="7"/>
                        </a:lnTo>
                        <a:lnTo>
                          <a:pt x="53" y="4"/>
                        </a:lnTo>
                        <a:lnTo>
                          <a:pt x="46" y="1"/>
                        </a:lnTo>
                        <a:lnTo>
                          <a:pt x="38" y="0"/>
                        </a:lnTo>
                        <a:close/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</p:spPr>
                <p:txBody>
                  <a:bodyPr anchorCtr="0" anchor="t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l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800"/>
                      <a:buFont typeface="Arial"/>
                      <a:buNone/>
                    </a:pPr>
                    <a:r>
                      <a:t/>
                    </a:r>
                    <a:endParaRPr b="0" i="0" sz="1800" u="none" cap="none" strike="noStrike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</p:grpSp>
        </p:grpSp>
        <p:grpSp>
          <p:nvGrpSpPr>
            <p:cNvPr id="470" name="Google Shape;470;p32"/>
            <p:cNvGrpSpPr/>
            <p:nvPr/>
          </p:nvGrpSpPr>
          <p:grpSpPr>
            <a:xfrm>
              <a:off x="9712" y="3073"/>
              <a:ext cx="1342" cy="953"/>
              <a:chOff x="9662" y="2586"/>
              <a:chExt cx="1342" cy="953"/>
            </a:xfrm>
          </p:grpSpPr>
          <p:sp>
            <p:nvSpPr>
              <p:cNvPr id="471" name="Google Shape;471;p32"/>
              <p:cNvSpPr/>
              <p:nvPr/>
            </p:nvSpPr>
            <p:spPr>
              <a:xfrm>
                <a:off x="9662" y="2586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72" name="Google Shape;472;p32"/>
              <p:cNvSpPr txBox="1"/>
              <p:nvPr/>
            </p:nvSpPr>
            <p:spPr>
              <a:xfrm>
                <a:off x="9707" y="2606"/>
                <a:ext cx="1297" cy="84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9.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Te envalentonas y lo haces tú.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t/>
                </a:r>
                <a:endParaRPr b="0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Avanza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1 casilla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grpSp>
            <p:nvGrpSpPr>
              <p:cNvPr id="473" name="Google Shape;473;p32"/>
              <p:cNvGrpSpPr/>
              <p:nvPr/>
            </p:nvGrpSpPr>
            <p:grpSpPr>
              <a:xfrm>
                <a:off x="10478" y="2812"/>
                <a:ext cx="479" cy="653"/>
                <a:chOff x="4061" y="1460"/>
                <a:chExt cx="389" cy="562"/>
              </a:xfrm>
            </p:grpSpPr>
            <p:sp>
              <p:nvSpPr>
                <p:cNvPr id="474" name="Google Shape;474;p32"/>
                <p:cNvSpPr/>
                <p:nvPr/>
              </p:nvSpPr>
              <p:spPr>
                <a:xfrm>
                  <a:off x="4061" y="1617"/>
                  <a:ext cx="389" cy="405"/>
                </a:xfrm>
                <a:custGeom>
                  <a:rect b="b" l="l" r="r" t="t"/>
                  <a:pathLst>
                    <a:path extrusionOk="0" h="812" w="779">
                      <a:moveTo>
                        <a:pt x="594" y="386"/>
                      </a:moveTo>
                      <a:lnTo>
                        <a:pt x="615" y="379"/>
                      </a:lnTo>
                      <a:lnTo>
                        <a:pt x="635" y="372"/>
                      </a:lnTo>
                      <a:lnTo>
                        <a:pt x="653" y="364"/>
                      </a:lnTo>
                      <a:lnTo>
                        <a:pt x="671" y="356"/>
                      </a:lnTo>
                      <a:lnTo>
                        <a:pt x="688" y="347"/>
                      </a:lnTo>
                      <a:lnTo>
                        <a:pt x="703" y="337"/>
                      </a:lnTo>
                      <a:lnTo>
                        <a:pt x="717" y="326"/>
                      </a:lnTo>
                      <a:lnTo>
                        <a:pt x="729" y="315"/>
                      </a:lnTo>
                      <a:lnTo>
                        <a:pt x="741" y="303"/>
                      </a:lnTo>
                      <a:lnTo>
                        <a:pt x="750" y="292"/>
                      </a:lnTo>
                      <a:lnTo>
                        <a:pt x="759" y="279"/>
                      </a:lnTo>
                      <a:lnTo>
                        <a:pt x="766" y="266"/>
                      </a:lnTo>
                      <a:lnTo>
                        <a:pt x="772" y="253"/>
                      </a:lnTo>
                      <a:lnTo>
                        <a:pt x="776" y="239"/>
                      </a:lnTo>
                      <a:lnTo>
                        <a:pt x="778" y="225"/>
                      </a:lnTo>
                      <a:lnTo>
                        <a:pt x="779" y="211"/>
                      </a:lnTo>
                      <a:lnTo>
                        <a:pt x="778" y="194"/>
                      </a:lnTo>
                      <a:lnTo>
                        <a:pt x="774" y="177"/>
                      </a:lnTo>
                      <a:lnTo>
                        <a:pt x="767" y="160"/>
                      </a:lnTo>
                      <a:lnTo>
                        <a:pt x="759" y="144"/>
                      </a:lnTo>
                      <a:lnTo>
                        <a:pt x="749" y="129"/>
                      </a:lnTo>
                      <a:lnTo>
                        <a:pt x="736" y="114"/>
                      </a:lnTo>
                      <a:lnTo>
                        <a:pt x="721" y="100"/>
                      </a:lnTo>
                      <a:lnTo>
                        <a:pt x="705" y="88"/>
                      </a:lnTo>
                      <a:lnTo>
                        <a:pt x="687" y="76"/>
                      </a:lnTo>
                      <a:lnTo>
                        <a:pt x="667" y="65"/>
                      </a:lnTo>
                      <a:lnTo>
                        <a:pt x="645" y="54"/>
                      </a:lnTo>
                      <a:lnTo>
                        <a:pt x="622" y="45"/>
                      </a:lnTo>
                      <a:lnTo>
                        <a:pt x="597" y="37"/>
                      </a:lnTo>
                      <a:lnTo>
                        <a:pt x="571" y="30"/>
                      </a:lnTo>
                      <a:lnTo>
                        <a:pt x="544" y="26"/>
                      </a:lnTo>
                      <a:lnTo>
                        <a:pt x="515" y="21"/>
                      </a:lnTo>
                      <a:lnTo>
                        <a:pt x="509" y="74"/>
                      </a:lnTo>
                      <a:lnTo>
                        <a:pt x="532" y="77"/>
                      </a:lnTo>
                      <a:lnTo>
                        <a:pt x="554" y="81"/>
                      </a:lnTo>
                      <a:lnTo>
                        <a:pt x="576" y="87"/>
                      </a:lnTo>
                      <a:lnTo>
                        <a:pt x="596" y="92"/>
                      </a:lnTo>
                      <a:lnTo>
                        <a:pt x="615" y="99"/>
                      </a:lnTo>
                      <a:lnTo>
                        <a:pt x="633" y="106"/>
                      </a:lnTo>
                      <a:lnTo>
                        <a:pt x="650" y="114"/>
                      </a:lnTo>
                      <a:lnTo>
                        <a:pt x="665" y="124"/>
                      </a:lnTo>
                      <a:lnTo>
                        <a:pt x="679" y="133"/>
                      </a:lnTo>
                      <a:lnTo>
                        <a:pt x="691" y="143"/>
                      </a:lnTo>
                      <a:lnTo>
                        <a:pt x="702" y="154"/>
                      </a:lnTo>
                      <a:lnTo>
                        <a:pt x="711" y="164"/>
                      </a:lnTo>
                      <a:lnTo>
                        <a:pt x="718" y="175"/>
                      </a:lnTo>
                      <a:lnTo>
                        <a:pt x="722" y="187"/>
                      </a:lnTo>
                      <a:lnTo>
                        <a:pt x="726" y="200"/>
                      </a:lnTo>
                      <a:lnTo>
                        <a:pt x="727" y="211"/>
                      </a:lnTo>
                      <a:lnTo>
                        <a:pt x="725" y="228"/>
                      </a:lnTo>
                      <a:lnTo>
                        <a:pt x="719" y="245"/>
                      </a:lnTo>
                      <a:lnTo>
                        <a:pt x="709" y="261"/>
                      </a:lnTo>
                      <a:lnTo>
                        <a:pt x="695" y="276"/>
                      </a:lnTo>
                      <a:lnTo>
                        <a:pt x="678" y="291"/>
                      </a:lnTo>
                      <a:lnTo>
                        <a:pt x="657" y="303"/>
                      </a:lnTo>
                      <a:lnTo>
                        <a:pt x="634" y="316"/>
                      </a:lnTo>
                      <a:lnTo>
                        <a:pt x="607" y="326"/>
                      </a:lnTo>
                      <a:lnTo>
                        <a:pt x="608" y="319"/>
                      </a:lnTo>
                      <a:lnTo>
                        <a:pt x="608" y="311"/>
                      </a:lnTo>
                      <a:lnTo>
                        <a:pt x="608" y="304"/>
                      </a:lnTo>
                      <a:lnTo>
                        <a:pt x="608" y="296"/>
                      </a:lnTo>
                      <a:lnTo>
                        <a:pt x="607" y="266"/>
                      </a:lnTo>
                      <a:lnTo>
                        <a:pt x="603" y="238"/>
                      </a:lnTo>
                      <a:lnTo>
                        <a:pt x="596" y="210"/>
                      </a:lnTo>
                      <a:lnTo>
                        <a:pt x="586" y="182"/>
                      </a:lnTo>
                      <a:lnTo>
                        <a:pt x="574" y="157"/>
                      </a:lnTo>
                      <a:lnTo>
                        <a:pt x="559" y="132"/>
                      </a:lnTo>
                      <a:lnTo>
                        <a:pt x="541" y="109"/>
                      </a:lnTo>
                      <a:lnTo>
                        <a:pt x="522" y="87"/>
                      </a:lnTo>
                      <a:lnTo>
                        <a:pt x="511" y="76"/>
                      </a:lnTo>
                      <a:lnTo>
                        <a:pt x="500" y="67"/>
                      </a:lnTo>
                      <a:lnTo>
                        <a:pt x="488" y="58"/>
                      </a:lnTo>
                      <a:lnTo>
                        <a:pt x="477" y="50"/>
                      </a:lnTo>
                      <a:lnTo>
                        <a:pt x="464" y="42"/>
                      </a:lnTo>
                      <a:lnTo>
                        <a:pt x="453" y="35"/>
                      </a:lnTo>
                      <a:lnTo>
                        <a:pt x="439" y="29"/>
                      </a:lnTo>
                      <a:lnTo>
                        <a:pt x="426" y="22"/>
                      </a:lnTo>
                      <a:lnTo>
                        <a:pt x="412" y="18"/>
                      </a:lnTo>
                      <a:lnTo>
                        <a:pt x="398" y="13"/>
                      </a:lnTo>
                      <a:lnTo>
                        <a:pt x="385" y="9"/>
                      </a:lnTo>
                      <a:lnTo>
                        <a:pt x="371" y="6"/>
                      </a:lnTo>
                      <a:lnTo>
                        <a:pt x="356" y="4"/>
                      </a:lnTo>
                      <a:lnTo>
                        <a:pt x="342" y="1"/>
                      </a:lnTo>
                      <a:lnTo>
                        <a:pt x="327" y="0"/>
                      </a:lnTo>
                      <a:lnTo>
                        <a:pt x="312" y="0"/>
                      </a:lnTo>
                      <a:lnTo>
                        <a:pt x="282" y="1"/>
                      </a:lnTo>
                      <a:lnTo>
                        <a:pt x="252" y="6"/>
                      </a:lnTo>
                      <a:lnTo>
                        <a:pt x="224" y="14"/>
                      </a:lnTo>
                      <a:lnTo>
                        <a:pt x="197" y="23"/>
                      </a:lnTo>
                      <a:lnTo>
                        <a:pt x="171" y="36"/>
                      </a:lnTo>
                      <a:lnTo>
                        <a:pt x="147" y="51"/>
                      </a:lnTo>
                      <a:lnTo>
                        <a:pt x="124" y="68"/>
                      </a:lnTo>
                      <a:lnTo>
                        <a:pt x="103" y="87"/>
                      </a:lnTo>
                      <a:lnTo>
                        <a:pt x="84" y="107"/>
                      </a:lnTo>
                      <a:lnTo>
                        <a:pt x="66" y="130"/>
                      </a:lnTo>
                      <a:lnTo>
                        <a:pt x="51" y="155"/>
                      </a:lnTo>
                      <a:lnTo>
                        <a:pt x="39" y="181"/>
                      </a:lnTo>
                      <a:lnTo>
                        <a:pt x="29" y="209"/>
                      </a:lnTo>
                      <a:lnTo>
                        <a:pt x="21" y="236"/>
                      </a:lnTo>
                      <a:lnTo>
                        <a:pt x="17" y="266"/>
                      </a:lnTo>
                      <a:lnTo>
                        <a:pt x="15" y="296"/>
                      </a:lnTo>
                      <a:lnTo>
                        <a:pt x="17" y="325"/>
                      </a:lnTo>
                      <a:lnTo>
                        <a:pt x="21" y="354"/>
                      </a:lnTo>
                      <a:lnTo>
                        <a:pt x="28" y="382"/>
                      </a:lnTo>
                      <a:lnTo>
                        <a:pt x="39" y="408"/>
                      </a:lnTo>
                      <a:lnTo>
                        <a:pt x="50" y="435"/>
                      </a:lnTo>
                      <a:lnTo>
                        <a:pt x="65" y="459"/>
                      </a:lnTo>
                      <a:lnTo>
                        <a:pt x="84" y="482"/>
                      </a:lnTo>
                      <a:lnTo>
                        <a:pt x="103" y="504"/>
                      </a:lnTo>
                      <a:lnTo>
                        <a:pt x="113" y="514"/>
                      </a:lnTo>
                      <a:lnTo>
                        <a:pt x="124" y="523"/>
                      </a:lnTo>
                      <a:lnTo>
                        <a:pt x="134" y="532"/>
                      </a:lnTo>
                      <a:lnTo>
                        <a:pt x="146" y="540"/>
                      </a:lnTo>
                      <a:lnTo>
                        <a:pt x="157" y="548"/>
                      </a:lnTo>
                      <a:lnTo>
                        <a:pt x="170" y="555"/>
                      </a:lnTo>
                      <a:lnTo>
                        <a:pt x="182" y="560"/>
                      </a:lnTo>
                      <a:lnTo>
                        <a:pt x="194" y="566"/>
                      </a:lnTo>
                      <a:lnTo>
                        <a:pt x="132" y="739"/>
                      </a:lnTo>
                      <a:lnTo>
                        <a:pt x="37" y="689"/>
                      </a:lnTo>
                      <a:lnTo>
                        <a:pt x="28" y="687"/>
                      </a:lnTo>
                      <a:lnTo>
                        <a:pt x="19" y="688"/>
                      </a:lnTo>
                      <a:lnTo>
                        <a:pt x="11" y="693"/>
                      </a:lnTo>
                      <a:lnTo>
                        <a:pt x="4" y="700"/>
                      </a:lnTo>
                      <a:lnTo>
                        <a:pt x="0" y="709"/>
                      </a:lnTo>
                      <a:lnTo>
                        <a:pt x="3" y="719"/>
                      </a:lnTo>
                      <a:lnTo>
                        <a:pt x="7" y="727"/>
                      </a:lnTo>
                      <a:lnTo>
                        <a:pt x="14" y="734"/>
                      </a:lnTo>
                      <a:lnTo>
                        <a:pt x="134" y="797"/>
                      </a:lnTo>
                      <a:lnTo>
                        <a:pt x="160" y="809"/>
                      </a:lnTo>
                      <a:lnTo>
                        <a:pt x="170" y="783"/>
                      </a:lnTo>
                      <a:lnTo>
                        <a:pt x="243" y="582"/>
                      </a:lnTo>
                      <a:lnTo>
                        <a:pt x="251" y="585"/>
                      </a:lnTo>
                      <a:lnTo>
                        <a:pt x="260" y="586"/>
                      </a:lnTo>
                      <a:lnTo>
                        <a:pt x="268" y="588"/>
                      </a:lnTo>
                      <a:lnTo>
                        <a:pt x="277" y="589"/>
                      </a:lnTo>
                      <a:lnTo>
                        <a:pt x="285" y="590"/>
                      </a:lnTo>
                      <a:lnTo>
                        <a:pt x="295" y="590"/>
                      </a:lnTo>
                      <a:lnTo>
                        <a:pt x="303" y="591"/>
                      </a:lnTo>
                      <a:lnTo>
                        <a:pt x="312" y="591"/>
                      </a:lnTo>
                      <a:lnTo>
                        <a:pt x="320" y="591"/>
                      </a:lnTo>
                      <a:lnTo>
                        <a:pt x="328" y="590"/>
                      </a:lnTo>
                      <a:lnTo>
                        <a:pt x="336" y="590"/>
                      </a:lnTo>
                      <a:lnTo>
                        <a:pt x="344" y="589"/>
                      </a:lnTo>
                      <a:lnTo>
                        <a:pt x="352" y="588"/>
                      </a:lnTo>
                      <a:lnTo>
                        <a:pt x="360" y="587"/>
                      </a:lnTo>
                      <a:lnTo>
                        <a:pt x="368" y="585"/>
                      </a:lnTo>
                      <a:lnTo>
                        <a:pt x="376" y="583"/>
                      </a:lnTo>
                      <a:lnTo>
                        <a:pt x="376" y="585"/>
                      </a:lnTo>
                      <a:lnTo>
                        <a:pt x="378" y="585"/>
                      </a:lnTo>
                      <a:lnTo>
                        <a:pt x="378" y="586"/>
                      </a:lnTo>
                      <a:lnTo>
                        <a:pt x="479" y="734"/>
                      </a:lnTo>
                      <a:lnTo>
                        <a:pt x="383" y="763"/>
                      </a:lnTo>
                      <a:lnTo>
                        <a:pt x="374" y="768"/>
                      </a:lnTo>
                      <a:lnTo>
                        <a:pt x="368" y="775"/>
                      </a:lnTo>
                      <a:lnTo>
                        <a:pt x="365" y="784"/>
                      </a:lnTo>
                      <a:lnTo>
                        <a:pt x="366" y="794"/>
                      </a:lnTo>
                      <a:lnTo>
                        <a:pt x="371" y="802"/>
                      </a:lnTo>
                      <a:lnTo>
                        <a:pt x="378" y="809"/>
                      </a:lnTo>
                      <a:lnTo>
                        <a:pt x="387" y="812"/>
                      </a:lnTo>
                      <a:lnTo>
                        <a:pt x="397" y="812"/>
                      </a:lnTo>
                      <a:lnTo>
                        <a:pt x="526" y="772"/>
                      </a:lnTo>
                      <a:lnTo>
                        <a:pt x="560" y="763"/>
                      </a:lnTo>
                      <a:lnTo>
                        <a:pt x="540" y="734"/>
                      </a:lnTo>
                      <a:lnTo>
                        <a:pt x="426" y="568"/>
                      </a:lnTo>
                      <a:lnTo>
                        <a:pt x="439" y="563"/>
                      </a:lnTo>
                      <a:lnTo>
                        <a:pt x="453" y="556"/>
                      </a:lnTo>
                      <a:lnTo>
                        <a:pt x="465" y="549"/>
                      </a:lnTo>
                      <a:lnTo>
                        <a:pt x="477" y="541"/>
                      </a:lnTo>
                      <a:lnTo>
                        <a:pt x="488" y="533"/>
                      </a:lnTo>
                      <a:lnTo>
                        <a:pt x="500" y="523"/>
                      </a:lnTo>
                      <a:lnTo>
                        <a:pt x="511" y="514"/>
                      </a:lnTo>
                      <a:lnTo>
                        <a:pt x="522" y="504"/>
                      </a:lnTo>
                      <a:lnTo>
                        <a:pt x="534" y="491"/>
                      </a:lnTo>
                      <a:lnTo>
                        <a:pt x="546" y="477"/>
                      </a:lnTo>
                      <a:lnTo>
                        <a:pt x="556" y="464"/>
                      </a:lnTo>
                      <a:lnTo>
                        <a:pt x="566" y="449"/>
                      </a:lnTo>
                      <a:lnTo>
                        <a:pt x="575" y="434"/>
                      </a:lnTo>
                      <a:lnTo>
                        <a:pt x="582" y="417"/>
                      </a:lnTo>
                      <a:lnTo>
                        <a:pt x="589" y="402"/>
                      </a:lnTo>
                      <a:lnTo>
                        <a:pt x="594" y="38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475" name="Google Shape;475;p32"/>
                <p:cNvSpPr/>
                <p:nvPr/>
              </p:nvSpPr>
              <p:spPr>
                <a:xfrm>
                  <a:off x="4094" y="1641"/>
                  <a:ext cx="246" cy="246"/>
                </a:xfrm>
                <a:custGeom>
                  <a:rect b="b" l="l" r="r" t="t"/>
                  <a:pathLst>
                    <a:path extrusionOk="0" h="491" w="493">
                      <a:moveTo>
                        <a:pt x="246" y="491"/>
                      </a:moveTo>
                      <a:lnTo>
                        <a:pt x="222" y="490"/>
                      </a:lnTo>
                      <a:lnTo>
                        <a:pt x="197" y="486"/>
                      </a:lnTo>
                      <a:lnTo>
                        <a:pt x="174" y="480"/>
                      </a:lnTo>
                      <a:lnTo>
                        <a:pt x="152" y="472"/>
                      </a:lnTo>
                      <a:lnTo>
                        <a:pt x="131" y="462"/>
                      </a:lnTo>
                      <a:lnTo>
                        <a:pt x="110" y="450"/>
                      </a:lnTo>
                      <a:lnTo>
                        <a:pt x="90" y="435"/>
                      </a:lnTo>
                      <a:lnTo>
                        <a:pt x="72" y="419"/>
                      </a:lnTo>
                      <a:lnTo>
                        <a:pt x="56" y="401"/>
                      </a:lnTo>
                      <a:lnTo>
                        <a:pt x="41" y="381"/>
                      </a:lnTo>
                      <a:lnTo>
                        <a:pt x="29" y="362"/>
                      </a:lnTo>
                      <a:lnTo>
                        <a:pt x="19" y="340"/>
                      </a:lnTo>
                      <a:lnTo>
                        <a:pt x="11" y="318"/>
                      </a:lnTo>
                      <a:lnTo>
                        <a:pt x="5" y="295"/>
                      </a:lnTo>
                      <a:lnTo>
                        <a:pt x="1" y="271"/>
                      </a:lnTo>
                      <a:lnTo>
                        <a:pt x="0" y="246"/>
                      </a:lnTo>
                      <a:lnTo>
                        <a:pt x="1" y="222"/>
                      </a:lnTo>
                      <a:lnTo>
                        <a:pt x="5" y="198"/>
                      </a:lnTo>
                      <a:lnTo>
                        <a:pt x="11" y="175"/>
                      </a:lnTo>
                      <a:lnTo>
                        <a:pt x="19" y="152"/>
                      </a:lnTo>
                      <a:lnTo>
                        <a:pt x="29" y="130"/>
                      </a:lnTo>
                      <a:lnTo>
                        <a:pt x="41" y="109"/>
                      </a:lnTo>
                      <a:lnTo>
                        <a:pt x="56" y="91"/>
                      </a:lnTo>
                      <a:lnTo>
                        <a:pt x="72" y="72"/>
                      </a:lnTo>
                      <a:lnTo>
                        <a:pt x="90" y="56"/>
                      </a:lnTo>
                      <a:lnTo>
                        <a:pt x="110" y="41"/>
                      </a:lnTo>
                      <a:lnTo>
                        <a:pt x="131" y="29"/>
                      </a:lnTo>
                      <a:lnTo>
                        <a:pt x="152" y="18"/>
                      </a:lnTo>
                      <a:lnTo>
                        <a:pt x="174" y="10"/>
                      </a:lnTo>
                      <a:lnTo>
                        <a:pt x="197" y="4"/>
                      </a:lnTo>
                      <a:lnTo>
                        <a:pt x="222" y="1"/>
                      </a:lnTo>
                      <a:lnTo>
                        <a:pt x="246" y="0"/>
                      </a:lnTo>
                      <a:lnTo>
                        <a:pt x="270" y="1"/>
                      </a:lnTo>
                      <a:lnTo>
                        <a:pt x="294" y="4"/>
                      </a:lnTo>
                      <a:lnTo>
                        <a:pt x="317" y="10"/>
                      </a:lnTo>
                      <a:lnTo>
                        <a:pt x="340" y="18"/>
                      </a:lnTo>
                      <a:lnTo>
                        <a:pt x="362" y="29"/>
                      </a:lnTo>
                      <a:lnTo>
                        <a:pt x="383" y="41"/>
                      </a:lnTo>
                      <a:lnTo>
                        <a:pt x="402" y="56"/>
                      </a:lnTo>
                      <a:lnTo>
                        <a:pt x="420" y="72"/>
                      </a:lnTo>
                      <a:lnTo>
                        <a:pt x="436" y="91"/>
                      </a:lnTo>
                      <a:lnTo>
                        <a:pt x="451" y="109"/>
                      </a:lnTo>
                      <a:lnTo>
                        <a:pt x="464" y="130"/>
                      </a:lnTo>
                      <a:lnTo>
                        <a:pt x="474" y="152"/>
                      </a:lnTo>
                      <a:lnTo>
                        <a:pt x="482" y="175"/>
                      </a:lnTo>
                      <a:lnTo>
                        <a:pt x="488" y="198"/>
                      </a:lnTo>
                      <a:lnTo>
                        <a:pt x="492" y="222"/>
                      </a:lnTo>
                      <a:lnTo>
                        <a:pt x="493" y="246"/>
                      </a:lnTo>
                      <a:lnTo>
                        <a:pt x="492" y="271"/>
                      </a:lnTo>
                      <a:lnTo>
                        <a:pt x="488" y="295"/>
                      </a:lnTo>
                      <a:lnTo>
                        <a:pt x="481" y="319"/>
                      </a:lnTo>
                      <a:lnTo>
                        <a:pt x="473" y="341"/>
                      </a:lnTo>
                      <a:lnTo>
                        <a:pt x="463" y="363"/>
                      </a:lnTo>
                      <a:lnTo>
                        <a:pt x="450" y="382"/>
                      </a:lnTo>
                      <a:lnTo>
                        <a:pt x="436" y="401"/>
                      </a:lnTo>
                      <a:lnTo>
                        <a:pt x="420" y="418"/>
                      </a:lnTo>
                      <a:lnTo>
                        <a:pt x="403" y="434"/>
                      </a:lnTo>
                      <a:lnTo>
                        <a:pt x="384" y="449"/>
                      </a:lnTo>
                      <a:lnTo>
                        <a:pt x="364" y="461"/>
                      </a:lnTo>
                      <a:lnTo>
                        <a:pt x="342" y="471"/>
                      </a:lnTo>
                      <a:lnTo>
                        <a:pt x="320" y="479"/>
                      </a:lnTo>
                      <a:lnTo>
                        <a:pt x="295" y="486"/>
                      </a:lnTo>
                      <a:lnTo>
                        <a:pt x="271" y="490"/>
                      </a:lnTo>
                      <a:lnTo>
                        <a:pt x="246" y="491"/>
                      </a:lnTo>
                      <a:close/>
                    </a:path>
                  </a:pathLst>
                </a:custGeom>
                <a:solidFill>
                  <a:srgbClr val="FF6600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476" name="Google Shape;476;p32"/>
                <p:cNvSpPr/>
                <p:nvPr/>
              </p:nvSpPr>
              <p:spPr>
                <a:xfrm>
                  <a:off x="4095" y="1791"/>
                  <a:ext cx="204" cy="56"/>
                </a:xfrm>
                <a:custGeom>
                  <a:rect b="b" l="l" r="r" t="t"/>
                  <a:pathLst>
                    <a:path extrusionOk="0" h="112" w="408">
                      <a:moveTo>
                        <a:pt x="245" y="3"/>
                      </a:moveTo>
                      <a:lnTo>
                        <a:pt x="265" y="5"/>
                      </a:lnTo>
                      <a:lnTo>
                        <a:pt x="283" y="7"/>
                      </a:lnTo>
                      <a:lnTo>
                        <a:pt x="302" y="11"/>
                      </a:lnTo>
                      <a:lnTo>
                        <a:pt x="320" y="15"/>
                      </a:lnTo>
                      <a:lnTo>
                        <a:pt x="336" y="20"/>
                      </a:lnTo>
                      <a:lnTo>
                        <a:pt x="354" y="26"/>
                      </a:lnTo>
                      <a:lnTo>
                        <a:pt x="369" y="32"/>
                      </a:lnTo>
                      <a:lnTo>
                        <a:pt x="384" y="37"/>
                      </a:lnTo>
                      <a:lnTo>
                        <a:pt x="385" y="38"/>
                      </a:lnTo>
                      <a:lnTo>
                        <a:pt x="395" y="45"/>
                      </a:lnTo>
                      <a:lnTo>
                        <a:pt x="403" y="53"/>
                      </a:lnTo>
                      <a:lnTo>
                        <a:pt x="408" y="64"/>
                      </a:lnTo>
                      <a:lnTo>
                        <a:pt x="408" y="76"/>
                      </a:lnTo>
                      <a:lnTo>
                        <a:pt x="407" y="85"/>
                      </a:lnTo>
                      <a:lnTo>
                        <a:pt x="403" y="91"/>
                      </a:lnTo>
                      <a:lnTo>
                        <a:pt x="400" y="98"/>
                      </a:lnTo>
                      <a:lnTo>
                        <a:pt x="394" y="103"/>
                      </a:lnTo>
                      <a:lnTo>
                        <a:pt x="388" y="108"/>
                      </a:lnTo>
                      <a:lnTo>
                        <a:pt x="381" y="111"/>
                      </a:lnTo>
                      <a:lnTo>
                        <a:pt x="373" y="112"/>
                      </a:lnTo>
                      <a:lnTo>
                        <a:pt x="365" y="112"/>
                      </a:lnTo>
                      <a:lnTo>
                        <a:pt x="362" y="112"/>
                      </a:lnTo>
                      <a:lnTo>
                        <a:pt x="360" y="111"/>
                      </a:lnTo>
                      <a:lnTo>
                        <a:pt x="356" y="111"/>
                      </a:lnTo>
                      <a:lnTo>
                        <a:pt x="354" y="110"/>
                      </a:lnTo>
                      <a:lnTo>
                        <a:pt x="340" y="104"/>
                      </a:lnTo>
                      <a:lnTo>
                        <a:pt x="326" y="100"/>
                      </a:lnTo>
                      <a:lnTo>
                        <a:pt x="312" y="95"/>
                      </a:lnTo>
                      <a:lnTo>
                        <a:pt x="297" y="90"/>
                      </a:lnTo>
                      <a:lnTo>
                        <a:pt x="281" y="87"/>
                      </a:lnTo>
                      <a:lnTo>
                        <a:pt x="265" y="83"/>
                      </a:lnTo>
                      <a:lnTo>
                        <a:pt x="248" y="81"/>
                      </a:lnTo>
                      <a:lnTo>
                        <a:pt x="230" y="79"/>
                      </a:lnTo>
                      <a:lnTo>
                        <a:pt x="223" y="79"/>
                      </a:lnTo>
                      <a:lnTo>
                        <a:pt x="217" y="78"/>
                      </a:lnTo>
                      <a:lnTo>
                        <a:pt x="210" y="78"/>
                      </a:lnTo>
                      <a:lnTo>
                        <a:pt x="203" y="78"/>
                      </a:lnTo>
                      <a:lnTo>
                        <a:pt x="196" y="78"/>
                      </a:lnTo>
                      <a:lnTo>
                        <a:pt x="189" y="78"/>
                      </a:lnTo>
                      <a:lnTo>
                        <a:pt x="182" y="78"/>
                      </a:lnTo>
                      <a:lnTo>
                        <a:pt x="175" y="78"/>
                      </a:lnTo>
                      <a:lnTo>
                        <a:pt x="158" y="79"/>
                      </a:lnTo>
                      <a:lnTo>
                        <a:pt x="142" y="81"/>
                      </a:lnTo>
                      <a:lnTo>
                        <a:pt x="125" y="83"/>
                      </a:lnTo>
                      <a:lnTo>
                        <a:pt x="110" y="87"/>
                      </a:lnTo>
                      <a:lnTo>
                        <a:pt x="95" y="90"/>
                      </a:lnTo>
                      <a:lnTo>
                        <a:pt x="80" y="95"/>
                      </a:lnTo>
                      <a:lnTo>
                        <a:pt x="67" y="100"/>
                      </a:lnTo>
                      <a:lnTo>
                        <a:pt x="54" y="104"/>
                      </a:lnTo>
                      <a:lnTo>
                        <a:pt x="50" y="105"/>
                      </a:lnTo>
                      <a:lnTo>
                        <a:pt x="48" y="105"/>
                      </a:lnTo>
                      <a:lnTo>
                        <a:pt x="45" y="106"/>
                      </a:lnTo>
                      <a:lnTo>
                        <a:pt x="42" y="106"/>
                      </a:lnTo>
                      <a:lnTo>
                        <a:pt x="34" y="106"/>
                      </a:lnTo>
                      <a:lnTo>
                        <a:pt x="26" y="105"/>
                      </a:lnTo>
                      <a:lnTo>
                        <a:pt x="19" y="102"/>
                      </a:lnTo>
                      <a:lnTo>
                        <a:pt x="14" y="97"/>
                      </a:lnTo>
                      <a:lnTo>
                        <a:pt x="9" y="91"/>
                      </a:lnTo>
                      <a:lnTo>
                        <a:pt x="4" y="85"/>
                      </a:lnTo>
                      <a:lnTo>
                        <a:pt x="1" y="78"/>
                      </a:lnTo>
                      <a:lnTo>
                        <a:pt x="0" y="70"/>
                      </a:lnTo>
                      <a:lnTo>
                        <a:pt x="1" y="58"/>
                      </a:lnTo>
                      <a:lnTo>
                        <a:pt x="5" y="47"/>
                      </a:lnTo>
                      <a:lnTo>
                        <a:pt x="15" y="38"/>
                      </a:lnTo>
                      <a:lnTo>
                        <a:pt x="25" y="32"/>
                      </a:lnTo>
                      <a:lnTo>
                        <a:pt x="26" y="30"/>
                      </a:lnTo>
                      <a:lnTo>
                        <a:pt x="41" y="25"/>
                      </a:lnTo>
                      <a:lnTo>
                        <a:pt x="56" y="20"/>
                      </a:lnTo>
                      <a:lnTo>
                        <a:pt x="72" y="15"/>
                      </a:lnTo>
                      <a:lnTo>
                        <a:pt x="90" y="11"/>
                      </a:lnTo>
                      <a:lnTo>
                        <a:pt x="107" y="7"/>
                      </a:lnTo>
                      <a:lnTo>
                        <a:pt x="125" y="5"/>
                      </a:lnTo>
                      <a:lnTo>
                        <a:pt x="144" y="3"/>
                      </a:lnTo>
                      <a:lnTo>
                        <a:pt x="163" y="2"/>
                      </a:lnTo>
                      <a:lnTo>
                        <a:pt x="174" y="0"/>
                      </a:lnTo>
                      <a:lnTo>
                        <a:pt x="184" y="0"/>
                      </a:lnTo>
                      <a:lnTo>
                        <a:pt x="195" y="0"/>
                      </a:lnTo>
                      <a:lnTo>
                        <a:pt x="205" y="0"/>
                      </a:lnTo>
                      <a:lnTo>
                        <a:pt x="215" y="0"/>
                      </a:lnTo>
                      <a:lnTo>
                        <a:pt x="226" y="2"/>
                      </a:lnTo>
                      <a:lnTo>
                        <a:pt x="236" y="2"/>
                      </a:lnTo>
                      <a:lnTo>
                        <a:pt x="245" y="3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477" name="Google Shape;477;p32"/>
                <p:cNvSpPr/>
                <p:nvPr/>
              </p:nvSpPr>
              <p:spPr>
                <a:xfrm>
                  <a:off x="4222" y="1693"/>
                  <a:ext cx="22" cy="21"/>
                </a:xfrm>
                <a:custGeom>
                  <a:rect b="b" l="l" r="r" t="t"/>
                  <a:pathLst>
                    <a:path extrusionOk="0" h="43" w="43">
                      <a:moveTo>
                        <a:pt x="22" y="0"/>
                      </a:moveTo>
                      <a:lnTo>
                        <a:pt x="14" y="2"/>
                      </a:lnTo>
                      <a:lnTo>
                        <a:pt x="7" y="6"/>
                      </a:lnTo>
                      <a:lnTo>
                        <a:pt x="3" y="13"/>
                      </a:lnTo>
                      <a:lnTo>
                        <a:pt x="0" y="21"/>
                      </a:lnTo>
                      <a:lnTo>
                        <a:pt x="3" y="29"/>
                      </a:lnTo>
                      <a:lnTo>
                        <a:pt x="7" y="36"/>
                      </a:lnTo>
                      <a:lnTo>
                        <a:pt x="14" y="41"/>
                      </a:lnTo>
                      <a:lnTo>
                        <a:pt x="22" y="43"/>
                      </a:lnTo>
                      <a:lnTo>
                        <a:pt x="30" y="41"/>
                      </a:lnTo>
                      <a:lnTo>
                        <a:pt x="37" y="36"/>
                      </a:lnTo>
                      <a:lnTo>
                        <a:pt x="42" y="29"/>
                      </a:lnTo>
                      <a:lnTo>
                        <a:pt x="43" y="21"/>
                      </a:lnTo>
                      <a:lnTo>
                        <a:pt x="42" y="13"/>
                      </a:lnTo>
                      <a:lnTo>
                        <a:pt x="37" y="6"/>
                      </a:lnTo>
                      <a:lnTo>
                        <a:pt x="30" y="2"/>
                      </a:lnTo>
                      <a:lnTo>
                        <a:pt x="22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478" name="Google Shape;478;p32"/>
                <p:cNvSpPr/>
                <p:nvPr/>
              </p:nvSpPr>
              <p:spPr>
                <a:xfrm>
                  <a:off x="4254" y="1509"/>
                  <a:ext cx="115" cy="86"/>
                </a:xfrm>
                <a:custGeom>
                  <a:rect b="b" l="l" r="r" t="t"/>
                  <a:pathLst>
                    <a:path extrusionOk="0" h="171" w="229">
                      <a:moveTo>
                        <a:pt x="0" y="171"/>
                      </a:moveTo>
                      <a:lnTo>
                        <a:pt x="13" y="135"/>
                      </a:lnTo>
                      <a:lnTo>
                        <a:pt x="31" y="102"/>
                      </a:lnTo>
                      <a:lnTo>
                        <a:pt x="51" y="73"/>
                      </a:lnTo>
                      <a:lnTo>
                        <a:pt x="74" y="49"/>
                      </a:lnTo>
                      <a:lnTo>
                        <a:pt x="99" y="30"/>
                      </a:lnTo>
                      <a:lnTo>
                        <a:pt x="123" y="16"/>
                      </a:lnTo>
                      <a:lnTo>
                        <a:pt x="149" y="5"/>
                      </a:lnTo>
                      <a:lnTo>
                        <a:pt x="172" y="0"/>
                      </a:lnTo>
                      <a:lnTo>
                        <a:pt x="176" y="0"/>
                      </a:lnTo>
                      <a:lnTo>
                        <a:pt x="182" y="0"/>
                      </a:lnTo>
                      <a:lnTo>
                        <a:pt x="187" y="0"/>
                      </a:lnTo>
                      <a:lnTo>
                        <a:pt x="191" y="1"/>
                      </a:lnTo>
                      <a:lnTo>
                        <a:pt x="197" y="2"/>
                      </a:lnTo>
                      <a:lnTo>
                        <a:pt x="202" y="4"/>
                      </a:lnTo>
                      <a:lnTo>
                        <a:pt x="205" y="7"/>
                      </a:lnTo>
                      <a:lnTo>
                        <a:pt x="210" y="9"/>
                      </a:lnTo>
                      <a:lnTo>
                        <a:pt x="222" y="23"/>
                      </a:lnTo>
                      <a:lnTo>
                        <a:pt x="229" y="41"/>
                      </a:lnTo>
                      <a:lnTo>
                        <a:pt x="228" y="60"/>
                      </a:lnTo>
                      <a:lnTo>
                        <a:pt x="220" y="77"/>
                      </a:lnTo>
                      <a:lnTo>
                        <a:pt x="217" y="82"/>
                      </a:lnTo>
                      <a:lnTo>
                        <a:pt x="213" y="85"/>
                      </a:lnTo>
                      <a:lnTo>
                        <a:pt x="209" y="88"/>
                      </a:lnTo>
                      <a:lnTo>
                        <a:pt x="205" y="91"/>
                      </a:lnTo>
                      <a:lnTo>
                        <a:pt x="199" y="93"/>
                      </a:lnTo>
                      <a:lnTo>
                        <a:pt x="195" y="94"/>
                      </a:lnTo>
                      <a:lnTo>
                        <a:pt x="190" y="95"/>
                      </a:lnTo>
                      <a:lnTo>
                        <a:pt x="186" y="97"/>
                      </a:lnTo>
                      <a:lnTo>
                        <a:pt x="174" y="98"/>
                      </a:lnTo>
                      <a:lnTo>
                        <a:pt x="162" y="99"/>
                      </a:lnTo>
                      <a:lnTo>
                        <a:pt x="151" y="100"/>
                      </a:lnTo>
                      <a:lnTo>
                        <a:pt x="138" y="101"/>
                      </a:lnTo>
                      <a:lnTo>
                        <a:pt x="126" y="103"/>
                      </a:lnTo>
                      <a:lnTo>
                        <a:pt x="114" y="105"/>
                      </a:lnTo>
                      <a:lnTo>
                        <a:pt x="101" y="108"/>
                      </a:lnTo>
                      <a:lnTo>
                        <a:pt x="90" y="110"/>
                      </a:lnTo>
                      <a:lnTo>
                        <a:pt x="77" y="115"/>
                      </a:lnTo>
                      <a:lnTo>
                        <a:pt x="66" y="120"/>
                      </a:lnTo>
                      <a:lnTo>
                        <a:pt x="53" y="125"/>
                      </a:lnTo>
                      <a:lnTo>
                        <a:pt x="41" y="131"/>
                      </a:lnTo>
                      <a:lnTo>
                        <a:pt x="31" y="139"/>
                      </a:lnTo>
                      <a:lnTo>
                        <a:pt x="19" y="148"/>
                      </a:lnTo>
                      <a:lnTo>
                        <a:pt x="9" y="159"/>
                      </a:lnTo>
                      <a:lnTo>
                        <a:pt x="0" y="171"/>
                      </a:lnTo>
                      <a:close/>
                    </a:path>
                  </a:pathLst>
                </a:custGeom>
                <a:solidFill>
                  <a:srgbClr val="3333FF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479" name="Google Shape;479;p32"/>
                <p:cNvSpPr/>
                <p:nvPr/>
              </p:nvSpPr>
              <p:spPr>
                <a:xfrm>
                  <a:off x="4200" y="1460"/>
                  <a:ext cx="46" cy="120"/>
                </a:xfrm>
                <a:custGeom>
                  <a:rect b="b" l="l" r="r" t="t"/>
                  <a:pathLst>
                    <a:path extrusionOk="0" h="240" w="94">
                      <a:moveTo>
                        <a:pt x="74" y="240"/>
                      </a:moveTo>
                      <a:lnTo>
                        <a:pt x="50" y="214"/>
                      </a:lnTo>
                      <a:lnTo>
                        <a:pt x="32" y="187"/>
                      </a:lnTo>
                      <a:lnTo>
                        <a:pt x="17" y="158"/>
                      </a:lnTo>
                      <a:lnTo>
                        <a:pt x="7" y="130"/>
                      </a:lnTo>
                      <a:lnTo>
                        <a:pt x="2" y="102"/>
                      </a:lnTo>
                      <a:lnTo>
                        <a:pt x="0" y="76"/>
                      </a:lnTo>
                      <a:lnTo>
                        <a:pt x="2" y="52"/>
                      </a:lnTo>
                      <a:lnTo>
                        <a:pt x="7" y="31"/>
                      </a:lnTo>
                      <a:lnTo>
                        <a:pt x="11" y="23"/>
                      </a:lnTo>
                      <a:lnTo>
                        <a:pt x="17" y="16"/>
                      </a:lnTo>
                      <a:lnTo>
                        <a:pt x="23" y="9"/>
                      </a:lnTo>
                      <a:lnTo>
                        <a:pt x="30" y="5"/>
                      </a:lnTo>
                      <a:lnTo>
                        <a:pt x="38" y="1"/>
                      </a:lnTo>
                      <a:lnTo>
                        <a:pt x="48" y="0"/>
                      </a:lnTo>
                      <a:lnTo>
                        <a:pt x="56" y="0"/>
                      </a:lnTo>
                      <a:lnTo>
                        <a:pt x="64" y="2"/>
                      </a:lnTo>
                      <a:lnTo>
                        <a:pt x="72" y="6"/>
                      </a:lnTo>
                      <a:lnTo>
                        <a:pt x="79" y="10"/>
                      </a:lnTo>
                      <a:lnTo>
                        <a:pt x="85" y="16"/>
                      </a:lnTo>
                      <a:lnTo>
                        <a:pt x="89" y="24"/>
                      </a:lnTo>
                      <a:lnTo>
                        <a:pt x="93" y="33"/>
                      </a:lnTo>
                      <a:lnTo>
                        <a:pt x="94" y="41"/>
                      </a:lnTo>
                      <a:lnTo>
                        <a:pt x="93" y="51"/>
                      </a:lnTo>
                      <a:lnTo>
                        <a:pt x="90" y="60"/>
                      </a:lnTo>
                      <a:lnTo>
                        <a:pt x="82" y="79"/>
                      </a:lnTo>
                      <a:lnTo>
                        <a:pt x="74" y="100"/>
                      </a:lnTo>
                      <a:lnTo>
                        <a:pt x="67" y="121"/>
                      </a:lnTo>
                      <a:lnTo>
                        <a:pt x="62" y="143"/>
                      </a:lnTo>
                      <a:lnTo>
                        <a:pt x="59" y="166"/>
                      </a:lnTo>
                      <a:lnTo>
                        <a:pt x="59" y="190"/>
                      </a:lnTo>
                      <a:lnTo>
                        <a:pt x="64" y="214"/>
                      </a:lnTo>
                      <a:lnTo>
                        <a:pt x="74" y="240"/>
                      </a:lnTo>
                      <a:close/>
                    </a:path>
                  </a:pathLst>
                </a:custGeom>
                <a:solidFill>
                  <a:srgbClr val="3333FF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480" name="Google Shape;480;p32"/>
                <p:cNvSpPr/>
                <p:nvPr/>
              </p:nvSpPr>
              <p:spPr>
                <a:xfrm>
                  <a:off x="4127" y="1566"/>
                  <a:ext cx="97" cy="38"/>
                </a:xfrm>
                <a:custGeom>
                  <a:rect b="b" l="l" r="r" t="t"/>
                  <a:pathLst>
                    <a:path extrusionOk="0" h="76" w="194">
                      <a:moveTo>
                        <a:pt x="194" y="60"/>
                      </a:moveTo>
                      <a:lnTo>
                        <a:pt x="173" y="40"/>
                      </a:lnTo>
                      <a:lnTo>
                        <a:pt x="151" y="25"/>
                      </a:lnTo>
                      <a:lnTo>
                        <a:pt x="128" y="14"/>
                      </a:lnTo>
                      <a:lnTo>
                        <a:pt x="105" y="6"/>
                      </a:lnTo>
                      <a:lnTo>
                        <a:pt x="82" y="1"/>
                      </a:lnTo>
                      <a:lnTo>
                        <a:pt x="61" y="0"/>
                      </a:lnTo>
                      <a:lnTo>
                        <a:pt x="42" y="1"/>
                      </a:lnTo>
                      <a:lnTo>
                        <a:pt x="24" y="6"/>
                      </a:lnTo>
                      <a:lnTo>
                        <a:pt x="19" y="9"/>
                      </a:lnTo>
                      <a:lnTo>
                        <a:pt x="13" y="12"/>
                      </a:lnTo>
                      <a:lnTo>
                        <a:pt x="7" y="18"/>
                      </a:lnTo>
                      <a:lnTo>
                        <a:pt x="4" y="24"/>
                      </a:lnTo>
                      <a:lnTo>
                        <a:pt x="0" y="38"/>
                      </a:lnTo>
                      <a:lnTo>
                        <a:pt x="1" y="52"/>
                      </a:lnTo>
                      <a:lnTo>
                        <a:pt x="8" y="63"/>
                      </a:lnTo>
                      <a:lnTo>
                        <a:pt x="19" y="72"/>
                      </a:lnTo>
                      <a:lnTo>
                        <a:pt x="27" y="75"/>
                      </a:lnTo>
                      <a:lnTo>
                        <a:pt x="34" y="76"/>
                      </a:lnTo>
                      <a:lnTo>
                        <a:pt x="42" y="75"/>
                      </a:lnTo>
                      <a:lnTo>
                        <a:pt x="49" y="72"/>
                      </a:lnTo>
                      <a:lnTo>
                        <a:pt x="65" y="67"/>
                      </a:lnTo>
                      <a:lnTo>
                        <a:pt x="81" y="60"/>
                      </a:lnTo>
                      <a:lnTo>
                        <a:pt x="98" y="54"/>
                      </a:lnTo>
                      <a:lnTo>
                        <a:pt x="115" y="51"/>
                      </a:lnTo>
                      <a:lnTo>
                        <a:pt x="134" y="48"/>
                      </a:lnTo>
                      <a:lnTo>
                        <a:pt x="154" y="48"/>
                      </a:lnTo>
                      <a:lnTo>
                        <a:pt x="173" y="52"/>
                      </a:lnTo>
                      <a:lnTo>
                        <a:pt x="194" y="60"/>
                      </a:lnTo>
                      <a:close/>
                    </a:path>
                  </a:pathLst>
                </a:custGeom>
                <a:solidFill>
                  <a:srgbClr val="3333FF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481" name="Google Shape;481;p32"/>
                <p:cNvSpPr/>
                <p:nvPr/>
              </p:nvSpPr>
              <p:spPr>
                <a:xfrm>
                  <a:off x="4181" y="1626"/>
                  <a:ext cx="25" cy="124"/>
                </a:xfrm>
                <a:custGeom>
                  <a:rect b="b" l="l" r="r" t="t"/>
                  <a:pathLst>
                    <a:path extrusionOk="0" h="247" w="49">
                      <a:moveTo>
                        <a:pt x="25" y="0"/>
                      </a:moveTo>
                      <a:lnTo>
                        <a:pt x="16" y="2"/>
                      </a:lnTo>
                      <a:lnTo>
                        <a:pt x="8" y="7"/>
                      </a:lnTo>
                      <a:lnTo>
                        <a:pt x="2" y="15"/>
                      </a:lnTo>
                      <a:lnTo>
                        <a:pt x="0" y="25"/>
                      </a:lnTo>
                      <a:lnTo>
                        <a:pt x="0" y="222"/>
                      </a:lnTo>
                      <a:lnTo>
                        <a:pt x="2" y="231"/>
                      </a:lnTo>
                      <a:lnTo>
                        <a:pt x="8" y="239"/>
                      </a:lnTo>
                      <a:lnTo>
                        <a:pt x="16" y="245"/>
                      </a:lnTo>
                      <a:lnTo>
                        <a:pt x="25" y="247"/>
                      </a:lnTo>
                      <a:lnTo>
                        <a:pt x="34" y="245"/>
                      </a:lnTo>
                      <a:lnTo>
                        <a:pt x="42" y="239"/>
                      </a:lnTo>
                      <a:lnTo>
                        <a:pt x="47" y="231"/>
                      </a:lnTo>
                      <a:lnTo>
                        <a:pt x="49" y="222"/>
                      </a:lnTo>
                      <a:lnTo>
                        <a:pt x="49" y="25"/>
                      </a:lnTo>
                      <a:lnTo>
                        <a:pt x="47" y="15"/>
                      </a:lnTo>
                      <a:lnTo>
                        <a:pt x="42" y="7"/>
                      </a:lnTo>
                      <a:lnTo>
                        <a:pt x="34" y="2"/>
                      </a:lnTo>
                      <a:lnTo>
                        <a:pt x="25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482" name="Google Shape;482;p32"/>
                <p:cNvSpPr/>
                <p:nvPr/>
              </p:nvSpPr>
              <p:spPr>
                <a:xfrm>
                  <a:off x="4234" y="1597"/>
                  <a:ext cx="93" cy="93"/>
                </a:xfrm>
                <a:custGeom>
                  <a:rect b="b" l="l" r="r" t="t"/>
                  <a:pathLst>
                    <a:path extrusionOk="0" h="186" w="185">
                      <a:moveTo>
                        <a:pt x="158" y="28"/>
                      </a:moveTo>
                      <a:lnTo>
                        <a:pt x="151" y="22"/>
                      </a:lnTo>
                      <a:lnTo>
                        <a:pt x="144" y="16"/>
                      </a:lnTo>
                      <a:lnTo>
                        <a:pt x="136" y="12"/>
                      </a:lnTo>
                      <a:lnTo>
                        <a:pt x="128" y="7"/>
                      </a:lnTo>
                      <a:lnTo>
                        <a:pt x="120" y="5"/>
                      </a:lnTo>
                      <a:lnTo>
                        <a:pt x="110" y="2"/>
                      </a:lnTo>
                      <a:lnTo>
                        <a:pt x="101" y="0"/>
                      </a:lnTo>
                      <a:lnTo>
                        <a:pt x="92" y="0"/>
                      </a:lnTo>
                      <a:lnTo>
                        <a:pt x="83" y="0"/>
                      </a:lnTo>
                      <a:lnTo>
                        <a:pt x="73" y="2"/>
                      </a:lnTo>
                      <a:lnTo>
                        <a:pt x="65" y="5"/>
                      </a:lnTo>
                      <a:lnTo>
                        <a:pt x="57" y="7"/>
                      </a:lnTo>
                      <a:lnTo>
                        <a:pt x="49" y="12"/>
                      </a:lnTo>
                      <a:lnTo>
                        <a:pt x="41" y="16"/>
                      </a:lnTo>
                      <a:lnTo>
                        <a:pt x="33" y="22"/>
                      </a:lnTo>
                      <a:lnTo>
                        <a:pt x="26" y="28"/>
                      </a:lnTo>
                      <a:lnTo>
                        <a:pt x="15" y="42"/>
                      </a:lnTo>
                      <a:lnTo>
                        <a:pt x="7" y="58"/>
                      </a:lnTo>
                      <a:lnTo>
                        <a:pt x="1" y="75"/>
                      </a:lnTo>
                      <a:lnTo>
                        <a:pt x="0" y="93"/>
                      </a:lnTo>
                      <a:lnTo>
                        <a:pt x="2" y="112"/>
                      </a:lnTo>
                      <a:lnTo>
                        <a:pt x="7" y="129"/>
                      </a:lnTo>
                      <a:lnTo>
                        <a:pt x="16" y="145"/>
                      </a:lnTo>
                      <a:lnTo>
                        <a:pt x="27" y="158"/>
                      </a:lnTo>
                      <a:lnTo>
                        <a:pt x="40" y="169"/>
                      </a:lnTo>
                      <a:lnTo>
                        <a:pt x="56" y="179"/>
                      </a:lnTo>
                      <a:lnTo>
                        <a:pt x="73" y="183"/>
                      </a:lnTo>
                      <a:lnTo>
                        <a:pt x="92" y="186"/>
                      </a:lnTo>
                      <a:lnTo>
                        <a:pt x="101" y="186"/>
                      </a:lnTo>
                      <a:lnTo>
                        <a:pt x="110" y="184"/>
                      </a:lnTo>
                      <a:lnTo>
                        <a:pt x="120" y="182"/>
                      </a:lnTo>
                      <a:lnTo>
                        <a:pt x="128" y="179"/>
                      </a:lnTo>
                      <a:lnTo>
                        <a:pt x="136" y="175"/>
                      </a:lnTo>
                      <a:lnTo>
                        <a:pt x="144" y="171"/>
                      </a:lnTo>
                      <a:lnTo>
                        <a:pt x="151" y="165"/>
                      </a:lnTo>
                      <a:lnTo>
                        <a:pt x="158" y="159"/>
                      </a:lnTo>
                      <a:lnTo>
                        <a:pt x="169" y="145"/>
                      </a:lnTo>
                      <a:lnTo>
                        <a:pt x="178" y="129"/>
                      </a:lnTo>
                      <a:lnTo>
                        <a:pt x="183" y="112"/>
                      </a:lnTo>
                      <a:lnTo>
                        <a:pt x="185" y="93"/>
                      </a:lnTo>
                      <a:lnTo>
                        <a:pt x="183" y="75"/>
                      </a:lnTo>
                      <a:lnTo>
                        <a:pt x="178" y="58"/>
                      </a:lnTo>
                      <a:lnTo>
                        <a:pt x="169" y="42"/>
                      </a:lnTo>
                      <a:lnTo>
                        <a:pt x="158" y="2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483" name="Google Shape;483;p32"/>
                <p:cNvSpPr/>
                <p:nvPr/>
              </p:nvSpPr>
              <p:spPr>
                <a:xfrm>
                  <a:off x="4259" y="1622"/>
                  <a:ext cx="43" cy="43"/>
                </a:xfrm>
                <a:custGeom>
                  <a:rect b="b" l="l" r="r" t="t"/>
                  <a:pathLst>
                    <a:path extrusionOk="0" h="85" w="86">
                      <a:moveTo>
                        <a:pt x="86" y="42"/>
                      </a:moveTo>
                      <a:lnTo>
                        <a:pt x="84" y="50"/>
                      </a:lnTo>
                      <a:lnTo>
                        <a:pt x="83" y="59"/>
                      </a:lnTo>
                      <a:lnTo>
                        <a:pt x="79" y="65"/>
                      </a:lnTo>
                      <a:lnTo>
                        <a:pt x="73" y="72"/>
                      </a:lnTo>
                      <a:lnTo>
                        <a:pt x="66" y="78"/>
                      </a:lnTo>
                      <a:lnTo>
                        <a:pt x="59" y="82"/>
                      </a:lnTo>
                      <a:lnTo>
                        <a:pt x="51" y="84"/>
                      </a:lnTo>
                      <a:lnTo>
                        <a:pt x="43" y="85"/>
                      </a:lnTo>
                      <a:lnTo>
                        <a:pt x="35" y="84"/>
                      </a:lnTo>
                      <a:lnTo>
                        <a:pt x="27" y="82"/>
                      </a:lnTo>
                      <a:lnTo>
                        <a:pt x="20" y="78"/>
                      </a:lnTo>
                      <a:lnTo>
                        <a:pt x="13" y="72"/>
                      </a:lnTo>
                      <a:lnTo>
                        <a:pt x="7" y="65"/>
                      </a:lnTo>
                      <a:lnTo>
                        <a:pt x="4" y="59"/>
                      </a:lnTo>
                      <a:lnTo>
                        <a:pt x="1" y="50"/>
                      </a:lnTo>
                      <a:lnTo>
                        <a:pt x="0" y="42"/>
                      </a:lnTo>
                      <a:lnTo>
                        <a:pt x="1" y="34"/>
                      </a:lnTo>
                      <a:lnTo>
                        <a:pt x="4" y="26"/>
                      </a:lnTo>
                      <a:lnTo>
                        <a:pt x="7" y="19"/>
                      </a:lnTo>
                      <a:lnTo>
                        <a:pt x="13" y="12"/>
                      </a:lnTo>
                      <a:lnTo>
                        <a:pt x="20" y="7"/>
                      </a:lnTo>
                      <a:lnTo>
                        <a:pt x="27" y="3"/>
                      </a:lnTo>
                      <a:lnTo>
                        <a:pt x="35" y="1"/>
                      </a:lnTo>
                      <a:lnTo>
                        <a:pt x="43" y="0"/>
                      </a:lnTo>
                      <a:lnTo>
                        <a:pt x="52" y="1"/>
                      </a:lnTo>
                      <a:lnTo>
                        <a:pt x="60" y="3"/>
                      </a:lnTo>
                      <a:lnTo>
                        <a:pt x="67" y="7"/>
                      </a:lnTo>
                      <a:lnTo>
                        <a:pt x="73" y="12"/>
                      </a:lnTo>
                      <a:lnTo>
                        <a:pt x="79" y="19"/>
                      </a:lnTo>
                      <a:lnTo>
                        <a:pt x="82" y="26"/>
                      </a:lnTo>
                      <a:lnTo>
                        <a:pt x="84" y="34"/>
                      </a:lnTo>
                      <a:lnTo>
                        <a:pt x="86" y="4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484" name="Google Shape;484;p32"/>
                <p:cNvSpPr/>
                <p:nvPr/>
              </p:nvSpPr>
              <p:spPr>
                <a:xfrm>
                  <a:off x="4066" y="1657"/>
                  <a:ext cx="92" cy="90"/>
                </a:xfrm>
                <a:custGeom>
                  <a:rect b="b" l="l" r="r" t="t"/>
                  <a:pathLst>
                    <a:path extrusionOk="0" h="181" w="184">
                      <a:moveTo>
                        <a:pt x="73" y="2"/>
                      </a:moveTo>
                      <a:lnTo>
                        <a:pt x="54" y="8"/>
                      </a:lnTo>
                      <a:lnTo>
                        <a:pt x="39" y="17"/>
                      </a:lnTo>
                      <a:lnTo>
                        <a:pt x="25" y="29"/>
                      </a:lnTo>
                      <a:lnTo>
                        <a:pt x="14" y="43"/>
                      </a:lnTo>
                      <a:lnTo>
                        <a:pt x="6" y="58"/>
                      </a:lnTo>
                      <a:lnTo>
                        <a:pt x="1" y="75"/>
                      </a:lnTo>
                      <a:lnTo>
                        <a:pt x="0" y="92"/>
                      </a:lnTo>
                      <a:lnTo>
                        <a:pt x="2" y="111"/>
                      </a:lnTo>
                      <a:lnTo>
                        <a:pt x="4" y="119"/>
                      </a:lnTo>
                      <a:lnTo>
                        <a:pt x="7" y="127"/>
                      </a:lnTo>
                      <a:lnTo>
                        <a:pt x="11" y="135"/>
                      </a:lnTo>
                      <a:lnTo>
                        <a:pt x="16" y="142"/>
                      </a:lnTo>
                      <a:lnTo>
                        <a:pt x="21" y="149"/>
                      </a:lnTo>
                      <a:lnTo>
                        <a:pt x="28" y="155"/>
                      </a:lnTo>
                      <a:lnTo>
                        <a:pt x="34" y="161"/>
                      </a:lnTo>
                      <a:lnTo>
                        <a:pt x="41" y="166"/>
                      </a:lnTo>
                      <a:lnTo>
                        <a:pt x="49" y="170"/>
                      </a:lnTo>
                      <a:lnTo>
                        <a:pt x="58" y="174"/>
                      </a:lnTo>
                      <a:lnTo>
                        <a:pt x="67" y="177"/>
                      </a:lnTo>
                      <a:lnTo>
                        <a:pt x="75" y="179"/>
                      </a:lnTo>
                      <a:lnTo>
                        <a:pt x="84" y="180"/>
                      </a:lnTo>
                      <a:lnTo>
                        <a:pt x="93" y="181"/>
                      </a:lnTo>
                      <a:lnTo>
                        <a:pt x="102" y="180"/>
                      </a:lnTo>
                      <a:lnTo>
                        <a:pt x="112" y="179"/>
                      </a:lnTo>
                      <a:lnTo>
                        <a:pt x="129" y="173"/>
                      </a:lnTo>
                      <a:lnTo>
                        <a:pt x="145" y="164"/>
                      </a:lnTo>
                      <a:lnTo>
                        <a:pt x="159" y="152"/>
                      </a:lnTo>
                      <a:lnTo>
                        <a:pt x="169" y="138"/>
                      </a:lnTo>
                      <a:lnTo>
                        <a:pt x="177" y="123"/>
                      </a:lnTo>
                      <a:lnTo>
                        <a:pt x="183" y="106"/>
                      </a:lnTo>
                      <a:lnTo>
                        <a:pt x="184" y="89"/>
                      </a:lnTo>
                      <a:lnTo>
                        <a:pt x="182" y="70"/>
                      </a:lnTo>
                      <a:lnTo>
                        <a:pt x="176" y="53"/>
                      </a:lnTo>
                      <a:lnTo>
                        <a:pt x="167" y="37"/>
                      </a:lnTo>
                      <a:lnTo>
                        <a:pt x="156" y="24"/>
                      </a:lnTo>
                      <a:lnTo>
                        <a:pt x="142" y="14"/>
                      </a:lnTo>
                      <a:lnTo>
                        <a:pt x="127" y="6"/>
                      </a:lnTo>
                      <a:lnTo>
                        <a:pt x="109" y="1"/>
                      </a:lnTo>
                      <a:lnTo>
                        <a:pt x="91" y="0"/>
                      </a:lnTo>
                      <a:lnTo>
                        <a:pt x="73" y="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485" name="Google Shape;485;p32"/>
                <p:cNvSpPr/>
                <p:nvPr/>
              </p:nvSpPr>
              <p:spPr>
                <a:xfrm>
                  <a:off x="4084" y="1675"/>
                  <a:ext cx="56" cy="53"/>
                </a:xfrm>
                <a:custGeom>
                  <a:rect b="b" l="l" r="r" t="t"/>
                  <a:pathLst>
                    <a:path extrusionOk="0" h="106" w="110">
                      <a:moveTo>
                        <a:pt x="109" y="41"/>
                      </a:moveTo>
                      <a:lnTo>
                        <a:pt x="110" y="52"/>
                      </a:lnTo>
                      <a:lnTo>
                        <a:pt x="109" y="62"/>
                      </a:lnTo>
                      <a:lnTo>
                        <a:pt x="107" y="71"/>
                      </a:lnTo>
                      <a:lnTo>
                        <a:pt x="102" y="80"/>
                      </a:lnTo>
                      <a:lnTo>
                        <a:pt x="95" y="89"/>
                      </a:lnTo>
                      <a:lnTo>
                        <a:pt x="87" y="95"/>
                      </a:lnTo>
                      <a:lnTo>
                        <a:pt x="77" y="101"/>
                      </a:lnTo>
                      <a:lnTo>
                        <a:pt x="67" y="105"/>
                      </a:lnTo>
                      <a:lnTo>
                        <a:pt x="61" y="106"/>
                      </a:lnTo>
                      <a:lnTo>
                        <a:pt x="55" y="106"/>
                      </a:lnTo>
                      <a:lnTo>
                        <a:pt x="49" y="106"/>
                      </a:lnTo>
                      <a:lnTo>
                        <a:pt x="45" y="106"/>
                      </a:lnTo>
                      <a:lnTo>
                        <a:pt x="39" y="105"/>
                      </a:lnTo>
                      <a:lnTo>
                        <a:pt x="34" y="102"/>
                      </a:lnTo>
                      <a:lnTo>
                        <a:pt x="29" y="100"/>
                      </a:lnTo>
                      <a:lnTo>
                        <a:pt x="24" y="98"/>
                      </a:lnTo>
                      <a:lnTo>
                        <a:pt x="16" y="92"/>
                      </a:lnTo>
                      <a:lnTo>
                        <a:pt x="9" y="84"/>
                      </a:lnTo>
                      <a:lnTo>
                        <a:pt x="4" y="76"/>
                      </a:lnTo>
                      <a:lnTo>
                        <a:pt x="1" y="65"/>
                      </a:lnTo>
                      <a:lnTo>
                        <a:pt x="0" y="55"/>
                      </a:lnTo>
                      <a:lnTo>
                        <a:pt x="1" y="45"/>
                      </a:lnTo>
                      <a:lnTo>
                        <a:pt x="3" y="34"/>
                      </a:lnTo>
                      <a:lnTo>
                        <a:pt x="9" y="25"/>
                      </a:lnTo>
                      <a:lnTo>
                        <a:pt x="15" y="17"/>
                      </a:lnTo>
                      <a:lnTo>
                        <a:pt x="23" y="10"/>
                      </a:lnTo>
                      <a:lnTo>
                        <a:pt x="33" y="4"/>
                      </a:lnTo>
                      <a:lnTo>
                        <a:pt x="44" y="1"/>
                      </a:lnTo>
                      <a:lnTo>
                        <a:pt x="55" y="0"/>
                      </a:lnTo>
                      <a:lnTo>
                        <a:pt x="65" y="0"/>
                      </a:lnTo>
                      <a:lnTo>
                        <a:pt x="76" y="3"/>
                      </a:lnTo>
                      <a:lnTo>
                        <a:pt x="85" y="8"/>
                      </a:lnTo>
                      <a:lnTo>
                        <a:pt x="93" y="14"/>
                      </a:lnTo>
                      <a:lnTo>
                        <a:pt x="100" y="22"/>
                      </a:lnTo>
                      <a:lnTo>
                        <a:pt x="106" y="31"/>
                      </a:lnTo>
                      <a:lnTo>
                        <a:pt x="109" y="4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486" name="Google Shape;486;p32"/>
                <p:cNvSpPr/>
                <p:nvPr/>
              </p:nvSpPr>
              <p:spPr>
                <a:xfrm>
                  <a:off x="4102" y="1692"/>
                  <a:ext cx="20" cy="20"/>
                </a:xfrm>
                <a:custGeom>
                  <a:rect b="b" l="l" r="r" t="t"/>
                  <a:pathLst>
                    <a:path extrusionOk="0" h="41" w="39">
                      <a:moveTo>
                        <a:pt x="24" y="39"/>
                      </a:moveTo>
                      <a:lnTo>
                        <a:pt x="31" y="36"/>
                      </a:lnTo>
                      <a:lnTo>
                        <a:pt x="36" y="30"/>
                      </a:lnTo>
                      <a:lnTo>
                        <a:pt x="39" y="23"/>
                      </a:lnTo>
                      <a:lnTo>
                        <a:pt x="39" y="15"/>
                      </a:lnTo>
                      <a:lnTo>
                        <a:pt x="35" y="8"/>
                      </a:lnTo>
                      <a:lnTo>
                        <a:pt x="31" y="3"/>
                      </a:lnTo>
                      <a:lnTo>
                        <a:pt x="23" y="0"/>
                      </a:lnTo>
                      <a:lnTo>
                        <a:pt x="14" y="0"/>
                      </a:lnTo>
                      <a:lnTo>
                        <a:pt x="8" y="4"/>
                      </a:lnTo>
                      <a:lnTo>
                        <a:pt x="2" y="9"/>
                      </a:lnTo>
                      <a:lnTo>
                        <a:pt x="0" y="16"/>
                      </a:lnTo>
                      <a:lnTo>
                        <a:pt x="0" y="24"/>
                      </a:lnTo>
                      <a:lnTo>
                        <a:pt x="3" y="32"/>
                      </a:lnTo>
                      <a:lnTo>
                        <a:pt x="9" y="37"/>
                      </a:lnTo>
                      <a:lnTo>
                        <a:pt x="16" y="41"/>
                      </a:lnTo>
                      <a:lnTo>
                        <a:pt x="24" y="39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  <p:grpSp>
          <p:nvGrpSpPr>
            <p:cNvPr id="487" name="Google Shape;487;p32"/>
            <p:cNvGrpSpPr/>
            <p:nvPr/>
          </p:nvGrpSpPr>
          <p:grpSpPr>
            <a:xfrm>
              <a:off x="9712" y="4023"/>
              <a:ext cx="1361" cy="1085"/>
              <a:chOff x="9648" y="3583"/>
              <a:chExt cx="1361" cy="1085"/>
            </a:xfrm>
          </p:grpSpPr>
          <p:sp>
            <p:nvSpPr>
              <p:cNvPr id="488" name="Google Shape;488;p32"/>
              <p:cNvSpPr txBox="1"/>
              <p:nvPr/>
            </p:nvSpPr>
            <p:spPr>
              <a:xfrm>
                <a:off x="9662" y="3901"/>
                <a:ext cx="1315" cy="273"/>
              </a:xfrm>
              <a:prstGeom prst="rect">
                <a:avLst/>
              </a:prstGeom>
              <a:gradFill>
                <a:gsLst>
                  <a:gs pos="0">
                    <a:schemeClr val="lt1"/>
                  </a:gs>
                  <a:gs pos="50000">
                    <a:srgbClr val="00FFFF"/>
                  </a:gs>
                  <a:gs pos="100000">
                    <a:schemeClr val="lt1"/>
                  </a:gs>
                </a:gsLst>
                <a:lin ang="5400000" scaled="0"/>
              </a:gra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89" name="Google Shape;489;p32"/>
              <p:cNvSpPr/>
              <p:nvPr/>
            </p:nvSpPr>
            <p:spPr>
              <a:xfrm>
                <a:off x="9662" y="3583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90" name="Google Shape;490;p32"/>
              <p:cNvSpPr txBox="1"/>
              <p:nvPr/>
            </p:nvSpPr>
            <p:spPr>
              <a:xfrm>
                <a:off x="9648" y="3605"/>
                <a:ext cx="1361" cy="106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10.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A tu director no le gusta.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t/>
                </a:r>
                <a:endParaRPr b="0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Retrocede 5 casillas o pierde 2 turnos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800"/>
                  <a:buFont typeface="Arial"/>
                  <a:buNone/>
                </a:pPr>
                <a:r>
                  <a:t/>
                </a:r>
                <a:endParaRPr b="1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91" name="Google Shape;491;p32"/>
              <p:cNvSpPr txBox="1"/>
              <p:nvPr/>
            </p:nvSpPr>
            <p:spPr>
              <a:xfrm>
                <a:off x="9707" y="3905"/>
                <a:ext cx="380" cy="17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33CC33"/>
                  </a:buClr>
                  <a:buSzPts val="600"/>
                  <a:buFont typeface="Arial"/>
                  <a:buNone/>
                </a:pPr>
                <a:r>
                  <a:rPr b="1" i="0" lang="en-US" sz="600" u="none" cap="none" strike="noStrike">
                    <a:solidFill>
                      <a:srgbClr val="33CC33"/>
                    </a:solidFill>
                    <a:latin typeface="Arial"/>
                    <a:ea typeface="Arial"/>
                    <a:cs typeface="Arial"/>
                    <a:sym typeface="Arial"/>
                  </a:rPr>
                  <a:t>NO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92" name="Google Shape;492;p32"/>
              <p:cNvSpPr txBox="1"/>
              <p:nvPr/>
            </p:nvSpPr>
            <p:spPr>
              <a:xfrm>
                <a:off x="9934" y="3972"/>
                <a:ext cx="384" cy="2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CC00"/>
                  </a:buClr>
                  <a:buSzPts val="1000"/>
                  <a:buFont typeface="Dancing Script"/>
                  <a:buNone/>
                </a:pPr>
                <a:r>
                  <a:rPr b="1" i="0" lang="en-US" sz="1000" u="none" cap="none" strike="noStrike">
                    <a:solidFill>
                      <a:srgbClr val="FFCC00"/>
                    </a:solidFill>
                    <a:latin typeface="Dancing Script"/>
                    <a:ea typeface="Dancing Script"/>
                    <a:cs typeface="Dancing Script"/>
                    <a:sym typeface="Dancing Script"/>
                  </a:rPr>
                  <a:t>NO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93" name="Google Shape;493;p32"/>
              <p:cNvSpPr txBox="1"/>
              <p:nvPr/>
            </p:nvSpPr>
            <p:spPr>
              <a:xfrm>
                <a:off x="10433" y="3875"/>
                <a:ext cx="353" cy="21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66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rgbClr val="FF0066"/>
                    </a:solidFill>
                    <a:latin typeface="Arial"/>
                    <a:ea typeface="Arial"/>
                    <a:cs typeface="Arial"/>
                    <a:sym typeface="Arial"/>
                  </a:rPr>
                  <a:t>NO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94" name="Google Shape;494;p32"/>
              <p:cNvSpPr txBox="1"/>
              <p:nvPr/>
            </p:nvSpPr>
            <p:spPr>
              <a:xfrm>
                <a:off x="10233" y="3966"/>
                <a:ext cx="273" cy="17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990099"/>
                  </a:buClr>
                  <a:buSzPts val="600"/>
                  <a:buFont typeface="Garamond"/>
                  <a:buNone/>
                </a:pPr>
                <a:r>
                  <a:rPr b="1" i="0" lang="en-US" sz="600" u="none" cap="none" strike="noStrike">
                    <a:solidFill>
                      <a:srgbClr val="990099"/>
                    </a:solidFill>
                    <a:latin typeface="Garamond"/>
                    <a:ea typeface="Garamond"/>
                    <a:cs typeface="Garamond"/>
                    <a:sym typeface="Garamond"/>
                  </a:rPr>
                  <a:t>NO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95" name="Google Shape;495;p32"/>
              <p:cNvSpPr txBox="1"/>
              <p:nvPr/>
            </p:nvSpPr>
            <p:spPr>
              <a:xfrm>
                <a:off x="10614" y="4045"/>
                <a:ext cx="277" cy="17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3366CC"/>
                  </a:buClr>
                  <a:buSzPts val="600"/>
                  <a:buFont typeface="Dancing Script"/>
                  <a:buNone/>
                </a:pPr>
                <a:r>
                  <a:rPr b="1" i="0" lang="en-US" sz="600" u="none" cap="none" strike="noStrike">
                    <a:solidFill>
                      <a:srgbClr val="3366CC"/>
                    </a:solidFill>
                    <a:latin typeface="Dancing Script"/>
                    <a:ea typeface="Dancing Script"/>
                    <a:cs typeface="Dancing Script"/>
                    <a:sym typeface="Dancing Script"/>
                  </a:rPr>
                  <a:t>NO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496" name="Google Shape;496;p32"/>
            <p:cNvSpPr/>
            <p:nvPr/>
          </p:nvSpPr>
          <p:spPr>
            <a:xfrm>
              <a:off x="9741" y="5930"/>
              <a:ext cx="1315" cy="953"/>
            </a:xfrm>
            <a:prstGeom prst="roundRect">
              <a:avLst>
                <a:gd fmla="val 16667" name="adj"/>
              </a:avLst>
            </a:prstGeom>
            <a:noFill/>
            <a:ln cap="flat" cmpd="sng" w="381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7" name="Google Shape;497;p32"/>
            <p:cNvSpPr txBox="1"/>
            <p:nvPr/>
          </p:nvSpPr>
          <p:spPr>
            <a:xfrm>
              <a:off x="9701" y="5967"/>
              <a:ext cx="1387" cy="72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2575" lIns="45150" spcFirstLastPara="1" rIns="45150" wrap="square" tIns="22575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ts val="900"/>
                <a:buFont typeface="Arial"/>
                <a:buNone/>
              </a:pPr>
              <a:r>
                <a:rPr b="1" i="0" lang="en-US" sz="900" u="none" cap="none" strike="noStrike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12.</a:t>
              </a:r>
              <a:r>
                <a:rPr b="0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Resuelve</a:t>
              </a:r>
              <a:r>
                <a:rPr b="1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:</a:t>
              </a:r>
              <a:r>
                <a:rPr b="0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  </a:t>
              </a:r>
              <a:r>
                <a:rPr b="1" i="1" lang="en-US" sz="700" u="none" cap="none" strike="noStrike">
                  <a:solidFill>
                    <a:srgbClr val="FF6600"/>
                  </a:solidFill>
                  <a:latin typeface="Arial"/>
                  <a:ea typeface="Arial"/>
                  <a:cs typeface="Arial"/>
                  <a:sym typeface="Arial"/>
                </a:rPr>
                <a:t>Entusiasmo / director =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00"/>
                <a:buFont typeface="Arial"/>
                <a:buNone/>
              </a:pPr>
              <a:r>
                <a:t/>
              </a:r>
              <a:endParaRPr b="0" i="0" sz="5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700"/>
                <a:buFont typeface="Arial"/>
                <a:buNone/>
              </a:pPr>
              <a:r>
                <a:rPr b="1" i="1" lang="en-US" sz="7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 Bien:</a:t>
              </a:r>
              <a:r>
                <a:rPr b="1" i="0" lang="en-US" sz="7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avanza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700"/>
                <a:buFont typeface="Arial"/>
                <a:buNone/>
              </a:pPr>
              <a:r>
                <a:rPr b="1" i="1" lang="en-US" sz="7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 Mal:</a:t>
              </a:r>
              <a:r>
                <a:rPr b="1" i="0" lang="en-US" sz="7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sigue la flecha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8" name="Google Shape;498;p32"/>
            <p:cNvSpPr txBox="1"/>
            <p:nvPr/>
          </p:nvSpPr>
          <p:spPr>
            <a:xfrm rot="10800000">
              <a:off x="9909" y="6710"/>
              <a:ext cx="1044" cy="19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2575" lIns="45150" spcFirstLastPara="1" rIns="45150" wrap="square" tIns="22575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700"/>
                <a:buFont typeface="Arial"/>
                <a:buNone/>
              </a:pPr>
              <a:r>
                <a:rPr b="0" i="1" lang="en-US" sz="7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Solución = pringao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9" name="Google Shape;499;p32"/>
            <p:cNvSpPr/>
            <p:nvPr/>
          </p:nvSpPr>
          <p:spPr>
            <a:xfrm rot="7860000">
              <a:off x="9709" y="7779"/>
              <a:ext cx="590" cy="182"/>
            </a:xfrm>
            <a:custGeom>
              <a:rect b="b" l="l" r="r" t="t"/>
              <a:pathLst>
                <a:path extrusionOk="0" h="21600" w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lnTo>
                    <a:pt x="16200" y="0"/>
                  </a:lnTo>
                  <a:close/>
                </a:path>
                <a:path extrusionOk="0" h="21600" w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lnTo>
                    <a:pt x="1350" y="5400"/>
                  </a:lnTo>
                  <a:close/>
                </a:path>
                <a:path extrusionOk="0" h="21600" w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lnTo>
                    <a:pt x="0" y="5400"/>
                  </a:lnTo>
                  <a:close/>
                </a:path>
              </a:pathLst>
            </a:custGeom>
            <a:solidFill>
              <a:srgbClr val="99CC00"/>
            </a:solidFill>
            <a:ln cap="flat" cmpd="sng" w="9525">
              <a:solidFill>
                <a:schemeClr val="dk1"/>
              </a:solidFill>
              <a:prstDash val="solid"/>
              <a:miter lim="524288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0" name="Google Shape;500;p32"/>
            <p:cNvSpPr txBox="1"/>
            <p:nvPr/>
          </p:nvSpPr>
          <p:spPr>
            <a:xfrm>
              <a:off x="9072" y="7902"/>
              <a:ext cx="316" cy="23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2575" lIns="45150" spcFirstLastPara="1" rIns="45150" wrap="square" tIns="22575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900"/>
                <a:buFont typeface="Arial"/>
                <a:buNone/>
              </a:pPr>
              <a:r>
                <a:rPr b="1" i="0" lang="en-US" sz="9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14.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501" name="Google Shape;501;p32"/>
            <p:cNvGrpSpPr/>
            <p:nvPr/>
          </p:nvGrpSpPr>
          <p:grpSpPr>
            <a:xfrm>
              <a:off x="3742" y="7877"/>
              <a:ext cx="1315" cy="953"/>
              <a:chOff x="5843" y="7863"/>
              <a:chExt cx="1315" cy="953"/>
            </a:xfrm>
          </p:grpSpPr>
          <p:pic>
            <p:nvPicPr>
              <p:cNvPr descr="mapamundi" id="502" name="Google Shape;502;p32"/>
              <p:cNvPicPr preferRelativeResize="0"/>
              <p:nvPr/>
            </p:nvPicPr>
            <p:blipFill rotWithShape="1">
              <a:blip r:embed="rId7">
                <a:alphaModFix/>
              </a:blip>
              <a:srcRect b="0" l="0" r="0" t="0"/>
              <a:stretch/>
            </p:blipFill>
            <p:spPr>
              <a:xfrm>
                <a:off x="5851" y="7893"/>
                <a:ext cx="1270" cy="67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03" name="Google Shape;503;p32"/>
              <p:cNvSpPr/>
              <p:nvPr/>
            </p:nvSpPr>
            <p:spPr>
              <a:xfrm>
                <a:off x="5843" y="7863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04" name="Google Shape;504;p32"/>
              <p:cNvSpPr/>
              <p:nvPr/>
            </p:nvSpPr>
            <p:spPr>
              <a:xfrm rot="10800000">
                <a:off x="5942" y="8437"/>
                <a:ext cx="1088" cy="182"/>
              </a:xfrm>
              <a:custGeom>
                <a:rect b="b" l="l" r="r" t="t"/>
                <a:pathLst>
                  <a:path extrusionOk="0" h="21600" w="21600">
                    <a:moveTo>
                      <a:pt x="16200" y="0"/>
                    </a:moveTo>
                    <a:lnTo>
                      <a:pt x="16200" y="5400"/>
                    </a:lnTo>
                    <a:lnTo>
                      <a:pt x="3375" y="5400"/>
                    </a:lnTo>
                    <a:lnTo>
                      <a:pt x="3375" y="16200"/>
                    </a:lnTo>
                    <a:lnTo>
                      <a:pt x="16200" y="16200"/>
                    </a:lnTo>
                    <a:lnTo>
                      <a:pt x="16200" y="21600"/>
                    </a:lnTo>
                    <a:lnTo>
                      <a:pt x="21600" y="10800"/>
                    </a:lnTo>
                    <a:lnTo>
                      <a:pt x="16200" y="0"/>
                    </a:lnTo>
                    <a:close/>
                  </a:path>
                  <a:path extrusionOk="0" h="21600" w="21600">
                    <a:moveTo>
                      <a:pt x="1350" y="5400"/>
                    </a:moveTo>
                    <a:lnTo>
                      <a:pt x="1350" y="16200"/>
                    </a:lnTo>
                    <a:lnTo>
                      <a:pt x="2700" y="16200"/>
                    </a:lnTo>
                    <a:lnTo>
                      <a:pt x="2700" y="5400"/>
                    </a:lnTo>
                    <a:lnTo>
                      <a:pt x="1350" y="5400"/>
                    </a:lnTo>
                    <a:close/>
                  </a:path>
                  <a:path extrusionOk="0" h="21600" w="21600">
                    <a:moveTo>
                      <a:pt x="0" y="5400"/>
                    </a:moveTo>
                    <a:lnTo>
                      <a:pt x="0" y="16200"/>
                    </a:lnTo>
                    <a:lnTo>
                      <a:pt x="675" y="16200"/>
                    </a:lnTo>
                    <a:lnTo>
                      <a:pt x="675" y="5400"/>
                    </a:lnTo>
                    <a:lnTo>
                      <a:pt x="0" y="5400"/>
                    </a:lnTo>
                    <a:close/>
                  </a:path>
                </a:pathLst>
              </a:custGeom>
              <a:solidFill>
                <a:srgbClr val="FF0000"/>
              </a:solidFill>
              <a:ln cap="flat" cmpd="sng" w="19050">
                <a:solidFill>
                  <a:schemeClr val="dk1"/>
                </a:solidFill>
                <a:prstDash val="solid"/>
                <a:miter lim="524288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05" name="Google Shape;505;p32"/>
              <p:cNvSpPr txBox="1"/>
              <p:nvPr/>
            </p:nvSpPr>
            <p:spPr>
              <a:xfrm>
                <a:off x="6783" y="8576"/>
                <a:ext cx="316" cy="2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33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3300"/>
                    </a:solidFill>
                    <a:latin typeface="Arial"/>
                    <a:ea typeface="Arial"/>
                    <a:cs typeface="Arial"/>
                    <a:sym typeface="Arial"/>
                  </a:rPr>
                  <a:t>18.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506" name="Google Shape;506;p32"/>
            <p:cNvGrpSpPr/>
            <p:nvPr/>
          </p:nvGrpSpPr>
          <p:grpSpPr>
            <a:xfrm>
              <a:off x="333" y="6921"/>
              <a:ext cx="1369" cy="953"/>
              <a:chOff x="1897" y="7883"/>
              <a:chExt cx="1369" cy="953"/>
            </a:xfrm>
          </p:grpSpPr>
          <p:sp>
            <p:nvSpPr>
              <p:cNvPr id="507" name="Google Shape;507;p32"/>
              <p:cNvSpPr/>
              <p:nvPr/>
            </p:nvSpPr>
            <p:spPr>
              <a:xfrm>
                <a:off x="1897" y="7883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08" name="Google Shape;508;p32"/>
              <p:cNvSpPr txBox="1"/>
              <p:nvPr/>
            </p:nvSpPr>
            <p:spPr>
              <a:xfrm>
                <a:off x="1905" y="7901"/>
                <a:ext cx="1361" cy="84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21.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</a:t>
                </a:r>
                <a:endParaRPr b="1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t/>
                </a:r>
                <a:endParaRPr b="0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t/>
                </a:r>
                <a:endParaRPr b="0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t/>
                </a:r>
                <a:endParaRPr b="0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Avanza 2 casillas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09" name="Google Shape;509;p32"/>
              <p:cNvSpPr/>
              <p:nvPr/>
            </p:nvSpPr>
            <p:spPr>
              <a:xfrm>
                <a:off x="1966" y="8168"/>
                <a:ext cx="1179" cy="318"/>
              </a:xfrm>
              <a:prstGeom prst="ellipseRibbon2">
                <a:avLst>
                  <a:gd fmla="val 2876" name="adj1"/>
                  <a:gd fmla="val 15011" name="adj2"/>
                  <a:gd fmla="val 12500" name="adj3"/>
                </a:avLst>
              </a:prstGeom>
              <a:solidFill>
                <a:srgbClr val="33CCCC"/>
              </a:solidFill>
              <a:ln cap="flat" cmpd="sng" w="254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22575" lIns="45150" spcFirstLastPara="1" rIns="45150" wrap="square" tIns="22575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600"/>
                  <a:buFont typeface="Dancing Script"/>
                  <a:buNone/>
                </a:pPr>
                <a:r>
                  <a:rPr b="1" i="0" lang="en-US" sz="600" u="none" cap="none" strike="noStrike">
                    <a:solidFill>
                      <a:schemeClr val="dk1"/>
                    </a:solidFill>
                    <a:latin typeface="Dancing Script"/>
                    <a:ea typeface="Dancing Script"/>
                    <a:cs typeface="Dancing Script"/>
                    <a:sym typeface="Dancing Script"/>
                  </a:rPr>
                  <a:t>ERES DOCTOR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510" name="Google Shape;510;p32"/>
            <p:cNvSpPr/>
            <p:nvPr/>
          </p:nvSpPr>
          <p:spPr>
            <a:xfrm>
              <a:off x="327" y="5970"/>
              <a:ext cx="1315" cy="953"/>
            </a:xfrm>
            <a:prstGeom prst="roundRect">
              <a:avLst>
                <a:gd fmla="val 16667" name="adj"/>
              </a:avLst>
            </a:prstGeom>
            <a:noFill/>
            <a:ln cap="flat" cmpd="sng" w="381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1" name="Google Shape;511;p32"/>
            <p:cNvSpPr txBox="1"/>
            <p:nvPr/>
          </p:nvSpPr>
          <p:spPr>
            <a:xfrm>
              <a:off x="382" y="6015"/>
              <a:ext cx="316" cy="23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2575" lIns="45150" spcFirstLastPara="1" rIns="45150" wrap="square" tIns="22575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3300"/>
                </a:buClr>
                <a:buSzPts val="900"/>
                <a:buFont typeface="Arial"/>
                <a:buNone/>
              </a:pPr>
              <a:r>
                <a:rPr b="1" i="0" lang="en-US" sz="900" u="none" cap="none" strike="noStrike">
                  <a:solidFill>
                    <a:srgbClr val="FF3300"/>
                  </a:solidFill>
                  <a:latin typeface="Arial"/>
                  <a:ea typeface="Arial"/>
                  <a:cs typeface="Arial"/>
                  <a:sym typeface="Arial"/>
                </a:rPr>
                <a:t>22.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512" name="Google Shape;512;p32"/>
            <p:cNvGrpSpPr/>
            <p:nvPr/>
          </p:nvGrpSpPr>
          <p:grpSpPr>
            <a:xfrm>
              <a:off x="324" y="5017"/>
              <a:ext cx="1521" cy="953"/>
              <a:chOff x="568" y="6940"/>
              <a:chExt cx="1521" cy="953"/>
            </a:xfrm>
          </p:grpSpPr>
          <p:sp>
            <p:nvSpPr>
              <p:cNvPr id="513" name="Google Shape;513;p32"/>
              <p:cNvSpPr/>
              <p:nvPr/>
            </p:nvSpPr>
            <p:spPr>
              <a:xfrm>
                <a:off x="568" y="6940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14" name="Google Shape;514;p32"/>
              <p:cNvSpPr txBox="1"/>
              <p:nvPr/>
            </p:nvSpPr>
            <p:spPr>
              <a:xfrm>
                <a:off x="592" y="7007"/>
                <a:ext cx="1497" cy="87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l">
                  <a:lnSpc>
                    <a:spcPct val="7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23.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Merecidas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7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      vacaciones.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t/>
                </a:r>
                <a:endParaRPr b="0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t/>
                </a:r>
                <a:endParaRPr b="0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          Avanza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pic>
            <p:nvPicPr>
              <p:cNvPr descr="roncar" id="515" name="Google Shape;515;p32"/>
              <p:cNvPicPr preferRelativeResize="0"/>
              <p:nvPr/>
            </p:nvPicPr>
            <p:blipFill rotWithShape="1">
              <a:blip r:embed="rId8">
                <a:alphaModFix/>
              </a:blip>
              <a:srcRect b="0" l="0" r="0" t="0"/>
              <a:stretch/>
            </p:blipFill>
            <p:spPr>
              <a:xfrm>
                <a:off x="947" y="7289"/>
                <a:ext cx="570" cy="421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516" name="Google Shape;516;p32"/>
            <p:cNvGrpSpPr/>
            <p:nvPr/>
          </p:nvGrpSpPr>
          <p:grpSpPr>
            <a:xfrm>
              <a:off x="312" y="2153"/>
              <a:ext cx="1322" cy="2924"/>
              <a:chOff x="553" y="4077"/>
              <a:chExt cx="1322" cy="2924"/>
            </a:xfrm>
          </p:grpSpPr>
          <p:sp>
            <p:nvSpPr>
              <p:cNvPr id="517" name="Google Shape;517;p32"/>
              <p:cNvSpPr/>
              <p:nvPr/>
            </p:nvSpPr>
            <p:spPr>
              <a:xfrm>
                <a:off x="560" y="5984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18" name="Google Shape;518;p32"/>
              <p:cNvSpPr/>
              <p:nvPr/>
            </p:nvSpPr>
            <p:spPr>
              <a:xfrm>
                <a:off x="560" y="4077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19" name="Google Shape;519;p32"/>
              <p:cNvSpPr/>
              <p:nvPr/>
            </p:nvSpPr>
            <p:spPr>
              <a:xfrm>
                <a:off x="553" y="5034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20" name="Google Shape;520;p32"/>
              <p:cNvSpPr txBox="1"/>
              <p:nvPr/>
            </p:nvSpPr>
            <p:spPr>
              <a:xfrm>
                <a:off x="569" y="6020"/>
                <a:ext cx="1179" cy="98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24.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Solicitas beca postdoctoral.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t/>
                </a:r>
                <a:endParaRPr b="0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80"/>
                  </a:spcBef>
                  <a:spcAft>
                    <a:spcPts val="0"/>
                  </a:spcAft>
                  <a:buClr>
                    <a:schemeClr val="dk1"/>
                  </a:buClr>
                  <a:buSzPts val="400"/>
                  <a:buFont typeface="Arial"/>
                  <a:buNone/>
                </a:pPr>
                <a:r>
                  <a:t/>
                </a:r>
                <a:endParaRPr b="0" i="0" sz="4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(ilusos…)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800"/>
                  <a:buFont typeface="Arial"/>
                  <a:buNone/>
                </a:pPr>
                <a:r>
                  <a:t/>
                </a:r>
                <a:endParaRPr b="0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21" name="Google Shape;521;p32"/>
              <p:cNvSpPr txBox="1"/>
              <p:nvPr/>
            </p:nvSpPr>
            <p:spPr>
              <a:xfrm>
                <a:off x="584" y="4105"/>
                <a:ext cx="1271" cy="106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26.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9 meses esperando resolución.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Pierdes 9 turnos y 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 saltas 5 casillas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800"/>
                  <a:buFont typeface="Arial"/>
                  <a:buNone/>
                </a:pPr>
                <a:r>
                  <a:t/>
                </a:r>
                <a:endParaRPr b="1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22" name="Google Shape;522;p32"/>
              <p:cNvSpPr/>
              <p:nvPr/>
            </p:nvSpPr>
            <p:spPr>
              <a:xfrm rot="-5400000">
                <a:off x="747" y="5759"/>
                <a:ext cx="1972" cy="162"/>
              </a:xfrm>
              <a:custGeom>
                <a:rect b="b" l="l" r="r" t="t"/>
                <a:pathLst>
                  <a:path extrusionOk="0" h="21600" w="21600">
                    <a:moveTo>
                      <a:pt x="17908" y="0"/>
                    </a:moveTo>
                    <a:lnTo>
                      <a:pt x="17908" y="6133"/>
                    </a:lnTo>
                    <a:lnTo>
                      <a:pt x="3375" y="6133"/>
                    </a:lnTo>
                    <a:lnTo>
                      <a:pt x="3375" y="15467"/>
                    </a:lnTo>
                    <a:lnTo>
                      <a:pt x="17908" y="15467"/>
                    </a:lnTo>
                    <a:lnTo>
                      <a:pt x="17908" y="21600"/>
                    </a:lnTo>
                    <a:lnTo>
                      <a:pt x="21600" y="10800"/>
                    </a:lnTo>
                    <a:lnTo>
                      <a:pt x="17908" y="0"/>
                    </a:lnTo>
                    <a:close/>
                  </a:path>
                  <a:path extrusionOk="0" h="21600" w="21600">
                    <a:moveTo>
                      <a:pt x="1350" y="6133"/>
                    </a:moveTo>
                    <a:lnTo>
                      <a:pt x="1350" y="15467"/>
                    </a:lnTo>
                    <a:lnTo>
                      <a:pt x="2700" y="15467"/>
                    </a:lnTo>
                    <a:lnTo>
                      <a:pt x="2700" y="6133"/>
                    </a:lnTo>
                    <a:lnTo>
                      <a:pt x="1350" y="6133"/>
                    </a:lnTo>
                    <a:close/>
                  </a:path>
                  <a:path extrusionOk="0" h="21600" w="21600">
                    <a:moveTo>
                      <a:pt x="0" y="6133"/>
                    </a:moveTo>
                    <a:lnTo>
                      <a:pt x="0" y="15467"/>
                    </a:lnTo>
                    <a:lnTo>
                      <a:pt x="675" y="15467"/>
                    </a:lnTo>
                    <a:lnTo>
                      <a:pt x="675" y="6133"/>
                    </a:lnTo>
                    <a:lnTo>
                      <a:pt x="0" y="6133"/>
                    </a:lnTo>
                    <a:close/>
                  </a:path>
                </a:pathLst>
              </a:custGeom>
              <a:solidFill>
                <a:srgbClr val="99CC00"/>
              </a:solidFill>
              <a:ln cap="flat" cmpd="sng" w="19050">
                <a:solidFill>
                  <a:schemeClr val="dk1"/>
                </a:solidFill>
                <a:prstDash val="solid"/>
                <a:miter lim="524288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23" name="Google Shape;523;p32"/>
              <p:cNvSpPr txBox="1"/>
              <p:nvPr/>
            </p:nvSpPr>
            <p:spPr>
              <a:xfrm>
                <a:off x="563" y="5107"/>
                <a:ext cx="1152" cy="4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33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3300"/>
                    </a:solidFill>
                    <a:latin typeface="Arial"/>
                    <a:ea typeface="Arial"/>
                    <a:cs typeface="Arial"/>
                    <a:sym typeface="Arial"/>
                  </a:rPr>
                  <a:t>25.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Esto…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700"/>
                  <a:buFont typeface="Arial"/>
                  <a:buNone/>
                </a:pPr>
                <a:r>
                  <a:rPr b="0" i="0" lang="en-US" sz="7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requiere su tiempo</a:t>
                </a:r>
                <a:r>
                  <a:rPr b="1" i="0" lang="en-US" sz="7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…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700"/>
                  <a:buFont typeface="Arial"/>
                  <a:buNone/>
                </a:pPr>
                <a:r>
                  <a:t/>
                </a:r>
                <a:endParaRPr b="1" i="0" sz="7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pic>
            <p:nvPicPr>
              <p:cNvPr descr="dibujo%20reloj" id="524" name="Google Shape;524;p32"/>
              <p:cNvPicPr preferRelativeResize="0"/>
              <p:nvPr/>
            </p:nvPicPr>
            <p:blipFill rotWithShape="1">
              <a:blip r:embed="rId9">
                <a:alphaModFix/>
              </a:blip>
              <a:srcRect b="0" l="0" r="0" t="0"/>
              <a:stretch/>
            </p:blipFill>
            <p:spPr>
              <a:xfrm>
                <a:off x="925" y="5476"/>
                <a:ext cx="499" cy="44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sp>
          <p:nvSpPr>
            <p:cNvPr id="525" name="Google Shape;525;p32"/>
            <p:cNvSpPr/>
            <p:nvPr/>
          </p:nvSpPr>
          <p:spPr>
            <a:xfrm>
              <a:off x="1633" y="1716"/>
              <a:ext cx="1315" cy="953"/>
            </a:xfrm>
            <a:prstGeom prst="roundRect">
              <a:avLst>
                <a:gd fmla="val 16667" name="adj"/>
              </a:avLst>
            </a:prstGeom>
            <a:noFill/>
            <a:ln cap="flat" cmpd="sng" w="381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6" name="Google Shape;526;p32"/>
            <p:cNvSpPr txBox="1"/>
            <p:nvPr/>
          </p:nvSpPr>
          <p:spPr>
            <a:xfrm>
              <a:off x="1685" y="1696"/>
              <a:ext cx="1303" cy="86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2575" lIns="45150" spcFirstLastPara="1" rIns="45150" wrap="square" tIns="22575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ts val="900"/>
                <a:buFont typeface="Arial"/>
                <a:buNone/>
              </a:pPr>
              <a:r>
                <a:rPr b="1" i="0" lang="en-US" sz="900" u="none" cap="none" strike="noStrike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27.</a:t>
              </a:r>
              <a:r>
                <a:rPr b="0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 </a:t>
              </a:r>
              <a:r>
                <a:rPr b="1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SIN BECA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00"/>
                <a:buFont typeface="Arial"/>
                <a:buNone/>
              </a:pPr>
              <a:r>
                <a:t/>
              </a:r>
              <a:endParaRPr b="0" i="0" sz="5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700"/>
                <a:buFont typeface="Arial"/>
                <a:buNone/>
              </a:pPr>
              <a:r>
                <a:rPr b="1" i="0" lang="en-US" sz="7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Decide abandonar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700"/>
                <a:buFont typeface="Arial"/>
                <a:buNone/>
              </a:pPr>
              <a:r>
                <a:rPr b="1" i="0" lang="en-US" sz="7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el juego o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700"/>
                <a:buFont typeface="Arial"/>
                <a:buNone/>
              </a:pPr>
              <a:r>
                <a:rPr b="1" i="0" lang="en-US" sz="7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seguir con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700"/>
                <a:buFont typeface="Arial"/>
                <a:buNone/>
              </a:pPr>
              <a:r>
                <a:rPr b="1" i="0" lang="en-US" sz="7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desventaja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descr="j0339898" id="527" name="Google Shape;527;p32"/>
            <p:cNvPicPr preferRelativeResize="0"/>
            <p:nvPr/>
          </p:nvPicPr>
          <p:blipFill rotWithShape="1">
            <a:blip r:embed="rId10">
              <a:alphaModFix/>
            </a:blip>
            <a:srcRect b="0" l="0" r="0" t="0"/>
            <a:stretch/>
          </p:blipFill>
          <p:spPr>
            <a:xfrm flipH="1">
              <a:off x="2359" y="2177"/>
              <a:ext cx="405" cy="40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28" name="Google Shape;528;p32"/>
            <p:cNvSpPr/>
            <p:nvPr/>
          </p:nvSpPr>
          <p:spPr>
            <a:xfrm rot="-5400000">
              <a:off x="626" y="6326"/>
              <a:ext cx="725" cy="272"/>
            </a:xfrm>
            <a:custGeom>
              <a:rect b="b" l="l" r="r" t="t"/>
              <a:pathLst>
                <a:path extrusionOk="0" h="21600" w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lnTo>
                    <a:pt x="16200" y="0"/>
                  </a:lnTo>
                  <a:close/>
                </a:path>
                <a:path extrusionOk="0" h="21600" w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lnTo>
                    <a:pt x="1350" y="5400"/>
                  </a:lnTo>
                  <a:close/>
                </a:path>
                <a:path extrusionOk="0" h="21600" w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lnTo>
                    <a:pt x="0" y="5400"/>
                  </a:lnTo>
                  <a:close/>
                </a:path>
              </a:pathLst>
            </a:custGeom>
            <a:solidFill>
              <a:srgbClr val="FF0000"/>
            </a:solidFill>
            <a:ln cap="flat" cmpd="sng" w="9525">
              <a:solidFill>
                <a:schemeClr val="dk1"/>
              </a:solidFill>
              <a:prstDash val="solid"/>
              <a:miter lim="524288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descr="vuelta" id="529" name="Google Shape;529;p32"/>
            <p:cNvPicPr preferRelativeResize="0"/>
            <p:nvPr/>
          </p:nvPicPr>
          <p:blipFill rotWithShape="1">
            <a:blip r:embed="rId11">
              <a:alphaModFix/>
            </a:blip>
            <a:srcRect b="14893" l="26444" r="12608" t="12904"/>
            <a:stretch/>
          </p:blipFill>
          <p:spPr>
            <a:xfrm>
              <a:off x="6122" y="1814"/>
              <a:ext cx="410" cy="499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530" name="Google Shape;530;p32"/>
            <p:cNvCxnSpPr/>
            <p:nvPr/>
          </p:nvCxnSpPr>
          <p:spPr>
            <a:xfrm>
              <a:off x="6974" y="2114"/>
              <a:ext cx="907" cy="0"/>
            </a:xfrm>
            <a:prstGeom prst="straightConnector1">
              <a:avLst/>
            </a:prstGeom>
            <a:noFill/>
            <a:ln cap="flat" cmpd="sng" w="25400">
              <a:solidFill>
                <a:srgbClr val="FF6600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531" name="Google Shape;531;p32"/>
            <p:cNvCxnSpPr/>
            <p:nvPr/>
          </p:nvCxnSpPr>
          <p:spPr>
            <a:xfrm>
              <a:off x="7905" y="2090"/>
              <a:ext cx="91" cy="0"/>
            </a:xfrm>
            <a:prstGeom prst="straightConnector1">
              <a:avLst/>
            </a:prstGeom>
            <a:noFill/>
            <a:ln cap="flat" cmpd="sng" w="25400">
              <a:solidFill>
                <a:srgbClr val="FF6600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532" name="Google Shape;532;p32"/>
            <p:cNvCxnSpPr/>
            <p:nvPr/>
          </p:nvCxnSpPr>
          <p:spPr>
            <a:xfrm>
              <a:off x="7905" y="2135"/>
              <a:ext cx="91" cy="0"/>
            </a:xfrm>
            <a:prstGeom prst="straightConnector1">
              <a:avLst/>
            </a:prstGeom>
            <a:noFill/>
            <a:ln cap="flat" cmpd="sng" w="25400">
              <a:solidFill>
                <a:srgbClr val="FF6600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533" name="Google Shape;533;p32"/>
            <p:cNvSpPr txBox="1"/>
            <p:nvPr/>
          </p:nvSpPr>
          <p:spPr>
            <a:xfrm rot="10800000">
              <a:off x="6917" y="2502"/>
              <a:ext cx="1252" cy="17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2575" lIns="45150" spcFirstLastPara="1" rIns="45150" wrap="square" tIns="22575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600"/>
                <a:buFont typeface="Arial"/>
                <a:buNone/>
              </a:pPr>
              <a:r>
                <a:rPr b="1" i="1" lang="en-US" sz="6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Solución =super-pringao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534" name="Google Shape;534;p32"/>
            <p:cNvGrpSpPr/>
            <p:nvPr/>
          </p:nvGrpSpPr>
          <p:grpSpPr>
            <a:xfrm>
              <a:off x="7863" y="3626"/>
              <a:ext cx="1315" cy="953"/>
              <a:chOff x="7635" y="3626"/>
              <a:chExt cx="1315" cy="953"/>
            </a:xfrm>
          </p:grpSpPr>
          <p:grpSp>
            <p:nvGrpSpPr>
              <p:cNvPr id="535" name="Google Shape;535;p32"/>
              <p:cNvGrpSpPr/>
              <p:nvPr/>
            </p:nvGrpSpPr>
            <p:grpSpPr>
              <a:xfrm>
                <a:off x="7635" y="3626"/>
                <a:ext cx="1315" cy="953"/>
                <a:chOff x="9654" y="7154"/>
                <a:chExt cx="1315" cy="953"/>
              </a:xfrm>
            </p:grpSpPr>
            <p:sp>
              <p:nvSpPr>
                <p:cNvPr id="536" name="Google Shape;536;p32"/>
                <p:cNvSpPr/>
                <p:nvPr/>
              </p:nvSpPr>
              <p:spPr>
                <a:xfrm>
                  <a:off x="9654" y="7154"/>
                  <a:ext cx="1315" cy="953"/>
                </a:xfrm>
                <a:prstGeom prst="roundRect">
                  <a:avLst>
                    <a:gd fmla="val 16667" name="adj"/>
                  </a:avLst>
                </a:prstGeom>
                <a:gradFill>
                  <a:gsLst>
                    <a:gs pos="0">
                      <a:srgbClr val="FF9900"/>
                    </a:gs>
                    <a:gs pos="50000">
                      <a:srgbClr val="FF3300"/>
                    </a:gs>
                    <a:gs pos="100000">
                      <a:srgbClr val="FF9900"/>
                    </a:gs>
                  </a:gsLst>
                  <a:lin ang="5400000" scaled="0"/>
                </a:gradFill>
                <a:ln cap="flat" cmpd="sng" w="38100">
                  <a:solidFill>
                    <a:schemeClr val="dk1"/>
                  </a:solidFill>
                  <a:prstDash val="solid"/>
                  <a:miter lim="800000"/>
                  <a:headEnd len="sm" w="sm" type="none"/>
                  <a:tailEnd len="sm" w="sm" type="none"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537" name="Google Shape;537;p32"/>
                <p:cNvSpPr txBox="1"/>
                <p:nvPr/>
              </p:nvSpPr>
              <p:spPr>
                <a:xfrm>
                  <a:off x="9847" y="7428"/>
                  <a:ext cx="931" cy="403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anchorCtr="0" anchor="t" bIns="22575" lIns="45150" spcFirstLastPara="1" rIns="45150" wrap="square" tIns="22575">
                  <a:sp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dk1"/>
                    </a:buClr>
                    <a:buSzPts val="1800"/>
                    <a:buFont typeface="Arial"/>
                    <a:buNone/>
                  </a:pPr>
                  <a:r>
                    <a:rPr b="1" i="1" lang="en-US" sz="1800" u="none" cap="none" strike="noStrike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rPr>
                    <a:t>BECA</a:t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sp>
            <p:nvSpPr>
              <p:cNvPr id="538" name="Google Shape;538;p32"/>
              <p:cNvSpPr txBox="1"/>
              <p:nvPr/>
            </p:nvSpPr>
            <p:spPr>
              <a:xfrm>
                <a:off x="7732" y="3656"/>
                <a:ext cx="316" cy="2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33.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539" name="Google Shape;539;p32"/>
            <p:cNvGrpSpPr/>
            <p:nvPr/>
          </p:nvGrpSpPr>
          <p:grpSpPr>
            <a:xfrm>
              <a:off x="7878" y="5531"/>
              <a:ext cx="1315" cy="953"/>
              <a:chOff x="7662" y="5531"/>
              <a:chExt cx="1315" cy="953"/>
            </a:xfrm>
          </p:grpSpPr>
          <p:grpSp>
            <p:nvGrpSpPr>
              <p:cNvPr id="540" name="Google Shape;540;p32"/>
              <p:cNvGrpSpPr/>
              <p:nvPr/>
            </p:nvGrpSpPr>
            <p:grpSpPr>
              <a:xfrm>
                <a:off x="7662" y="5531"/>
                <a:ext cx="1315" cy="953"/>
                <a:chOff x="9654" y="7154"/>
                <a:chExt cx="1315" cy="953"/>
              </a:xfrm>
            </p:grpSpPr>
            <p:sp>
              <p:nvSpPr>
                <p:cNvPr id="541" name="Google Shape;541;p32"/>
                <p:cNvSpPr/>
                <p:nvPr/>
              </p:nvSpPr>
              <p:spPr>
                <a:xfrm>
                  <a:off x="9654" y="7154"/>
                  <a:ext cx="1315" cy="953"/>
                </a:xfrm>
                <a:prstGeom prst="roundRect">
                  <a:avLst>
                    <a:gd fmla="val 16667" name="adj"/>
                  </a:avLst>
                </a:prstGeom>
                <a:gradFill>
                  <a:gsLst>
                    <a:gs pos="0">
                      <a:srgbClr val="FF9900"/>
                    </a:gs>
                    <a:gs pos="50000">
                      <a:srgbClr val="FF3300"/>
                    </a:gs>
                    <a:gs pos="100000">
                      <a:srgbClr val="FF9900"/>
                    </a:gs>
                  </a:gsLst>
                  <a:lin ang="5400000" scaled="0"/>
                </a:gradFill>
                <a:ln cap="flat" cmpd="sng" w="38100">
                  <a:solidFill>
                    <a:schemeClr val="dk1"/>
                  </a:solidFill>
                  <a:prstDash val="solid"/>
                  <a:miter lim="800000"/>
                  <a:headEnd len="sm" w="sm" type="none"/>
                  <a:tailEnd len="sm" w="sm" type="none"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542" name="Google Shape;542;p32"/>
                <p:cNvSpPr txBox="1"/>
                <p:nvPr/>
              </p:nvSpPr>
              <p:spPr>
                <a:xfrm>
                  <a:off x="9846" y="7430"/>
                  <a:ext cx="931" cy="403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anchorCtr="0" anchor="t" bIns="22575" lIns="45150" spcFirstLastPara="1" rIns="45150" wrap="square" tIns="22575">
                  <a:sp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dk1"/>
                    </a:buClr>
                    <a:buSzPts val="1800"/>
                    <a:buFont typeface="Arial"/>
                    <a:buNone/>
                  </a:pPr>
                  <a:r>
                    <a:rPr b="1" i="1" lang="en-US" sz="1800" u="none" cap="none" strike="noStrike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rPr>
                    <a:t>BECA</a:t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sp>
            <p:nvSpPr>
              <p:cNvPr id="543" name="Google Shape;543;p32"/>
              <p:cNvSpPr txBox="1"/>
              <p:nvPr/>
            </p:nvSpPr>
            <p:spPr>
              <a:xfrm>
                <a:off x="7733" y="5625"/>
                <a:ext cx="316" cy="2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35.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544" name="Google Shape;544;p32"/>
            <p:cNvGrpSpPr/>
            <p:nvPr/>
          </p:nvGrpSpPr>
          <p:grpSpPr>
            <a:xfrm>
              <a:off x="6308" y="6489"/>
              <a:ext cx="1315" cy="953"/>
              <a:chOff x="5576" y="6501"/>
              <a:chExt cx="1315" cy="953"/>
            </a:xfrm>
          </p:grpSpPr>
          <p:grpSp>
            <p:nvGrpSpPr>
              <p:cNvPr id="545" name="Google Shape;545;p32"/>
              <p:cNvGrpSpPr/>
              <p:nvPr/>
            </p:nvGrpSpPr>
            <p:grpSpPr>
              <a:xfrm>
                <a:off x="5576" y="6501"/>
                <a:ext cx="1315" cy="953"/>
                <a:chOff x="9654" y="7154"/>
                <a:chExt cx="1315" cy="953"/>
              </a:xfrm>
            </p:grpSpPr>
            <p:sp>
              <p:nvSpPr>
                <p:cNvPr id="546" name="Google Shape;546;p32"/>
                <p:cNvSpPr/>
                <p:nvPr/>
              </p:nvSpPr>
              <p:spPr>
                <a:xfrm>
                  <a:off x="9654" y="7154"/>
                  <a:ext cx="1315" cy="953"/>
                </a:xfrm>
                <a:prstGeom prst="roundRect">
                  <a:avLst>
                    <a:gd fmla="val 16667" name="adj"/>
                  </a:avLst>
                </a:prstGeom>
                <a:gradFill>
                  <a:gsLst>
                    <a:gs pos="0">
                      <a:srgbClr val="FF9900"/>
                    </a:gs>
                    <a:gs pos="50000">
                      <a:srgbClr val="FF3300"/>
                    </a:gs>
                    <a:gs pos="100000">
                      <a:srgbClr val="FF9900"/>
                    </a:gs>
                  </a:gsLst>
                  <a:lin ang="5400000" scaled="0"/>
                </a:gradFill>
                <a:ln cap="flat" cmpd="sng" w="38100">
                  <a:solidFill>
                    <a:schemeClr val="dk1"/>
                  </a:solidFill>
                  <a:prstDash val="solid"/>
                  <a:miter lim="800000"/>
                  <a:headEnd len="sm" w="sm" type="none"/>
                  <a:tailEnd len="sm" w="sm" type="none"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547" name="Google Shape;547;p32"/>
                <p:cNvSpPr txBox="1"/>
                <p:nvPr/>
              </p:nvSpPr>
              <p:spPr>
                <a:xfrm>
                  <a:off x="9847" y="7429"/>
                  <a:ext cx="931" cy="403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anchorCtr="0" anchor="t" bIns="22575" lIns="45150" spcFirstLastPara="1" rIns="45150" wrap="square" tIns="22575">
                  <a:sp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dk1"/>
                    </a:buClr>
                    <a:buSzPts val="1800"/>
                    <a:buFont typeface="Arial"/>
                    <a:buNone/>
                  </a:pPr>
                  <a:r>
                    <a:rPr b="1" i="1" lang="en-US" sz="1800" u="none" cap="none" strike="noStrike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rPr>
                    <a:t>BECA</a:t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sp>
            <p:nvSpPr>
              <p:cNvPr id="548" name="Google Shape;548;p32"/>
              <p:cNvSpPr txBox="1"/>
              <p:nvPr/>
            </p:nvSpPr>
            <p:spPr>
              <a:xfrm>
                <a:off x="5628" y="6529"/>
                <a:ext cx="316" cy="2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37.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549" name="Google Shape;549;p32"/>
            <p:cNvGrpSpPr/>
            <p:nvPr/>
          </p:nvGrpSpPr>
          <p:grpSpPr>
            <a:xfrm>
              <a:off x="2337" y="3323"/>
              <a:ext cx="1315" cy="953"/>
              <a:chOff x="3577" y="3266"/>
              <a:chExt cx="1315" cy="953"/>
            </a:xfrm>
          </p:grpSpPr>
          <p:grpSp>
            <p:nvGrpSpPr>
              <p:cNvPr id="550" name="Google Shape;550;p32"/>
              <p:cNvGrpSpPr/>
              <p:nvPr/>
            </p:nvGrpSpPr>
            <p:grpSpPr>
              <a:xfrm>
                <a:off x="3577" y="3266"/>
                <a:ext cx="1315" cy="953"/>
                <a:chOff x="9654" y="7154"/>
                <a:chExt cx="1315" cy="953"/>
              </a:xfrm>
            </p:grpSpPr>
            <p:sp>
              <p:nvSpPr>
                <p:cNvPr id="551" name="Google Shape;551;p32"/>
                <p:cNvSpPr/>
                <p:nvPr/>
              </p:nvSpPr>
              <p:spPr>
                <a:xfrm>
                  <a:off x="9654" y="7154"/>
                  <a:ext cx="1315" cy="953"/>
                </a:xfrm>
                <a:prstGeom prst="roundRect">
                  <a:avLst>
                    <a:gd fmla="val 16667" name="adj"/>
                  </a:avLst>
                </a:prstGeom>
                <a:gradFill>
                  <a:gsLst>
                    <a:gs pos="0">
                      <a:srgbClr val="FF9900"/>
                    </a:gs>
                    <a:gs pos="50000">
                      <a:srgbClr val="FF3300"/>
                    </a:gs>
                    <a:gs pos="100000">
                      <a:srgbClr val="FF9900"/>
                    </a:gs>
                  </a:gsLst>
                  <a:lin ang="5400000" scaled="0"/>
                </a:gradFill>
                <a:ln cap="flat" cmpd="sng" w="38100">
                  <a:solidFill>
                    <a:schemeClr val="dk1"/>
                  </a:solidFill>
                  <a:prstDash val="solid"/>
                  <a:miter lim="800000"/>
                  <a:headEnd len="sm" w="sm" type="none"/>
                  <a:tailEnd len="sm" w="sm" type="none"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552" name="Google Shape;552;p32"/>
                <p:cNvSpPr txBox="1"/>
                <p:nvPr/>
              </p:nvSpPr>
              <p:spPr>
                <a:xfrm>
                  <a:off x="9847" y="7428"/>
                  <a:ext cx="931" cy="403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anchorCtr="0" anchor="t" bIns="22575" lIns="45150" spcFirstLastPara="1" rIns="45150" wrap="square" tIns="22575">
                  <a:sp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dk1"/>
                    </a:buClr>
                    <a:buSzPts val="1800"/>
                    <a:buFont typeface="Arial"/>
                    <a:buNone/>
                  </a:pPr>
                  <a:r>
                    <a:rPr b="1" i="1" lang="en-US" sz="1800" u="none" cap="none" strike="noStrike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rPr>
                    <a:t>BECA</a:t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sp>
            <p:nvSpPr>
              <p:cNvPr id="553" name="Google Shape;553;p32"/>
              <p:cNvSpPr txBox="1"/>
              <p:nvPr/>
            </p:nvSpPr>
            <p:spPr>
              <a:xfrm>
                <a:off x="3613" y="3301"/>
                <a:ext cx="316" cy="2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43.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554" name="Google Shape;554;p32"/>
            <p:cNvGrpSpPr/>
            <p:nvPr/>
          </p:nvGrpSpPr>
          <p:grpSpPr>
            <a:xfrm>
              <a:off x="4968" y="3045"/>
              <a:ext cx="1315" cy="953"/>
              <a:chOff x="5534" y="4218"/>
              <a:chExt cx="1315" cy="953"/>
            </a:xfrm>
          </p:grpSpPr>
          <p:grpSp>
            <p:nvGrpSpPr>
              <p:cNvPr id="555" name="Google Shape;555;p32"/>
              <p:cNvGrpSpPr/>
              <p:nvPr/>
            </p:nvGrpSpPr>
            <p:grpSpPr>
              <a:xfrm>
                <a:off x="5534" y="4218"/>
                <a:ext cx="1315" cy="953"/>
                <a:chOff x="9654" y="7154"/>
                <a:chExt cx="1315" cy="953"/>
              </a:xfrm>
            </p:grpSpPr>
            <p:sp>
              <p:nvSpPr>
                <p:cNvPr id="556" name="Google Shape;556;p32"/>
                <p:cNvSpPr/>
                <p:nvPr/>
              </p:nvSpPr>
              <p:spPr>
                <a:xfrm>
                  <a:off x="9654" y="7154"/>
                  <a:ext cx="1315" cy="953"/>
                </a:xfrm>
                <a:prstGeom prst="roundRect">
                  <a:avLst>
                    <a:gd fmla="val 16667" name="adj"/>
                  </a:avLst>
                </a:prstGeom>
                <a:gradFill>
                  <a:gsLst>
                    <a:gs pos="0">
                      <a:srgbClr val="FF9900"/>
                    </a:gs>
                    <a:gs pos="50000">
                      <a:srgbClr val="FF3300"/>
                    </a:gs>
                    <a:gs pos="100000">
                      <a:srgbClr val="FF9900"/>
                    </a:gs>
                  </a:gsLst>
                  <a:lin ang="5400000" scaled="0"/>
                </a:gradFill>
                <a:ln cap="flat" cmpd="sng" w="38100">
                  <a:solidFill>
                    <a:schemeClr val="dk1"/>
                  </a:solidFill>
                  <a:prstDash val="solid"/>
                  <a:miter lim="800000"/>
                  <a:headEnd len="sm" w="sm" type="none"/>
                  <a:tailEnd len="sm" w="sm" type="none"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557" name="Google Shape;557;p32"/>
                <p:cNvSpPr txBox="1"/>
                <p:nvPr/>
              </p:nvSpPr>
              <p:spPr>
                <a:xfrm>
                  <a:off x="9846" y="7429"/>
                  <a:ext cx="914" cy="403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anchorCtr="0" anchor="t" bIns="22575" lIns="45150" spcFirstLastPara="1" rIns="45150" wrap="square" tIns="22575">
                  <a:sp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dk1"/>
                    </a:buClr>
                    <a:buSzPts val="1800"/>
                    <a:buFont typeface="Arial"/>
                    <a:buNone/>
                  </a:pPr>
                  <a:r>
                    <a:rPr b="1" i="1" lang="en-US" sz="1800" u="none" cap="none" strike="noStrike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rPr>
                    <a:t>BECA</a:t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sp>
            <p:nvSpPr>
              <p:cNvPr id="558" name="Google Shape;558;p32"/>
              <p:cNvSpPr txBox="1"/>
              <p:nvPr/>
            </p:nvSpPr>
            <p:spPr>
              <a:xfrm>
                <a:off x="5595" y="4245"/>
                <a:ext cx="316" cy="2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45.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559" name="Google Shape;559;p32"/>
            <p:cNvGrpSpPr/>
            <p:nvPr/>
          </p:nvGrpSpPr>
          <p:grpSpPr>
            <a:xfrm>
              <a:off x="2352" y="5226"/>
              <a:ext cx="1315" cy="953"/>
              <a:chOff x="2268" y="4596"/>
              <a:chExt cx="1315" cy="953"/>
            </a:xfrm>
          </p:grpSpPr>
          <p:sp>
            <p:nvSpPr>
              <p:cNvPr id="560" name="Google Shape;560;p32"/>
              <p:cNvSpPr/>
              <p:nvPr/>
            </p:nvSpPr>
            <p:spPr>
              <a:xfrm>
                <a:off x="2268" y="4596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61" name="Google Shape;561;p32"/>
              <p:cNvSpPr txBox="1"/>
              <p:nvPr/>
            </p:nvSpPr>
            <p:spPr>
              <a:xfrm>
                <a:off x="2347" y="4632"/>
                <a:ext cx="316" cy="2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33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3300"/>
                    </a:solidFill>
                    <a:latin typeface="Arial"/>
                    <a:ea typeface="Arial"/>
                    <a:cs typeface="Arial"/>
                    <a:sym typeface="Arial"/>
                  </a:rPr>
                  <a:t>41.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62" name="Google Shape;562;p32"/>
              <p:cNvSpPr/>
              <p:nvPr/>
            </p:nvSpPr>
            <p:spPr>
              <a:xfrm rot="-5400000">
                <a:off x="2567" y="4943"/>
                <a:ext cx="725" cy="272"/>
              </a:xfrm>
              <a:custGeom>
                <a:rect b="b" l="l" r="r" t="t"/>
                <a:pathLst>
                  <a:path extrusionOk="0" h="21600" w="21600">
                    <a:moveTo>
                      <a:pt x="16200" y="0"/>
                    </a:moveTo>
                    <a:lnTo>
                      <a:pt x="16200" y="5400"/>
                    </a:lnTo>
                    <a:lnTo>
                      <a:pt x="3375" y="5400"/>
                    </a:lnTo>
                    <a:lnTo>
                      <a:pt x="3375" y="16200"/>
                    </a:lnTo>
                    <a:lnTo>
                      <a:pt x="16200" y="16200"/>
                    </a:lnTo>
                    <a:lnTo>
                      <a:pt x="16200" y="21600"/>
                    </a:lnTo>
                    <a:lnTo>
                      <a:pt x="21600" y="10800"/>
                    </a:lnTo>
                    <a:lnTo>
                      <a:pt x="16200" y="0"/>
                    </a:lnTo>
                    <a:close/>
                  </a:path>
                  <a:path extrusionOk="0" h="21600" w="21600">
                    <a:moveTo>
                      <a:pt x="1350" y="5400"/>
                    </a:moveTo>
                    <a:lnTo>
                      <a:pt x="1350" y="16200"/>
                    </a:lnTo>
                    <a:lnTo>
                      <a:pt x="2700" y="16200"/>
                    </a:lnTo>
                    <a:lnTo>
                      <a:pt x="2700" y="5400"/>
                    </a:lnTo>
                    <a:lnTo>
                      <a:pt x="1350" y="5400"/>
                    </a:lnTo>
                    <a:close/>
                  </a:path>
                  <a:path extrusionOk="0" h="21600" w="21600">
                    <a:moveTo>
                      <a:pt x="0" y="5400"/>
                    </a:moveTo>
                    <a:lnTo>
                      <a:pt x="0" y="16200"/>
                    </a:lnTo>
                    <a:lnTo>
                      <a:pt x="675" y="16200"/>
                    </a:lnTo>
                    <a:lnTo>
                      <a:pt x="675" y="5400"/>
                    </a:lnTo>
                    <a:lnTo>
                      <a:pt x="0" y="5400"/>
                    </a:lnTo>
                    <a:close/>
                  </a:path>
                </a:pathLst>
              </a:custGeom>
              <a:solidFill>
                <a:srgbClr val="FF0000"/>
              </a:solidFill>
              <a:ln cap="flat" cmpd="sng" w="9525">
                <a:solidFill>
                  <a:schemeClr val="dk1"/>
                </a:solidFill>
                <a:prstDash val="solid"/>
                <a:miter lim="524288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cxnSp>
          <p:nvCxnSpPr>
            <p:cNvPr id="563" name="Google Shape;563;p32"/>
            <p:cNvCxnSpPr/>
            <p:nvPr/>
          </p:nvCxnSpPr>
          <p:spPr>
            <a:xfrm rot="10800000">
              <a:off x="9534" y="6597"/>
              <a:ext cx="272" cy="0"/>
            </a:xfrm>
            <a:prstGeom prst="straightConnector1">
              <a:avLst/>
            </a:prstGeom>
            <a:noFill/>
            <a:ln cap="flat" cmpd="sng" w="127000">
              <a:solidFill>
                <a:srgbClr val="FF6600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564" name="Google Shape;564;p32"/>
            <p:cNvCxnSpPr/>
            <p:nvPr/>
          </p:nvCxnSpPr>
          <p:spPr>
            <a:xfrm rot="10800000">
              <a:off x="9522" y="1509"/>
              <a:ext cx="0" cy="5126"/>
            </a:xfrm>
            <a:prstGeom prst="straightConnector1">
              <a:avLst/>
            </a:prstGeom>
            <a:noFill/>
            <a:ln cap="flat" cmpd="sng" w="127000">
              <a:solidFill>
                <a:srgbClr val="FF6600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565" name="Google Shape;565;p32"/>
            <p:cNvCxnSpPr/>
            <p:nvPr/>
          </p:nvCxnSpPr>
          <p:spPr>
            <a:xfrm rot="10800000">
              <a:off x="2397" y="1479"/>
              <a:ext cx="7167" cy="0"/>
            </a:xfrm>
            <a:prstGeom prst="straightConnector1">
              <a:avLst/>
            </a:prstGeom>
            <a:noFill/>
            <a:ln cap="flat" cmpd="sng" w="127000">
              <a:solidFill>
                <a:srgbClr val="FF6600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566" name="Google Shape;566;p32"/>
            <p:cNvCxnSpPr/>
            <p:nvPr/>
          </p:nvCxnSpPr>
          <p:spPr>
            <a:xfrm>
              <a:off x="7303" y="2449"/>
              <a:ext cx="408" cy="0"/>
            </a:xfrm>
            <a:prstGeom prst="straightConnector1">
              <a:avLst/>
            </a:prstGeom>
            <a:noFill/>
            <a:ln cap="flat" cmpd="sng" w="127000">
              <a:solidFill>
                <a:srgbClr val="FF0000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567" name="Google Shape;567;p32"/>
            <p:cNvCxnSpPr/>
            <p:nvPr/>
          </p:nvCxnSpPr>
          <p:spPr>
            <a:xfrm flipH="1">
              <a:off x="6665" y="5358"/>
              <a:ext cx="1046" cy="12"/>
            </a:xfrm>
            <a:prstGeom prst="straightConnector1">
              <a:avLst/>
            </a:prstGeom>
            <a:noFill/>
            <a:ln cap="flat" cmpd="sng" w="127000">
              <a:solidFill>
                <a:srgbClr val="FF0000"/>
              </a:solidFill>
              <a:prstDash val="solid"/>
              <a:miter lim="800000"/>
              <a:headEnd len="sm" w="sm" type="none"/>
              <a:tailEnd len="med" w="med" type="triangle"/>
            </a:ln>
          </p:spPr>
        </p:cxnSp>
        <p:pic>
          <p:nvPicPr>
            <p:cNvPr descr="j0339898" id="568" name="Google Shape;568;p32"/>
            <p:cNvPicPr preferRelativeResize="0"/>
            <p:nvPr/>
          </p:nvPicPr>
          <p:blipFill rotWithShape="1">
            <a:blip r:embed="rId12">
              <a:alphaModFix/>
            </a:blip>
            <a:srcRect b="0" l="0" r="0" t="0"/>
            <a:stretch/>
          </p:blipFill>
          <p:spPr>
            <a:xfrm>
              <a:off x="6411" y="5619"/>
              <a:ext cx="386" cy="40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Varón caucásico, anciano, con dientes torcidos, desgreñado, bata de laboratorio, gafas, pose dramática: un popular estereotipo del científico loco." id="569" name="Google Shape;569;p32"/>
            <p:cNvPicPr preferRelativeResize="0"/>
            <p:nvPr/>
          </p:nvPicPr>
          <p:blipFill rotWithShape="1">
            <a:blip r:embed="rId13">
              <a:alphaModFix/>
            </a:blip>
            <a:srcRect b="0" l="0" r="0" t="0"/>
            <a:stretch/>
          </p:blipFill>
          <p:spPr>
            <a:xfrm>
              <a:off x="4854" y="2259"/>
              <a:ext cx="680" cy="63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maleta" id="570" name="Google Shape;570;p32"/>
            <p:cNvPicPr preferRelativeResize="0"/>
            <p:nvPr/>
          </p:nvPicPr>
          <p:blipFill rotWithShape="1">
            <a:blip r:embed="rId14">
              <a:alphaModFix/>
            </a:blip>
            <a:srcRect b="0" l="0" r="0" t="0"/>
            <a:stretch/>
          </p:blipFill>
          <p:spPr>
            <a:xfrm>
              <a:off x="8800" y="4627"/>
              <a:ext cx="551" cy="57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maleta" id="571" name="Google Shape;571;p32"/>
            <p:cNvPicPr preferRelativeResize="0"/>
            <p:nvPr/>
          </p:nvPicPr>
          <p:blipFill rotWithShape="1">
            <a:blip r:embed="rId15">
              <a:alphaModFix/>
            </a:blip>
            <a:srcRect b="0" l="0" r="0" t="0"/>
            <a:stretch/>
          </p:blipFill>
          <p:spPr>
            <a:xfrm>
              <a:off x="8292" y="6522"/>
              <a:ext cx="916" cy="560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572" name="Google Shape;572;p32"/>
            <p:cNvCxnSpPr/>
            <p:nvPr/>
          </p:nvCxnSpPr>
          <p:spPr>
            <a:xfrm>
              <a:off x="2416" y="1502"/>
              <a:ext cx="0" cy="227"/>
            </a:xfrm>
            <a:prstGeom prst="straightConnector1">
              <a:avLst/>
            </a:prstGeom>
            <a:noFill/>
            <a:ln cap="flat" cmpd="sng" w="63500">
              <a:solidFill>
                <a:srgbClr val="FF6600"/>
              </a:solidFill>
              <a:prstDash val="solid"/>
              <a:miter lim="800000"/>
              <a:headEnd len="sm" w="sm" type="none"/>
              <a:tailEnd len="med" w="med" type="triangle"/>
            </a:ln>
          </p:spPr>
        </p:cxnSp>
        <p:cxnSp>
          <p:nvCxnSpPr>
            <p:cNvPr id="573" name="Google Shape;573;p32"/>
            <p:cNvCxnSpPr/>
            <p:nvPr/>
          </p:nvCxnSpPr>
          <p:spPr>
            <a:xfrm>
              <a:off x="7736" y="2323"/>
              <a:ext cx="726" cy="0"/>
            </a:xfrm>
            <a:prstGeom prst="straightConnector1">
              <a:avLst/>
            </a:prstGeom>
            <a:noFill/>
            <a:ln cap="flat" cmpd="sng" w="127000">
              <a:solidFill>
                <a:srgbClr val="FF0000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574" name="Google Shape;574;p32"/>
            <p:cNvCxnSpPr/>
            <p:nvPr/>
          </p:nvCxnSpPr>
          <p:spPr>
            <a:xfrm>
              <a:off x="8422" y="2331"/>
              <a:ext cx="0" cy="454"/>
            </a:xfrm>
            <a:prstGeom prst="straightConnector1">
              <a:avLst/>
            </a:prstGeom>
            <a:noFill/>
            <a:ln cap="flat" cmpd="sng" w="127000">
              <a:solidFill>
                <a:srgbClr val="FF0000"/>
              </a:solidFill>
              <a:prstDash val="solid"/>
              <a:miter lim="800000"/>
              <a:headEnd len="sm" w="sm" type="none"/>
              <a:tailEnd len="med" w="med" type="triangle"/>
            </a:ln>
          </p:spPr>
        </p:cxnSp>
        <p:cxnSp>
          <p:nvCxnSpPr>
            <p:cNvPr id="575" name="Google Shape;575;p32"/>
            <p:cNvCxnSpPr/>
            <p:nvPr/>
          </p:nvCxnSpPr>
          <p:spPr>
            <a:xfrm flipH="1">
              <a:off x="7983" y="5080"/>
              <a:ext cx="227" cy="90"/>
            </a:xfrm>
            <a:prstGeom prst="straightConnector1">
              <a:avLst/>
            </a:prstGeom>
            <a:noFill/>
            <a:ln cap="flat" cmpd="sng" w="127000">
              <a:solidFill>
                <a:srgbClr val="99CC00"/>
              </a:solidFill>
              <a:prstDash val="solid"/>
              <a:miter lim="800000"/>
              <a:headEnd len="sm" w="sm" type="none"/>
              <a:tailEnd len="med" w="med" type="triangle"/>
            </a:ln>
          </p:spPr>
        </p:cxnSp>
        <p:sp>
          <p:nvSpPr>
            <p:cNvPr id="576" name="Google Shape;576;p32"/>
            <p:cNvSpPr/>
            <p:nvPr/>
          </p:nvSpPr>
          <p:spPr>
            <a:xfrm>
              <a:off x="3503" y="3354"/>
              <a:ext cx="348" cy="1315"/>
            </a:xfrm>
            <a:custGeom>
              <a:rect b="b" l="l" r="r" t="t"/>
              <a:pathLst>
                <a:path extrusionOk="0" h="1315" w="348">
                  <a:moveTo>
                    <a:pt x="0" y="1315"/>
                  </a:moveTo>
                  <a:cubicBezTo>
                    <a:pt x="144" y="1243"/>
                    <a:pt x="288" y="1172"/>
                    <a:pt x="318" y="998"/>
                  </a:cubicBezTo>
                  <a:cubicBezTo>
                    <a:pt x="348" y="824"/>
                    <a:pt x="189" y="438"/>
                    <a:pt x="182" y="272"/>
                  </a:cubicBezTo>
                  <a:cubicBezTo>
                    <a:pt x="175" y="106"/>
                    <a:pt x="258" y="45"/>
                    <a:pt x="273" y="0"/>
                  </a:cubicBezTo>
                </a:path>
              </a:pathLst>
            </a:custGeom>
            <a:noFill/>
            <a:ln cap="flat" cmpd="sng" w="127000">
              <a:solidFill>
                <a:srgbClr val="33CCC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7" name="Google Shape;577;p32"/>
            <p:cNvSpPr/>
            <p:nvPr/>
          </p:nvSpPr>
          <p:spPr>
            <a:xfrm>
              <a:off x="3469" y="3821"/>
              <a:ext cx="3039" cy="1353"/>
            </a:xfrm>
            <a:custGeom>
              <a:rect b="b" l="l" r="r" t="t"/>
              <a:pathLst>
                <a:path extrusionOk="0" h="1353" w="3039">
                  <a:moveTo>
                    <a:pt x="0" y="1315"/>
                  </a:moveTo>
                  <a:cubicBezTo>
                    <a:pt x="121" y="1334"/>
                    <a:pt x="242" y="1353"/>
                    <a:pt x="272" y="1225"/>
                  </a:cubicBezTo>
                  <a:cubicBezTo>
                    <a:pt x="302" y="1097"/>
                    <a:pt x="113" y="695"/>
                    <a:pt x="181" y="544"/>
                  </a:cubicBezTo>
                  <a:cubicBezTo>
                    <a:pt x="249" y="393"/>
                    <a:pt x="491" y="302"/>
                    <a:pt x="680" y="317"/>
                  </a:cubicBezTo>
                  <a:cubicBezTo>
                    <a:pt x="869" y="332"/>
                    <a:pt x="1119" y="582"/>
                    <a:pt x="1315" y="635"/>
                  </a:cubicBezTo>
                  <a:cubicBezTo>
                    <a:pt x="1511" y="688"/>
                    <a:pt x="1693" y="680"/>
                    <a:pt x="1859" y="635"/>
                  </a:cubicBezTo>
                  <a:cubicBezTo>
                    <a:pt x="2025" y="590"/>
                    <a:pt x="2169" y="401"/>
                    <a:pt x="2313" y="363"/>
                  </a:cubicBezTo>
                  <a:cubicBezTo>
                    <a:pt x="2457" y="325"/>
                    <a:pt x="2615" y="431"/>
                    <a:pt x="2721" y="408"/>
                  </a:cubicBezTo>
                  <a:cubicBezTo>
                    <a:pt x="2827" y="385"/>
                    <a:pt x="2895" y="295"/>
                    <a:pt x="2948" y="227"/>
                  </a:cubicBezTo>
                  <a:cubicBezTo>
                    <a:pt x="3001" y="159"/>
                    <a:pt x="3020" y="79"/>
                    <a:pt x="3039" y="0"/>
                  </a:cubicBezTo>
                </a:path>
              </a:pathLst>
            </a:custGeom>
            <a:noFill/>
            <a:ln cap="flat" cmpd="sng" w="127000">
              <a:solidFill>
                <a:srgbClr val="3366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1" name="Shape 5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2" name="Google Shape;582;g14ce354931b_0_250"/>
          <p:cNvSpPr txBox="1"/>
          <p:nvPr>
            <p:ph idx="1" type="body"/>
          </p:nvPr>
        </p:nvSpPr>
        <p:spPr>
          <a:xfrm>
            <a:off x="877950" y="2476500"/>
            <a:ext cx="7692900" cy="3724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None/>
            </a:pPr>
            <a:r>
              <a:rPr lang="en-US" sz="2000"/>
              <a:t>Mª Cruz Cardete del Olmo (</a:t>
            </a:r>
            <a:r>
              <a:rPr lang="en-US" sz="2000">
                <a:highlight>
                  <a:srgbClr val="FFFFFF"/>
                </a:highlight>
              </a:rPr>
              <a:t>mccardet@ucm.es)</a:t>
            </a:r>
            <a:endParaRPr sz="2000"/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None/>
            </a:pPr>
            <a:r>
              <a:t/>
            </a:r>
            <a:endParaRPr i="0" sz="2000" u="none" cap="none" strike="noStrike"/>
          </a:p>
          <a:p>
            <a:pPr indent="0" lvl="0" marL="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350"/>
              <a:buNone/>
            </a:pPr>
            <a:r>
              <a:rPr lang="en-US" sz="2000"/>
              <a:t>David Espinosa Espinosa (</a:t>
            </a:r>
            <a:r>
              <a:rPr lang="en-US" sz="2000">
                <a:highlight>
                  <a:srgbClr val="FFFFFF"/>
                </a:highlight>
              </a:rPr>
              <a:t>davidespinosa@ghis.ucm.es)</a:t>
            </a:r>
            <a:endParaRPr sz="2000"/>
          </a:p>
          <a:p>
            <a:pPr indent="0" lvl="0" marL="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350"/>
              <a:buNone/>
            </a:pPr>
            <a:r>
              <a:t/>
            </a:r>
            <a:endParaRPr sz="2000"/>
          </a:p>
          <a:p>
            <a:pPr indent="0" lvl="0" marL="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350"/>
              <a:buNone/>
            </a:pPr>
            <a:r>
              <a:rPr lang="en-US" sz="2000"/>
              <a:t>Jorge García Cardiel (</a:t>
            </a:r>
            <a:r>
              <a:rPr lang="en-US" sz="2000">
                <a:highlight>
                  <a:srgbClr val="FFFFFF"/>
                </a:highlight>
              </a:rPr>
              <a:t>jgarciacardiel@pdi.ucm.es)</a:t>
            </a:r>
            <a:endParaRPr sz="2000"/>
          </a:p>
          <a:p>
            <a:pPr indent="0" lvl="0" marL="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350"/>
              <a:buNone/>
            </a:pPr>
            <a:r>
              <a:t/>
            </a:r>
            <a:endParaRPr sz="2000"/>
          </a:p>
          <a:p>
            <a:pPr indent="0" lvl="0" marL="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350"/>
              <a:buNone/>
            </a:pPr>
            <a:r>
              <a:rPr lang="en-US" sz="2000"/>
              <a:t>Chiara Maria Mauro (</a:t>
            </a:r>
            <a:r>
              <a:rPr lang="en-US" sz="2000">
                <a:highlight>
                  <a:srgbClr val="FFFFFF"/>
                </a:highlight>
              </a:rPr>
              <a:t>cmauro@ucm.es)</a:t>
            </a:r>
            <a:endParaRPr sz="2000"/>
          </a:p>
        </p:txBody>
      </p:sp>
      <p:sp>
        <p:nvSpPr>
          <p:cNvPr id="583" name="Google Shape;583;g14ce354931b_0_250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lang="en-US"/>
              <a:t>¿ALGUNA DUDA MÁS?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Cápsulas">
  <a:themeElements>
    <a:clrScheme name="Cápsulas 1">
      <a:dk1>
        <a:srgbClr val="003366"/>
      </a:dk1>
      <a:lt1>
        <a:srgbClr val="FFFFFF"/>
      </a:lt1>
      <a:dk2>
        <a:srgbClr val="006666"/>
      </a:dk2>
      <a:lt2>
        <a:srgbClr val="666699"/>
      </a:lt2>
      <a:accent1>
        <a:srgbClr val="33CCCC"/>
      </a:accent1>
      <a:accent2>
        <a:srgbClr val="99CC99"/>
      </a:accent2>
      <a:accent3>
        <a:srgbClr val="FFFFFF"/>
      </a:accent3>
      <a:accent4>
        <a:srgbClr val="002A56"/>
      </a:accent4>
      <a:accent5>
        <a:srgbClr val="ADE2E2"/>
      </a:accent5>
      <a:accent6>
        <a:srgbClr val="8AB98A"/>
      </a:accent6>
      <a:hlink>
        <a:srgbClr val="003366"/>
      </a:hlink>
      <a:folHlink>
        <a:srgbClr val="CC99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1_Cápsulas">
  <a:themeElements>
    <a:clrScheme name="Cápsulas 1">
      <a:dk1>
        <a:srgbClr val="003366"/>
      </a:dk1>
      <a:lt1>
        <a:srgbClr val="FFFFFF"/>
      </a:lt1>
      <a:dk2>
        <a:srgbClr val="006666"/>
      </a:dk2>
      <a:lt2>
        <a:srgbClr val="666699"/>
      </a:lt2>
      <a:accent1>
        <a:srgbClr val="33CCCC"/>
      </a:accent1>
      <a:accent2>
        <a:srgbClr val="99CC99"/>
      </a:accent2>
      <a:accent3>
        <a:srgbClr val="FFFFFF"/>
      </a:accent3>
      <a:accent4>
        <a:srgbClr val="002A56"/>
      </a:accent4>
      <a:accent5>
        <a:srgbClr val="ADE2E2"/>
      </a:accent5>
      <a:accent6>
        <a:srgbClr val="8AB98A"/>
      </a:accent6>
      <a:hlink>
        <a:srgbClr val="003366"/>
      </a:hlink>
      <a:folHlink>
        <a:srgbClr val="CC99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2012-02-13T13:57:54Z</dcterms:created>
  <dc:creator>Miriam Valdés Guía</dc:creator>
</cp:coreProperties>
</file>