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0691813" cy="7559675"/>
  <p:notesSz cx="9928225" cy="6797675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6133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473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4727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9014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036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8608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044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2799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991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0510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1026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B9EDF-1A91-4305-8158-7B83631FBAC0}" type="datetimeFigureOut">
              <a:rPr lang="es-ES" smtClean="0"/>
              <a:t>08/09/2025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46C6D-C719-44BD-A9A2-11FAFD9C644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69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acion.fueca.es/?curso=veu25674_experto-en-desarrollo-de-competencias-en-mentori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hyperlink" Target="mailto:fberroca@ucm.es" TargetMode="External"/><Relationship Id="rId4" Type="http://schemas.openxmlformats.org/officeDocument/2006/relationships/hyperlink" Target="https://www.ucm.es/estudios/2025-26/microcredenciales-formacioformadores2601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texto 8"/>
          <p:cNvSpPr>
            <a:spLocks noGrp="1"/>
          </p:cNvSpPr>
          <p:nvPr>
            <p:ph type="body" sz="quarter" idx="3"/>
          </p:nvPr>
        </p:nvSpPr>
        <p:spPr>
          <a:xfrm>
            <a:off x="5888697" y="2989559"/>
            <a:ext cx="4207730" cy="2836513"/>
          </a:xfrm>
        </p:spPr>
        <p:txBody>
          <a:bodyPr>
            <a:noAutofit/>
          </a:bodyPr>
          <a:lstStyle/>
          <a:p>
            <a:pPr algn="ctr" hangingPunct="0">
              <a:lnSpc>
                <a:spcPct val="100000"/>
              </a:lnSpc>
              <a:spcAft>
                <a:spcPts val="1200"/>
              </a:spcAft>
            </a:pPr>
            <a:r>
              <a:rPr lang="es-ES_tradnl" sz="1800" dirty="0" err="1">
                <a:solidFill>
                  <a:srgbClr val="808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Microcredencial</a:t>
            </a:r>
            <a:r>
              <a:rPr lang="es-ES_tradnl" sz="1800" dirty="0">
                <a:solidFill>
                  <a:srgbClr val="808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Universitaria</a:t>
            </a:r>
            <a:endParaRPr lang="es-ES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hangingPunct="0">
              <a:lnSpc>
                <a:spcPct val="100000"/>
              </a:lnSpc>
              <a:spcAft>
                <a:spcPts val="1200"/>
              </a:spcAft>
            </a:pPr>
            <a:r>
              <a:rPr lang="es-ES" sz="2000" dirty="0" smtClean="0">
                <a:solidFill>
                  <a:srgbClr val="C1000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FORMACIÓN DE FORMADORES</a:t>
            </a:r>
            <a:endParaRPr lang="es-ES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hangingPunct="0">
              <a:lnSpc>
                <a:spcPct val="100000"/>
              </a:lnSpc>
              <a:spcAft>
                <a:spcPts val="1200"/>
              </a:spcAft>
            </a:pPr>
            <a:r>
              <a:rPr lang="es-ES_tradnl" sz="1800" dirty="0">
                <a:solidFill>
                  <a:srgbClr val="808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Técnicas de Formación y Desarrollo de Personas</a:t>
            </a:r>
            <a:endParaRPr lang="es-ES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 hangingPunct="0">
              <a:lnSpc>
                <a:spcPct val="100000"/>
              </a:lnSpc>
              <a:spcAft>
                <a:spcPts val="1200"/>
              </a:spcAft>
            </a:pPr>
            <a:r>
              <a:rPr lang="es-ES_tradnl" sz="1200" dirty="0">
                <a:solidFill>
                  <a:srgbClr val="808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75 horas (3 créditos ECTS</a:t>
            </a:r>
            <a:r>
              <a:rPr lang="es-ES_tradnl" sz="1200" dirty="0" smtClean="0">
                <a:solidFill>
                  <a:srgbClr val="808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</a:p>
          <a:p>
            <a:pPr algn="ctr" hangingPunct="0">
              <a:lnSpc>
                <a:spcPct val="100000"/>
              </a:lnSpc>
              <a:spcAft>
                <a:spcPts val="1200"/>
              </a:spcAft>
            </a:pPr>
            <a:r>
              <a:rPr lang="es-ES_tradnl" sz="1200" dirty="0" smtClean="0">
                <a:solidFill>
                  <a:srgbClr val="80808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Del 27 de octubre al 3 de diciembre</a:t>
            </a:r>
          </a:p>
          <a:p>
            <a:pPr algn="ctr" hangingPunct="0">
              <a:lnSpc>
                <a:spcPct val="100000"/>
              </a:lnSpc>
              <a:spcAft>
                <a:spcPts val="1200"/>
              </a:spcAft>
            </a:pPr>
            <a:r>
              <a:rPr lang="es-ES" sz="1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Modalidad: </a:t>
            </a:r>
            <a:r>
              <a:rPr lang="es-ES" sz="1200" dirty="0" err="1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ES" sz="12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Line</a:t>
            </a:r>
            <a:endParaRPr lang="es-ES" sz="12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s-ES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5997" y="487970"/>
            <a:ext cx="1593130" cy="1467686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5704181" y="5942114"/>
            <a:ext cx="47878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s-ES" sz="1000" b="1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s-ES" sz="1000" b="1" dirty="0" smtClean="0">
                <a:solidFill>
                  <a:srgbClr val="C1000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Experto en Desarrollo de Competencias en </a:t>
            </a:r>
            <a:r>
              <a:rPr lang="es-ES" sz="1000" b="1" dirty="0" err="1" smtClean="0">
                <a:solidFill>
                  <a:srgbClr val="C1000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Mentoría</a:t>
            </a:r>
            <a:endParaRPr lang="es-ES" sz="1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s-ES" sz="1000" dirty="0" smtClean="0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Esta </a:t>
            </a:r>
            <a:r>
              <a:rPr lang="es-ES" sz="1000" dirty="0" err="1" smtClean="0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microcredencial</a:t>
            </a:r>
            <a:r>
              <a:rPr lang="es-ES" sz="1000" dirty="0" smtClean="0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puede cursarse de forma independiente, o como parte de un título propio: "Experto en Desarrollo de Competencias en </a:t>
            </a:r>
            <a:r>
              <a:rPr lang="es-ES" sz="1000" dirty="0" err="1" smtClean="0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Mentoría</a:t>
            </a:r>
            <a:r>
              <a:rPr lang="es-ES" sz="1000" dirty="0" smtClean="0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". En este enlace puedes consultar las otras </a:t>
            </a:r>
            <a:r>
              <a:rPr lang="es-ES" sz="1000" dirty="0" err="1" smtClean="0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microcredenciales</a:t>
            </a:r>
            <a:r>
              <a:rPr lang="es-ES" sz="1000" dirty="0" smtClean="0">
                <a:solidFill>
                  <a:srgbClr val="454545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 realizar para obtener el título de experto. </a:t>
            </a:r>
            <a:r>
              <a:rPr lang="es-ES" sz="1000" u="sng" dirty="0" smtClean="0">
                <a:solidFill>
                  <a:srgbClr val="337AB7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3"/>
              </a:rPr>
              <a:t>https://formacion.fueca.es/?curso=veu25674_experto-en-desarrollo-de-competencias-en-mentoria</a:t>
            </a:r>
            <a:endParaRPr lang="es-ES" sz="1000" dirty="0"/>
          </a:p>
        </p:txBody>
      </p:sp>
      <p:sp>
        <p:nvSpPr>
          <p:cNvPr id="19" name="Rectángulo 18"/>
          <p:cNvSpPr/>
          <p:nvPr/>
        </p:nvSpPr>
        <p:spPr>
          <a:xfrm>
            <a:off x="387191" y="368766"/>
            <a:ext cx="4655185" cy="648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Aft>
                <a:spcPts val="1200"/>
              </a:spcAft>
            </a:pPr>
            <a:r>
              <a:rPr lang="es-ES_tradnl" sz="1000" b="1" dirty="0" smtClean="0">
                <a:solidFill>
                  <a:srgbClr val="C1000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METODOLOGÍA DE APRENDIZAJE</a:t>
            </a:r>
            <a:endParaRPr lang="es-ES" sz="1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r>
              <a:rPr lang="es-ES" sz="1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lang="es-ES" sz="10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microcredencial</a:t>
            </a:r>
            <a:r>
              <a:rPr lang="es-ES" sz="1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se desarrolla en modalidad online de forma asíncrona, con tres videoconferencias síncronas. </a:t>
            </a:r>
          </a:p>
          <a:p>
            <a:pPr algn="just">
              <a:spcAft>
                <a:spcPts val="600"/>
              </a:spcAft>
            </a:pPr>
            <a:r>
              <a:rPr lang="es-ES" sz="10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Los pilares de la metodología utilizada son:</a:t>
            </a:r>
            <a:endParaRPr lang="es-ES" sz="1000" dirty="0" smtClean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171450" indent="-1714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Formación basada en objetivos: todos los elementos de la acción formativa están diseñados para que contribuyan en el logro de los objetivos. </a:t>
            </a:r>
          </a:p>
          <a:p>
            <a:pPr marL="171450" indent="-1714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Coherencia pedagógica: a cada objetivo le corresponde una Unidad de Aprendizaje que lo desarrolla y una actividad que permita evaluarlo y poner en práctica lo aprendido.  </a:t>
            </a:r>
          </a:p>
          <a:p>
            <a:pPr marL="171450" indent="-1714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Tutorización: el equipo de tutores expertos se encarga de resolver dudas, dinamizar y realizar un seguimiento individualizado de cada alumno.  </a:t>
            </a:r>
          </a:p>
          <a:p>
            <a:pPr marL="171450" indent="-1714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s-ES" sz="10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Formación vinculada con el trabajo: aprendizaje de conocimientos y desarrollo de competencias directamente relacionados con el contexto de aplicación.</a:t>
            </a:r>
          </a:p>
          <a:p>
            <a:pPr algn="just">
              <a:spcAft>
                <a:spcPts val="600"/>
              </a:spcAft>
            </a:pPr>
            <a:endParaRPr lang="es-ES" sz="10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30000"/>
              </a:lnSpc>
              <a:spcAft>
                <a:spcPts val="600"/>
              </a:spcAft>
            </a:pPr>
            <a:r>
              <a:rPr lang="es-ES_tradnl" sz="1000" b="1" dirty="0" smtClean="0">
                <a:solidFill>
                  <a:srgbClr val="C1000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FECHAS Y DURACIÓN</a:t>
            </a:r>
          </a:p>
          <a:p>
            <a:pPr algn="just">
              <a:lnSpc>
                <a:spcPct val="130000"/>
              </a:lnSpc>
              <a:spcAft>
                <a:spcPts val="1200"/>
              </a:spcAft>
            </a:pPr>
            <a:r>
              <a:rPr lang="es-ES" sz="1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duración de la </a:t>
            </a:r>
            <a:r>
              <a:rPr lang="es-ES" sz="10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microcredencial</a:t>
            </a:r>
            <a:r>
              <a:rPr lang="es-ES" sz="1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es de 3 créditos ECTS, con un tiempo estimado de trabajo alumno de 75 horas.</a:t>
            </a:r>
          </a:p>
          <a:p>
            <a:pPr algn="just">
              <a:lnSpc>
                <a:spcPct val="130000"/>
              </a:lnSpc>
              <a:spcAft>
                <a:spcPts val="1200"/>
              </a:spcAft>
            </a:pPr>
            <a:r>
              <a:rPr lang="es-ES" sz="1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 desarrolla desde el 27 de octubre al 03 de diciembre de 2025.</a:t>
            </a:r>
            <a:endParaRPr lang="es-ES" sz="1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Aft>
                <a:spcPts val="1200"/>
              </a:spcAft>
            </a:pPr>
            <a:r>
              <a:rPr lang="es-ES_tradnl" sz="1000" b="1" dirty="0" smtClean="0">
                <a:solidFill>
                  <a:srgbClr val="C1000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COSTES</a:t>
            </a:r>
            <a:br>
              <a:rPr lang="es-ES_tradnl" sz="1000" b="1" dirty="0" smtClean="0">
                <a:solidFill>
                  <a:srgbClr val="C1000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s-ES" sz="1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coste de la </a:t>
            </a:r>
            <a:r>
              <a:rPr lang="es-ES" sz="10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microcredencial</a:t>
            </a:r>
            <a:r>
              <a:rPr lang="es-ES" sz="1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es de 300 €. La inscripción se puede realizar en el siguiente enlace…</a:t>
            </a:r>
            <a:endParaRPr lang="es-ES" sz="1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hangingPunct="0">
              <a:lnSpc>
                <a:spcPct val="130000"/>
              </a:lnSpc>
              <a:spcAft>
                <a:spcPts val="1200"/>
              </a:spcAft>
            </a:pPr>
            <a:r>
              <a:rPr lang="es-ES_tradnl" sz="1000" u="sng" dirty="0" smtClean="0"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4"/>
              </a:rPr>
              <a:t>https://www.ucm.es/estudios/2025-26/microcredenciales-formacioformadores2601</a:t>
            </a:r>
            <a:endParaRPr lang="es-ES_tradnl" sz="1000" u="sng" dirty="0" smtClean="0">
              <a:solidFill>
                <a:srgbClr val="0000FF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s-ES" sz="1000" b="1" dirty="0" smtClean="0">
                <a:solidFill>
                  <a:srgbClr val="C1000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Para más información</a:t>
            </a:r>
          </a:p>
          <a:p>
            <a:endParaRPr lang="es-ES" sz="1000" b="1" dirty="0" smtClean="0">
              <a:solidFill>
                <a:srgbClr val="C1000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s-ES" sz="1000" smtClean="0">
                <a:latin typeface="Arial" panose="020B0604020202020204" pitchFamily="34" charset="0"/>
                <a:ea typeface="Times New Roman" panose="02020603050405020304" pitchFamily="18" charset="0"/>
              </a:rPr>
              <a:t>Francisca Berrocal</a:t>
            </a:r>
            <a:endParaRPr lang="es-ES" sz="1000" b="1" dirty="0" smtClean="0">
              <a:solidFill>
                <a:srgbClr val="C1000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s-ES" sz="1000" b="0" i="0" u="none" strike="noStrike" dirty="0" smtClean="0">
                <a:solidFill>
                  <a:srgbClr val="337AB7"/>
                </a:solidFill>
                <a:effectLst/>
                <a:latin typeface="Roboto"/>
                <a:hlinkClick r:id="rId5"/>
              </a:rPr>
              <a:t>fberroca@ucm.es</a:t>
            </a:r>
            <a:endParaRPr lang="es-ES" sz="1000" b="0" i="0" dirty="0" smtClean="0">
              <a:solidFill>
                <a:srgbClr val="454545"/>
              </a:solidFill>
              <a:effectLst/>
              <a:latin typeface="Roboto"/>
            </a:endParaRPr>
          </a:p>
          <a:p>
            <a:pPr algn="just" hangingPunct="0">
              <a:lnSpc>
                <a:spcPct val="130000"/>
              </a:lnSpc>
              <a:spcAft>
                <a:spcPts val="1200"/>
              </a:spcAft>
            </a:pPr>
            <a:endParaRPr lang="es-ES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5632" y="5745061"/>
            <a:ext cx="1079935" cy="147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766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29938" y="244278"/>
            <a:ext cx="4826524" cy="7096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hangingPunct="0">
              <a:lnSpc>
                <a:spcPct val="110000"/>
              </a:lnSpc>
              <a:spcAft>
                <a:spcPts val="600"/>
              </a:spcAft>
            </a:pPr>
            <a:r>
              <a:rPr lang="es-ES_tradnl" sz="1050" b="1" dirty="0" smtClean="0">
                <a:solidFill>
                  <a:srgbClr val="C1000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OBJETIVOS GENERALES</a:t>
            </a:r>
            <a:endParaRPr lang="es-ES" sz="105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Aft>
                <a:spcPts val="600"/>
              </a:spcAft>
            </a:pPr>
            <a:r>
              <a:rPr lang="es-ES" sz="1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Al final de la acción formativa los participantes:</a:t>
            </a:r>
            <a:endParaRPr lang="es-ES" sz="1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lvl="0" indent="-171450" algn="just">
              <a:lnSpc>
                <a:spcPct val="110000"/>
              </a:lnSpc>
              <a:spcAft>
                <a:spcPts val="600"/>
              </a:spcAft>
              <a:buSzPts val="1400"/>
              <a:buFont typeface="Symbol" panose="05050102010706020507" pitchFamily="18" charset="2"/>
              <a:buChar char=""/>
            </a:pPr>
            <a:r>
              <a:rPr 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Conocer el concepto y el proceso de formación y desarrollo de personas en las organizaciones, así como su importancia en las Relaciones Laborales y, en concreto, en la negociación colectiva y el diálogo social.</a:t>
            </a:r>
          </a:p>
          <a:p>
            <a:pPr marL="171450" lvl="0" indent="-171450" algn="just">
              <a:lnSpc>
                <a:spcPct val="110000"/>
              </a:lnSpc>
              <a:spcAft>
                <a:spcPts val="600"/>
              </a:spcAft>
              <a:buSzPts val="1400"/>
              <a:buFont typeface="Symbol" panose="05050102010706020507" pitchFamily="18" charset="2"/>
              <a:buChar char=""/>
            </a:pPr>
            <a:r>
              <a:rPr 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Conocer los principios y condiciones generales del aprendizaje de adultos, sus motivaciones y actitudes ante la formación, así como sus implicaciones en el diseño de acciones formativas.</a:t>
            </a:r>
          </a:p>
          <a:p>
            <a:pPr marL="171450" lvl="0" indent="-171450" algn="just">
              <a:lnSpc>
                <a:spcPct val="110000"/>
              </a:lnSpc>
              <a:spcAft>
                <a:spcPts val="600"/>
              </a:spcAft>
              <a:buSzPts val="1400"/>
              <a:buFont typeface="Symbol" panose="05050102010706020507" pitchFamily="18" charset="2"/>
              <a:buChar char=""/>
            </a:pPr>
            <a:r>
              <a:rPr 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Determinar las fases de desarrollo del grupo de formación y los roles a desempeñar por el formador para favorecer la integración y el desarrollo de las competencias de los participantes.</a:t>
            </a:r>
          </a:p>
          <a:p>
            <a:pPr marL="171450" lvl="0" indent="-171450" algn="just">
              <a:lnSpc>
                <a:spcPct val="110000"/>
              </a:lnSpc>
              <a:spcAft>
                <a:spcPts val="600"/>
              </a:spcAft>
              <a:buSzPts val="1400"/>
              <a:buFont typeface="Symbol" panose="05050102010706020507" pitchFamily="18" charset="2"/>
              <a:buChar char=""/>
            </a:pPr>
            <a:r>
              <a:rPr 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Desarrollar las competencias básicas de comunicación y de dirección del grupo de formación en función de las características de los participantes y de los objetivos de la acción formativa.</a:t>
            </a:r>
          </a:p>
          <a:p>
            <a:pPr marL="171450" lvl="0" indent="-171450" algn="just">
              <a:lnSpc>
                <a:spcPct val="110000"/>
              </a:lnSpc>
              <a:spcAft>
                <a:spcPts val="600"/>
              </a:spcAft>
              <a:buSzPts val="1400"/>
              <a:buFont typeface="Symbol" panose="05050102010706020507" pitchFamily="18" charset="2"/>
              <a:buChar char=""/>
            </a:pPr>
            <a:r>
              <a:rPr 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Diseñar acciones formativas en función de las necesidades de la organización y las características de los destinatarios.</a:t>
            </a:r>
          </a:p>
          <a:p>
            <a:pPr marL="171450" lvl="0" indent="-171450" algn="just">
              <a:lnSpc>
                <a:spcPct val="110000"/>
              </a:lnSpc>
              <a:spcAft>
                <a:spcPts val="600"/>
              </a:spcAft>
              <a:buSzPts val="1400"/>
              <a:buFont typeface="Symbol" panose="05050102010706020507" pitchFamily="18" charset="2"/>
              <a:buChar char=""/>
            </a:pPr>
            <a:r>
              <a:rPr lang="es-ES" sz="1000" dirty="0" smtClean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Determinar </a:t>
            </a:r>
            <a:r>
              <a:rPr 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métodos de formación más adecuados para la acción formativa y diseñar técnicas de formación que optimicen el aprendizaje de los participantes.</a:t>
            </a:r>
          </a:p>
          <a:p>
            <a:pPr marL="171450" lvl="0" indent="-171450" algn="just">
              <a:lnSpc>
                <a:spcPct val="110000"/>
              </a:lnSpc>
              <a:spcAft>
                <a:spcPts val="600"/>
              </a:spcAft>
              <a:buSzPts val="1400"/>
              <a:buFont typeface="Symbol" panose="05050102010706020507" pitchFamily="18" charset="2"/>
              <a:buChar char=""/>
            </a:pPr>
            <a:r>
              <a:rPr 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Conocer qué son y cómo se aplican las técnicas de desarrollo de personas: técnicas de desarrollo individual, autodesarrollo, grupal y organizacional.</a:t>
            </a:r>
          </a:p>
          <a:p>
            <a:pPr lvl="0" eaLnBrk="0" fontAlgn="base" hangingPunct="0">
              <a:lnSpc>
                <a:spcPct val="110000"/>
              </a:lnSpc>
              <a:spcAft>
                <a:spcPts val="600"/>
              </a:spcAft>
            </a:pPr>
            <a:endParaRPr lang="es-ES_tradnl" altLang="es-ES" sz="400" b="1" dirty="0" smtClean="0">
              <a:solidFill>
                <a:srgbClr val="C10001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eaLnBrk="0" fontAlgn="base" hangingPunct="0">
              <a:lnSpc>
                <a:spcPct val="110000"/>
              </a:lnSpc>
              <a:spcAft>
                <a:spcPts val="600"/>
              </a:spcAft>
            </a:pPr>
            <a:r>
              <a:rPr lang="es-ES_tradnl" altLang="es-ES" sz="1050" b="1" dirty="0" smtClean="0">
                <a:solidFill>
                  <a:srgbClr val="C1000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PROGRAMA</a:t>
            </a:r>
            <a:endParaRPr lang="es-ES" altLang="es-ES" sz="1050" dirty="0">
              <a:solidFill>
                <a:prstClr val="black"/>
              </a:solidFill>
            </a:endParaRPr>
          </a:p>
          <a:p>
            <a:pPr lvl="0" eaLnBrk="0" fontAlgn="base" hangingPunct="0">
              <a:lnSpc>
                <a:spcPct val="110000"/>
              </a:lnSpc>
              <a:spcAft>
                <a:spcPts val="600"/>
              </a:spcAft>
            </a:pPr>
            <a:r>
              <a:rPr lang="es-ES_tradnl" altLang="es-ES" sz="1000" b="1" dirty="0">
                <a:solidFill>
                  <a:srgbClr val="C1000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Módulo 1.  La Formación y el desarrollo de las personas en las organizaciones.</a:t>
            </a:r>
            <a:endParaRPr lang="es-ES" altLang="es-ES" sz="1000" dirty="0">
              <a:solidFill>
                <a:prstClr val="black"/>
              </a:solidFill>
            </a:endParaRPr>
          </a:p>
          <a:p>
            <a:pPr marL="171450" lvl="0" indent="-171450" eaLnBrk="0" fontAlgn="base" hangingPunct="0">
              <a:lnSpc>
                <a:spcPct val="110000"/>
              </a:lnSpc>
              <a:spcAft>
                <a:spcPts val="600"/>
              </a:spcAft>
              <a:buFont typeface="Symbol" panose="05050102010706020507" pitchFamily="18" charset="2"/>
              <a:buChar char=""/>
            </a:pPr>
            <a:r>
              <a:rPr lang="es-ES" alt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Concepto de formación y desarrollo de personas.</a:t>
            </a:r>
            <a:endParaRPr lang="es-ES" altLang="es-ES" sz="1000" dirty="0">
              <a:solidFill>
                <a:prstClr val="black"/>
              </a:solidFill>
            </a:endParaRPr>
          </a:p>
          <a:p>
            <a:pPr marL="171450" lvl="0" indent="-171450" eaLnBrk="0" fontAlgn="base" hangingPunct="0">
              <a:lnSpc>
                <a:spcPct val="110000"/>
              </a:lnSpc>
              <a:spcAft>
                <a:spcPts val="600"/>
              </a:spcAft>
              <a:buFont typeface="Symbol" panose="05050102010706020507" pitchFamily="18" charset="2"/>
              <a:buChar char=""/>
            </a:pPr>
            <a:r>
              <a:rPr lang="es-ES" alt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Valor estratégico de la formación y el desarrollo para las personas y para las organizaciones.</a:t>
            </a:r>
            <a:endParaRPr lang="es-ES" altLang="es-ES" sz="1000" dirty="0">
              <a:solidFill>
                <a:prstClr val="black"/>
              </a:solidFill>
            </a:endParaRPr>
          </a:p>
          <a:p>
            <a:pPr marL="171450" lvl="0" indent="-171450" eaLnBrk="0" fontAlgn="base" hangingPunct="0">
              <a:lnSpc>
                <a:spcPct val="110000"/>
              </a:lnSpc>
              <a:spcAft>
                <a:spcPts val="600"/>
              </a:spcAft>
              <a:buFont typeface="Symbol" panose="05050102010706020507" pitchFamily="18" charset="2"/>
              <a:buChar char=""/>
            </a:pPr>
            <a:r>
              <a:rPr lang="es-ES" alt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formación del personal como proceso: definición de exigencias y necesidades de formación, definición de los objetivos de aprendizaje y operativos, elaboración del plan de formación y desarrollo, desarrollo de las acciones de formación y desarrollo y su evaluación.</a:t>
            </a:r>
            <a:endParaRPr lang="es-ES" altLang="es-ES" sz="1000" dirty="0">
              <a:solidFill>
                <a:prstClr val="black"/>
              </a:solidFill>
            </a:endParaRPr>
          </a:p>
          <a:p>
            <a:pPr marL="171450" lvl="0" indent="-171450" eaLnBrk="0" fontAlgn="base" hangingPunct="0">
              <a:lnSpc>
                <a:spcPct val="110000"/>
              </a:lnSpc>
              <a:spcAft>
                <a:spcPts val="600"/>
              </a:spcAft>
              <a:buFont typeface="Symbol" panose="05050102010706020507" pitchFamily="18" charset="2"/>
              <a:buChar char=""/>
            </a:pPr>
            <a:r>
              <a:rPr lang="es-ES" altLang="es-ES" sz="10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Relaciones Laborales y la formación y el desarrollo de las personas. </a:t>
            </a:r>
            <a:endParaRPr lang="es-ES" sz="1000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1200"/>
              </a:spcAft>
              <a:buSzPts val="1400"/>
              <a:buFont typeface="Arial" panose="020B0604020202020204" pitchFamily="34" charset="0"/>
              <a:buChar char="-"/>
              <a:tabLst>
                <a:tab pos="228600" algn="l"/>
              </a:tabLst>
            </a:pPr>
            <a:endParaRPr lang="es-ES" sz="105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5590095" y="244278"/>
            <a:ext cx="4949073" cy="7217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s-ES_tradnl" altLang="es-ES" sz="1000" b="1" i="0" u="none" strike="noStrike" cap="none" normalizeH="0" baseline="0" dirty="0" smtClean="0">
                <a:ln>
                  <a:noFill/>
                </a:ln>
                <a:solidFill>
                  <a:srgbClr val="C1000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Módulo 2. El Formador y el Grupo de Formación. 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 smtClean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El Formador y el Grupo de Formación.</a:t>
            </a:r>
            <a:endParaRPr lang="es-ES" altLang="es-ES" sz="1000" dirty="0" smtClean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 smtClean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Principios y condiciones del aprendizaje; motivaciones y actitudes hacia la formación y el desarrollo.</a:t>
            </a:r>
            <a:endParaRPr lang="es-ES" altLang="es-ES" sz="1000" dirty="0" smtClean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 smtClean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Estilos de aprendizaje.</a:t>
            </a:r>
            <a:endParaRPr lang="es-ES" altLang="es-ES" sz="1000" dirty="0" smtClean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 smtClean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El grupo de formación.</a:t>
            </a:r>
            <a:endParaRPr lang="es-ES" altLang="es-ES" sz="1000" dirty="0" smtClean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 smtClean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La comunicación en formación: competencias verbales y no verbales.</a:t>
            </a:r>
            <a:endParaRPr lang="es-ES" altLang="es-ES" sz="1000" dirty="0" smtClean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s-ES_tradnl" altLang="es-ES" sz="1000" b="1" i="0" u="none" strike="noStrike" cap="none" normalizeH="0" baseline="0" dirty="0" smtClean="0">
                <a:ln>
                  <a:noFill/>
                </a:ln>
                <a:solidFill>
                  <a:srgbClr val="C1000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Módulo 3: El Diseño de la Acción Formativa y Los Medios Didácticos.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Definición de los objetivos de las acciones de formación y desarrollo.</a:t>
            </a:r>
            <a:endParaRPr lang="es-ES" altLang="es-ES" sz="1000" dirty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Selección y organización de los contenidos teóricos y prácticos.</a:t>
            </a:r>
            <a:endParaRPr lang="es-ES" altLang="es-ES" sz="1000" dirty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Definición de las estrategias de formación y desarrollo.</a:t>
            </a:r>
            <a:endParaRPr lang="es-ES" altLang="es-ES" sz="1000" dirty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El espacio para las acciones de formación y desarrollo.</a:t>
            </a:r>
            <a:endParaRPr lang="es-ES" altLang="es-ES" sz="1000" dirty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Diseño de los sistemas de evaluación y elección de los criterios de seguimiento y evaluación.</a:t>
            </a:r>
            <a:endParaRPr lang="es-ES" altLang="es-ES" sz="1000" dirty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Elaboración del cronograma de la acción de formación y desarrollo.</a:t>
            </a:r>
            <a:endParaRPr lang="es-ES" altLang="es-ES" sz="1000" dirty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lang="es-ES_tradnl" altLang="es-ES" sz="1000" dirty="0">
                <a:solidFill>
                  <a:prstClr val="black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La ficha o programa de la acción de formación y desarrollo.</a:t>
            </a:r>
            <a:endParaRPr lang="es-ES" altLang="es-ES" sz="1000" dirty="0">
              <a:solidFill>
                <a:prstClr val="black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s-ES_tradnl" altLang="es-ES" sz="1000" b="1" i="0" u="none" strike="noStrike" cap="none" normalizeH="0" baseline="0" dirty="0" smtClean="0">
                <a:ln>
                  <a:noFill/>
                </a:ln>
                <a:solidFill>
                  <a:srgbClr val="C1000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Módulo 4: Técnicas de Formación de Personas.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Las pruebas situacionales: proceso de elaboración de las pruebas situacionales. </a:t>
            </a:r>
            <a:endParaRPr lang="es-ES" altLang="es-ES" sz="1000" dirty="0"/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Tipos de pruebas situacionales: juego de roles o “role </a:t>
            </a:r>
            <a:r>
              <a:rPr kumimoji="0" lang="es-ES" alt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playing</a:t>
            </a: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”; método del caso; juegos de empresa; bandeja de llegada (in </a:t>
            </a:r>
            <a:r>
              <a:rPr kumimoji="0" lang="es-ES" alt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basket</a:t>
            </a: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); ejercicios de análisis (“</a:t>
            </a:r>
            <a:r>
              <a:rPr kumimoji="0" lang="es-ES" alt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fact-finding</a:t>
            </a: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”); ejercicios de presentación; pruebas profesionales.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Técnicas de formación grupal: la discusión de grupo: el debate; técnica Phillips 6/6; tormenta de ideas (</a:t>
            </a:r>
            <a:r>
              <a:rPr kumimoji="0" lang="es-ES" alt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brainstorming</a:t>
            </a: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); técnica del grupo nominal; cuestionarios de autoevaluación; </a:t>
            </a:r>
            <a:r>
              <a:rPr kumimoji="0" lang="es-ES" alt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gamificación</a:t>
            </a:r>
            <a:r>
              <a:rPr lang="es-ES" altLang="es-ES" sz="10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ES" altLang="es-ES" sz="1000" dirty="0" smtClean="0">
                <a:ea typeface="Times New Roman" panose="02020603050405020304" pitchFamily="18" charset="0"/>
                <a:cs typeface="Arial" panose="020B0604020202020204" pitchFamily="34" charset="0"/>
              </a:rPr>
              <a:t>(E</a:t>
            </a: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scape </a:t>
            </a:r>
            <a:r>
              <a:rPr kumimoji="0" lang="es-ES" alt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Room</a:t>
            </a:r>
            <a:r>
              <a:rPr kumimoji="0" lang="es-ES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s-ES_tradnl" altLang="es-ES" sz="1000" b="1" i="0" u="none" strike="noStrike" cap="none" normalizeH="0" baseline="0" dirty="0" smtClean="0">
                <a:ln>
                  <a:noFill/>
                </a:ln>
                <a:solidFill>
                  <a:srgbClr val="C1000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Módulo 5: Técnicas de Desarrollo de Personas: Coaching, Autodesarrollo, Grupales y Organizacionales.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Técnicas de desarrollo de carácter individual que conllevan acompañamiento:</a:t>
            </a:r>
            <a:r>
              <a:rPr kumimoji="0" lang="es-ES_tradnl" altLang="es-E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C</a:t>
            </a: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oaching ejecutivo,</a:t>
            </a:r>
            <a:r>
              <a:rPr kumimoji="0" lang="es-ES_tradnl" altLang="es-ES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ES_tradnl" altLang="es-ES" sz="1000" dirty="0"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rogramas de acogida.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Técnicas de desarrollo de carácter grupal: discurso apreciativo, espacio abierto, aprendizaje a través de la acción, cuentos y metáforas, ....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Técnicas de autodesarrollo: actividades para incrementar el autoconocimiento.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Symbol" panose="05050102010706020507" pitchFamily="18" charset="2"/>
              <a:buChar char="-"/>
              <a:tabLst/>
            </a:pP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Técnicas de desarrollo organizacional: asignación de proyectos especiales (</a:t>
            </a:r>
            <a:r>
              <a:rPr kumimoji="0" lang="es-ES_tradnl" alt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job</a:t>
            </a: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_tradnl" altLang="es-E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assignment</a:t>
            </a:r>
            <a:r>
              <a:rPr kumimoji="0" lang="es-ES_tradnl" altLang="es-E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); escenarios de futuro, innovación abierta.; …</a:t>
            </a:r>
            <a:endParaRPr kumimoji="0" lang="es-ES" altLang="es-E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08766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982</TotalTime>
  <Words>836</Words>
  <Application>Microsoft Office PowerPoint</Application>
  <PresentationFormat>Personalizado</PresentationFormat>
  <Paragraphs>64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Roboto</vt:lpstr>
      <vt:lpstr>Symbol</vt:lpstr>
      <vt:lpstr>Times New Roman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fberrocal</dc:creator>
  <cp:lastModifiedBy>fberrocal</cp:lastModifiedBy>
  <cp:revision>9</cp:revision>
  <cp:lastPrinted>2025-09-09T06:42:31Z</cp:lastPrinted>
  <dcterms:created xsi:type="dcterms:W3CDTF">2025-09-08T14:36:47Z</dcterms:created>
  <dcterms:modified xsi:type="dcterms:W3CDTF">2025-09-09T06:59:41Z</dcterms:modified>
</cp:coreProperties>
</file>