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5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4" roundtripDataSignature="AMtx7mhRrxcfugPvp1so4t3Kd+lqDweBy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24" Type="http://customschemas.google.com/relationships/presentationmetadata" Target="metadata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ba7d37a242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ba7d37a24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5" name="Google Shape;12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iapositiva de título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2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8" name="Google Shape;3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2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2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5" name="Google Shape;45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1" name="Google Shape;51;p3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2" name="Google Shape;52;p3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3" name="Google Shape;53;p3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4" name="Google Shape;54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3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9" name="Google Shape;69;p3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0" name="Google Shape;70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3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6" name="Google Shape;76;p3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7" name="Google Shape;77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3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3" name="Google Shape;83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9" name="Google Shape;19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0" name="Google Shape;20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1" name="Google Shape;21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2" name="Google Shape;22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5.png"/><Relationship Id="rId11" Type="http://schemas.openxmlformats.org/officeDocument/2006/relationships/image" Target="../media/image7.png"/><Relationship Id="rId10" Type="http://schemas.openxmlformats.org/officeDocument/2006/relationships/image" Target="../media/image11.png"/><Relationship Id="rId12" Type="http://schemas.openxmlformats.org/officeDocument/2006/relationships/image" Target="../media/image4.png"/><Relationship Id="rId9" Type="http://schemas.openxmlformats.org/officeDocument/2006/relationships/image" Target="../media/image9.png"/><Relationship Id="rId5" Type="http://schemas.openxmlformats.org/officeDocument/2006/relationships/image" Target="../media/image22.png"/><Relationship Id="rId6" Type="http://schemas.openxmlformats.org/officeDocument/2006/relationships/image" Target="../media/image14.png"/><Relationship Id="rId7" Type="http://schemas.openxmlformats.org/officeDocument/2006/relationships/image" Target="../media/image8.png"/><Relationship Id="rId8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Relationship Id="rId4" Type="http://schemas.openxmlformats.org/officeDocument/2006/relationships/image" Target="../media/image13.png"/><Relationship Id="rId5" Type="http://schemas.openxmlformats.org/officeDocument/2006/relationships/image" Target="../media/image10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png"/><Relationship Id="rId4" Type="http://schemas.openxmlformats.org/officeDocument/2006/relationships/image" Target="../media/image12.png"/><Relationship Id="rId5" Type="http://schemas.openxmlformats.org/officeDocument/2006/relationships/image" Target="../media/image26.png"/><Relationship Id="rId6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ucm.es/convocatoria-alumnos" TargetMode="External"/><Relationship Id="rId4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png"/><Relationship Id="rId4" Type="http://schemas.openxmlformats.org/officeDocument/2006/relationships/hyperlink" Target="https://www.ucm.es/file/smp23-24?ver" TargetMode="External"/><Relationship Id="rId5" Type="http://schemas.openxmlformats.org/officeDocument/2006/relationships/hyperlink" Target="https://www.ucm.es/practicas-erasmus-facultades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hyperlink" Target="http://europa.eu/about-eu/institutions-bodies/index_en.htm" TargetMode="External"/><Relationship Id="rId4" Type="http://schemas.openxmlformats.org/officeDocument/2006/relationships/image" Target="../media/image19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Relationship Id="rId4" Type="http://schemas.openxmlformats.org/officeDocument/2006/relationships/hyperlink" Target="https://www.ucm.es/file/learning-agreement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hyperlink" Target="https://www.ucm.es/file/ficha-empresa" TargetMode="External"/><Relationship Id="rId4" Type="http://schemas.openxmlformats.org/officeDocument/2006/relationships/image" Target="../media/image23.png"/><Relationship Id="rId5" Type="http://schemas.openxmlformats.org/officeDocument/2006/relationships/image" Target="../media/image10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hyperlink" Target="https://europass.cedefop.europa.eu/es/documents/european-skills-passport/language-passport" TargetMode="External"/><Relationship Id="rId4" Type="http://schemas.openxmlformats.org/officeDocument/2006/relationships/image" Target="../media/image2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hyperlink" Target="http://erasmusintern.org/" TargetMode="External"/><Relationship Id="rId4" Type="http://schemas.openxmlformats.org/officeDocument/2006/relationships/image" Target="../media/image2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hyperlink" Target="https://ec.europa.eu/eures/public/es/homepage" TargetMode="External"/><Relationship Id="rId4" Type="http://schemas.openxmlformats.org/officeDocument/2006/relationships/hyperlink" Target="https://ec.europa.eu/eures/public/en/opportunities" TargetMode="External"/><Relationship Id="rId5" Type="http://schemas.openxmlformats.org/officeDocument/2006/relationships/hyperlink" Target="https://www.sepe.es/HomeSepe/Personas/encontrar-trabajo/empleo-europa/practicas.html" TargetMode="External"/><Relationship Id="rId6" Type="http://schemas.openxmlformats.org/officeDocument/2006/relationships/hyperlink" Target="http://www.eurodesk.eu/" TargetMode="External"/><Relationship Id="rId7" Type="http://schemas.openxmlformats.org/officeDocument/2006/relationships/hyperlink" Target="https://europa.eu/youth/go-abroad/traineeships_enhttps:/europa.eu/youth/go-abroad/traineeships_en" TargetMode="External"/><Relationship Id="rId8" Type="http://schemas.openxmlformats.org/officeDocument/2006/relationships/hyperlink" Target="https://recruitingerasmus.com/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hyperlink" Target="mailto:erasmuspracticas@ucm.es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"/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/>
          <p:nvPr/>
        </p:nvSpPr>
        <p:spPr>
          <a:xfrm>
            <a:off x="433166" y="-478"/>
            <a:ext cx="6754318" cy="6858478"/>
          </a:xfrm>
          <a:custGeom>
            <a:rect b="b" l="l" r="r" t="t"/>
            <a:pathLst>
              <a:path extrusionOk="0" h="6858478" w="675431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>
              <a:alpha val="69803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"/>
          <p:cNvSpPr/>
          <p:nvPr/>
        </p:nvSpPr>
        <p:spPr>
          <a:xfrm>
            <a:off x="0" y="-478"/>
            <a:ext cx="6386947" cy="6858478"/>
          </a:xfrm>
          <a:custGeom>
            <a:rect b="b" l="l" r="r" t="t"/>
            <a:pathLst>
              <a:path extrusionOk="0" h="6858478" w="6386947">
                <a:moveTo>
                  <a:pt x="433167" y="0"/>
                </a:moveTo>
                <a:lnTo>
                  <a:pt x="2138767" y="0"/>
                </a:lnTo>
                <a:lnTo>
                  <a:pt x="3204995" y="0"/>
                </a:lnTo>
                <a:lnTo>
                  <a:pt x="3210572" y="0"/>
                </a:lnTo>
                <a:lnTo>
                  <a:pt x="6386947" y="6858478"/>
                </a:lnTo>
                <a:lnTo>
                  <a:pt x="1832610" y="6858478"/>
                </a:lnTo>
                <a:lnTo>
                  <a:pt x="433167" y="6858478"/>
                </a:lnTo>
                <a:lnTo>
                  <a:pt x="0" y="6858478"/>
                </a:lnTo>
                <a:lnTo>
                  <a:pt x="0" y="478"/>
                </a:lnTo>
                <a:lnTo>
                  <a:pt x="433167" y="478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1"/>
          <p:cNvSpPr txBox="1"/>
          <p:nvPr/>
        </p:nvSpPr>
        <p:spPr>
          <a:xfrm>
            <a:off x="178266" y="3993706"/>
            <a:ext cx="5784300" cy="2249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ES" sz="24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Sesión informativa</a:t>
            </a:r>
            <a:endParaRPr b="1" i="0" sz="24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ES" sz="24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Erasmus Prácticas 23/24</a:t>
            </a:r>
            <a:endParaRPr b="1" sz="24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ES" sz="24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Doctorado</a:t>
            </a:r>
            <a:endParaRPr b="1" i="0" sz="24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i="0" sz="1800" u="none" cap="none" strike="noStrik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i="0" lang="es-ES" sz="15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Convocatoria abierta hasta el </a:t>
            </a:r>
            <a:r>
              <a:rPr b="1" i="0" lang="es-ES" sz="15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30 de abril de 202</a:t>
            </a:r>
            <a:r>
              <a:rPr b="1" lang="es-ES" sz="15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1" sz="15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i="0" lang="es-ES" sz="15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Movilidades posibles hasta </a:t>
            </a:r>
            <a:r>
              <a:rPr b="1" i="0" lang="es-ES" sz="1500" u="none" cap="none" strike="noStrik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30 de septiembre de 202</a:t>
            </a:r>
            <a:r>
              <a:rPr b="1" lang="es-ES" sz="15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4</a:t>
            </a:r>
            <a:endParaRPr b="1" sz="1500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descr="Texto&#10;&#10;Descripción generada automáticamente" id="100" name="Google Shape;10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79863" y="4979560"/>
            <a:ext cx="4696887" cy="986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27270" y="345655"/>
            <a:ext cx="2931564" cy="29315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"/>
          <p:cNvSpPr txBox="1"/>
          <p:nvPr/>
        </p:nvSpPr>
        <p:spPr>
          <a:xfrm>
            <a:off x="2143826" y="974425"/>
            <a:ext cx="75348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¿Qué es Erasmus Prácticas</a:t>
            </a:r>
            <a:r>
              <a:rPr b="1" lang="es-ES" sz="32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?</a:t>
            </a:r>
            <a:endParaRPr sz="44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1239616" y="2248680"/>
            <a:ext cx="9815400" cy="3294000"/>
          </a:xfrm>
          <a:prstGeom prst="rect">
            <a:avLst/>
          </a:prstGeom>
          <a:gradFill>
            <a:gsLst>
              <a:gs pos="0">
                <a:srgbClr val="D1D1D1">
                  <a:alpha val="34901"/>
                </a:srgbClr>
              </a:gs>
              <a:gs pos="50000">
                <a:srgbClr val="C7C7C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chemeClr val="accent3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«La movilidad Erasmus para realizar </a:t>
            </a:r>
            <a:r>
              <a:rPr b="1"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prácticas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tiene por finalidad contribuir a que las personas se adapten a las exigencias del mercado laboral a escala comunitaria, alcancen aptitudes específicas y mejoren su comprensión del entorno económico y social del país en cuestión, al mismo tiempo que adquieren experiencia laboral».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Durante el periodo de movilidad se desarrollarán </a:t>
            </a:r>
            <a:r>
              <a:rPr b="1"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las tareas y objetivos 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aprobados en el documento “Acuerdo de  Aprendizaje” (</a:t>
            </a:r>
            <a:r>
              <a:rPr i="1"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Learning Agreement for Traineeships</a:t>
            </a:r>
            <a:r>
              <a:rPr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), relacionadas con el área de estudio del participante. </a:t>
            </a:r>
            <a:r>
              <a:rPr b="1"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Deben tener una </a:t>
            </a:r>
            <a:r>
              <a:rPr b="1" lang="es-E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naturaleza práctica </a:t>
            </a:r>
            <a:r>
              <a:rPr b="1" lang="es-ES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(por ejemplo, formación práctica en investigación).</a:t>
            </a:r>
            <a:endParaRPr b="1"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dk1"/>
              </a:solidFill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6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No incluye la asistencia a cursos, seminarios o conferencias.</a:t>
            </a:r>
            <a:endParaRPr sz="16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g2ba7d37a242_0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7850" y="1885950"/>
            <a:ext cx="2514600" cy="79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g2ba7d37a242_0_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9175" y="2771775"/>
            <a:ext cx="2809875" cy="1143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g2ba7d37a242_0_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61625" y="1919288"/>
            <a:ext cx="2581275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g2ba7d37a242_0_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99675" y="2767000"/>
            <a:ext cx="3105150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g2ba7d37a242_0_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419350" y="1885950"/>
            <a:ext cx="2629575" cy="90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g2ba7d37a242_0_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8487950" y="2771775"/>
            <a:ext cx="2819400" cy="143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g2ba7d37a242_0_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152175" y="4391025"/>
            <a:ext cx="3800475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g2ba7d37a242_0_1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152175" y="5051950"/>
            <a:ext cx="3933825" cy="1457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g2ba7d37a242_0_1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624375" y="4320963"/>
            <a:ext cx="299085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g2ba7d37a242_0_1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6071725" y="4838175"/>
            <a:ext cx="3990975" cy="1085850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g2ba7d37a242_0_1"/>
          <p:cNvSpPr txBox="1"/>
          <p:nvPr/>
        </p:nvSpPr>
        <p:spPr>
          <a:xfrm>
            <a:off x="1994212" y="707475"/>
            <a:ext cx="82209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36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¿Por qué Erasmus Prácticas</a:t>
            </a:r>
            <a:r>
              <a:rPr b="1" lang="es-ES" sz="32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?</a:t>
            </a:r>
            <a:endParaRPr sz="44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7" name="Google Shape;127;p5"/>
          <p:cNvGrpSpPr/>
          <p:nvPr/>
        </p:nvGrpSpPr>
        <p:grpSpPr>
          <a:xfrm>
            <a:off x="705977" y="1123888"/>
            <a:ext cx="10642100" cy="4808914"/>
            <a:chOff x="3251" y="0"/>
            <a:chExt cx="10642100" cy="4808914"/>
          </a:xfrm>
        </p:grpSpPr>
        <p:sp>
          <p:nvSpPr>
            <p:cNvPr id="128" name="Google Shape;128;p5"/>
            <p:cNvSpPr/>
            <p:nvPr/>
          </p:nvSpPr>
          <p:spPr>
            <a:xfrm>
              <a:off x="798645" y="0"/>
              <a:ext cx="9051312" cy="4808914"/>
            </a:xfrm>
            <a:prstGeom prst="rightArrow">
              <a:avLst>
                <a:gd fmla="val 50000" name="adj1"/>
                <a:gd fmla="val 50000" name="adj2"/>
              </a:avLst>
            </a:prstGeom>
            <a:solidFill>
              <a:srgbClr val="E1EFD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5"/>
            <p:cNvSpPr/>
            <p:nvPr/>
          </p:nvSpPr>
          <p:spPr>
            <a:xfrm>
              <a:off x="3251" y="1495302"/>
              <a:ext cx="1536456" cy="1923565"/>
            </a:xfrm>
            <a:prstGeom prst="roundRect">
              <a:avLst>
                <a:gd fmla="val 16667" name="adj"/>
              </a:avLst>
            </a:prstGeom>
            <a:solidFill>
              <a:srgbClr val="222A3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5"/>
            <p:cNvSpPr txBox="1"/>
            <p:nvPr/>
          </p:nvSpPr>
          <p:spPr>
            <a:xfrm>
              <a:off x="78255" y="1570306"/>
              <a:ext cx="1386448" cy="17735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b="1" lang="es-E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1. Lectura de la convocatoria y la guía de trámites</a:t>
              </a:r>
              <a:endParaRPr/>
            </a:p>
          </p:txBody>
        </p:sp>
        <p:sp>
          <p:nvSpPr>
            <p:cNvPr id="131" name="Google Shape;131;p5"/>
            <p:cNvSpPr/>
            <p:nvPr/>
          </p:nvSpPr>
          <p:spPr>
            <a:xfrm>
              <a:off x="1778611" y="1475547"/>
              <a:ext cx="1536456" cy="1923565"/>
            </a:xfrm>
            <a:prstGeom prst="roundRect">
              <a:avLst>
                <a:gd fmla="val 16667" name="adj"/>
              </a:avLst>
            </a:prstGeom>
            <a:solidFill>
              <a:srgbClr val="222A3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5"/>
            <p:cNvSpPr txBox="1"/>
            <p:nvPr/>
          </p:nvSpPr>
          <p:spPr>
            <a:xfrm>
              <a:off x="1853615" y="1550551"/>
              <a:ext cx="1386448" cy="17735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b="1" lang="es-E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2. Búsqueda de destino</a:t>
              </a:r>
              <a:endParaRPr/>
            </a:p>
          </p:txBody>
        </p:sp>
        <p:sp>
          <p:nvSpPr>
            <p:cNvPr id="133" name="Google Shape;133;p5"/>
            <p:cNvSpPr/>
            <p:nvPr/>
          </p:nvSpPr>
          <p:spPr>
            <a:xfrm>
              <a:off x="3588316" y="1442674"/>
              <a:ext cx="1679438" cy="1923565"/>
            </a:xfrm>
            <a:prstGeom prst="roundRect">
              <a:avLst>
                <a:gd fmla="val 16667" name="adj"/>
              </a:avLst>
            </a:prstGeom>
            <a:solidFill>
              <a:srgbClr val="222A3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5"/>
            <p:cNvSpPr txBox="1"/>
            <p:nvPr/>
          </p:nvSpPr>
          <p:spPr>
            <a:xfrm>
              <a:off x="3670299" y="1524657"/>
              <a:ext cx="1515472" cy="1759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b="1" lang="es-ES" sz="16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3. Preparar documentación y solicitud online de la beca</a:t>
              </a:r>
              <a:endParaRPr/>
            </a:p>
          </p:txBody>
        </p:sp>
        <p:sp>
          <p:nvSpPr>
            <p:cNvPr id="135" name="Google Shape;135;p5"/>
            <p:cNvSpPr/>
            <p:nvPr/>
          </p:nvSpPr>
          <p:spPr>
            <a:xfrm>
              <a:off x="5570966" y="1480376"/>
              <a:ext cx="1536456" cy="192356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FFFF"/>
                </a:gs>
                <a:gs pos="5000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5"/>
            <p:cNvSpPr txBox="1"/>
            <p:nvPr/>
          </p:nvSpPr>
          <p:spPr>
            <a:xfrm>
              <a:off x="5645970" y="1555380"/>
              <a:ext cx="1386448" cy="17735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4546A"/>
                </a:buClr>
                <a:buSzPts val="1600"/>
                <a:buFont typeface="Calibri"/>
                <a:buNone/>
              </a:pPr>
              <a:r>
                <a:rPr b="1" lang="es-ES" sz="1600">
                  <a:solidFill>
                    <a:srgbClr val="44546A"/>
                  </a:solidFill>
                  <a:latin typeface="Calibri"/>
                  <a:ea typeface="Calibri"/>
                  <a:cs typeface="Calibri"/>
                  <a:sym typeface="Calibri"/>
                </a:rPr>
                <a:t>4. Concesión de la beca, entrega convenio, seguro y prueba de idiomas</a:t>
              </a:r>
              <a:endParaRPr/>
            </a:p>
          </p:txBody>
        </p:sp>
        <p:sp>
          <p:nvSpPr>
            <p:cNvPr id="137" name="Google Shape;137;p5"/>
            <p:cNvSpPr/>
            <p:nvPr/>
          </p:nvSpPr>
          <p:spPr>
            <a:xfrm>
              <a:off x="7316362" y="1442674"/>
              <a:ext cx="1536456" cy="192356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FFFF"/>
                </a:gs>
                <a:gs pos="5000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5"/>
            <p:cNvSpPr txBox="1"/>
            <p:nvPr/>
          </p:nvSpPr>
          <p:spPr>
            <a:xfrm>
              <a:off x="7391366" y="1517678"/>
              <a:ext cx="1386448" cy="17735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4546A"/>
                </a:buClr>
                <a:buSzPts val="1600"/>
                <a:buFont typeface="Calibri"/>
                <a:buNone/>
              </a:pPr>
              <a:r>
                <a:rPr b="1" lang="es-ES" sz="1600">
                  <a:solidFill>
                    <a:srgbClr val="44546A"/>
                  </a:solidFill>
                  <a:latin typeface="Calibri"/>
                  <a:ea typeface="Calibri"/>
                  <a:cs typeface="Calibri"/>
                  <a:sym typeface="Calibri"/>
                </a:rPr>
                <a:t>5. Comienzo de las prácticas</a:t>
              </a:r>
              <a:endParaRPr/>
            </a:p>
          </p:txBody>
        </p:sp>
        <p:sp>
          <p:nvSpPr>
            <p:cNvPr id="139" name="Google Shape;139;p5"/>
            <p:cNvSpPr/>
            <p:nvPr/>
          </p:nvSpPr>
          <p:spPr>
            <a:xfrm>
              <a:off x="9108895" y="1442674"/>
              <a:ext cx="1536456" cy="1923565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FFFF"/>
                </a:gs>
                <a:gs pos="5000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5"/>
            <p:cNvSpPr txBox="1"/>
            <p:nvPr/>
          </p:nvSpPr>
          <p:spPr>
            <a:xfrm>
              <a:off x="9183899" y="1517678"/>
              <a:ext cx="1386448" cy="17735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44546A"/>
                </a:buClr>
                <a:buSzPts val="1600"/>
                <a:buFont typeface="Calibri"/>
                <a:buNone/>
              </a:pPr>
              <a:r>
                <a:rPr b="1" lang="es-ES" sz="1600">
                  <a:solidFill>
                    <a:srgbClr val="44546A"/>
                  </a:solidFill>
                  <a:latin typeface="Calibri"/>
                  <a:ea typeface="Calibri"/>
                  <a:cs typeface="Calibri"/>
                  <a:sym typeface="Calibri"/>
                </a:rPr>
                <a:t>6. Final de las prácticas</a:t>
              </a:r>
              <a:endParaRPr/>
            </a:p>
          </p:txBody>
        </p:sp>
      </p:grpSp>
      <p:pic>
        <p:nvPicPr>
          <p:cNvPr id="141" name="Google Shape;141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2726" y="816879"/>
            <a:ext cx="2712719" cy="614017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5"/>
          <p:cNvSpPr txBox="1"/>
          <p:nvPr/>
        </p:nvSpPr>
        <p:spPr>
          <a:xfrm>
            <a:off x="4002076" y="923000"/>
            <a:ext cx="75348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7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Erasmus Prácticas: pasos a seguir</a:t>
            </a:r>
            <a:endParaRPr sz="35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2303" y="2393801"/>
            <a:ext cx="1807393" cy="2070397"/>
          </a:xfrm>
          <a:prstGeom prst="rect">
            <a:avLst/>
          </a:prstGeom>
          <a:noFill/>
          <a:ln>
            <a:noFill/>
          </a:ln>
          <a:effectLst>
            <a:outerShdw blurRad="50800" rotWithShape="0" algn="ctr" dir="5400000" dist="50800">
              <a:srgbClr val="000000">
                <a:alpha val="0"/>
              </a:srgbClr>
            </a:outerShdw>
          </a:effectLst>
        </p:spPr>
      </p:pic>
      <p:sp>
        <p:nvSpPr>
          <p:cNvPr id="148" name="Google Shape;148;p7"/>
          <p:cNvSpPr/>
          <p:nvPr/>
        </p:nvSpPr>
        <p:spPr>
          <a:xfrm>
            <a:off x="310650" y="523980"/>
            <a:ext cx="6865500" cy="140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LECTURA DE LA CONVOCATORIA Y LA GUÍA DE TRÁMITES</a:t>
            </a:r>
            <a:endParaRPr sz="1600"/>
          </a:p>
        </p:txBody>
      </p:sp>
      <p:pic>
        <p:nvPicPr>
          <p:cNvPr id="149" name="Google Shape;149;p7"/>
          <p:cNvPicPr preferRelativeResize="0"/>
          <p:nvPr/>
        </p:nvPicPr>
        <p:blipFill rotWithShape="1">
          <a:blip r:embed="rId4">
            <a:alphaModFix/>
          </a:blip>
          <a:srcRect b="29272" l="12587" r="12973" t="9910"/>
          <a:stretch/>
        </p:blipFill>
        <p:spPr>
          <a:xfrm>
            <a:off x="2291696" y="2188568"/>
            <a:ext cx="8573654" cy="394023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7"/>
          <p:cNvSpPr/>
          <p:nvPr/>
        </p:nvSpPr>
        <p:spPr>
          <a:xfrm>
            <a:off x="6105424" y="3159805"/>
            <a:ext cx="523701" cy="315884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C00000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82851" y="523979"/>
            <a:ext cx="2712719" cy="614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2303" y="2393801"/>
            <a:ext cx="1807393" cy="2070397"/>
          </a:xfrm>
          <a:prstGeom prst="rect">
            <a:avLst/>
          </a:prstGeom>
          <a:noFill/>
          <a:ln>
            <a:noFill/>
          </a:ln>
          <a:effectLst>
            <a:outerShdw blurRad="50800" rotWithShape="0" algn="ctr" dir="5400000" dist="50800">
              <a:srgbClr val="000000">
                <a:alpha val="0"/>
              </a:srgbClr>
            </a:outerShdw>
          </a:effectLst>
        </p:spPr>
      </p:pic>
      <p:pic>
        <p:nvPicPr>
          <p:cNvPr id="157" name="Google Shape;157;p8"/>
          <p:cNvPicPr preferRelativeResize="0"/>
          <p:nvPr/>
        </p:nvPicPr>
        <p:blipFill rotWithShape="1">
          <a:blip r:embed="rId4">
            <a:alphaModFix/>
          </a:blip>
          <a:srcRect b="4774" l="12248" r="10014" t="12730"/>
          <a:stretch/>
        </p:blipFill>
        <p:spPr>
          <a:xfrm>
            <a:off x="482789" y="1326900"/>
            <a:ext cx="5710192" cy="340861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8"/>
          <p:cNvSpPr/>
          <p:nvPr/>
        </p:nvSpPr>
        <p:spPr>
          <a:xfrm>
            <a:off x="814647" y="2468796"/>
            <a:ext cx="1271848" cy="739833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9" name="Google Shape;159;p8"/>
          <p:cNvPicPr preferRelativeResize="0"/>
          <p:nvPr/>
        </p:nvPicPr>
        <p:blipFill rotWithShape="1">
          <a:blip r:embed="rId5">
            <a:alphaModFix/>
          </a:blip>
          <a:srcRect b="7610" l="13132" r="14310" t="11252"/>
          <a:stretch/>
        </p:blipFill>
        <p:spPr>
          <a:xfrm>
            <a:off x="6095999" y="1934035"/>
            <a:ext cx="5843586" cy="367568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8"/>
          <p:cNvSpPr/>
          <p:nvPr/>
        </p:nvSpPr>
        <p:spPr>
          <a:xfrm>
            <a:off x="6309089" y="4834994"/>
            <a:ext cx="1022465" cy="696105"/>
          </a:xfrm>
          <a:prstGeom prst="ellipse">
            <a:avLst/>
          </a:prstGeom>
          <a:noFill/>
          <a:ln cap="flat" cmpd="sng" w="571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1" name="Google Shape;161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017792" y="335135"/>
            <a:ext cx="2712719" cy="614017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8"/>
          <p:cNvSpPr/>
          <p:nvPr/>
        </p:nvSpPr>
        <p:spPr>
          <a:xfrm>
            <a:off x="5685905" y="5129063"/>
            <a:ext cx="507076" cy="257694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C00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8"/>
          <p:cNvSpPr txBox="1"/>
          <p:nvPr/>
        </p:nvSpPr>
        <p:spPr>
          <a:xfrm>
            <a:off x="867945" y="5015242"/>
            <a:ext cx="4612913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Perfil estudiantes</a:t>
            </a: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El Erasmus Prácticas es una movilidad para estudiantes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(no personal)</a:t>
            </a:r>
            <a:endParaRPr/>
          </a:p>
        </p:txBody>
      </p:sp>
      <p:sp>
        <p:nvSpPr>
          <p:cNvPr id="164" name="Google Shape;164;p8"/>
          <p:cNvSpPr txBox="1"/>
          <p:nvPr/>
        </p:nvSpPr>
        <p:spPr>
          <a:xfrm>
            <a:off x="634676" y="539250"/>
            <a:ext cx="75348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Lectura de la convocatoria</a:t>
            </a:r>
            <a:endParaRPr sz="29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9"/>
          <p:cNvSpPr/>
          <p:nvPr/>
        </p:nvSpPr>
        <p:spPr>
          <a:xfrm>
            <a:off x="1581000" y="884425"/>
            <a:ext cx="8726400" cy="762000"/>
          </a:xfrm>
          <a:prstGeom prst="rect">
            <a:avLst/>
          </a:prstGeom>
          <a:noFill/>
          <a:ln cap="flat" cmpd="sng" w="127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45720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200">
                <a:solidFill>
                  <a:srgbClr val="0070C0"/>
                </a:solidFill>
                <a:latin typeface="Verdana"/>
                <a:ea typeface="Verdana"/>
                <a:cs typeface="Verdana"/>
                <a:sym typeface="Verdana"/>
              </a:rPr>
              <a:t>CONVOCATORIAS ESTUDIANTES ORI UCM</a:t>
            </a:r>
            <a:r>
              <a:rPr b="1" lang="es-ES" sz="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https://www.ucm.es/convocatoria-alumnos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0" name="Google Shape;17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244692" y="2097931"/>
            <a:ext cx="9803858" cy="1985281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9"/>
          <p:cNvSpPr txBox="1"/>
          <p:nvPr/>
        </p:nvSpPr>
        <p:spPr>
          <a:xfrm>
            <a:off x="1215074" y="4355829"/>
            <a:ext cx="10015500" cy="1231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Hay que completar l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solicitu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 online con </a:t>
            </a:r>
            <a:r>
              <a:rPr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suficiente antelación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al comienzo de las prácticas, de forma que se tenga margen para cumplimentar todos los requisitos previos.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MÍNIMO RECOMENDABLE: </a:t>
            </a:r>
            <a:r>
              <a:rPr b="1" lang="es-ES" sz="20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 MES DE ANTELACIÓN</a:t>
            </a:r>
            <a:r>
              <a:rPr b="1" lang="es-ES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b="1"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RESPECTO AL COMIENZO DE LA MOVILIDAD</a:t>
            </a:r>
            <a:endParaRPr b="1"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0"/>
          <p:cNvPicPr preferRelativeResize="0"/>
          <p:nvPr/>
        </p:nvPicPr>
        <p:blipFill rotWithShape="1">
          <a:blip r:embed="rId3">
            <a:alphaModFix/>
          </a:blip>
          <a:srcRect b="17497" l="23939" r="21000" t="27251"/>
          <a:stretch/>
        </p:blipFill>
        <p:spPr>
          <a:xfrm>
            <a:off x="6425059" y="2903364"/>
            <a:ext cx="5402755" cy="3254928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0"/>
          <p:cNvSpPr txBox="1"/>
          <p:nvPr/>
        </p:nvSpPr>
        <p:spPr>
          <a:xfrm>
            <a:off x="477110" y="759114"/>
            <a:ext cx="98742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i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PROGRAMA ERASMUS+ CONVOCATORIA PARA LA MOVILIDAD EN PRÁCTICAS DE ESTUDIANTES DE GRADO, MÁSTER Y </a:t>
            </a:r>
            <a:r>
              <a:rPr b="1" i="1" lang="es-E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DOCTORADO</a:t>
            </a:r>
            <a:r>
              <a:rPr i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UCM.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Enlace directo a la </a:t>
            </a: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CONVOCATORIA: </a:t>
            </a:r>
            <a:r>
              <a:rPr lang="es-ES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https://www.ucm.es/file/smp23-24?ver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0"/>
          <p:cNvSpPr txBox="1"/>
          <p:nvPr/>
        </p:nvSpPr>
        <p:spPr>
          <a:xfrm>
            <a:off x="762917" y="3542688"/>
            <a:ext cx="52704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 el texto de la convocatoria, al final, se incluye la </a:t>
            </a:r>
            <a:r>
              <a:rPr b="1"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GUÍA DE TRÁMITES</a:t>
            </a: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(consulta muy recomendable)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Enlace </a:t>
            </a:r>
            <a:r>
              <a:rPr b="1" lang="es-E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“Facultades y Documentación” </a:t>
            </a:r>
            <a:r>
              <a:rPr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https://www.ucm.es/practicas-erasmus-facultades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0"/>
          <p:cNvSpPr/>
          <p:nvPr/>
        </p:nvSpPr>
        <p:spPr>
          <a:xfrm>
            <a:off x="2932684" y="2603600"/>
            <a:ext cx="930900" cy="800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F7CAAC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0"/>
          <p:cNvSpPr txBox="1"/>
          <p:nvPr/>
        </p:nvSpPr>
        <p:spPr>
          <a:xfrm>
            <a:off x="644951" y="682975"/>
            <a:ext cx="7534800" cy="415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Lectura de la convocatoria</a:t>
            </a:r>
            <a:endParaRPr sz="290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4"/>
          <p:cNvSpPr txBox="1"/>
          <p:nvPr/>
        </p:nvSpPr>
        <p:spPr>
          <a:xfrm>
            <a:off x="581320" y="258064"/>
            <a:ext cx="11029500" cy="1339200"/>
          </a:xfrm>
          <a:prstGeom prst="rect">
            <a:avLst/>
          </a:prstGeom>
          <a:noFill/>
          <a:ln cap="flat" cmpd="sng" w="9525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PLAZAS NO DETERMINADAS – PROCEDIMIENTO HABITUAL</a:t>
            </a:r>
            <a:endParaRPr b="1" sz="1500" u="sng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 u="sng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1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⮚"/>
            </a:pPr>
            <a:r>
              <a:rPr lang="es-E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persona </a:t>
            </a:r>
            <a:r>
              <a:rPr b="0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solicitante </a:t>
            </a:r>
            <a:r>
              <a:rPr lang="es-E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aporta </a:t>
            </a:r>
            <a:r>
              <a:rPr b="0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aceptación de </a:t>
            </a:r>
            <a:r>
              <a:rPr lang="es-ES" sz="1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institución </a:t>
            </a:r>
            <a:r>
              <a:rPr b="0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que haya buscado por cuenta propia. </a:t>
            </a:r>
            <a:endParaRPr/>
          </a:p>
          <a:p>
            <a:pPr indent="-285750" lvl="1" marL="7429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oto Sans Symbols"/>
              <a:buChar char="⮚"/>
            </a:pPr>
            <a:r>
              <a:rPr b="0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establece un </a:t>
            </a:r>
            <a:r>
              <a:rPr b="1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acuerdo académico puntual </a:t>
            </a:r>
            <a:r>
              <a:rPr b="0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</a:t>
            </a:r>
            <a:r>
              <a:rPr b="0" i="1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Agreement for Traineeships</a:t>
            </a:r>
            <a:r>
              <a:rPr b="0" i="0" lang="es-E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para cada estancia de prácticas.</a:t>
            </a:r>
            <a:endParaRPr b="1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4"/>
          <p:cNvSpPr txBox="1"/>
          <p:nvPr/>
        </p:nvSpPr>
        <p:spPr>
          <a:xfrm>
            <a:off x="726819" y="1758146"/>
            <a:ext cx="5516100" cy="24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rgbClr val="92D050"/>
                </a:solidFill>
                <a:latin typeface="Calibri"/>
                <a:ea typeface="Calibri"/>
                <a:cs typeface="Calibri"/>
                <a:sym typeface="Calibri"/>
              </a:rPr>
              <a:t>   SI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empresa pública o privada.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organismo público 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local, regional o nacional.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interlocutor social 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 otro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representante 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la vida laboral: las cámaras de comercio, las asociaciones artesanales o profesionales y los sindicatos.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instituto de investigación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fundación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centro educativo. 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Incluidas </a:t>
            </a:r>
            <a:r>
              <a:rPr lang="es-ES" sz="13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universidades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Una organización, asociación u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ONG</a:t>
            </a: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sin ánimo de lucro.</a:t>
            </a:r>
            <a:endParaRPr/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AutoNum type="alphaUcPeriod"/>
            </a:pPr>
            <a:r>
              <a:rPr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organismo de </a:t>
            </a:r>
            <a:r>
              <a:rPr b="1" lang="es-ES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asesoramiento académico, orientación profesional y servicios</a:t>
            </a:r>
            <a:endParaRPr/>
          </a:p>
        </p:txBody>
      </p:sp>
      <p:sp>
        <p:nvSpPr>
          <p:cNvPr id="187" name="Google Shape;187;p4"/>
          <p:cNvSpPr txBox="1"/>
          <p:nvPr/>
        </p:nvSpPr>
        <p:spPr>
          <a:xfrm>
            <a:off x="726818" y="4451191"/>
            <a:ext cx="5640600" cy="163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</a:t>
            </a:r>
            <a:endParaRPr/>
          </a:p>
          <a:p>
            <a:pPr indent="-2540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b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AutoNum type="alphaUcPeriod"/>
            </a:pPr>
            <a:r>
              <a:rPr b="1"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Las instituciones de la UE y otros organismos de la UE</a:t>
            </a: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incluidas las agencias especializadas (cuya lista exhaustiva se puede consultar en </a:t>
            </a:r>
            <a:r>
              <a:rPr lang="es-ES" sz="14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http://europa.eu/about-eu/institutions-bodies/index_en.htm</a:t>
            </a: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AutoNum type="alphaUcPeriod"/>
            </a:pPr>
            <a:r>
              <a:rPr b="1"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Agencias Nacionales Erasmus+</a:t>
            </a: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-254000" lvl="0" marL="3429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8" name="Google Shape;188;p4"/>
          <p:cNvPicPr preferRelativeResize="0"/>
          <p:nvPr/>
        </p:nvPicPr>
        <p:blipFill rotWithShape="1">
          <a:blip r:embed="rId4">
            <a:alphaModFix/>
          </a:blip>
          <a:srcRect b="0" l="0" r="1806" t="0"/>
          <a:stretch/>
        </p:blipFill>
        <p:spPr>
          <a:xfrm>
            <a:off x="6314775" y="2070500"/>
            <a:ext cx="5420075" cy="376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4"/>
          <p:cNvSpPr txBox="1"/>
          <p:nvPr/>
        </p:nvSpPr>
        <p:spPr>
          <a:xfrm>
            <a:off x="1061213" y="2379113"/>
            <a:ext cx="10158300" cy="3140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Duración mínima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la estancia: </a:t>
            </a:r>
            <a:r>
              <a:rPr lang="es-ES" sz="1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60 días consecutivos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Duración máxima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360 días (12 meses, aunque la cuantía de la beca sería por un máximo de 3 meses, salvo aprobación disponibilidad mayor)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Crédito de días Erasmus: </a:t>
            </a:r>
            <a:r>
              <a:rPr b="1"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360 días por ciclo de estudios </a:t>
            </a:r>
            <a:r>
              <a:rPr lang="es-E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(Grado, Máster y Doctorado). Se descuentan las estancias Erasmus previas (prácticas o estudios) a este máximo de días disponibles por ciclo de estudios.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REQUISITO INDISPENSABLE: completar la solicitud online antes de comenzar las prácticas.</a:t>
            </a:r>
            <a:endParaRPr sz="18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</a:rPr>
              <a:t> </a:t>
            </a:r>
            <a:endParaRPr b="1" sz="1800">
              <a:solidFill>
                <a:srgbClr val="FF0000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4" name="Google Shape;19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06794" y="917404"/>
            <a:ext cx="2712719" cy="614017"/>
          </a:xfrm>
          <a:prstGeom prst="rect">
            <a:avLst/>
          </a:prstGeom>
          <a:noFill/>
          <a:ln>
            <a:noFill/>
          </a:ln>
        </p:spPr>
      </p:pic>
      <p:sp>
        <p:nvSpPr>
          <p:cNvPr id="195" name="Google Shape;195;p14"/>
          <p:cNvSpPr txBox="1"/>
          <p:nvPr/>
        </p:nvSpPr>
        <p:spPr>
          <a:xfrm>
            <a:off x="1061225" y="1023525"/>
            <a:ext cx="7094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DURACIÓN ERASMUS PRÁCTICAS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5"/>
          <p:cNvSpPr txBox="1"/>
          <p:nvPr/>
        </p:nvSpPr>
        <p:spPr>
          <a:xfrm>
            <a:off x="1085852" y="1434242"/>
            <a:ext cx="10158300" cy="45252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«Durante su movilidad, cada estudiante seguirá disfrutando de las becas o préstamos con fines educativos que podría obtener normalmente para estudiar en su institución de origen. Las ayudas de movilidad Erasmus+ son compatibles con: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1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▪ Los sistemas nacionales y/o regionales de becas, incluidos los sistemas que ofrecen una compensación por los gastos adicionales de los estudios realizados en el extranjero.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1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2" marL="9144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*IMPORTANTE: COMPROBAR LAS INCOMPATIBILIDAD O LIMITACIONES DE LAS OTRAS AYUDAS RESPECTO ERASMUS PRÁCTICAS.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1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1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▪ Cualquier tipo de remuneración de la empresa u organización de destino.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br>
              <a:rPr b="0" i="1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1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▪ Con un trabajo a tiempo parcial, siempre que se desempeñen las actividades previstas en el Acuerdo de Formación. »</a:t>
            </a:r>
            <a:endParaRPr b="0" i="1" sz="1800" u="none" cap="none" strike="noStrike">
              <a:solidFill>
                <a:srgbClr val="FF0000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0000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5"/>
          <p:cNvSpPr txBox="1"/>
          <p:nvPr/>
        </p:nvSpPr>
        <p:spPr>
          <a:xfrm>
            <a:off x="2617950" y="356225"/>
            <a:ext cx="7094100" cy="507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COMPATIBILIDAD </a:t>
            </a: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ERASMUS PRÁCTICAS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0"/>
          <p:cNvSpPr txBox="1"/>
          <p:nvPr/>
        </p:nvSpPr>
        <p:spPr>
          <a:xfrm>
            <a:off x="489065" y="498764"/>
            <a:ext cx="11214000" cy="561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SOLICITUD DE PARTICIPACIÓN EN EL PROGRAMA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REQUISITO INDISPENSABLE: completar la solicitud online antes de comenzar las prácticas.</a:t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SOLICITUD ONLINE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Con suficiente antelación a la incorporación de las prácticas (</a:t>
            </a:r>
            <a:r>
              <a:rPr b="1"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mín. 1 mes de antelación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).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 enlace estará en la convocatoria.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 subirán a la aplicación en línea los siguientes documentos: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Copia escaneada del DNI, NIE o permiso de residencia en vigor.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r>
              <a:rPr b="0" i="1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Learning Agreement for Traineeships</a:t>
            </a: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Ficha de empresa.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 Currículum Vitae, modelo EUROPASS.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5. Título de idiomas: nivel adecuado para el desarrollo tareas (</a:t>
            </a:r>
            <a:r>
              <a:rPr b="1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se exige certificado o título concreto</a:t>
            </a:r>
            <a:r>
              <a:rPr b="0" i="0" lang="es-ES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"/>
          <p:cNvSpPr txBox="1"/>
          <p:nvPr/>
        </p:nvSpPr>
        <p:spPr>
          <a:xfrm>
            <a:off x="332509" y="439942"/>
            <a:ext cx="112140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DOCUMENTACIÓN SOLICITUD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Modelos enlace </a:t>
            </a:r>
            <a:r>
              <a:rPr i="1" lang="es-E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Facultades y Documentación</a:t>
            </a:r>
            <a:endParaRPr/>
          </a:p>
        </p:txBody>
      </p:sp>
      <p:pic>
        <p:nvPicPr>
          <p:cNvPr id="212" name="Google Shape;212;p12"/>
          <p:cNvPicPr preferRelativeResize="0"/>
          <p:nvPr/>
        </p:nvPicPr>
        <p:blipFill rotWithShape="1">
          <a:blip r:embed="rId3">
            <a:alphaModFix/>
          </a:blip>
          <a:srcRect b="20148" l="33286" r="37176" t="14609"/>
          <a:stretch/>
        </p:blipFill>
        <p:spPr>
          <a:xfrm>
            <a:off x="6834750" y="1224900"/>
            <a:ext cx="4078498" cy="5067425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12"/>
          <p:cNvSpPr txBox="1"/>
          <p:nvPr/>
        </p:nvSpPr>
        <p:spPr>
          <a:xfrm>
            <a:off x="704879" y="1798604"/>
            <a:ext cx="5887200" cy="372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LEARNING AGREEMENT FOR TRAINEESHIPS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https://www.ucm.es/file/learning-agreement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Completado y firmado por 3 partes: estudiante, institución de destino e institución de origen. 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Contactar con la </a:t>
            </a: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Oficina Erasmus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para su gestión.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3"/>
          <p:cNvSpPr txBox="1"/>
          <p:nvPr/>
        </p:nvSpPr>
        <p:spPr>
          <a:xfrm>
            <a:off x="584613" y="1976593"/>
            <a:ext cx="5542200" cy="235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FICHA DE EMPRESA</a:t>
            </a: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https://www.ucm.es/file/ficha-empresa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aportar en la solicitud.</a:t>
            </a:r>
            <a:endParaRPr/>
          </a:p>
          <a:p>
            <a:pPr indent="-1714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Documento Word con los datos de la institución de destino y el contacto de la persona que tutoriza las prácticas.</a:t>
            </a:r>
            <a:endParaRPr/>
          </a:p>
        </p:txBody>
      </p:sp>
      <p:pic>
        <p:nvPicPr>
          <p:cNvPr id="219" name="Google Shape;219;p13"/>
          <p:cNvPicPr preferRelativeResize="0"/>
          <p:nvPr/>
        </p:nvPicPr>
        <p:blipFill rotWithShape="1">
          <a:blip r:embed="rId4">
            <a:alphaModFix/>
          </a:blip>
          <a:srcRect b="4424" l="25531" r="25106" t="15664"/>
          <a:stretch/>
        </p:blipFill>
        <p:spPr>
          <a:xfrm>
            <a:off x="6688232" y="1389699"/>
            <a:ext cx="4628314" cy="42145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17351" y="474061"/>
            <a:ext cx="2712719" cy="614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6"/>
          <p:cNvSpPr txBox="1"/>
          <p:nvPr/>
        </p:nvSpPr>
        <p:spPr>
          <a:xfrm>
            <a:off x="505179" y="995377"/>
            <a:ext cx="4884300" cy="471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b="1" lang="es-ES" sz="20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RECURSOS BÚSQUEDA DESTINO</a:t>
            </a:r>
            <a:endParaRPr sz="1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1"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Candidaturas espontáneas: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Carta de presentación, CV en </a:t>
            </a:r>
            <a:r>
              <a:rPr b="0" i="0" lang="es-ES" sz="16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formato Europass</a:t>
            </a:r>
            <a:r>
              <a:rPr b="0" i="0" lang="es-E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s-ES" sz="1600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Contacto directo con la institución por email. </a:t>
            </a:r>
            <a:endParaRPr b="0" i="0" sz="1600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1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just">
              <a:spcBef>
                <a:spcPts val="400"/>
              </a:spcBef>
              <a:spcAft>
                <a:spcPts val="0"/>
              </a:spcAft>
              <a:buNone/>
            </a:pPr>
            <a:r>
              <a:rPr b="1" lang="es-ES" sz="17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RECOMENDACIÓN</a:t>
            </a:r>
            <a:r>
              <a:rPr b="1"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 te decides por una Institución de Educación Superior (una </a:t>
            </a:r>
            <a:r>
              <a:rPr b="1"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universidad</a:t>
            </a: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 puedes </a:t>
            </a:r>
            <a:r>
              <a:rPr b="1"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contactar directamente con su Oficina de Relaciones Internacionales</a:t>
            </a: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para informarte de la posibilidad de hacer en esa institución un Erasmus prácticas.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2" marL="9144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6" name="Google Shape;226;p16"/>
          <p:cNvPicPr preferRelativeResize="0"/>
          <p:nvPr/>
        </p:nvPicPr>
        <p:blipFill rotWithShape="1">
          <a:blip r:embed="rId4">
            <a:alphaModFix/>
          </a:blip>
          <a:srcRect b="19302" l="17985" r="13700" t="11260"/>
          <a:stretch/>
        </p:blipFill>
        <p:spPr>
          <a:xfrm>
            <a:off x="5794002" y="995372"/>
            <a:ext cx="5888395" cy="3366654"/>
          </a:xfrm>
          <a:prstGeom prst="rect">
            <a:avLst/>
          </a:prstGeom>
          <a:noFill/>
          <a:ln>
            <a:noFill/>
          </a:ln>
        </p:spPr>
      </p:pic>
      <p:sp>
        <p:nvSpPr>
          <p:cNvPr id="227" name="Google Shape;227;p16"/>
          <p:cNvSpPr/>
          <p:nvPr/>
        </p:nvSpPr>
        <p:spPr>
          <a:xfrm>
            <a:off x="8448693" y="4680868"/>
            <a:ext cx="30900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https://europa.eu/europass/es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8"/>
          <p:cNvSpPr txBox="1"/>
          <p:nvPr/>
        </p:nvSpPr>
        <p:spPr>
          <a:xfrm>
            <a:off x="401151" y="1475063"/>
            <a:ext cx="4054500" cy="4117800"/>
          </a:xfrm>
          <a:prstGeom prst="rect">
            <a:avLst/>
          </a:prstGeom>
          <a:noFill/>
          <a:ln cap="flat" cmpd="sng" w="9525">
            <a:solidFill>
              <a:srgbClr val="0070C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 sz="210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ERASMUS INTERN:</a:t>
            </a:r>
            <a:r>
              <a:rPr b="1"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indent="0" lvl="0" marL="0" marR="0" rtl="0" algn="ctr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s-ES" sz="18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http://erasmusintern.org/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08940" marR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89999" marR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Las Agencias Nacionales del programa Erasmus+ han acordado utilizar una plataforma común para la publicación de ofertas de prácticas. </a:t>
            </a:r>
            <a:endParaRPr/>
          </a:p>
          <a:p>
            <a:pPr indent="0" lvl="0" marL="89999" marR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89999" marR="0" rtl="0" algn="just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 herramienta ha sido desarrollada por la </a:t>
            </a:r>
            <a:r>
              <a:rPr b="1" i="1"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Erasmus Student Network</a:t>
            </a:r>
            <a:r>
              <a:rPr b="1"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(ESN</a:t>
            </a:r>
            <a:r>
              <a:rPr lang="es-ES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), una asociación internacional de estudiantes sin ánimo de lucro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3" name="Google Shape;23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76406" y="1475587"/>
            <a:ext cx="7232394" cy="4063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9"/>
          <p:cNvSpPr txBox="1"/>
          <p:nvPr/>
        </p:nvSpPr>
        <p:spPr>
          <a:xfrm>
            <a:off x="948890" y="412651"/>
            <a:ext cx="10294200" cy="5658300"/>
          </a:xfrm>
          <a:prstGeom prst="rect">
            <a:avLst/>
          </a:prstGeom>
          <a:noFill/>
          <a:ln cap="flat" cmpd="sng" w="9525">
            <a:solidFill>
              <a:srgbClr val="C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s-ES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OTROS RECURSOS: ver pdf en nuestra web.</a:t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❖"/>
            </a:pPr>
            <a:r>
              <a:rPr b="1"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EURES: </a:t>
            </a: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red de servicios de empleo que abarca a todos los países de la UE, además de Islandia, Liechtenstein, Noruega y Suiza</a:t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0894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https://ec.europa.eu/eures/public/es/homepage</a:t>
            </a:r>
            <a:endParaRPr sz="1400" u="sng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0894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❖"/>
            </a:pPr>
            <a:r>
              <a:rPr b="1"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Drop'pin @EURES: </a:t>
            </a: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https://ec.europa.eu/eures/public/en/opportunities</a:t>
            </a:r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red europea para la búsqueda de empleo EURES, ha desarrollado un portal específico, Drop’pin @EURES para jóvenes desempleados, en el que pueden consultarse diversas ofertas de prácticas, voluntariado, etc.</a:t>
            </a:r>
            <a:endParaRPr/>
          </a:p>
          <a:p>
            <a:pPr indent="0" lvl="0" marL="45720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❖"/>
            </a:pPr>
            <a:r>
              <a:rPr b="1"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SEPE</a:t>
            </a:r>
            <a:r>
              <a:rPr b="1" lang="es-ES" sz="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https://www.sepe.es/HomeSepe/Personas/encontrar-trabajo/empleo-europa/practicas.html</a:t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❖"/>
            </a:pPr>
            <a:r>
              <a:rPr b="1" lang="es-ES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Red Eurodesk:</a:t>
            </a: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http://www.eurodesk.eu</a:t>
            </a:r>
            <a:r>
              <a:rPr lang="es-ES" sz="9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s-ES" sz="1400" u="sng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0894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red Eurodesk ofrece servicios de información a los jóvenes y a quienes trabajan con ellos sobre las oportunidades existentes en Europa en materia de educación, formación y juventud y sobre la participación de los jóvenes en actividades europeas</a:t>
            </a:r>
            <a:r>
              <a:rPr lang="es-E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0" lvl="0" marL="40894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❖"/>
            </a:pPr>
            <a:r>
              <a:rPr b="1" lang="es-ES" sz="1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European Youth Portal:</a:t>
            </a:r>
            <a:r>
              <a:rPr lang="es-ES" sz="1400" u="sng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https://europa.eu/youth/go-abroad/traineeships_en</a:t>
            </a:r>
            <a:endParaRPr sz="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40894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 Portal Europeo de la Juventud ofrece información y oportunidades europeas y nacionales de interés para los jóvenes que viven, aprenden y trabajan en Europa. 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0894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400" u="none" strike="noStrik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❖"/>
            </a:pPr>
            <a:r>
              <a:rPr b="1"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Recruiting Erasmus:</a:t>
            </a:r>
            <a:r>
              <a:rPr lang="es-E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ES" sz="1400" u="sng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https://recruitingerasmus.com/</a:t>
            </a:r>
            <a:endParaRPr sz="1400" u="sng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b="1" lang="es-ES" sz="1200">
                <a:solidFill>
                  <a:schemeClr val="dk1"/>
                </a:solidFill>
                <a:highlight>
                  <a:srgbClr val="FFFF00"/>
                </a:highlight>
                <a:latin typeface="Arial"/>
                <a:ea typeface="Arial"/>
                <a:cs typeface="Arial"/>
                <a:sym typeface="Arial"/>
              </a:rPr>
              <a:t>IMPORTANTE: no incurrir en gastos de alojamiento, desplazamiento, etc. hasta no obtener la confirmación de la beca Erasmus Prácticas.</a:t>
            </a:r>
            <a:endParaRPr sz="1050">
              <a:solidFill>
                <a:schemeClr val="dk1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22"/>
          <p:cNvSpPr/>
          <p:nvPr/>
        </p:nvSpPr>
        <p:spPr>
          <a:xfrm>
            <a:off x="0" y="0"/>
            <a:ext cx="5653438" cy="6858000"/>
          </a:xfrm>
          <a:custGeom>
            <a:rect b="b" l="l" r="r" t="t"/>
            <a:pathLst>
              <a:path extrusionOk="0" h="6858000" w="6096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4901"/>
            </a:srgb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22"/>
          <p:cNvSpPr txBox="1"/>
          <p:nvPr/>
        </p:nvSpPr>
        <p:spPr>
          <a:xfrm>
            <a:off x="507175" y="807800"/>
            <a:ext cx="3671400" cy="4358100"/>
          </a:xfrm>
          <a:prstGeom prst="rect">
            <a:avLst/>
          </a:prstGeom>
          <a:solidFill>
            <a:srgbClr val="EA9999"/>
          </a:soli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MUCHAS GRACIAS POR VUESTRA ATENCIÓN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CONTACTO PRÁCTICAS ERASMUS: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Cristina Quintas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Oficina de Relaciones Internacionales</a:t>
            </a:r>
            <a:b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s-ES" sz="17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Edificio de Estudiantes – 1ª Planta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66725" lvl="0" marL="54000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-E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erasmuspracticas@ucm.es</a:t>
            </a:r>
            <a:r>
              <a:rPr lang="es-E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1" i="0" sz="17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66725" lvl="1" marL="540000" marR="0" rtl="0" algn="ctr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s-ES" sz="17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91 394 6923</a:t>
            </a:r>
            <a:endParaRPr/>
          </a:p>
        </p:txBody>
      </p:sp>
      <p:pic>
        <p:nvPicPr>
          <p:cNvPr id="246" name="Google Shape;246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04123" y="214801"/>
            <a:ext cx="2854850" cy="28548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exto&#10;&#10;Descripción generada automáticamente" id="247" name="Google Shape;247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512898" y="5710687"/>
            <a:ext cx="4454779" cy="935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2019-11-11T13:46:19Z</dcterms:created>
  <dc:creator>CRISTINA QUINTAS GARCIANDIA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0x0101007CCB8A696161DC439858F11DBD8A7F0C</vt:lpwstr>
  </property>
</Properties>
</file>