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59" r:id="rId5"/>
    <p:sldId id="261" r:id="rId6"/>
    <p:sldId id="275" r:id="rId7"/>
    <p:sldId id="277" r:id="rId8"/>
    <p:sldId id="278" r:id="rId9"/>
    <p:sldId id="274" r:id="rId10"/>
    <p:sldId id="260" r:id="rId11"/>
    <p:sldId id="262" r:id="rId12"/>
    <p:sldId id="265" r:id="rId13"/>
    <p:sldId id="266" r:id="rId14"/>
    <p:sldId id="263" r:id="rId15"/>
    <p:sldId id="267" r:id="rId16"/>
    <p:sldId id="269" r:id="rId17"/>
    <p:sldId id="271" r:id="rId18"/>
    <p:sldId id="268" r:id="rId19"/>
    <p:sldId id="272" r:id="rId20"/>
    <p:sldId id="273" r:id="rId21"/>
    <p:sldId id="276" r:id="rId22"/>
    <p:sldId id="280" r:id="rId23"/>
    <p:sldId id="270" r:id="rId24"/>
    <p:sldId id="279" r:id="rId25"/>
    <p:sldId id="281" r:id="rId26"/>
    <p:sldId id="258" r:id="rId27"/>
    <p:sldId id="282" r:id="rId28"/>
    <p:sldId id="264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fr-F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065-1ED5-44F1-AC35-02C4BDF2E826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A012-DAF0-414C-B860-406FF9C764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91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065-1ED5-44F1-AC35-02C4BDF2E826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A012-DAF0-414C-B860-406FF9C764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17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065-1ED5-44F1-AC35-02C4BDF2E826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A012-DAF0-414C-B860-406FF9C764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7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065-1ED5-44F1-AC35-02C4BDF2E826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A012-DAF0-414C-B860-406FF9C764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73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065-1ED5-44F1-AC35-02C4BDF2E826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A012-DAF0-414C-B860-406FF9C764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62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065-1ED5-44F1-AC35-02C4BDF2E826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A012-DAF0-414C-B860-406FF9C764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43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065-1ED5-44F1-AC35-02C4BDF2E826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A012-DAF0-414C-B860-406FF9C764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65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065-1ED5-44F1-AC35-02C4BDF2E826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A012-DAF0-414C-B860-406FF9C764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96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065-1ED5-44F1-AC35-02C4BDF2E826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A012-DAF0-414C-B860-406FF9C764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06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065-1ED5-44F1-AC35-02C4BDF2E826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A012-DAF0-414C-B860-406FF9C764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44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065-1ED5-44F1-AC35-02C4BDF2E826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A012-DAF0-414C-B860-406FF9C764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1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2F065-1ED5-44F1-AC35-02C4BDF2E826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4A012-DAF0-414C-B860-406FF9C764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92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eca.es/" TargetMode="Externa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produccioncientifica.ucm.es/" TargetMode="External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es-ES" i="1" dirty="0">
                <a:latin typeface="Baskerville Old Face" panose="02020602080505020303" pitchFamily="18" charset="0"/>
              </a:rPr>
              <a:t>Habla, amigo, y entra</a:t>
            </a:r>
            <a:r>
              <a:rPr lang="es-ES" dirty="0">
                <a:latin typeface="Baskerville Old Face" panose="02020602080505020303" pitchFamily="18" charset="0"/>
              </a:rPr>
              <a:t>: </a:t>
            </a:r>
            <a:br>
              <a:rPr lang="es-ES" dirty="0">
                <a:latin typeface="Baskerville Old Face" panose="02020602080505020303" pitchFamily="18" charset="0"/>
              </a:rPr>
            </a:br>
            <a:r>
              <a:rPr lang="es-ES" dirty="0">
                <a:latin typeface="Baskerville Old Face" panose="02020602080505020303" pitchFamily="18" charset="0"/>
              </a:rPr>
              <a:t>cómo construir tu cv para iniciar una</a:t>
            </a:r>
            <a:br>
              <a:rPr lang="es-ES" dirty="0">
                <a:latin typeface="Baskerville Old Face" panose="02020602080505020303" pitchFamily="18" charset="0"/>
              </a:rPr>
            </a:br>
            <a:r>
              <a:rPr lang="es-ES" dirty="0">
                <a:latin typeface="Baskerville Old Face" panose="02020602080505020303" pitchFamily="18" charset="0"/>
              </a:rPr>
              <a:t>carrera profesional en la universidad.</a:t>
            </a: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23728" y="5229200"/>
            <a:ext cx="6400800" cy="91365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FR" dirty="0"/>
              <a:t>Silviano </a:t>
            </a:r>
            <a:r>
              <a:rPr lang="fr-FR" dirty="0" err="1"/>
              <a:t>Carrasco</a:t>
            </a:r>
            <a:endParaRPr lang="fr-FR" dirty="0"/>
          </a:p>
          <a:p>
            <a:pPr algn="r"/>
            <a:r>
              <a:rPr lang="fr-FR" dirty="0"/>
              <a:t>silvicar@ucm.es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286000" y="69269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4000" dirty="0"/>
              <a:t>SEMDOC 2023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545467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“Largo y arduo es el camino que conduce del infierno a la luz”.</a:t>
            </a:r>
            <a:endParaRPr lang="fr-FR" dirty="0"/>
          </a:p>
        </p:txBody>
      </p:sp>
      <p:sp>
        <p:nvSpPr>
          <p:cNvPr id="6" name="5 CuadroTexto"/>
          <p:cNvSpPr txBox="1"/>
          <p:nvPr/>
        </p:nvSpPr>
        <p:spPr>
          <a:xfrm>
            <a:off x="2932955" y="1835532"/>
            <a:ext cx="460851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ASOCIADO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932955" y="2438564"/>
            <a:ext cx="460851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PROFESOR AYUDANTE NO DOCTOR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932955" y="3068960"/>
            <a:ext cx="460851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PROFESOR AYUDANTE DOCTOR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932955" y="3995772"/>
            <a:ext cx="460851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PROFESOR CONTRATADO DOCTOR INTERINO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932955" y="4643844"/>
            <a:ext cx="460851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PROFESOR CONTRATADO DOCTOR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932955" y="5291916"/>
            <a:ext cx="460851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PROFESOR TITULAR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932955" y="5939988"/>
            <a:ext cx="460851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CATEDRÁTICO</a:t>
            </a:r>
          </a:p>
        </p:txBody>
      </p:sp>
      <p:sp>
        <p:nvSpPr>
          <p:cNvPr id="14" name="13 Flecha a la derecha con muesca"/>
          <p:cNvSpPr/>
          <p:nvPr/>
        </p:nvSpPr>
        <p:spPr>
          <a:xfrm>
            <a:off x="988739" y="1676719"/>
            <a:ext cx="1800200" cy="64807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LARGO</a:t>
            </a:r>
          </a:p>
        </p:txBody>
      </p:sp>
      <p:sp>
        <p:nvSpPr>
          <p:cNvPr id="15" name="14 Flecha a la derecha con muesca"/>
          <p:cNvSpPr/>
          <p:nvPr/>
        </p:nvSpPr>
        <p:spPr>
          <a:xfrm>
            <a:off x="988739" y="2929590"/>
            <a:ext cx="1800200" cy="64807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ARDUO</a:t>
            </a:r>
          </a:p>
        </p:txBody>
      </p:sp>
      <p:sp>
        <p:nvSpPr>
          <p:cNvPr id="16" name="15 Cheurón"/>
          <p:cNvSpPr/>
          <p:nvPr/>
        </p:nvSpPr>
        <p:spPr>
          <a:xfrm>
            <a:off x="2966821" y="3543341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16 Cheurón"/>
          <p:cNvSpPr/>
          <p:nvPr/>
        </p:nvSpPr>
        <p:spPr>
          <a:xfrm>
            <a:off x="3194759" y="3543341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17 Cheurón"/>
          <p:cNvSpPr/>
          <p:nvPr/>
        </p:nvSpPr>
        <p:spPr>
          <a:xfrm>
            <a:off x="3405102" y="3547512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18 Cheurón"/>
          <p:cNvSpPr/>
          <p:nvPr/>
        </p:nvSpPr>
        <p:spPr>
          <a:xfrm>
            <a:off x="3633040" y="3547512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19 Cheurón"/>
          <p:cNvSpPr/>
          <p:nvPr/>
        </p:nvSpPr>
        <p:spPr>
          <a:xfrm>
            <a:off x="3866797" y="3551911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20 Cheurón"/>
          <p:cNvSpPr/>
          <p:nvPr/>
        </p:nvSpPr>
        <p:spPr>
          <a:xfrm>
            <a:off x="4094735" y="3551911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21 Cheurón"/>
          <p:cNvSpPr/>
          <p:nvPr/>
        </p:nvSpPr>
        <p:spPr>
          <a:xfrm>
            <a:off x="4305078" y="3556082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22 Cheurón"/>
          <p:cNvSpPr/>
          <p:nvPr/>
        </p:nvSpPr>
        <p:spPr>
          <a:xfrm>
            <a:off x="4533016" y="3556082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23 Cheurón"/>
          <p:cNvSpPr/>
          <p:nvPr/>
        </p:nvSpPr>
        <p:spPr>
          <a:xfrm>
            <a:off x="4750294" y="3559780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24 Cheurón"/>
          <p:cNvSpPr/>
          <p:nvPr/>
        </p:nvSpPr>
        <p:spPr>
          <a:xfrm>
            <a:off x="4978232" y="3559780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25 Cheurón"/>
          <p:cNvSpPr/>
          <p:nvPr/>
        </p:nvSpPr>
        <p:spPr>
          <a:xfrm>
            <a:off x="5188575" y="3563951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26 Cheurón"/>
          <p:cNvSpPr/>
          <p:nvPr/>
        </p:nvSpPr>
        <p:spPr>
          <a:xfrm>
            <a:off x="5416513" y="3563951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27 Cheurón"/>
          <p:cNvSpPr/>
          <p:nvPr/>
        </p:nvSpPr>
        <p:spPr>
          <a:xfrm>
            <a:off x="5650270" y="3568350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28 Cheurón"/>
          <p:cNvSpPr/>
          <p:nvPr/>
        </p:nvSpPr>
        <p:spPr>
          <a:xfrm>
            <a:off x="5878208" y="3568350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29 Cheurón"/>
          <p:cNvSpPr/>
          <p:nvPr/>
        </p:nvSpPr>
        <p:spPr>
          <a:xfrm>
            <a:off x="6088551" y="3572521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30 Cheurón"/>
          <p:cNvSpPr/>
          <p:nvPr/>
        </p:nvSpPr>
        <p:spPr>
          <a:xfrm>
            <a:off x="6316489" y="3572521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31 Cheurón"/>
          <p:cNvSpPr/>
          <p:nvPr/>
        </p:nvSpPr>
        <p:spPr>
          <a:xfrm>
            <a:off x="6548221" y="3568741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3" name="32 Cheurón"/>
          <p:cNvSpPr/>
          <p:nvPr/>
        </p:nvSpPr>
        <p:spPr>
          <a:xfrm>
            <a:off x="6776159" y="3568741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33 Cheurón"/>
          <p:cNvSpPr/>
          <p:nvPr/>
        </p:nvSpPr>
        <p:spPr>
          <a:xfrm>
            <a:off x="6986502" y="3572912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" name="34 Cheurón"/>
          <p:cNvSpPr/>
          <p:nvPr/>
        </p:nvSpPr>
        <p:spPr>
          <a:xfrm>
            <a:off x="7214440" y="3572912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35 Cheurón"/>
          <p:cNvSpPr/>
          <p:nvPr/>
        </p:nvSpPr>
        <p:spPr>
          <a:xfrm>
            <a:off x="7448197" y="3577311"/>
            <a:ext cx="216024" cy="3553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0" name="39 Flecha a la derecha con muesca"/>
          <p:cNvSpPr/>
          <p:nvPr/>
        </p:nvSpPr>
        <p:spPr>
          <a:xfrm>
            <a:off x="1166621" y="2299194"/>
            <a:ext cx="1800200" cy="64807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(UNICORNIO)</a:t>
            </a:r>
          </a:p>
        </p:txBody>
      </p:sp>
    </p:spTree>
    <p:extLst>
      <p:ext uri="{BB962C8B-B14F-4D97-AF65-F5344CB8AC3E}">
        <p14:creationId xmlns:p14="http://schemas.microsoft.com/office/powerpoint/2010/main" val="316867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ASOCIADO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«El </a:t>
            </a:r>
            <a:r>
              <a:rPr lang="fr-FR" dirty="0" err="1"/>
              <a:t>chanchullo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falso</a:t>
            </a:r>
            <a:r>
              <a:rPr lang="fr-FR" dirty="0"/>
              <a:t> </a:t>
            </a:r>
            <a:r>
              <a:rPr lang="fr-FR" dirty="0" err="1"/>
              <a:t>asociado</a:t>
            </a:r>
            <a:r>
              <a:rPr lang="fr-FR" dirty="0"/>
              <a:t>» (me </a:t>
            </a:r>
            <a:r>
              <a:rPr lang="fr-FR" dirty="0" err="1"/>
              <a:t>hago</a:t>
            </a:r>
            <a:r>
              <a:rPr lang="fr-FR" dirty="0"/>
              <a:t> </a:t>
            </a:r>
            <a:r>
              <a:rPr lang="fr-FR" dirty="0" err="1"/>
              <a:t>autónomo</a:t>
            </a:r>
            <a:r>
              <a:rPr lang="fr-FR" dirty="0"/>
              <a:t> </a:t>
            </a:r>
            <a:r>
              <a:rPr lang="fr-FR" dirty="0" err="1"/>
              <a:t>periodista</a:t>
            </a:r>
            <a:r>
              <a:rPr lang="fr-FR" dirty="0"/>
              <a:t>). Se </a:t>
            </a:r>
            <a:r>
              <a:rPr lang="fr-FR" dirty="0" err="1"/>
              <a:t>acabó</a:t>
            </a:r>
            <a:r>
              <a:rPr lang="fr-FR" dirty="0"/>
              <a:t>.</a:t>
            </a:r>
          </a:p>
          <a:p>
            <a:r>
              <a:rPr lang="fr-FR" dirty="0"/>
              <a:t>La </a:t>
            </a:r>
            <a:r>
              <a:rPr lang="fr-FR" dirty="0" err="1"/>
              <a:t>teoría</a:t>
            </a:r>
            <a:r>
              <a:rPr lang="fr-FR" dirty="0"/>
              <a:t>: es un </a:t>
            </a:r>
            <a:r>
              <a:rPr lang="fr-FR" dirty="0" err="1"/>
              <a:t>profesional</a:t>
            </a:r>
            <a:r>
              <a:rPr lang="fr-FR" dirty="0"/>
              <a:t> de </a:t>
            </a:r>
            <a:r>
              <a:rPr lang="fr-FR" dirty="0" err="1"/>
              <a:t>reconocido</a:t>
            </a:r>
            <a:r>
              <a:rPr lang="fr-FR" dirty="0"/>
              <a:t> </a:t>
            </a:r>
            <a:r>
              <a:rPr lang="fr-FR" dirty="0" err="1"/>
              <a:t>prestigio</a:t>
            </a:r>
            <a:r>
              <a:rPr lang="fr-FR" dirty="0"/>
              <a:t> de </a:t>
            </a:r>
            <a:r>
              <a:rPr lang="fr-FR" dirty="0" err="1"/>
              <a:t>cuya</a:t>
            </a:r>
            <a:r>
              <a:rPr lang="fr-FR" dirty="0"/>
              <a:t> </a:t>
            </a:r>
            <a:r>
              <a:rPr lang="fr-FR" dirty="0" err="1"/>
              <a:t>experiencia</a:t>
            </a:r>
            <a:r>
              <a:rPr lang="fr-FR" dirty="0"/>
              <a:t> </a:t>
            </a:r>
            <a:r>
              <a:rPr lang="fr-FR" dirty="0" err="1"/>
              <a:t>profesional</a:t>
            </a:r>
            <a:r>
              <a:rPr lang="fr-FR" dirty="0"/>
              <a:t> la </a:t>
            </a:r>
            <a:r>
              <a:rPr lang="fr-FR" dirty="0" err="1"/>
              <a:t>Universidad</a:t>
            </a:r>
            <a:r>
              <a:rPr lang="fr-FR" dirty="0"/>
              <a:t> se </a:t>
            </a:r>
            <a:r>
              <a:rPr lang="fr-FR" dirty="0" err="1"/>
              <a:t>puede</a:t>
            </a:r>
            <a:r>
              <a:rPr lang="fr-FR" dirty="0"/>
              <a:t> </a:t>
            </a:r>
            <a:r>
              <a:rPr lang="fr-FR" dirty="0" err="1"/>
              <a:t>beneficiar</a:t>
            </a:r>
            <a:r>
              <a:rPr lang="fr-FR" dirty="0"/>
              <a:t>. (</a:t>
            </a:r>
            <a:r>
              <a:rPr lang="fr-FR" dirty="0" err="1"/>
              <a:t>Abogados</a:t>
            </a:r>
            <a:r>
              <a:rPr lang="fr-FR" dirty="0"/>
              <a:t>, </a:t>
            </a:r>
            <a:r>
              <a:rPr lang="fr-FR" dirty="0" err="1"/>
              <a:t>arquitectos</a:t>
            </a:r>
            <a:r>
              <a:rPr lang="fr-FR" dirty="0"/>
              <a:t>, etc.)</a:t>
            </a:r>
          </a:p>
          <a:p>
            <a:r>
              <a:rPr lang="fr-FR" dirty="0" err="1"/>
              <a:t>Necesitas</a:t>
            </a:r>
            <a:r>
              <a:rPr lang="fr-FR" dirty="0"/>
              <a:t> </a:t>
            </a:r>
            <a:r>
              <a:rPr lang="fr-FR" b="1" dirty="0" err="1"/>
              <a:t>estar</a:t>
            </a:r>
            <a:r>
              <a:rPr lang="fr-FR" b="1" dirty="0"/>
              <a:t> </a:t>
            </a:r>
            <a:r>
              <a:rPr lang="fr-FR" b="1" dirty="0" err="1"/>
              <a:t>dado</a:t>
            </a:r>
            <a:r>
              <a:rPr lang="fr-FR" b="1" dirty="0"/>
              <a:t> de </a:t>
            </a:r>
            <a:r>
              <a:rPr lang="fr-FR" b="1" dirty="0" err="1"/>
              <a:t>alta</a:t>
            </a:r>
            <a:r>
              <a:rPr lang="fr-FR" b="1" dirty="0"/>
              <a:t> en la S.S</a:t>
            </a:r>
            <a:r>
              <a:rPr lang="fr-FR" dirty="0"/>
              <a:t>. y </a:t>
            </a:r>
            <a:r>
              <a:rPr lang="fr-FR" dirty="0" err="1"/>
              <a:t>tener</a:t>
            </a:r>
            <a:r>
              <a:rPr lang="fr-FR" dirty="0"/>
              <a:t> al </a:t>
            </a:r>
            <a:r>
              <a:rPr lang="fr-FR" dirty="0" err="1"/>
              <a:t>menos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b="1" dirty="0" err="1"/>
              <a:t>antigüedad</a:t>
            </a:r>
            <a:r>
              <a:rPr lang="fr-FR" b="1" dirty="0"/>
              <a:t> de 3 </a:t>
            </a:r>
            <a:r>
              <a:rPr lang="fr-FR" b="1" dirty="0" err="1"/>
              <a:t>años</a:t>
            </a:r>
            <a:r>
              <a:rPr lang="fr-FR" b="1" dirty="0"/>
              <a:t> </a:t>
            </a:r>
            <a:r>
              <a:rPr lang="fr-FR" dirty="0" err="1"/>
              <a:t>cotizados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811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ASOCIADO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La </a:t>
            </a:r>
            <a:r>
              <a:rPr lang="fr-FR" dirty="0" err="1"/>
              <a:t>plaza</a:t>
            </a:r>
            <a:r>
              <a:rPr lang="fr-FR" dirty="0"/>
              <a:t> de </a:t>
            </a:r>
            <a:r>
              <a:rPr lang="fr-FR" dirty="0" err="1"/>
              <a:t>asociado</a:t>
            </a:r>
            <a:r>
              <a:rPr lang="fr-FR" dirty="0"/>
              <a:t> </a:t>
            </a:r>
            <a:r>
              <a:rPr lang="fr-FR" dirty="0" err="1"/>
              <a:t>estándar</a:t>
            </a:r>
            <a:r>
              <a:rPr lang="fr-FR" dirty="0"/>
              <a:t> es un </a:t>
            </a:r>
            <a:r>
              <a:rPr lang="fr-FR" dirty="0" err="1"/>
              <a:t>contrato</a:t>
            </a:r>
            <a:r>
              <a:rPr lang="fr-FR" dirty="0"/>
              <a:t> de 18 </a:t>
            </a:r>
            <a:r>
              <a:rPr lang="fr-FR" dirty="0" err="1"/>
              <a:t>créditos</a:t>
            </a:r>
            <a:r>
              <a:rPr lang="fr-FR" dirty="0"/>
              <a:t> (3 </a:t>
            </a:r>
            <a:r>
              <a:rPr lang="fr-FR" dirty="0" err="1"/>
              <a:t>asignaturas</a:t>
            </a:r>
            <a:r>
              <a:rPr lang="fr-FR" dirty="0"/>
              <a:t>) [</a:t>
            </a:r>
            <a:r>
              <a:rPr lang="fr-FR" dirty="0" err="1"/>
              <a:t>puede</a:t>
            </a:r>
            <a:r>
              <a:rPr lang="fr-FR" dirty="0"/>
              <a:t> </a:t>
            </a:r>
            <a:r>
              <a:rPr lang="fr-FR" dirty="0" err="1"/>
              <a:t>haber</a:t>
            </a:r>
            <a:r>
              <a:rPr lang="fr-FR" dirty="0"/>
              <a:t> </a:t>
            </a:r>
            <a:r>
              <a:rPr lang="fr-FR" dirty="0" err="1"/>
              <a:t>contratos</a:t>
            </a:r>
            <a:r>
              <a:rPr lang="fr-FR" dirty="0"/>
              <a:t> de </a:t>
            </a:r>
            <a:r>
              <a:rPr lang="fr-FR" dirty="0" err="1"/>
              <a:t>menos</a:t>
            </a:r>
            <a:r>
              <a:rPr lang="fr-FR" dirty="0"/>
              <a:t> </a:t>
            </a:r>
            <a:r>
              <a:rPr lang="fr-FR" dirty="0" err="1"/>
              <a:t>horas</a:t>
            </a:r>
            <a:r>
              <a:rPr lang="fr-FR" dirty="0"/>
              <a:t>] que se </a:t>
            </a:r>
            <a:r>
              <a:rPr lang="fr-FR" dirty="0" err="1"/>
              <a:t>renueva</a:t>
            </a:r>
            <a:r>
              <a:rPr lang="fr-FR" dirty="0"/>
              <a:t> </a:t>
            </a:r>
            <a:r>
              <a:rPr lang="fr-FR" dirty="0" err="1"/>
              <a:t>anualmente</a:t>
            </a:r>
            <a:r>
              <a:rPr lang="fr-FR" dirty="0"/>
              <a:t> [en la </a:t>
            </a:r>
            <a:r>
              <a:rPr lang="fr-FR" dirty="0" err="1"/>
              <a:t>práctica</a:t>
            </a:r>
            <a:r>
              <a:rPr lang="fr-FR" dirty="0"/>
              <a:t> es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renovación</a:t>
            </a:r>
            <a:r>
              <a:rPr lang="fr-FR" dirty="0"/>
              <a:t> </a:t>
            </a:r>
            <a:r>
              <a:rPr lang="fr-FR" dirty="0" err="1"/>
              <a:t>automática</a:t>
            </a:r>
            <a:r>
              <a:rPr lang="fr-FR" dirty="0"/>
              <a:t>] y </a:t>
            </a:r>
            <a:r>
              <a:rPr lang="fr-FR" dirty="0" err="1"/>
              <a:t>vuelve</a:t>
            </a:r>
            <a:r>
              <a:rPr lang="fr-FR" dirty="0"/>
              <a:t> a salir a </a:t>
            </a:r>
            <a:r>
              <a:rPr lang="fr-FR" dirty="0" err="1"/>
              <a:t>concurso</a:t>
            </a:r>
            <a:r>
              <a:rPr lang="fr-FR" dirty="0"/>
              <a:t> </a:t>
            </a:r>
            <a:r>
              <a:rPr lang="fr-FR" dirty="0" err="1"/>
              <a:t>cada</a:t>
            </a:r>
            <a:r>
              <a:rPr lang="fr-FR" dirty="0"/>
              <a:t> 3 </a:t>
            </a:r>
            <a:r>
              <a:rPr lang="fr-FR" dirty="0" err="1"/>
              <a:t>años</a:t>
            </a:r>
            <a:r>
              <a:rPr lang="fr-FR" dirty="0"/>
              <a:t>.</a:t>
            </a:r>
          </a:p>
          <a:p>
            <a:r>
              <a:rPr lang="fr-FR" dirty="0"/>
              <a:t>El </a:t>
            </a:r>
            <a:r>
              <a:rPr lang="fr-FR" dirty="0" err="1"/>
              <a:t>sueldo</a:t>
            </a:r>
            <a:r>
              <a:rPr lang="fr-FR" dirty="0"/>
              <a:t> no es </a:t>
            </a:r>
            <a:r>
              <a:rPr lang="fr-FR" dirty="0" err="1"/>
              <a:t>gran</a:t>
            </a:r>
            <a:r>
              <a:rPr lang="fr-FR" dirty="0"/>
              <a:t> </a:t>
            </a:r>
            <a:r>
              <a:rPr lang="fr-FR" dirty="0" err="1"/>
              <a:t>cosa</a:t>
            </a:r>
            <a:r>
              <a:rPr lang="fr-FR" dirty="0"/>
              <a:t>, </a:t>
            </a:r>
            <a:r>
              <a:rPr lang="fr-FR" dirty="0" err="1"/>
              <a:t>pero</a:t>
            </a:r>
            <a:r>
              <a:rPr lang="fr-FR" dirty="0"/>
              <a:t> </a:t>
            </a:r>
            <a:r>
              <a:rPr lang="fr-FR" dirty="0" err="1"/>
              <a:t>tampoco</a:t>
            </a:r>
            <a:r>
              <a:rPr lang="fr-FR" dirty="0"/>
              <a:t> </a:t>
            </a:r>
            <a:r>
              <a:rPr lang="fr-FR" dirty="0" err="1"/>
              <a:t>lo</a:t>
            </a:r>
            <a:r>
              <a:rPr lang="fr-FR" dirty="0"/>
              <a:t> son las </a:t>
            </a:r>
            <a:r>
              <a:rPr lang="fr-FR" dirty="0" err="1"/>
              <a:t>horas</a:t>
            </a:r>
            <a:r>
              <a:rPr lang="fr-FR" dirty="0"/>
              <a:t> ni las </a:t>
            </a:r>
            <a:r>
              <a:rPr lang="fr-FR" dirty="0" err="1"/>
              <a:t>obligaciones</a:t>
            </a:r>
            <a:r>
              <a:rPr lang="fr-FR" dirty="0"/>
              <a:t>.</a:t>
            </a:r>
          </a:p>
          <a:p>
            <a:r>
              <a:rPr lang="fr-FR" dirty="0"/>
              <a:t>En </a:t>
            </a:r>
            <a:r>
              <a:rPr lang="fr-FR" dirty="0" err="1"/>
              <a:t>teoría</a:t>
            </a:r>
            <a:r>
              <a:rPr lang="fr-FR" dirty="0"/>
              <a:t> no es un </a:t>
            </a:r>
            <a:r>
              <a:rPr lang="fr-FR" dirty="0" err="1"/>
              <a:t>contrato</a:t>
            </a:r>
            <a:r>
              <a:rPr lang="fr-FR" dirty="0"/>
              <a:t> para </a:t>
            </a:r>
            <a:r>
              <a:rPr lang="fr-FR" dirty="0" err="1"/>
              <a:t>iniciar</a:t>
            </a:r>
            <a:r>
              <a:rPr lang="fr-FR" dirty="0"/>
              <a:t> la carrera </a:t>
            </a:r>
            <a:r>
              <a:rPr lang="fr-FR" dirty="0" err="1"/>
              <a:t>universitaria</a:t>
            </a:r>
            <a:r>
              <a:rPr lang="fr-FR" dirty="0"/>
              <a:t>, </a:t>
            </a:r>
            <a:r>
              <a:rPr lang="fr-FR" dirty="0" err="1"/>
              <a:t>peeeeero</a:t>
            </a:r>
            <a:r>
              <a:rPr lang="fr-FR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2495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ASOCIADO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Si </a:t>
            </a:r>
            <a:r>
              <a:rPr lang="fr-FR" dirty="0" err="1"/>
              <a:t>consigues</a:t>
            </a:r>
            <a:r>
              <a:rPr lang="fr-FR" dirty="0"/>
              <a:t> bastante </a:t>
            </a:r>
            <a:r>
              <a:rPr lang="fr-FR" dirty="0" err="1"/>
              <a:t>antigüedad</a:t>
            </a:r>
            <a:r>
              <a:rPr lang="fr-FR" dirty="0"/>
              <a:t> </a:t>
            </a:r>
            <a:r>
              <a:rPr lang="fr-FR" dirty="0" err="1"/>
              <a:t>como</a:t>
            </a:r>
            <a:r>
              <a:rPr lang="fr-FR" dirty="0"/>
              <a:t> </a:t>
            </a:r>
            <a:r>
              <a:rPr lang="fr-FR" dirty="0" err="1"/>
              <a:t>asociado</a:t>
            </a:r>
            <a:r>
              <a:rPr lang="fr-FR" dirty="0"/>
              <a:t>, </a:t>
            </a:r>
            <a:r>
              <a:rPr lang="fr-FR" dirty="0" err="1"/>
              <a:t>tienes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tesis</a:t>
            </a:r>
            <a:r>
              <a:rPr lang="fr-FR" dirty="0"/>
              <a:t> doctoral y la </a:t>
            </a:r>
            <a:r>
              <a:rPr lang="fr-FR" dirty="0" err="1"/>
              <a:t>acreditación</a:t>
            </a:r>
            <a:r>
              <a:rPr lang="fr-FR" dirty="0"/>
              <a:t> de la ANECA (</a:t>
            </a:r>
            <a:r>
              <a:rPr lang="es-ES" dirty="0"/>
              <a:t>Agencia Nacional de </a:t>
            </a:r>
            <a:r>
              <a:rPr lang="es-ES" dirty="0" err="1"/>
              <a:t>Evaluacion</a:t>
            </a:r>
            <a:r>
              <a:rPr lang="es-ES" dirty="0"/>
              <a:t> de la Calidad y </a:t>
            </a:r>
            <a:r>
              <a:rPr lang="es-ES" dirty="0" err="1"/>
              <a:t>Acreditacion</a:t>
            </a:r>
            <a:r>
              <a:rPr lang="es-ES" dirty="0"/>
              <a:t>) a la figura de Ayudante Doctor o Contratado Doctor, podrías “estabilizar” tu contrato de asociado y convertirte en Profesor Ayudante o PCD.</a:t>
            </a:r>
          </a:p>
          <a:p>
            <a:r>
              <a:rPr lang="es-ES" dirty="0"/>
              <a:t>Estamos hablando de </a:t>
            </a:r>
            <a:r>
              <a:rPr lang="es-ES" b="1" dirty="0"/>
              <a:t>años</a:t>
            </a:r>
            <a:r>
              <a:rPr lang="es-ES" dirty="0"/>
              <a:t> de antigüedad. No os lo recomiendo a menos que seáis asociados.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69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9624"/>
            <a:ext cx="8229600" cy="1143000"/>
          </a:xfrm>
        </p:spPr>
        <p:txBody>
          <a:bodyPr/>
          <a:lstStyle/>
          <a:p>
            <a:r>
              <a:rPr lang="fr-FR" b="1" dirty="0"/>
              <a:t>ASOCIADO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r>
              <a:rPr lang="fr-FR" dirty="0"/>
              <a:t>¿</a:t>
            </a:r>
            <a:r>
              <a:rPr lang="fr-FR" dirty="0" err="1"/>
              <a:t>Qué</a:t>
            </a:r>
            <a:r>
              <a:rPr lang="fr-FR" dirty="0"/>
              <a:t> se </a:t>
            </a:r>
            <a:r>
              <a:rPr lang="fr-FR" dirty="0" err="1"/>
              <a:t>valora</a:t>
            </a:r>
            <a:r>
              <a:rPr lang="fr-FR" dirty="0"/>
              <a:t> en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plaza</a:t>
            </a:r>
            <a:r>
              <a:rPr lang="fr-FR" dirty="0"/>
              <a:t> de </a:t>
            </a:r>
            <a:r>
              <a:rPr lang="fr-FR" dirty="0" err="1"/>
              <a:t>asociado</a:t>
            </a:r>
            <a:r>
              <a:rPr lang="fr-FR" dirty="0"/>
              <a:t>?</a:t>
            </a:r>
          </a:p>
          <a:p>
            <a:r>
              <a:rPr lang="fr-FR" b="1" dirty="0" err="1"/>
              <a:t>Experiencia</a:t>
            </a:r>
            <a:r>
              <a:rPr lang="fr-FR" b="1" dirty="0"/>
              <a:t> </a:t>
            </a:r>
            <a:r>
              <a:rPr lang="fr-FR" b="1" dirty="0" err="1"/>
              <a:t>profesional</a:t>
            </a:r>
            <a:r>
              <a:rPr lang="fr-FR" dirty="0"/>
              <a:t> (0-6 </a:t>
            </a:r>
            <a:r>
              <a:rPr lang="fr-FR" dirty="0" err="1"/>
              <a:t>puntos</a:t>
            </a:r>
            <a:r>
              <a:rPr lang="fr-FR" dirty="0"/>
              <a:t>)</a:t>
            </a:r>
          </a:p>
          <a:p>
            <a:pPr lvl="1"/>
            <a:r>
              <a:rPr lang="fr-FR" dirty="0" err="1"/>
              <a:t>Docencia</a:t>
            </a:r>
            <a:r>
              <a:rPr lang="fr-FR" dirty="0"/>
              <a:t> en </a:t>
            </a:r>
            <a:r>
              <a:rPr lang="fr-FR" dirty="0" err="1"/>
              <a:t>lengua</a:t>
            </a:r>
            <a:r>
              <a:rPr lang="fr-FR" dirty="0"/>
              <a:t> </a:t>
            </a:r>
            <a:r>
              <a:rPr lang="fr-FR" dirty="0" err="1"/>
              <a:t>francesa</a:t>
            </a:r>
            <a:r>
              <a:rPr lang="fr-FR" dirty="0"/>
              <a:t> en </a:t>
            </a:r>
            <a:r>
              <a:rPr lang="fr-FR" dirty="0" err="1"/>
              <a:t>centros</a:t>
            </a:r>
            <a:r>
              <a:rPr lang="fr-FR" dirty="0"/>
              <a:t> </a:t>
            </a:r>
            <a:r>
              <a:rPr lang="fr-FR" dirty="0" err="1"/>
              <a:t>públicos</a:t>
            </a:r>
            <a:r>
              <a:rPr lang="fr-FR" dirty="0"/>
              <a:t> o </a:t>
            </a:r>
            <a:r>
              <a:rPr lang="fr-FR" dirty="0" err="1"/>
              <a:t>privados</a:t>
            </a:r>
            <a:r>
              <a:rPr lang="fr-FR" dirty="0"/>
              <a:t>.</a:t>
            </a:r>
          </a:p>
          <a:p>
            <a:pPr lvl="1"/>
            <a:r>
              <a:rPr lang="fr-FR" dirty="0" err="1"/>
              <a:t>Traducción</a:t>
            </a:r>
            <a:r>
              <a:rPr lang="fr-FR" dirty="0"/>
              <a:t> </a:t>
            </a:r>
            <a:r>
              <a:rPr lang="fr-FR" dirty="0" err="1"/>
              <a:t>profesional</a:t>
            </a:r>
            <a:r>
              <a:rPr lang="fr-FR" dirty="0"/>
              <a:t> de </a:t>
            </a:r>
            <a:r>
              <a:rPr lang="fr-FR" dirty="0" err="1"/>
              <a:t>libros</a:t>
            </a:r>
            <a:r>
              <a:rPr lang="fr-FR" dirty="0"/>
              <a:t>, etc.</a:t>
            </a:r>
          </a:p>
          <a:p>
            <a:pPr>
              <a:tabLst>
                <a:tab pos="3319463" algn="l"/>
              </a:tabLst>
            </a:pPr>
            <a:r>
              <a:rPr lang="fr-FR" b="1" dirty="0" err="1"/>
              <a:t>Experiencia</a:t>
            </a:r>
            <a:r>
              <a:rPr lang="fr-FR" b="1" dirty="0"/>
              <a:t> </a:t>
            </a:r>
            <a:r>
              <a:rPr lang="fr-FR" b="1" dirty="0" err="1"/>
              <a:t>docente</a:t>
            </a:r>
            <a:r>
              <a:rPr lang="fr-FR" b="1" dirty="0"/>
              <a:t> e </a:t>
            </a:r>
            <a:r>
              <a:rPr lang="fr-FR" b="1" dirty="0" err="1"/>
              <a:t>investigadora</a:t>
            </a:r>
            <a:r>
              <a:rPr lang="fr-FR" dirty="0"/>
              <a:t> (0-3 </a:t>
            </a:r>
            <a:r>
              <a:rPr lang="fr-FR" dirty="0" err="1"/>
              <a:t>puntos</a:t>
            </a:r>
            <a:r>
              <a:rPr lang="fr-FR" dirty="0"/>
              <a:t>)</a:t>
            </a:r>
          </a:p>
          <a:p>
            <a:pPr lvl="1">
              <a:tabLst>
                <a:tab pos="3319463" algn="l"/>
              </a:tabLst>
            </a:pPr>
            <a:r>
              <a:rPr lang="fr-FR" dirty="0" err="1"/>
              <a:t>Experiencia</a:t>
            </a:r>
            <a:r>
              <a:rPr lang="fr-FR" dirty="0"/>
              <a:t> </a:t>
            </a:r>
            <a:r>
              <a:rPr lang="fr-FR" dirty="0" err="1"/>
              <a:t>docente</a:t>
            </a:r>
            <a:r>
              <a:rPr lang="fr-FR" dirty="0"/>
              <a:t> </a:t>
            </a:r>
            <a:r>
              <a:rPr lang="fr-FR" dirty="0" err="1"/>
              <a:t>universitaria</a:t>
            </a:r>
            <a:r>
              <a:rPr lang="fr-FR" dirty="0"/>
              <a:t>, </a:t>
            </a:r>
            <a:r>
              <a:rPr lang="fr-FR" dirty="0" err="1"/>
              <a:t>tesis</a:t>
            </a:r>
            <a:r>
              <a:rPr lang="fr-FR" dirty="0"/>
              <a:t>, </a:t>
            </a:r>
            <a:r>
              <a:rPr lang="fr-FR" dirty="0" err="1"/>
              <a:t>proyectos</a:t>
            </a:r>
            <a:r>
              <a:rPr lang="fr-FR" dirty="0"/>
              <a:t>, </a:t>
            </a:r>
            <a:r>
              <a:rPr lang="fr-FR" dirty="0" err="1"/>
              <a:t>artículos</a:t>
            </a:r>
            <a:r>
              <a:rPr lang="fr-FR" dirty="0"/>
              <a:t>, </a:t>
            </a:r>
            <a:r>
              <a:rPr lang="fr-FR" dirty="0" err="1"/>
              <a:t>capítulos</a:t>
            </a:r>
            <a:r>
              <a:rPr lang="fr-FR" dirty="0"/>
              <a:t> de </a:t>
            </a:r>
            <a:r>
              <a:rPr lang="fr-FR" dirty="0" err="1"/>
              <a:t>libros</a:t>
            </a:r>
            <a:r>
              <a:rPr lang="fr-FR" dirty="0"/>
              <a:t>, </a:t>
            </a:r>
            <a:r>
              <a:rPr lang="fr-FR" dirty="0" err="1"/>
              <a:t>congresos</a:t>
            </a:r>
            <a:r>
              <a:rPr lang="fr-FR" dirty="0"/>
              <a:t>…</a:t>
            </a:r>
          </a:p>
          <a:p>
            <a:r>
              <a:rPr lang="fr-FR" b="1" dirty="0" err="1"/>
              <a:t>Otros</a:t>
            </a:r>
            <a:r>
              <a:rPr lang="fr-FR" b="1" dirty="0"/>
              <a:t> </a:t>
            </a:r>
            <a:r>
              <a:rPr lang="fr-FR" b="1" dirty="0" err="1"/>
              <a:t>méritos</a:t>
            </a:r>
            <a:r>
              <a:rPr lang="fr-FR" b="1" dirty="0"/>
              <a:t> </a:t>
            </a:r>
            <a:r>
              <a:rPr lang="fr-FR" dirty="0"/>
              <a:t>(0-1 </a:t>
            </a:r>
            <a:r>
              <a:rPr lang="fr-FR" dirty="0" err="1"/>
              <a:t>puntos</a:t>
            </a:r>
            <a:r>
              <a:rPr lang="fr-FR" dirty="0"/>
              <a:t>)</a:t>
            </a:r>
          </a:p>
          <a:p>
            <a:pPr lvl="1"/>
            <a:r>
              <a:rPr lang="fr-FR" dirty="0" err="1"/>
              <a:t>Otras</a:t>
            </a:r>
            <a:r>
              <a:rPr lang="fr-FR" dirty="0"/>
              <a:t> </a:t>
            </a:r>
            <a:r>
              <a:rPr lang="fr-FR" dirty="0" err="1"/>
              <a:t>licenciaturas</a:t>
            </a:r>
            <a:r>
              <a:rPr lang="fr-FR" dirty="0"/>
              <a:t> y </a:t>
            </a:r>
            <a:r>
              <a:rPr lang="fr-FR" dirty="0" err="1"/>
              <a:t>títulos</a:t>
            </a:r>
            <a:r>
              <a:rPr lang="fr-FR" dirty="0"/>
              <a:t>, PINCD…</a:t>
            </a:r>
          </a:p>
        </p:txBody>
      </p:sp>
    </p:spTree>
    <p:extLst>
      <p:ext uri="{BB962C8B-B14F-4D97-AF65-F5344CB8AC3E}">
        <p14:creationId xmlns:p14="http://schemas.microsoft.com/office/powerpoint/2010/main" val="4241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9624"/>
            <a:ext cx="8229600" cy="1143000"/>
          </a:xfrm>
        </p:spPr>
        <p:txBody>
          <a:bodyPr/>
          <a:lstStyle/>
          <a:p>
            <a:r>
              <a:rPr lang="fr-FR" b="1" dirty="0"/>
              <a:t>ASOCIADO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fr-FR" dirty="0"/>
              <a:t>En </a:t>
            </a:r>
            <a:r>
              <a:rPr lang="fr-FR" dirty="0" err="1"/>
              <a:t>resumen</a:t>
            </a:r>
            <a:r>
              <a:rPr lang="fr-FR" dirty="0"/>
              <a:t>: la </a:t>
            </a:r>
            <a:r>
              <a:rPr lang="fr-FR" dirty="0" err="1"/>
              <a:t>experiencia</a:t>
            </a:r>
            <a:r>
              <a:rPr lang="fr-FR" dirty="0"/>
              <a:t> </a:t>
            </a:r>
            <a:r>
              <a:rPr lang="fr-FR" dirty="0" err="1"/>
              <a:t>profesional</a:t>
            </a:r>
            <a:r>
              <a:rPr lang="fr-FR" dirty="0"/>
              <a:t> </a:t>
            </a:r>
            <a:r>
              <a:rPr lang="fr-FR" dirty="0" err="1"/>
              <a:t>cuenta</a:t>
            </a:r>
            <a:r>
              <a:rPr lang="fr-FR" dirty="0"/>
              <a:t> </a:t>
            </a:r>
            <a:r>
              <a:rPr lang="fr-FR" dirty="0" err="1"/>
              <a:t>mucho</a:t>
            </a:r>
            <a:r>
              <a:rPr lang="fr-FR" dirty="0"/>
              <a:t> </a:t>
            </a:r>
            <a:r>
              <a:rPr lang="fr-FR" dirty="0" err="1"/>
              <a:t>más</a:t>
            </a:r>
            <a:r>
              <a:rPr lang="fr-FR" dirty="0"/>
              <a:t> que la </a:t>
            </a:r>
            <a:r>
              <a:rPr lang="fr-FR" dirty="0" err="1"/>
              <a:t>investigación</a:t>
            </a:r>
            <a:r>
              <a:rPr lang="fr-FR" dirty="0"/>
              <a:t>.</a:t>
            </a:r>
          </a:p>
          <a:p>
            <a:r>
              <a:rPr lang="fr-FR" dirty="0"/>
              <a:t>Hay que </a:t>
            </a:r>
            <a:r>
              <a:rPr lang="fr-FR" dirty="0" err="1"/>
              <a:t>llegar</a:t>
            </a:r>
            <a:r>
              <a:rPr lang="fr-FR" dirty="0"/>
              <a:t> a 6 </a:t>
            </a:r>
            <a:r>
              <a:rPr lang="fr-FR" dirty="0" err="1"/>
              <a:t>puntos</a:t>
            </a:r>
            <a:r>
              <a:rPr lang="fr-FR" dirty="0"/>
              <a:t> sobre 12 para </a:t>
            </a:r>
            <a:r>
              <a:rPr lang="fr-FR" dirty="0" err="1"/>
              <a:t>obtener</a:t>
            </a:r>
            <a:r>
              <a:rPr lang="fr-FR" dirty="0"/>
              <a:t> la </a:t>
            </a:r>
            <a:r>
              <a:rPr lang="fr-FR" dirty="0" err="1"/>
              <a:t>plaza</a:t>
            </a:r>
            <a:r>
              <a:rPr lang="fr-FR" dirty="0"/>
              <a:t>.</a:t>
            </a:r>
          </a:p>
          <a:p>
            <a:r>
              <a:rPr lang="fr-FR" dirty="0"/>
              <a:t>El </a:t>
            </a:r>
            <a:r>
              <a:rPr lang="fr-FR" dirty="0" err="1"/>
              <a:t>asociado</a:t>
            </a:r>
            <a:r>
              <a:rPr lang="fr-FR" dirty="0"/>
              <a:t> es </a:t>
            </a:r>
            <a:r>
              <a:rPr lang="fr-FR" dirty="0" err="1"/>
              <a:t>contratado</a:t>
            </a:r>
            <a:r>
              <a:rPr lang="fr-FR" dirty="0"/>
              <a:t> en el </a:t>
            </a:r>
            <a:r>
              <a:rPr lang="fr-FR" dirty="0" err="1"/>
              <a:t>turno</a:t>
            </a:r>
            <a:r>
              <a:rPr lang="fr-FR" dirty="0"/>
              <a:t> de </a:t>
            </a:r>
            <a:r>
              <a:rPr lang="fr-FR" dirty="0" err="1"/>
              <a:t>mañana</a:t>
            </a:r>
            <a:r>
              <a:rPr lang="fr-FR" dirty="0"/>
              <a:t> o de tarde y es la </a:t>
            </a:r>
            <a:r>
              <a:rPr lang="fr-FR" dirty="0" err="1"/>
              <a:t>última</a:t>
            </a:r>
            <a:r>
              <a:rPr lang="fr-FR" dirty="0"/>
              <a:t> figura </a:t>
            </a:r>
            <a:r>
              <a:rPr lang="fr-FR" dirty="0" err="1"/>
              <a:t>contractual</a:t>
            </a:r>
            <a:r>
              <a:rPr lang="fr-FR" dirty="0"/>
              <a:t> en </a:t>
            </a:r>
            <a:r>
              <a:rPr lang="fr-FR" dirty="0" err="1"/>
              <a:t>elegir</a:t>
            </a:r>
            <a:r>
              <a:rPr lang="fr-FR" dirty="0"/>
              <a:t> </a:t>
            </a:r>
            <a:r>
              <a:rPr lang="fr-FR" dirty="0" err="1"/>
              <a:t>asignaturas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434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PROFESOR AYUDANTE DOCTOR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Es la forma </a:t>
            </a:r>
            <a:r>
              <a:rPr lang="fr-FR" dirty="0" err="1"/>
              <a:t>más</a:t>
            </a:r>
            <a:r>
              <a:rPr lang="fr-FR" dirty="0"/>
              <a:t> </a:t>
            </a:r>
            <a:r>
              <a:rPr lang="fr-FR" dirty="0" err="1"/>
              <a:t>habitual</a:t>
            </a:r>
            <a:r>
              <a:rPr lang="fr-FR" dirty="0"/>
              <a:t> de </a:t>
            </a:r>
            <a:r>
              <a:rPr lang="fr-FR" dirty="0" err="1"/>
              <a:t>iniciar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carrera </a:t>
            </a:r>
            <a:r>
              <a:rPr lang="fr-FR" dirty="0" err="1"/>
              <a:t>universitaria</a:t>
            </a:r>
            <a:r>
              <a:rPr lang="fr-FR" dirty="0"/>
              <a:t>.</a:t>
            </a:r>
          </a:p>
          <a:p>
            <a:r>
              <a:rPr lang="fr-FR" dirty="0"/>
              <a:t>Para </a:t>
            </a:r>
            <a:r>
              <a:rPr lang="fr-FR" dirty="0" err="1"/>
              <a:t>presentarte</a:t>
            </a:r>
            <a:r>
              <a:rPr lang="fr-FR" dirty="0"/>
              <a:t> </a:t>
            </a:r>
            <a:r>
              <a:rPr lang="fr-FR" dirty="0" err="1"/>
              <a:t>necesitas</a:t>
            </a:r>
            <a:r>
              <a:rPr lang="fr-FR" dirty="0"/>
              <a:t> </a:t>
            </a:r>
            <a:r>
              <a:rPr lang="fr-FR" dirty="0" err="1"/>
              <a:t>haber</a:t>
            </a:r>
            <a:r>
              <a:rPr lang="fr-FR" dirty="0"/>
              <a:t> </a:t>
            </a:r>
            <a:r>
              <a:rPr lang="fr-FR" dirty="0" err="1"/>
              <a:t>leído</a:t>
            </a:r>
            <a:r>
              <a:rPr lang="fr-FR" dirty="0"/>
              <a:t> tu </a:t>
            </a:r>
            <a:r>
              <a:rPr lang="fr-FR" b="1" dirty="0" err="1"/>
              <a:t>tesis</a:t>
            </a:r>
            <a:r>
              <a:rPr lang="fr-FR" b="1" dirty="0"/>
              <a:t> doctoral</a:t>
            </a:r>
            <a:r>
              <a:rPr lang="fr-FR" dirty="0"/>
              <a:t> (</a:t>
            </a:r>
            <a:r>
              <a:rPr lang="fr-FR" dirty="0" err="1"/>
              <a:t>eso</a:t>
            </a:r>
            <a:r>
              <a:rPr lang="fr-FR" dirty="0"/>
              <a:t> es </a:t>
            </a:r>
            <a:r>
              <a:rPr lang="fr-FR" dirty="0" err="1"/>
              <a:t>lo</a:t>
            </a:r>
            <a:r>
              <a:rPr lang="fr-FR" dirty="0"/>
              <a:t> </a:t>
            </a:r>
            <a:r>
              <a:rPr lang="fr-FR" dirty="0" err="1"/>
              <a:t>fácil</a:t>
            </a:r>
            <a:r>
              <a:rPr lang="fr-FR" dirty="0"/>
              <a:t>) y </a:t>
            </a:r>
            <a:r>
              <a:rPr lang="fr-FR" b="1" dirty="0" err="1"/>
              <a:t>estar</a:t>
            </a:r>
            <a:r>
              <a:rPr lang="fr-FR" b="1" dirty="0"/>
              <a:t> </a:t>
            </a:r>
            <a:r>
              <a:rPr lang="fr-FR" b="1" dirty="0" err="1"/>
              <a:t>acreditado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la ANECA (o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agencia</a:t>
            </a:r>
            <a:r>
              <a:rPr lang="fr-FR" dirty="0"/>
              <a:t> </a:t>
            </a:r>
            <a:r>
              <a:rPr lang="fr-FR" dirty="0" err="1"/>
              <a:t>regional</a:t>
            </a:r>
            <a:r>
              <a:rPr lang="fr-FR" dirty="0"/>
              <a:t>) a la figura de PAD.</a:t>
            </a:r>
          </a:p>
          <a:p>
            <a:r>
              <a:rPr lang="fr-FR" dirty="0"/>
              <a:t>La </a:t>
            </a:r>
            <a:r>
              <a:rPr lang="fr-FR" dirty="0" err="1"/>
              <a:t>acreditación</a:t>
            </a:r>
            <a:r>
              <a:rPr lang="fr-FR" dirty="0"/>
              <a:t> </a:t>
            </a:r>
            <a:r>
              <a:rPr lang="fr-FR" dirty="0" err="1"/>
              <a:t>puede</a:t>
            </a:r>
            <a:r>
              <a:rPr lang="fr-FR" dirty="0"/>
              <a:t> </a:t>
            </a:r>
            <a:r>
              <a:rPr lang="fr-FR" dirty="0" err="1"/>
              <a:t>llevar</a:t>
            </a:r>
            <a:r>
              <a:rPr lang="fr-FR" dirty="0"/>
              <a:t> un </a:t>
            </a:r>
            <a:r>
              <a:rPr lang="fr-FR" dirty="0" err="1"/>
              <a:t>tiempo</a:t>
            </a:r>
            <a:r>
              <a:rPr lang="fr-FR" dirty="0"/>
              <a:t>: </a:t>
            </a:r>
            <a:r>
              <a:rPr lang="fr-FR" dirty="0" err="1"/>
              <a:t>visitad</a:t>
            </a:r>
            <a:r>
              <a:rPr lang="fr-FR" dirty="0"/>
              <a:t> la </a:t>
            </a:r>
            <a:r>
              <a:rPr lang="fr-FR" dirty="0" err="1"/>
              <a:t>página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la ANECA para </a:t>
            </a:r>
            <a:r>
              <a:rPr lang="fr-FR" dirty="0" err="1"/>
              <a:t>conocer</a:t>
            </a:r>
            <a:r>
              <a:rPr lang="fr-FR" dirty="0"/>
              <a:t> los </a:t>
            </a:r>
            <a:r>
              <a:rPr lang="fr-FR" dirty="0" err="1"/>
              <a:t>detalles</a:t>
            </a:r>
            <a:r>
              <a:rPr lang="fr-FR" dirty="0"/>
              <a:t>: </a:t>
            </a:r>
            <a:r>
              <a:rPr lang="fr-FR" dirty="0">
                <a:hlinkClick r:id="rId2"/>
              </a:rPr>
              <a:t>https://www.aneca.es/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101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PROFESOR AYUDANTE DOCTOR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La </a:t>
            </a:r>
            <a:r>
              <a:rPr lang="fr-FR" dirty="0" err="1"/>
              <a:t>plaza</a:t>
            </a:r>
            <a:r>
              <a:rPr lang="fr-FR" dirty="0"/>
              <a:t> </a:t>
            </a:r>
            <a:r>
              <a:rPr lang="fr-FR" dirty="0" err="1"/>
              <a:t>puede</a:t>
            </a:r>
            <a:r>
              <a:rPr lang="fr-FR" dirty="0"/>
              <a:t> </a:t>
            </a:r>
            <a:r>
              <a:rPr lang="fr-FR" dirty="0" err="1"/>
              <a:t>ser</a:t>
            </a:r>
            <a:r>
              <a:rPr lang="fr-FR" dirty="0"/>
              <a:t> </a:t>
            </a:r>
            <a:r>
              <a:rPr lang="fr-FR" dirty="0" err="1"/>
              <a:t>convocada</a:t>
            </a:r>
            <a:r>
              <a:rPr lang="fr-FR" dirty="0"/>
              <a:t> con un </a:t>
            </a:r>
            <a:r>
              <a:rPr lang="fr-FR" dirty="0" err="1"/>
              <a:t>perfil</a:t>
            </a:r>
            <a:r>
              <a:rPr lang="fr-FR" dirty="0"/>
              <a:t> </a:t>
            </a:r>
            <a:r>
              <a:rPr lang="fr-FR" dirty="0" err="1"/>
              <a:t>específico</a:t>
            </a:r>
            <a:r>
              <a:rPr lang="fr-FR" dirty="0"/>
              <a:t> (p.e.:«</a:t>
            </a:r>
            <a:r>
              <a:rPr lang="fr-FR" dirty="0" err="1"/>
              <a:t>Lingüística</a:t>
            </a:r>
            <a:r>
              <a:rPr lang="fr-FR" dirty="0"/>
              <a:t> </a:t>
            </a:r>
            <a:r>
              <a:rPr lang="fr-FR" dirty="0" err="1"/>
              <a:t>francesa</a:t>
            </a:r>
            <a:r>
              <a:rPr lang="fr-FR" dirty="0"/>
              <a:t>») o con un </a:t>
            </a:r>
            <a:r>
              <a:rPr lang="fr-FR" dirty="0" err="1"/>
              <a:t>perfil</a:t>
            </a:r>
            <a:r>
              <a:rPr lang="fr-FR" dirty="0"/>
              <a:t> </a:t>
            </a:r>
            <a:r>
              <a:rPr lang="fr-FR" dirty="0" err="1"/>
              <a:t>genérico</a:t>
            </a:r>
            <a:r>
              <a:rPr lang="fr-FR" dirty="0"/>
              <a:t>: «</a:t>
            </a:r>
            <a:r>
              <a:rPr lang="fr-FR" dirty="0" err="1"/>
              <a:t>Lengua</a:t>
            </a:r>
            <a:r>
              <a:rPr lang="fr-FR" dirty="0"/>
              <a:t> y </a:t>
            </a:r>
            <a:r>
              <a:rPr lang="fr-FR" dirty="0" err="1"/>
              <a:t>literatura</a:t>
            </a:r>
            <a:r>
              <a:rPr lang="fr-FR" dirty="0"/>
              <a:t> </a:t>
            </a:r>
            <a:r>
              <a:rPr lang="fr-FR" dirty="0" err="1"/>
              <a:t>francesas</a:t>
            </a:r>
            <a:r>
              <a:rPr lang="fr-FR" dirty="0"/>
              <a:t>»/ «</a:t>
            </a:r>
            <a:r>
              <a:rPr lang="fr-FR" dirty="0" err="1"/>
              <a:t>Filología</a:t>
            </a:r>
            <a:r>
              <a:rPr lang="fr-FR" dirty="0"/>
              <a:t> </a:t>
            </a:r>
            <a:r>
              <a:rPr lang="fr-FR" dirty="0" err="1"/>
              <a:t>francesa</a:t>
            </a:r>
            <a:r>
              <a:rPr lang="fr-FR" dirty="0"/>
              <a:t>»</a:t>
            </a:r>
          </a:p>
          <a:p>
            <a:r>
              <a:rPr lang="fr-FR" dirty="0"/>
              <a:t>El </a:t>
            </a:r>
            <a:r>
              <a:rPr lang="fr-FR" dirty="0" err="1"/>
              <a:t>baremo</a:t>
            </a:r>
            <a:r>
              <a:rPr lang="fr-FR" dirty="0"/>
              <a:t> </a:t>
            </a:r>
            <a:r>
              <a:rPr lang="fr-FR" dirty="0" err="1"/>
              <a:t>también</a:t>
            </a:r>
            <a:r>
              <a:rPr lang="fr-FR" dirty="0"/>
              <a:t> </a:t>
            </a:r>
            <a:r>
              <a:rPr lang="fr-FR" dirty="0" err="1"/>
              <a:t>puntúa</a:t>
            </a:r>
            <a:r>
              <a:rPr lang="fr-FR" dirty="0"/>
              <a:t> en un escala de 12, </a:t>
            </a:r>
            <a:r>
              <a:rPr lang="fr-FR" dirty="0" err="1"/>
              <a:t>pero</a:t>
            </a:r>
            <a:r>
              <a:rPr lang="fr-FR" dirty="0"/>
              <a:t> la </a:t>
            </a:r>
            <a:r>
              <a:rPr lang="fr-FR" dirty="0" err="1"/>
              <a:t>distribución</a:t>
            </a:r>
            <a:r>
              <a:rPr lang="fr-FR" dirty="0"/>
              <a:t> y las </a:t>
            </a:r>
            <a:r>
              <a:rPr lang="fr-FR" dirty="0" err="1"/>
              <a:t>puntuaciones</a:t>
            </a:r>
            <a:r>
              <a:rPr lang="fr-FR" dirty="0"/>
              <a:t> son </a:t>
            </a:r>
            <a:r>
              <a:rPr lang="fr-FR" dirty="0" err="1"/>
              <a:t>muy</a:t>
            </a:r>
            <a:r>
              <a:rPr lang="fr-FR" dirty="0"/>
              <a:t> </a:t>
            </a:r>
            <a:r>
              <a:rPr lang="fr-FR" dirty="0" err="1"/>
              <a:t>diferentes</a:t>
            </a:r>
            <a:r>
              <a:rPr lang="fr-FR" dirty="0"/>
              <a:t>:</a:t>
            </a:r>
          </a:p>
          <a:p>
            <a:r>
              <a:rPr lang="es-ES" b="1" dirty="0"/>
              <a:t>Experiencia investigadora: 5 puntos.</a:t>
            </a:r>
          </a:p>
          <a:p>
            <a:r>
              <a:rPr lang="es-ES" b="1" dirty="0"/>
              <a:t>Experiencia docente y formación: 2 puntos.</a:t>
            </a:r>
          </a:p>
          <a:p>
            <a:r>
              <a:rPr lang="es-ES" b="1" dirty="0"/>
              <a:t>Formación académica y profesional: 2 puntos.</a:t>
            </a:r>
          </a:p>
          <a:p>
            <a:r>
              <a:rPr lang="es-ES" b="1" dirty="0"/>
              <a:t>Estancias: 2 puntos.</a:t>
            </a:r>
          </a:p>
          <a:p>
            <a:r>
              <a:rPr lang="es-ES" b="1" dirty="0"/>
              <a:t>Otros méritos: 1 punto.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687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PROFESOR AYUDANTE DOCTOR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196752"/>
            <a:ext cx="7820025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669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PROFESOR AYUDANTE DOCTOR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133600"/>
            <a:ext cx="77152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54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TÍTULO ORIGINAL DE LA CONFERENCIA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536504"/>
          </a:xfrm>
        </p:spPr>
        <p:txBody>
          <a:bodyPr/>
          <a:lstStyle/>
          <a:p>
            <a:r>
              <a:rPr lang="es-ES" i="1" dirty="0">
                <a:latin typeface="Baskerville Old Face" panose="02020602080505020303" pitchFamily="18" charset="0"/>
              </a:rPr>
              <a:t>Ábrete, sésamo</a:t>
            </a:r>
            <a:r>
              <a:rPr lang="es-ES" dirty="0">
                <a:latin typeface="Baskerville Old Face" panose="02020602080505020303" pitchFamily="18" charset="0"/>
              </a:rPr>
              <a:t>: cómo construir tu cv para iniciar una carrera profesional en la universidad.</a:t>
            </a:r>
            <a:endParaRPr lang="fr-FR" dirty="0"/>
          </a:p>
        </p:txBody>
      </p:sp>
      <p:pic>
        <p:nvPicPr>
          <p:cNvPr id="16386" name="Picture 2" descr="Pin on Cuentos traduci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64904"/>
            <a:ext cx="3048000" cy="30480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323528" y="5612904"/>
            <a:ext cx="8352928" cy="1128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latin typeface="Baskerville Old Face" panose="02020602080505020303" pitchFamily="18" charset="0"/>
              </a:rPr>
              <a:t>(Vale, la metáfora no era la más adecuada)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658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PROFESOR AYUDANTE DOCTOR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1374387"/>
            <a:ext cx="77247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580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PROFESOR AYUDANTE DOCTOR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2547938"/>
            <a:ext cx="76866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8747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PROFESOR AYUDANTE DOCTOR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" y="1340768"/>
            <a:ext cx="7648575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15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CONSTRUYE TU CV </a:t>
            </a:r>
            <a:r>
              <a:rPr lang="fr-FR" b="1" i="1" dirty="0"/>
              <a:t>AD HOC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Ten en cuenta que debes puntuar en todos los apartados:</a:t>
            </a:r>
          </a:p>
          <a:p>
            <a:pPr lvl="1"/>
            <a:r>
              <a:rPr lang="es-ES" dirty="0"/>
              <a:t>Experiencia investigadora: 5 puntos.</a:t>
            </a:r>
          </a:p>
          <a:p>
            <a:pPr lvl="1"/>
            <a:r>
              <a:rPr lang="es-ES" dirty="0"/>
              <a:t>Experiencia docente y formación: 2 puntos.</a:t>
            </a:r>
          </a:p>
          <a:p>
            <a:pPr lvl="1"/>
            <a:r>
              <a:rPr lang="es-ES" dirty="0"/>
              <a:t>Formación académica y profesional: 2 puntos.</a:t>
            </a:r>
          </a:p>
          <a:p>
            <a:pPr lvl="1"/>
            <a:r>
              <a:rPr lang="es-ES" dirty="0"/>
              <a:t>Estancias: 2 puntos.</a:t>
            </a:r>
          </a:p>
          <a:p>
            <a:pPr lvl="1"/>
            <a:r>
              <a:rPr lang="es-ES" dirty="0"/>
              <a:t>Otros méritos: 1 punto.</a:t>
            </a:r>
          </a:p>
          <a:p>
            <a:r>
              <a:rPr lang="es-ES" dirty="0"/>
              <a:t>Ten en cuenta que la ponderación te puede perjudicar o beneficiar [contar batallita].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018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COSA SE COMPLICA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La ANECA no </a:t>
            </a:r>
            <a:r>
              <a:rPr lang="fr-FR" dirty="0" err="1"/>
              <a:t>valora</a:t>
            </a:r>
            <a:r>
              <a:rPr lang="fr-FR" dirty="0"/>
              <a:t> de la </a:t>
            </a:r>
            <a:r>
              <a:rPr lang="fr-FR" dirty="0" err="1"/>
              <a:t>misma</a:t>
            </a:r>
            <a:r>
              <a:rPr lang="fr-FR" dirty="0"/>
              <a:t> forma los </a:t>
            </a:r>
            <a:r>
              <a:rPr lang="fr-FR" dirty="0" err="1"/>
              <a:t>méritos</a:t>
            </a:r>
            <a:r>
              <a:rPr lang="fr-FR" dirty="0"/>
              <a:t> que la UCM:</a:t>
            </a:r>
          </a:p>
          <a:p>
            <a:r>
              <a:rPr lang="fr-FR" dirty="0"/>
              <a:t>La ANECA </a:t>
            </a:r>
            <a:r>
              <a:rPr lang="fr-FR" dirty="0" err="1"/>
              <a:t>tiene</a:t>
            </a:r>
            <a:r>
              <a:rPr lang="fr-FR" dirty="0"/>
              <a:t> </a:t>
            </a:r>
            <a:r>
              <a:rPr lang="fr-FR" dirty="0" err="1"/>
              <a:t>muy</a:t>
            </a:r>
            <a:r>
              <a:rPr lang="fr-FR" dirty="0"/>
              <a:t> en </a:t>
            </a:r>
            <a:r>
              <a:rPr lang="fr-FR" dirty="0" err="1"/>
              <a:t>cuenta</a:t>
            </a:r>
            <a:r>
              <a:rPr lang="fr-FR" dirty="0"/>
              <a:t> la </a:t>
            </a:r>
            <a:r>
              <a:rPr lang="fr-FR" dirty="0" err="1"/>
              <a:t>indexación</a:t>
            </a:r>
            <a:r>
              <a:rPr lang="fr-FR" dirty="0"/>
              <a:t> de tus </a:t>
            </a:r>
            <a:r>
              <a:rPr lang="fr-FR" dirty="0" err="1"/>
              <a:t>artículos</a:t>
            </a:r>
            <a:r>
              <a:rPr lang="fr-FR" dirty="0"/>
              <a:t> o la </a:t>
            </a:r>
            <a:r>
              <a:rPr lang="fr-FR" dirty="0" err="1"/>
              <a:t>calidad</a:t>
            </a:r>
            <a:r>
              <a:rPr lang="fr-FR" dirty="0"/>
              <a:t> de las </a:t>
            </a:r>
            <a:r>
              <a:rPr lang="fr-FR" dirty="0" err="1"/>
              <a:t>editoriales</a:t>
            </a:r>
            <a:r>
              <a:rPr lang="fr-FR" dirty="0"/>
              <a:t> en las que </a:t>
            </a:r>
            <a:r>
              <a:rPr lang="fr-FR" dirty="0" err="1"/>
              <a:t>publicas</a:t>
            </a:r>
            <a:r>
              <a:rPr lang="fr-FR" dirty="0"/>
              <a:t>. Visita el portal de </a:t>
            </a:r>
            <a:r>
              <a:rPr lang="fr-FR" dirty="0" err="1"/>
              <a:t>producción</a:t>
            </a:r>
            <a:r>
              <a:rPr lang="fr-FR" dirty="0"/>
              <a:t> </a:t>
            </a:r>
            <a:r>
              <a:rPr lang="fr-FR" dirty="0" err="1"/>
              <a:t>científica</a:t>
            </a:r>
            <a:r>
              <a:rPr lang="fr-FR" dirty="0"/>
              <a:t> de la UCM para </a:t>
            </a:r>
            <a:r>
              <a:rPr lang="fr-FR" dirty="0" err="1"/>
              <a:t>saber</a:t>
            </a:r>
            <a:r>
              <a:rPr lang="fr-FR" dirty="0"/>
              <a:t> </a:t>
            </a:r>
            <a:r>
              <a:rPr lang="fr-FR" dirty="0" err="1"/>
              <a:t>más</a:t>
            </a:r>
            <a:r>
              <a:rPr lang="fr-FR" dirty="0"/>
              <a:t>: </a:t>
            </a:r>
            <a:r>
              <a:rPr lang="fr-FR" dirty="0">
                <a:hlinkClick r:id="rId2"/>
              </a:rPr>
              <a:t>https://produccioncientifica.ucm.es/</a:t>
            </a:r>
            <a:r>
              <a:rPr lang="fr-FR" dirty="0"/>
              <a:t> </a:t>
            </a:r>
          </a:p>
          <a:p>
            <a:r>
              <a:rPr lang="fr-FR" dirty="0"/>
              <a:t>Para la UCM da </a:t>
            </a:r>
            <a:r>
              <a:rPr lang="fr-FR" dirty="0" err="1"/>
              <a:t>igual</a:t>
            </a:r>
            <a:r>
              <a:rPr lang="fr-FR" dirty="0"/>
              <a:t> un </a:t>
            </a:r>
            <a:r>
              <a:rPr lang="fr-FR" dirty="0" err="1"/>
              <a:t>artículo</a:t>
            </a:r>
            <a:r>
              <a:rPr lang="fr-FR" dirty="0"/>
              <a:t> en </a:t>
            </a:r>
            <a:r>
              <a:rPr lang="fr-FR" i="1" dirty="0" err="1"/>
              <a:t>Cuadernos</a:t>
            </a:r>
            <a:r>
              <a:rPr lang="fr-FR" i="1" dirty="0"/>
              <a:t> de </a:t>
            </a:r>
            <a:r>
              <a:rPr lang="fr-FR" i="1" dirty="0" err="1"/>
              <a:t>Filología</a:t>
            </a:r>
            <a:r>
              <a:rPr lang="fr-FR" i="1" dirty="0"/>
              <a:t> </a:t>
            </a:r>
            <a:r>
              <a:rPr lang="fr-FR" i="1" dirty="0" err="1"/>
              <a:t>Francesa</a:t>
            </a:r>
            <a:r>
              <a:rPr lang="fr-FR" dirty="0"/>
              <a:t> que en </a:t>
            </a:r>
            <a:r>
              <a:rPr lang="fr-FR" i="1" dirty="0" err="1"/>
              <a:t>Poetics</a:t>
            </a:r>
            <a:r>
              <a:rPr lang="fr-FR" i="1" dirty="0"/>
              <a:t> </a:t>
            </a:r>
            <a:r>
              <a:rPr lang="fr-FR" i="1" dirty="0" err="1"/>
              <a:t>Today</a:t>
            </a:r>
            <a:r>
              <a:rPr lang="fr-FR" dirty="0"/>
              <a:t>. Para la ANECA el </a:t>
            </a:r>
            <a:r>
              <a:rPr lang="fr-FR" dirty="0" err="1"/>
              <a:t>último</a:t>
            </a:r>
            <a:r>
              <a:rPr lang="fr-FR" dirty="0"/>
              <a:t> </a:t>
            </a:r>
            <a:r>
              <a:rPr lang="fr-FR" dirty="0" err="1"/>
              <a:t>valdrá</a:t>
            </a:r>
            <a:r>
              <a:rPr lang="fr-FR" dirty="0"/>
              <a:t> 4 </a:t>
            </a:r>
            <a:r>
              <a:rPr lang="fr-FR" dirty="0" err="1"/>
              <a:t>veces</a:t>
            </a:r>
            <a:r>
              <a:rPr lang="fr-FR" dirty="0"/>
              <a:t> </a:t>
            </a:r>
            <a:r>
              <a:rPr lang="fr-FR" dirty="0" err="1"/>
              <a:t>más</a:t>
            </a:r>
            <a:r>
              <a:rPr lang="fr-FR" dirty="0"/>
              <a:t> que el </a:t>
            </a:r>
            <a:r>
              <a:rPr lang="fr-FR" dirty="0" err="1"/>
              <a:t>primero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882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COSA SE COMPLICA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Para la ANECA es </a:t>
            </a:r>
            <a:r>
              <a:rPr lang="fr-FR" dirty="0" err="1"/>
              <a:t>muy</a:t>
            </a:r>
            <a:r>
              <a:rPr lang="fr-FR" dirty="0"/>
              <a:t> importante </a:t>
            </a:r>
            <a:r>
              <a:rPr lang="fr-FR" dirty="0" err="1"/>
              <a:t>cuántos</a:t>
            </a:r>
            <a:r>
              <a:rPr lang="fr-FR" dirty="0"/>
              <a:t> </a:t>
            </a:r>
            <a:r>
              <a:rPr lang="fr-FR" dirty="0" err="1"/>
              <a:t>autores</a:t>
            </a:r>
            <a:r>
              <a:rPr lang="fr-FR" dirty="0"/>
              <a:t> firman el </a:t>
            </a:r>
            <a:r>
              <a:rPr lang="fr-FR" dirty="0" err="1"/>
              <a:t>artículo</a:t>
            </a:r>
            <a:r>
              <a:rPr lang="fr-FR" dirty="0"/>
              <a:t> (</a:t>
            </a:r>
            <a:r>
              <a:rPr lang="fr-FR" dirty="0" err="1"/>
              <a:t>más</a:t>
            </a:r>
            <a:r>
              <a:rPr lang="fr-FR" dirty="0"/>
              <a:t> de 2 es horrible en </a:t>
            </a:r>
            <a:r>
              <a:rPr lang="fr-FR" dirty="0" err="1"/>
              <a:t>letras</a:t>
            </a:r>
            <a:r>
              <a:rPr lang="fr-FR" dirty="0"/>
              <a:t>) y </a:t>
            </a:r>
            <a:r>
              <a:rPr lang="fr-FR" b="1" dirty="0"/>
              <a:t>en </a:t>
            </a:r>
            <a:r>
              <a:rPr lang="fr-FR" b="1" dirty="0" err="1"/>
              <a:t>qué</a:t>
            </a:r>
            <a:r>
              <a:rPr lang="fr-FR" b="1" dirty="0"/>
              <a:t> </a:t>
            </a:r>
            <a:r>
              <a:rPr lang="fr-FR" b="1" dirty="0" err="1"/>
              <a:t>orden</a:t>
            </a:r>
            <a:r>
              <a:rPr lang="fr-FR" b="1" dirty="0"/>
              <a:t> </a:t>
            </a:r>
            <a:r>
              <a:rPr lang="fr-FR" dirty="0"/>
              <a:t>firman.</a:t>
            </a:r>
          </a:p>
          <a:p>
            <a:r>
              <a:rPr lang="fr-FR" dirty="0"/>
              <a:t>La ANECA </a:t>
            </a:r>
            <a:r>
              <a:rPr lang="fr-FR" dirty="0" err="1"/>
              <a:t>valora</a:t>
            </a:r>
            <a:r>
              <a:rPr lang="fr-FR" dirty="0"/>
              <a:t> </a:t>
            </a:r>
            <a:r>
              <a:rPr lang="fr-FR" dirty="0" err="1"/>
              <a:t>mucho</a:t>
            </a:r>
            <a:r>
              <a:rPr lang="fr-FR" dirty="0"/>
              <a:t> la </a:t>
            </a:r>
            <a:r>
              <a:rPr lang="fr-FR" dirty="0" err="1"/>
              <a:t>diversidad</a:t>
            </a:r>
            <a:r>
              <a:rPr lang="fr-FR" dirty="0"/>
              <a:t> de </a:t>
            </a:r>
            <a:r>
              <a:rPr lang="fr-FR" dirty="0" err="1"/>
              <a:t>materias</a:t>
            </a:r>
            <a:r>
              <a:rPr lang="fr-FR" dirty="0"/>
              <a:t> </a:t>
            </a:r>
            <a:r>
              <a:rPr lang="fr-FR" dirty="0" err="1"/>
              <a:t>impartidas</a:t>
            </a:r>
            <a:r>
              <a:rPr lang="fr-FR" dirty="0"/>
              <a:t> y en </a:t>
            </a:r>
            <a:r>
              <a:rPr lang="fr-FR" dirty="0" err="1"/>
              <a:t>qué</a:t>
            </a:r>
            <a:r>
              <a:rPr lang="fr-FR" dirty="0"/>
              <a:t> </a:t>
            </a:r>
            <a:r>
              <a:rPr lang="fr-FR" dirty="0" err="1"/>
              <a:t>nivel</a:t>
            </a:r>
            <a:r>
              <a:rPr lang="fr-FR" dirty="0"/>
              <a:t> de </a:t>
            </a:r>
            <a:r>
              <a:rPr lang="fr-FR" dirty="0" err="1"/>
              <a:t>enseñanza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467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COSA SE COMPLICA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ANECA </a:t>
            </a:r>
            <a:r>
              <a:rPr lang="fr-FR" dirty="0" err="1"/>
              <a:t>penaliza</a:t>
            </a:r>
            <a:r>
              <a:rPr lang="fr-FR" dirty="0"/>
              <a:t> </a:t>
            </a:r>
            <a:r>
              <a:rPr lang="fr-FR" dirty="0" err="1"/>
              <a:t>publicar</a:t>
            </a:r>
            <a:r>
              <a:rPr lang="fr-FR" dirty="0"/>
              <a:t> varias </a:t>
            </a:r>
            <a:r>
              <a:rPr lang="fr-FR" dirty="0" err="1"/>
              <a:t>veces</a:t>
            </a:r>
            <a:r>
              <a:rPr lang="fr-FR" dirty="0"/>
              <a:t> en la </a:t>
            </a:r>
            <a:r>
              <a:rPr lang="fr-FR" dirty="0" err="1"/>
              <a:t>misma</a:t>
            </a:r>
            <a:r>
              <a:rPr lang="fr-FR" dirty="0"/>
              <a:t> </a:t>
            </a:r>
            <a:r>
              <a:rPr lang="fr-FR" dirty="0" err="1"/>
              <a:t>revista</a:t>
            </a:r>
            <a:r>
              <a:rPr lang="fr-FR" dirty="0"/>
              <a:t> o el </a:t>
            </a:r>
            <a:r>
              <a:rPr lang="fr-FR" dirty="0" err="1"/>
              <a:t>mismo</a:t>
            </a:r>
            <a:r>
              <a:rPr lang="fr-FR" dirty="0"/>
              <a:t> </a:t>
            </a:r>
            <a:r>
              <a:rPr lang="fr-FR" dirty="0" err="1"/>
              <a:t>artículo</a:t>
            </a:r>
            <a:r>
              <a:rPr lang="fr-FR" dirty="0"/>
              <a:t>.</a:t>
            </a:r>
          </a:p>
          <a:p>
            <a:r>
              <a:rPr lang="fr-FR" dirty="0"/>
              <a:t>Si la ANECA te </a:t>
            </a:r>
            <a:r>
              <a:rPr lang="fr-FR" dirty="0" err="1"/>
              <a:t>rechaza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acreditación</a:t>
            </a:r>
            <a:r>
              <a:rPr lang="fr-FR" dirty="0"/>
              <a:t>, </a:t>
            </a:r>
            <a:r>
              <a:rPr lang="fr-FR" dirty="0" err="1"/>
              <a:t>debes</a:t>
            </a:r>
            <a:r>
              <a:rPr lang="fr-FR" dirty="0"/>
              <a:t> </a:t>
            </a:r>
            <a:r>
              <a:rPr lang="fr-FR" dirty="0" err="1"/>
              <a:t>esperar</a:t>
            </a:r>
            <a:r>
              <a:rPr lang="fr-FR" dirty="0"/>
              <a:t> 6 </a:t>
            </a:r>
            <a:r>
              <a:rPr lang="fr-FR" dirty="0" err="1"/>
              <a:t>meses</a:t>
            </a:r>
            <a:r>
              <a:rPr lang="fr-FR" dirty="0"/>
              <a:t> y </a:t>
            </a:r>
            <a:r>
              <a:rPr lang="fr-FR" dirty="0" err="1"/>
              <a:t>tener</a:t>
            </a:r>
            <a:r>
              <a:rPr lang="fr-FR" dirty="0"/>
              <a:t> </a:t>
            </a:r>
            <a:r>
              <a:rPr lang="fr-FR" dirty="0" err="1"/>
              <a:t>nuevos</a:t>
            </a:r>
            <a:r>
              <a:rPr lang="fr-FR" dirty="0"/>
              <a:t> </a:t>
            </a:r>
            <a:r>
              <a:rPr lang="fr-FR" dirty="0" err="1"/>
              <a:t>méritos</a:t>
            </a:r>
            <a:r>
              <a:rPr lang="fr-FR" dirty="0"/>
              <a:t> para </a:t>
            </a:r>
            <a:r>
              <a:rPr lang="fr-FR" dirty="0" err="1"/>
              <a:t>presentarla</a:t>
            </a:r>
            <a:r>
              <a:rPr lang="fr-FR" dirty="0"/>
              <a:t> de </a:t>
            </a:r>
            <a:r>
              <a:rPr lang="fr-FR" dirty="0" err="1"/>
              <a:t>nuevo</a:t>
            </a:r>
            <a:r>
              <a:rPr lang="fr-FR" dirty="0"/>
              <a:t>.</a:t>
            </a:r>
          </a:p>
          <a:p>
            <a:r>
              <a:rPr lang="fr-FR" dirty="0"/>
              <a:t>Compensa </a:t>
            </a:r>
            <a:r>
              <a:rPr lang="fr-FR" dirty="0" err="1"/>
              <a:t>ser</a:t>
            </a:r>
            <a:r>
              <a:rPr lang="fr-FR" dirty="0"/>
              <a:t> </a:t>
            </a:r>
            <a:r>
              <a:rPr lang="fr-FR" dirty="0" err="1"/>
              <a:t>honestos</a:t>
            </a:r>
            <a:r>
              <a:rPr lang="fr-FR" dirty="0"/>
              <a:t>: no da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buena</a:t>
            </a:r>
            <a:r>
              <a:rPr lang="fr-FR" dirty="0"/>
              <a:t> </a:t>
            </a:r>
            <a:r>
              <a:rPr lang="fr-FR" dirty="0" err="1"/>
              <a:t>imagen</a:t>
            </a:r>
            <a:r>
              <a:rPr lang="fr-FR" dirty="0"/>
              <a:t> de </a:t>
            </a:r>
            <a:r>
              <a:rPr lang="fr-FR" dirty="0" err="1"/>
              <a:t>vosotros</a:t>
            </a:r>
            <a:r>
              <a:rPr lang="fr-FR" dirty="0"/>
              <a:t> </a:t>
            </a:r>
            <a:r>
              <a:rPr lang="fr-FR" dirty="0" err="1"/>
              <a:t>presentar</a:t>
            </a:r>
            <a:r>
              <a:rPr lang="fr-FR" dirty="0"/>
              <a:t> </a:t>
            </a:r>
            <a:r>
              <a:rPr lang="fr-FR" dirty="0" err="1"/>
              <a:t>méritos</a:t>
            </a:r>
            <a:r>
              <a:rPr lang="fr-FR" dirty="0"/>
              <a:t> </a:t>
            </a:r>
            <a:r>
              <a:rPr lang="fr-FR" dirty="0" err="1"/>
              <a:t>equivocados</a:t>
            </a:r>
            <a:r>
              <a:rPr lang="fr-FR" dirty="0"/>
              <a:t> o </a:t>
            </a:r>
            <a:r>
              <a:rPr lang="fr-FR" dirty="0" err="1"/>
              <a:t>méritos</a:t>
            </a:r>
            <a:r>
              <a:rPr lang="fr-FR" dirty="0"/>
              <a:t> </a:t>
            </a:r>
            <a:r>
              <a:rPr lang="fr-FR" dirty="0" err="1"/>
              <a:t>falsos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364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¿POR QUÉ ME DEBE IMPORTAR LA ANECA UNA VEZ SEA PAD?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Porque el </a:t>
            </a:r>
            <a:r>
              <a:rPr lang="fr-FR" dirty="0" err="1"/>
              <a:t>contrato</a:t>
            </a:r>
            <a:r>
              <a:rPr lang="fr-FR" dirty="0"/>
              <a:t> de PAD </a:t>
            </a:r>
            <a:r>
              <a:rPr lang="fr-FR" dirty="0" err="1"/>
              <a:t>sólo</a:t>
            </a:r>
            <a:r>
              <a:rPr lang="fr-FR" dirty="0"/>
              <a:t> </a:t>
            </a:r>
            <a:r>
              <a:rPr lang="fr-FR" dirty="0" err="1"/>
              <a:t>puede</a:t>
            </a:r>
            <a:r>
              <a:rPr lang="fr-FR" dirty="0"/>
              <a:t> </a:t>
            </a:r>
            <a:r>
              <a:rPr lang="fr-FR" dirty="0" err="1"/>
              <a:t>durar</a:t>
            </a:r>
            <a:r>
              <a:rPr lang="fr-FR" dirty="0"/>
              <a:t> 4 </a:t>
            </a:r>
            <a:r>
              <a:rPr lang="fr-FR" dirty="0" err="1"/>
              <a:t>años</a:t>
            </a:r>
            <a:r>
              <a:rPr lang="fr-FR" dirty="0"/>
              <a:t> </a:t>
            </a:r>
            <a:r>
              <a:rPr lang="fr-FR" dirty="0" err="1"/>
              <a:t>como</a:t>
            </a:r>
            <a:r>
              <a:rPr lang="fr-FR" dirty="0"/>
              <a:t> </a:t>
            </a:r>
            <a:r>
              <a:rPr lang="fr-FR" dirty="0" err="1"/>
              <a:t>máximo</a:t>
            </a:r>
            <a:r>
              <a:rPr lang="fr-FR" dirty="0"/>
              <a:t> (</a:t>
            </a:r>
            <a:r>
              <a:rPr lang="fr-FR" dirty="0" err="1"/>
              <a:t>hasta</a:t>
            </a:r>
            <a:r>
              <a:rPr lang="fr-FR" dirty="0"/>
              <a:t> un </a:t>
            </a:r>
            <a:r>
              <a:rPr lang="fr-FR" dirty="0" err="1"/>
              <a:t>máximo</a:t>
            </a:r>
            <a:r>
              <a:rPr lang="fr-FR" dirty="0"/>
              <a:t> de 8 </a:t>
            </a:r>
            <a:r>
              <a:rPr lang="fr-FR" dirty="0" err="1"/>
              <a:t>años</a:t>
            </a:r>
            <a:r>
              <a:rPr lang="fr-FR" dirty="0"/>
              <a:t> entre </a:t>
            </a:r>
            <a:r>
              <a:rPr lang="fr-FR" dirty="0" err="1"/>
              <a:t>Ayudante</a:t>
            </a:r>
            <a:r>
              <a:rPr lang="fr-FR" dirty="0"/>
              <a:t> No </a:t>
            </a:r>
            <a:r>
              <a:rPr lang="fr-FR" dirty="0" err="1"/>
              <a:t>Doctor</a:t>
            </a:r>
            <a:r>
              <a:rPr lang="fr-FR" dirty="0"/>
              <a:t> y </a:t>
            </a:r>
            <a:r>
              <a:rPr lang="fr-FR" dirty="0" err="1"/>
              <a:t>Ayudante</a:t>
            </a:r>
            <a:r>
              <a:rPr lang="fr-FR" dirty="0"/>
              <a:t> </a:t>
            </a:r>
            <a:r>
              <a:rPr lang="fr-FR" dirty="0" err="1"/>
              <a:t>Doctor</a:t>
            </a:r>
            <a:r>
              <a:rPr lang="fr-FR" dirty="0"/>
              <a:t>). El primer </a:t>
            </a:r>
            <a:r>
              <a:rPr lang="fr-FR" dirty="0" err="1"/>
              <a:t>año</a:t>
            </a:r>
            <a:r>
              <a:rPr lang="fr-FR" dirty="0"/>
              <a:t> </a:t>
            </a:r>
            <a:r>
              <a:rPr lang="fr-FR" dirty="0" err="1"/>
              <a:t>impartes</a:t>
            </a:r>
            <a:r>
              <a:rPr lang="fr-FR" dirty="0"/>
              <a:t> 18 </a:t>
            </a:r>
            <a:r>
              <a:rPr lang="fr-FR" dirty="0" err="1"/>
              <a:t>créditos</a:t>
            </a:r>
            <a:r>
              <a:rPr lang="fr-FR" dirty="0"/>
              <a:t>, los </a:t>
            </a:r>
            <a:r>
              <a:rPr lang="fr-FR" dirty="0" err="1"/>
              <a:t>tres</a:t>
            </a:r>
            <a:r>
              <a:rPr lang="fr-FR" dirty="0"/>
              <a:t> </a:t>
            </a:r>
            <a:r>
              <a:rPr lang="fr-FR" dirty="0" err="1"/>
              <a:t>siguientes</a:t>
            </a:r>
            <a:r>
              <a:rPr lang="fr-FR" dirty="0"/>
              <a:t>, 24.</a:t>
            </a:r>
          </a:p>
          <a:p>
            <a:r>
              <a:rPr lang="fr-FR" dirty="0"/>
              <a:t>Una </a:t>
            </a:r>
            <a:r>
              <a:rPr lang="fr-FR" dirty="0" err="1"/>
              <a:t>vez</a:t>
            </a:r>
            <a:r>
              <a:rPr lang="fr-FR" dirty="0"/>
              <a:t> termina tu </a:t>
            </a:r>
            <a:r>
              <a:rPr lang="fr-FR" dirty="0" err="1"/>
              <a:t>contrato</a:t>
            </a:r>
            <a:r>
              <a:rPr lang="fr-FR" dirty="0"/>
              <a:t> de PAD </a:t>
            </a:r>
            <a:r>
              <a:rPr lang="fr-FR" dirty="0" err="1"/>
              <a:t>puedes</a:t>
            </a:r>
            <a:r>
              <a:rPr lang="fr-FR" dirty="0"/>
              <a:t> </a:t>
            </a:r>
            <a:r>
              <a:rPr lang="fr-FR" dirty="0" err="1"/>
              <a:t>optar</a:t>
            </a:r>
            <a:r>
              <a:rPr lang="fr-FR" dirty="0"/>
              <a:t> a PCD (si </a:t>
            </a:r>
            <a:r>
              <a:rPr lang="fr-FR" dirty="0" err="1"/>
              <a:t>tienes</a:t>
            </a:r>
            <a:r>
              <a:rPr lang="fr-FR" dirty="0"/>
              <a:t> la </a:t>
            </a:r>
            <a:r>
              <a:rPr lang="fr-FR" dirty="0" err="1"/>
              <a:t>acreditación</a:t>
            </a:r>
            <a:r>
              <a:rPr lang="fr-FR" dirty="0"/>
              <a:t>). La LOSU </a:t>
            </a:r>
            <a:r>
              <a:rPr lang="fr-FR" dirty="0" err="1"/>
              <a:t>prevé</a:t>
            </a:r>
            <a:r>
              <a:rPr lang="fr-FR" dirty="0"/>
              <a:t> </a:t>
            </a:r>
            <a:r>
              <a:rPr lang="fr-FR" dirty="0" err="1"/>
              <a:t>eliminar</a:t>
            </a:r>
            <a:r>
              <a:rPr lang="fr-FR" dirty="0"/>
              <a:t> </a:t>
            </a:r>
            <a:r>
              <a:rPr lang="fr-FR" dirty="0" err="1"/>
              <a:t>esta</a:t>
            </a:r>
            <a:r>
              <a:rPr lang="fr-FR" dirty="0"/>
              <a:t> figura, </a:t>
            </a:r>
            <a:r>
              <a:rPr lang="fr-FR" dirty="0" err="1"/>
              <a:t>veremos</a:t>
            </a:r>
            <a:r>
              <a:rPr lang="fr-FR" dirty="0"/>
              <a:t>. Si no la </a:t>
            </a:r>
            <a:r>
              <a:rPr lang="fr-FR" dirty="0" err="1"/>
              <a:t>tienes</a:t>
            </a:r>
            <a:r>
              <a:rPr lang="fr-FR" dirty="0"/>
              <a:t>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2900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BIENVENIDOS A MINAS MORIA…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4338" name="Picture 2" descr="Gandalf vs Balrog on the Moria Bridge - The Lord of the Rings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767751" cy="493186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Flecha izquierda"/>
          <p:cNvSpPr/>
          <p:nvPr/>
        </p:nvSpPr>
        <p:spPr>
          <a:xfrm>
            <a:off x="5364088" y="1484784"/>
            <a:ext cx="3456384" cy="14401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EL TRABAJO QUE TE ESPERA</a:t>
            </a:r>
          </a:p>
        </p:txBody>
      </p:sp>
      <p:sp>
        <p:nvSpPr>
          <p:cNvPr id="6" name="5 Flecha izquierda"/>
          <p:cNvSpPr/>
          <p:nvPr/>
        </p:nvSpPr>
        <p:spPr>
          <a:xfrm flipH="1">
            <a:off x="5004048" y="4206139"/>
            <a:ext cx="940411" cy="10081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TÚ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66048" y="5476603"/>
            <a:ext cx="8482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¡GRACIAS POR VUESTRA ATENCIÓN!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¿DUDAS, COMENTARIOS, SUGERENCIAS, AMENAZAS…?</a:t>
            </a:r>
          </a:p>
        </p:txBody>
      </p:sp>
    </p:spTree>
    <p:extLst>
      <p:ext uri="{BB962C8B-B14F-4D97-AF65-F5344CB8AC3E}">
        <p14:creationId xmlns:p14="http://schemas.microsoft.com/office/powerpoint/2010/main" val="392039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ESDLA, </a:t>
            </a:r>
            <a:r>
              <a:rPr lang="fr-FR" i="1" dirty="0"/>
              <a:t>La </a:t>
            </a:r>
            <a:r>
              <a:rPr lang="fr-FR" i="1" dirty="0" err="1"/>
              <a:t>Comunidad</a:t>
            </a:r>
            <a:r>
              <a:rPr lang="fr-FR" i="1" dirty="0"/>
              <a:t> </a:t>
            </a:r>
            <a:r>
              <a:rPr lang="fr-FR" i="1" dirty="0" err="1"/>
              <a:t>del</a:t>
            </a:r>
            <a:r>
              <a:rPr lang="fr-FR" i="1" dirty="0"/>
              <a:t> </a:t>
            </a:r>
            <a:r>
              <a:rPr lang="fr-FR" i="1" dirty="0" err="1"/>
              <a:t>anillo</a:t>
            </a:r>
            <a:r>
              <a:rPr lang="fr-FR" dirty="0"/>
              <a:t>, libro II, </a:t>
            </a:r>
            <a:r>
              <a:rPr lang="fr-FR" dirty="0" err="1"/>
              <a:t>capítulo</a:t>
            </a:r>
            <a:r>
              <a:rPr lang="fr-FR" dirty="0"/>
              <a:t> 4: </a:t>
            </a:r>
            <a:r>
              <a:rPr lang="fr-FR" i="1" dirty="0"/>
              <a:t>Un </a:t>
            </a:r>
            <a:r>
              <a:rPr lang="fr-FR" i="1" dirty="0" err="1"/>
              <a:t>viaje</a:t>
            </a:r>
            <a:r>
              <a:rPr lang="fr-FR" i="1" dirty="0"/>
              <a:t> en la </a:t>
            </a:r>
            <a:r>
              <a:rPr lang="fr-FR" i="1" dirty="0" err="1"/>
              <a:t>oscuridad</a:t>
            </a:r>
            <a:r>
              <a:rPr lang="fr-FR" dirty="0"/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0"/>
            <a:ext cx="4632858" cy="666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79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1662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dirty="0"/>
              <a:t>-¿Qué dice la escritura? -preguntó Frodo mientras trataba de descifrar la inscripción en el arco-. Pensé que conocía las letras </a:t>
            </a:r>
            <a:r>
              <a:rPr lang="es-ES" dirty="0" err="1"/>
              <a:t>élficas</a:t>
            </a:r>
            <a:r>
              <a:rPr lang="es-ES" dirty="0"/>
              <a:t>, pero éstas no las </a:t>
            </a:r>
            <a:r>
              <a:rPr lang="fr-FR" dirty="0" err="1"/>
              <a:t>puedo</a:t>
            </a:r>
            <a:r>
              <a:rPr lang="fr-FR" dirty="0"/>
              <a:t> </a:t>
            </a:r>
            <a:r>
              <a:rPr lang="fr-FR" dirty="0" err="1"/>
              <a:t>leer</a:t>
            </a:r>
            <a:r>
              <a:rPr lang="fr-FR" dirty="0"/>
              <a:t>.</a:t>
            </a:r>
          </a:p>
          <a:p>
            <a:pPr marL="0" indent="0" algn="just">
              <a:buNone/>
            </a:pPr>
            <a:r>
              <a:rPr lang="es-ES" dirty="0"/>
              <a:t>-Está escrito en una lengua </a:t>
            </a:r>
            <a:r>
              <a:rPr lang="es-ES" dirty="0" err="1"/>
              <a:t>élfica</a:t>
            </a:r>
            <a:r>
              <a:rPr lang="es-ES" dirty="0"/>
              <a:t> del Oeste de la Tierra Media en los Días Antiguos -respondió Gandalf -. Pero no dicen nada de importancia para nosotros. Dicen sólo </a:t>
            </a:r>
            <a:r>
              <a:rPr lang="es-ES" i="1" dirty="0"/>
              <a:t>Las Puertas de </a:t>
            </a:r>
            <a:r>
              <a:rPr lang="es-ES" i="1" dirty="0" err="1"/>
              <a:t>Durin</a:t>
            </a:r>
            <a:r>
              <a:rPr lang="es-ES" i="1" dirty="0"/>
              <a:t>, Señor de </a:t>
            </a:r>
            <a:r>
              <a:rPr lang="es-ES" i="1" dirty="0" err="1"/>
              <a:t>Moria</a:t>
            </a:r>
            <a:r>
              <a:rPr lang="es-ES" i="1" dirty="0"/>
              <a:t>. Habla, amigo y entra. </a:t>
            </a:r>
            <a:r>
              <a:rPr lang="es-ES" dirty="0"/>
              <a:t>Y más abajo en caracteres pequeños y débiles está escrito: </a:t>
            </a:r>
            <a:r>
              <a:rPr lang="es-ES" i="1" dirty="0"/>
              <a:t>Yo, </a:t>
            </a:r>
            <a:r>
              <a:rPr lang="es-ES" i="1" dirty="0" err="1"/>
              <a:t>Narvi</a:t>
            </a:r>
            <a:r>
              <a:rPr lang="es-ES" i="1" dirty="0"/>
              <a:t>, construí estas puertas. </a:t>
            </a:r>
            <a:r>
              <a:rPr lang="es-ES" i="1" dirty="0" err="1"/>
              <a:t>Celebrimbor</a:t>
            </a:r>
            <a:r>
              <a:rPr lang="es-ES" i="1" dirty="0"/>
              <a:t> de Acebeda grabó estos signos.</a:t>
            </a:r>
          </a:p>
          <a:p>
            <a:pPr marL="0" indent="0" algn="just">
              <a:buNone/>
            </a:pPr>
            <a:r>
              <a:rPr lang="es-ES" dirty="0"/>
              <a:t>-¿Qué significa </a:t>
            </a:r>
            <a:r>
              <a:rPr lang="es-ES" i="1" dirty="0"/>
              <a:t>habla, amigo y entra? </a:t>
            </a:r>
            <a:r>
              <a:rPr lang="es-ES" dirty="0"/>
              <a:t>-preguntó </a:t>
            </a:r>
            <a:r>
              <a:rPr lang="es-ES" dirty="0" err="1"/>
              <a:t>Merry</a:t>
            </a:r>
            <a:r>
              <a:rPr lang="es-ES" dirty="0"/>
              <a:t>.</a:t>
            </a:r>
          </a:p>
          <a:p>
            <a:pPr marL="0" indent="0" algn="just">
              <a:buNone/>
            </a:pPr>
            <a:r>
              <a:rPr lang="es-ES" dirty="0"/>
              <a:t>-Es bastante claro -dijo </a:t>
            </a:r>
            <a:r>
              <a:rPr lang="es-ES" dirty="0" err="1"/>
              <a:t>Gimli</a:t>
            </a:r>
            <a:r>
              <a:rPr lang="es-ES" dirty="0"/>
              <a:t>-. Si eres un amigo, dices la contraseña y las puertas se abren y puedes entrar.</a:t>
            </a:r>
          </a:p>
          <a:p>
            <a:pPr marL="0" indent="0" algn="just">
              <a:buNone/>
            </a:pPr>
            <a:r>
              <a:rPr lang="es-ES" dirty="0"/>
              <a:t>-Sí -dijo Gandalf -, es probable que estas puertas estén gobernadas por </a:t>
            </a:r>
            <a:r>
              <a:rPr lang="fr-FR" dirty="0"/>
              <a:t>palabras.</a:t>
            </a:r>
          </a:p>
        </p:txBody>
      </p:sp>
    </p:spTree>
    <p:extLst>
      <p:ext uri="{BB962C8B-B14F-4D97-AF65-F5344CB8AC3E}">
        <p14:creationId xmlns:p14="http://schemas.microsoft.com/office/powerpoint/2010/main" val="785359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166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dirty="0"/>
              <a:t>-¡Lo tengo! -gritó-. ¡Claro, claro! </a:t>
            </a:r>
            <a:r>
              <a:rPr lang="es-ES" b="1" dirty="0"/>
              <a:t>De una absurda simpleza, como todos los acertijos una vez que encontraste la solución</a:t>
            </a:r>
            <a:r>
              <a:rPr lang="es-ES" dirty="0"/>
              <a:t>.</a:t>
            </a:r>
          </a:p>
          <a:p>
            <a:pPr marL="0" indent="0" algn="just">
              <a:buNone/>
            </a:pPr>
            <a:r>
              <a:rPr lang="es-ES" dirty="0"/>
              <a:t>Recogiendo la vara y de pie ante la roca, dijo con voz clara: </a:t>
            </a:r>
            <a:r>
              <a:rPr lang="es-ES" i="1" dirty="0"/>
              <a:t>-</a:t>
            </a:r>
            <a:r>
              <a:rPr lang="es-ES" i="1" dirty="0" err="1"/>
              <a:t>Mellon</a:t>
            </a:r>
            <a:r>
              <a:rPr lang="es-ES" i="1" dirty="0"/>
              <a:t>! </a:t>
            </a:r>
            <a:r>
              <a:rPr lang="es-ES" dirty="0"/>
              <a:t>[…] Después de todo, yo estaba equivocado - dijo Gandalf - y también </a:t>
            </a:r>
            <a:r>
              <a:rPr lang="es-ES" dirty="0" err="1"/>
              <a:t>Gimli</a:t>
            </a:r>
            <a:r>
              <a:rPr lang="es-ES" dirty="0"/>
              <a:t>.</a:t>
            </a:r>
          </a:p>
          <a:p>
            <a:pPr marL="0" indent="0" algn="just">
              <a:buNone/>
            </a:pPr>
            <a:r>
              <a:rPr lang="es-ES" dirty="0" err="1"/>
              <a:t>Merry</a:t>
            </a:r>
            <a:r>
              <a:rPr lang="es-ES" dirty="0"/>
              <a:t>, quién lo hubiese creído, encontró la buena pista. ¡La contraseña estaba inscrita en el arco! La traducción tenía que haber sido: </a:t>
            </a:r>
            <a:r>
              <a:rPr lang="es-ES" i="1" dirty="0"/>
              <a:t>Di «amigo» y entra.</a:t>
            </a:r>
          </a:p>
          <a:p>
            <a:pPr marL="0" indent="0" algn="just">
              <a:buNone/>
            </a:pPr>
            <a:r>
              <a:rPr lang="es-ES" dirty="0"/>
              <a:t>Sólo tuve que pronunciar la palabra </a:t>
            </a:r>
            <a:r>
              <a:rPr lang="es-ES" i="1" dirty="0"/>
              <a:t>amigo en </a:t>
            </a:r>
            <a:r>
              <a:rPr lang="es-ES" dirty="0" err="1"/>
              <a:t>élfico</a:t>
            </a:r>
            <a:r>
              <a:rPr lang="es-ES" dirty="0"/>
              <a:t> y las puertas se abrieron.</a:t>
            </a:r>
          </a:p>
          <a:p>
            <a:pPr marL="0" indent="0" algn="just">
              <a:buNone/>
            </a:pPr>
            <a:r>
              <a:rPr lang="es-ES" dirty="0"/>
              <a:t>Simple, demasiado simple para un docto maestro en estos días sospechosos.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081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b="1" dirty="0"/>
              <a:t>CÓMO EMPEZAR EN ESTO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r>
              <a:rPr lang="es-ES" dirty="0"/>
              <a:t>Colaborador honorífico en el Dpto.: puedes impartir un máximo de 30 horas (?) [cada año lo reducen más]. Cada año hay menos puestos de colaborador honorífico.</a:t>
            </a:r>
          </a:p>
          <a:p>
            <a:r>
              <a:rPr lang="fr-FR" dirty="0" err="1"/>
              <a:t>Empieza</a:t>
            </a:r>
            <a:r>
              <a:rPr lang="fr-FR" dirty="0"/>
              <a:t> a </a:t>
            </a:r>
            <a:r>
              <a:rPr lang="fr-FR" dirty="0" err="1"/>
              <a:t>construir</a:t>
            </a:r>
            <a:r>
              <a:rPr lang="fr-FR" dirty="0"/>
              <a:t> tu </a:t>
            </a:r>
            <a:r>
              <a:rPr lang="fr-FR" dirty="0" err="1"/>
              <a:t>red</a:t>
            </a:r>
            <a:r>
              <a:rPr lang="fr-FR" dirty="0"/>
              <a:t> de </a:t>
            </a:r>
            <a:r>
              <a:rPr lang="fr-FR" dirty="0" err="1"/>
              <a:t>contactos</a:t>
            </a:r>
            <a:r>
              <a:rPr lang="fr-FR" dirty="0"/>
              <a:t>:</a:t>
            </a:r>
          </a:p>
          <a:p>
            <a:pPr lvl="1"/>
            <a:r>
              <a:rPr lang="fr-FR" dirty="0"/>
              <a:t>AFUE.</a:t>
            </a:r>
          </a:p>
          <a:p>
            <a:pPr lvl="1"/>
            <a:r>
              <a:rPr lang="fr-FR" dirty="0"/>
              <a:t>GAULA.</a:t>
            </a:r>
          </a:p>
          <a:p>
            <a:r>
              <a:rPr lang="fr-FR" dirty="0" err="1"/>
              <a:t>Escribe</a:t>
            </a:r>
            <a:r>
              <a:rPr lang="fr-FR" dirty="0"/>
              <a:t> tus primeras </a:t>
            </a:r>
            <a:r>
              <a:rPr lang="fr-FR" dirty="0" err="1"/>
              <a:t>reseñas</a:t>
            </a:r>
            <a:r>
              <a:rPr lang="fr-FR" dirty="0"/>
              <a:t>, tus primeras </a:t>
            </a:r>
            <a:r>
              <a:rPr lang="fr-FR" dirty="0" err="1"/>
              <a:t>conferencias</a:t>
            </a:r>
            <a:r>
              <a:rPr lang="fr-FR" dirty="0"/>
              <a:t> (SEMDOC), tus </a:t>
            </a:r>
            <a:r>
              <a:rPr lang="fr-FR" dirty="0" err="1"/>
              <a:t>primeros</a:t>
            </a:r>
            <a:r>
              <a:rPr lang="fr-FR" dirty="0"/>
              <a:t> </a:t>
            </a:r>
            <a:r>
              <a:rPr lang="fr-FR" dirty="0" err="1"/>
              <a:t>artículos</a:t>
            </a:r>
            <a:r>
              <a:rPr lang="fr-FR" dirty="0"/>
              <a:t> [</a:t>
            </a:r>
            <a:r>
              <a:rPr lang="fr-FR" dirty="0" err="1"/>
              <a:t>tesis</a:t>
            </a:r>
            <a:r>
              <a:rPr lang="fr-FR" dirty="0"/>
              <a:t>], </a:t>
            </a:r>
            <a:r>
              <a:rPr lang="fr-FR" dirty="0" err="1"/>
              <a:t>haz</a:t>
            </a:r>
            <a:r>
              <a:rPr lang="fr-FR" dirty="0"/>
              <a:t> de </a:t>
            </a:r>
            <a:r>
              <a:rPr lang="fr-FR" dirty="0" err="1"/>
              <a:t>secretario</a:t>
            </a:r>
            <a:r>
              <a:rPr lang="fr-FR" dirty="0"/>
              <a:t> en </a:t>
            </a:r>
            <a:r>
              <a:rPr lang="fr-FR" dirty="0" err="1"/>
              <a:t>congresos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978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BECAS MENORES / MÉRITOS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¿</a:t>
            </a:r>
            <a:r>
              <a:rPr lang="fr-FR" dirty="0" err="1"/>
              <a:t>Sabías</a:t>
            </a:r>
            <a:r>
              <a:rPr lang="fr-FR" dirty="0"/>
              <a:t> que </a:t>
            </a:r>
            <a:r>
              <a:rPr lang="fr-FR" dirty="0" err="1"/>
              <a:t>puedes</a:t>
            </a:r>
            <a:r>
              <a:rPr lang="fr-FR" dirty="0"/>
              <a:t> </a:t>
            </a:r>
            <a:r>
              <a:rPr lang="fr-FR" dirty="0" err="1"/>
              <a:t>hacer</a:t>
            </a:r>
            <a:r>
              <a:rPr lang="fr-FR" dirty="0"/>
              <a:t> un Erasmus en tercer </a:t>
            </a:r>
            <a:r>
              <a:rPr lang="fr-FR" dirty="0" err="1"/>
              <a:t>ciclo</a:t>
            </a:r>
            <a:r>
              <a:rPr lang="fr-FR" dirty="0"/>
              <a:t> si no has </a:t>
            </a:r>
            <a:r>
              <a:rPr lang="fr-FR" dirty="0" err="1"/>
              <a:t>hecho</a:t>
            </a:r>
            <a:r>
              <a:rPr lang="fr-FR" dirty="0"/>
              <a:t> </a:t>
            </a:r>
            <a:r>
              <a:rPr lang="fr-FR" dirty="0" err="1"/>
              <a:t>uno</a:t>
            </a:r>
            <a:r>
              <a:rPr lang="fr-FR" dirty="0"/>
              <a:t> antes? Es </a:t>
            </a:r>
            <a:r>
              <a:rPr lang="fr-FR" dirty="0" err="1"/>
              <a:t>muy</a:t>
            </a:r>
            <a:r>
              <a:rPr lang="fr-FR" dirty="0"/>
              <a:t> </a:t>
            </a:r>
            <a:r>
              <a:rPr lang="fr-FR" dirty="0" err="1"/>
              <a:t>útil</a:t>
            </a:r>
            <a:r>
              <a:rPr lang="fr-FR" dirty="0"/>
              <a:t> y </a:t>
            </a:r>
            <a:r>
              <a:rPr lang="fr-FR" dirty="0" err="1"/>
              <a:t>cuenta</a:t>
            </a:r>
            <a:r>
              <a:rPr lang="fr-FR" dirty="0"/>
              <a:t> </a:t>
            </a:r>
            <a:r>
              <a:rPr lang="fr-FR" dirty="0" err="1"/>
              <a:t>como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beca</a:t>
            </a:r>
            <a:r>
              <a:rPr lang="fr-FR" dirty="0"/>
              <a:t>…</a:t>
            </a:r>
          </a:p>
          <a:p>
            <a:r>
              <a:rPr lang="fr-FR" dirty="0" err="1"/>
              <a:t>Numerosos</a:t>
            </a:r>
            <a:r>
              <a:rPr lang="fr-FR" dirty="0"/>
              <a:t> </a:t>
            </a:r>
            <a:r>
              <a:rPr lang="fr-FR" dirty="0" err="1"/>
              <a:t>organismos</a:t>
            </a:r>
            <a:r>
              <a:rPr lang="fr-FR" dirty="0"/>
              <a:t> </a:t>
            </a:r>
            <a:r>
              <a:rPr lang="fr-FR" dirty="0" err="1"/>
              <a:t>becan</a:t>
            </a:r>
            <a:r>
              <a:rPr lang="fr-FR" dirty="0"/>
              <a:t> </a:t>
            </a:r>
            <a:r>
              <a:rPr lang="fr-FR" dirty="0" err="1"/>
              <a:t>investigaciones</a:t>
            </a:r>
            <a:r>
              <a:rPr lang="fr-FR" dirty="0"/>
              <a:t> </a:t>
            </a:r>
            <a:r>
              <a:rPr lang="fr-FR" dirty="0" err="1"/>
              <a:t>concretas</a:t>
            </a:r>
            <a:r>
              <a:rPr lang="fr-FR" dirty="0"/>
              <a:t> (</a:t>
            </a:r>
            <a:r>
              <a:rPr lang="fr-FR" dirty="0" err="1"/>
              <a:t>colectivos</a:t>
            </a:r>
            <a:r>
              <a:rPr lang="fr-FR" dirty="0"/>
              <a:t> </a:t>
            </a:r>
            <a:r>
              <a:rPr lang="fr-FR" dirty="0" err="1"/>
              <a:t>minoritarios</a:t>
            </a:r>
            <a:r>
              <a:rPr lang="fr-FR" dirty="0"/>
              <a:t>, etc.).</a:t>
            </a:r>
          </a:p>
          <a:p>
            <a:r>
              <a:rPr lang="fr-FR" dirty="0"/>
              <a:t>Una </a:t>
            </a:r>
            <a:r>
              <a:rPr lang="fr-FR" dirty="0" err="1"/>
              <a:t>Mención</a:t>
            </a:r>
            <a:r>
              <a:rPr lang="fr-FR" dirty="0"/>
              <a:t> </a:t>
            </a:r>
            <a:r>
              <a:rPr lang="fr-FR" dirty="0" err="1"/>
              <a:t>Europea</a:t>
            </a:r>
            <a:r>
              <a:rPr lang="fr-FR" dirty="0"/>
              <a:t> en tu </a:t>
            </a:r>
            <a:r>
              <a:rPr lang="fr-FR" dirty="0" err="1"/>
              <a:t>tesis</a:t>
            </a:r>
            <a:r>
              <a:rPr lang="fr-FR" dirty="0"/>
              <a:t> es </a:t>
            </a:r>
            <a:r>
              <a:rPr lang="fr-FR" dirty="0" err="1"/>
              <a:t>muy</a:t>
            </a:r>
            <a:r>
              <a:rPr lang="fr-FR" dirty="0"/>
              <a:t> </a:t>
            </a:r>
            <a:r>
              <a:rPr lang="fr-FR" dirty="0" err="1"/>
              <a:t>útil</a:t>
            </a:r>
            <a:r>
              <a:rPr lang="fr-FR" dirty="0"/>
              <a:t> (</a:t>
            </a:r>
            <a:r>
              <a:rPr lang="fr-FR" dirty="0" err="1"/>
              <a:t>implica</a:t>
            </a:r>
            <a:r>
              <a:rPr lang="fr-FR" dirty="0"/>
              <a:t> un </a:t>
            </a:r>
            <a:r>
              <a:rPr lang="fr-FR" dirty="0" err="1"/>
              <a:t>mínimo</a:t>
            </a:r>
            <a:r>
              <a:rPr lang="fr-FR" dirty="0"/>
              <a:t> de 3 </a:t>
            </a:r>
            <a:r>
              <a:rPr lang="fr-FR" dirty="0" err="1"/>
              <a:t>meses</a:t>
            </a:r>
            <a:r>
              <a:rPr lang="fr-FR" dirty="0"/>
              <a:t> de estancia, </a:t>
            </a:r>
            <a:r>
              <a:rPr lang="fr-FR" dirty="0" err="1"/>
              <a:t>redactar</a:t>
            </a:r>
            <a:r>
              <a:rPr lang="fr-FR" dirty="0"/>
              <a:t> parte de tu </a:t>
            </a:r>
            <a:r>
              <a:rPr lang="fr-FR" dirty="0" err="1"/>
              <a:t>tesis</a:t>
            </a:r>
            <a:r>
              <a:rPr lang="fr-FR" dirty="0"/>
              <a:t> en el </a:t>
            </a:r>
            <a:r>
              <a:rPr lang="fr-FR" dirty="0" err="1"/>
              <a:t>otro</a:t>
            </a:r>
            <a:r>
              <a:rPr lang="fr-FR" dirty="0"/>
              <a:t> </a:t>
            </a:r>
            <a:r>
              <a:rPr lang="fr-FR" dirty="0" err="1"/>
              <a:t>idioma</a:t>
            </a:r>
            <a:r>
              <a:rPr lang="fr-FR" dirty="0"/>
              <a:t>, un </a:t>
            </a:r>
            <a:r>
              <a:rPr lang="fr-FR" dirty="0" err="1"/>
              <a:t>miembro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tribunal de </a:t>
            </a:r>
            <a:r>
              <a:rPr lang="fr-FR" dirty="0" err="1"/>
              <a:t>otra</a:t>
            </a:r>
            <a:r>
              <a:rPr lang="fr-FR" dirty="0"/>
              <a:t> </a:t>
            </a:r>
            <a:r>
              <a:rPr lang="fr-FR" dirty="0" err="1"/>
              <a:t>universidad</a:t>
            </a:r>
            <a:r>
              <a:rPr lang="fr-FR" dirty="0"/>
              <a:t> </a:t>
            </a:r>
            <a:r>
              <a:rPr lang="fr-FR" dirty="0" err="1"/>
              <a:t>europea</a:t>
            </a:r>
            <a:r>
              <a:rPr lang="fr-FR" dirty="0"/>
              <a:t>, etc.). </a:t>
            </a:r>
            <a:r>
              <a:rPr lang="fr-FR" dirty="0" err="1"/>
              <a:t>También</a:t>
            </a:r>
            <a:r>
              <a:rPr lang="fr-FR" dirty="0"/>
              <a:t> </a:t>
            </a:r>
            <a:r>
              <a:rPr lang="fr-FR" dirty="0" err="1"/>
              <a:t>puede</a:t>
            </a:r>
            <a:r>
              <a:rPr lang="fr-FR" dirty="0"/>
              <a:t> </a:t>
            </a:r>
            <a:r>
              <a:rPr lang="fr-FR" dirty="0" err="1"/>
              <a:t>ser</a:t>
            </a:r>
            <a:r>
              <a:rPr lang="fr-FR" dirty="0"/>
              <a:t> </a:t>
            </a:r>
            <a:r>
              <a:rPr lang="fr-FR" dirty="0" err="1"/>
              <a:t>internacional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0672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MÉRITOS / PREMIOS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Una </a:t>
            </a:r>
            <a:r>
              <a:rPr lang="es-ES" dirty="0" err="1"/>
              <a:t>co</a:t>
            </a:r>
            <a:r>
              <a:rPr lang="es-ES" dirty="0"/>
              <a:t>-dirección (distinta a la </a:t>
            </a:r>
            <a:r>
              <a:rPr lang="es-ES" dirty="0" err="1"/>
              <a:t>co</a:t>
            </a:r>
            <a:r>
              <a:rPr lang="es-ES" dirty="0"/>
              <a:t>-tutela) da más puntos en becas y contratos, pero es un infierno académico y no siempre sale bien [tu director es como tu padre/madre, no querrías tener más de uno].</a:t>
            </a:r>
          </a:p>
          <a:p>
            <a:r>
              <a:rPr lang="es-ES" dirty="0"/>
              <a:t>El Premio Extraordinario de Doctorado te dará más puntos aún en el futuro.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1332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b="1" dirty="0"/>
              <a:t>BECAS PRE-DOC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fr-FR" dirty="0" err="1"/>
              <a:t>Becas</a:t>
            </a:r>
            <a:r>
              <a:rPr lang="fr-FR" dirty="0"/>
              <a:t> </a:t>
            </a:r>
            <a:r>
              <a:rPr lang="fr-FR" dirty="0" err="1"/>
              <a:t>pre</a:t>
            </a:r>
            <a:r>
              <a:rPr lang="fr-FR" dirty="0"/>
              <a:t>-doctorales (</a:t>
            </a:r>
            <a:r>
              <a:rPr lang="fr-FR" dirty="0" err="1"/>
              <a:t>duración</a:t>
            </a:r>
            <a:r>
              <a:rPr lang="fr-FR" dirty="0"/>
              <a:t> 4 </a:t>
            </a:r>
            <a:r>
              <a:rPr lang="fr-FR" dirty="0" err="1"/>
              <a:t>años</a:t>
            </a:r>
            <a:r>
              <a:rPr lang="fr-FR" dirty="0"/>
              <a:t>, </a:t>
            </a:r>
            <a:r>
              <a:rPr lang="fr-FR" dirty="0" err="1"/>
              <a:t>sueldo</a:t>
            </a:r>
            <a:r>
              <a:rPr lang="fr-FR" dirty="0"/>
              <a:t>: </a:t>
            </a:r>
            <a:r>
              <a:rPr lang="es-ES" dirty="0"/>
              <a:t>1.160,43 euros los dos primeros años, 1.243,32 euros el tercer año y 1.554,15 euros el cuarto año</a:t>
            </a:r>
            <a:r>
              <a:rPr lang="fr-FR" dirty="0"/>
              <a:t>):</a:t>
            </a:r>
          </a:p>
          <a:p>
            <a:pPr lvl="1"/>
            <a:r>
              <a:rPr lang="fr-FR" dirty="0"/>
              <a:t>[</a:t>
            </a:r>
            <a:r>
              <a:rPr lang="fr-FR" dirty="0" err="1"/>
              <a:t>Contar</a:t>
            </a:r>
            <a:r>
              <a:rPr lang="fr-FR" dirty="0"/>
              <a:t> </a:t>
            </a:r>
            <a:r>
              <a:rPr lang="fr-FR" dirty="0" err="1"/>
              <a:t>batallita</a:t>
            </a:r>
            <a:r>
              <a:rPr lang="fr-FR" dirty="0"/>
              <a:t> </a:t>
            </a:r>
            <a:r>
              <a:rPr lang="fr-FR" dirty="0" err="1"/>
              <a:t>personal</a:t>
            </a:r>
            <a:r>
              <a:rPr lang="fr-FR" dirty="0"/>
              <a:t>]</a:t>
            </a:r>
          </a:p>
          <a:p>
            <a:pPr lvl="1"/>
            <a:r>
              <a:rPr lang="fr-FR" dirty="0"/>
              <a:t>COMUNIDAD DE MADRID</a:t>
            </a:r>
          </a:p>
          <a:p>
            <a:pPr lvl="1"/>
            <a:r>
              <a:rPr lang="fr-FR" dirty="0"/>
              <a:t>UCM</a:t>
            </a:r>
          </a:p>
          <a:p>
            <a:pPr lvl="1"/>
            <a:r>
              <a:rPr lang="fr-FR" dirty="0"/>
              <a:t>FPI</a:t>
            </a:r>
          </a:p>
          <a:p>
            <a:pPr lvl="1"/>
            <a:r>
              <a:rPr lang="fr-FR" dirty="0"/>
              <a:t>FPU</a:t>
            </a:r>
          </a:p>
          <a:p>
            <a:r>
              <a:rPr lang="fr-FR" dirty="0"/>
              <a:t>Lo </a:t>
            </a:r>
            <a:r>
              <a:rPr lang="fr-FR" dirty="0" err="1"/>
              <a:t>interesante</a:t>
            </a:r>
            <a:r>
              <a:rPr lang="fr-FR" dirty="0"/>
              <a:t> de </a:t>
            </a:r>
            <a:r>
              <a:rPr lang="fr-FR" dirty="0" err="1"/>
              <a:t>estas</a:t>
            </a:r>
            <a:r>
              <a:rPr lang="fr-FR" dirty="0"/>
              <a:t> </a:t>
            </a:r>
            <a:r>
              <a:rPr lang="fr-FR" dirty="0" err="1"/>
              <a:t>becas</a:t>
            </a:r>
            <a:r>
              <a:rPr lang="fr-FR" dirty="0"/>
              <a:t> es que se </a:t>
            </a:r>
            <a:r>
              <a:rPr lang="fr-FR" dirty="0" err="1"/>
              <a:t>dividen</a:t>
            </a:r>
            <a:r>
              <a:rPr lang="fr-FR" dirty="0"/>
              <a:t> en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fase</a:t>
            </a:r>
            <a:r>
              <a:rPr lang="fr-FR" dirty="0"/>
              <a:t> de </a:t>
            </a:r>
            <a:r>
              <a:rPr lang="fr-FR" dirty="0" err="1"/>
              <a:t>becario</a:t>
            </a:r>
            <a:r>
              <a:rPr lang="fr-FR" dirty="0"/>
              <a:t> y </a:t>
            </a:r>
            <a:r>
              <a:rPr lang="fr-FR" dirty="0" err="1"/>
              <a:t>otra</a:t>
            </a:r>
            <a:r>
              <a:rPr lang="fr-FR" dirty="0"/>
              <a:t> de </a:t>
            </a:r>
            <a:r>
              <a:rPr lang="fr-FR" dirty="0" err="1"/>
              <a:t>contrato</a:t>
            </a:r>
            <a:r>
              <a:rPr lang="fr-FR" dirty="0"/>
              <a:t>. </a:t>
            </a:r>
            <a:r>
              <a:rPr lang="fr-FR" dirty="0" err="1"/>
              <a:t>Puedes</a:t>
            </a:r>
            <a:r>
              <a:rPr lang="fr-FR" dirty="0"/>
              <a:t> impartir </a:t>
            </a:r>
            <a:r>
              <a:rPr lang="fr-FR" dirty="0" err="1"/>
              <a:t>hasta</a:t>
            </a:r>
            <a:r>
              <a:rPr lang="fr-FR" dirty="0"/>
              <a:t> 6 </a:t>
            </a:r>
            <a:r>
              <a:rPr lang="fr-FR" dirty="0" err="1"/>
              <a:t>créditos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año</a:t>
            </a:r>
            <a:r>
              <a:rPr lang="fr-FR" dirty="0"/>
              <a:t> [en </a:t>
            </a:r>
            <a:r>
              <a:rPr lang="fr-FR" dirty="0" err="1"/>
              <a:t>teoría</a:t>
            </a:r>
            <a:r>
              <a:rPr lang="fr-FR" dirty="0"/>
              <a:t> no </a:t>
            </a:r>
            <a:r>
              <a:rPr lang="fr-FR" dirty="0" err="1"/>
              <a:t>como</a:t>
            </a:r>
            <a:r>
              <a:rPr lang="fr-FR" dirty="0"/>
              <a:t> responsable de la </a:t>
            </a:r>
            <a:r>
              <a:rPr lang="fr-FR" dirty="0" err="1"/>
              <a:t>asignatura</a:t>
            </a:r>
            <a:r>
              <a:rPr lang="fr-FR" dirty="0"/>
              <a:t>]. Es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puerta</a:t>
            </a:r>
            <a:r>
              <a:rPr lang="fr-FR" dirty="0"/>
              <a:t> de </a:t>
            </a:r>
            <a:r>
              <a:rPr lang="fr-FR" dirty="0" err="1"/>
              <a:t>Durin</a:t>
            </a:r>
            <a:r>
              <a:rPr lang="fr-FR" dirty="0"/>
              <a:t>, </a:t>
            </a:r>
            <a:r>
              <a:rPr lang="fr-FR" dirty="0" err="1"/>
              <a:t>pero</a:t>
            </a:r>
            <a:r>
              <a:rPr lang="fr-FR" dirty="0"/>
              <a:t> la </a:t>
            </a:r>
            <a:r>
              <a:rPr lang="fr-FR" dirty="0" err="1"/>
              <a:t>competencia</a:t>
            </a:r>
            <a:r>
              <a:rPr lang="fr-FR" dirty="0"/>
              <a:t> es </a:t>
            </a:r>
            <a:r>
              <a:rPr lang="fr-FR" b="1" dirty="0"/>
              <a:t>FEROZ</a:t>
            </a:r>
            <a:r>
              <a:rPr lang="fr-FR" dirty="0"/>
              <a:t>. </a:t>
            </a:r>
            <a:r>
              <a:rPr lang="fr-FR" dirty="0" err="1"/>
              <a:t>Visitad</a:t>
            </a:r>
            <a:r>
              <a:rPr lang="fr-FR" dirty="0"/>
              <a:t> las </a:t>
            </a:r>
            <a:r>
              <a:rPr lang="fr-FR" dirty="0" err="1"/>
              <a:t>webs</a:t>
            </a:r>
            <a:r>
              <a:rPr lang="fr-FR" dirty="0"/>
              <a:t>.</a:t>
            </a:r>
          </a:p>
          <a:p>
            <a:r>
              <a:rPr lang="fr-FR" dirty="0"/>
              <a:t>OTRAS [</a:t>
            </a:r>
            <a:r>
              <a:rPr lang="fr-FR" dirty="0" err="1"/>
              <a:t>Santader</a:t>
            </a:r>
            <a:r>
              <a:rPr lang="fr-FR" dirty="0"/>
              <a:t>, La </a:t>
            </a:r>
            <a:r>
              <a:rPr lang="fr-FR" dirty="0" err="1"/>
              <a:t>Caixa</a:t>
            </a:r>
            <a:r>
              <a:rPr lang="fr-FR" dirty="0"/>
              <a:t>, </a:t>
            </a:r>
            <a:r>
              <a:rPr lang="fr-FR" dirty="0" err="1"/>
              <a:t>fundaciones</a:t>
            </a:r>
            <a:r>
              <a:rPr lang="fr-FR" dirty="0"/>
              <a:t>, etc.] Ver </a:t>
            </a:r>
            <a:r>
              <a:rPr lang="fr-FR" dirty="0" err="1"/>
              <a:t>página</a:t>
            </a:r>
            <a:r>
              <a:rPr lang="fr-FR" dirty="0"/>
              <a:t> </a:t>
            </a:r>
            <a:r>
              <a:rPr lang="fr-FR" dirty="0" err="1"/>
              <a:t>doctorado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3339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1565</Words>
  <Application>Microsoft Office PowerPoint</Application>
  <PresentationFormat>Presentación en pantalla (4:3)</PresentationFormat>
  <Paragraphs>120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Habla, amigo, y entra:  cómo construir tu cv para iniciar una carrera profesional en la universidad.</vt:lpstr>
      <vt:lpstr>TÍTULO ORIGINAL DE LA CONFERENCIA</vt:lpstr>
      <vt:lpstr> </vt:lpstr>
      <vt:lpstr>Presentación de PowerPoint</vt:lpstr>
      <vt:lpstr>Presentación de PowerPoint</vt:lpstr>
      <vt:lpstr>CÓMO EMPEZAR EN ESTO</vt:lpstr>
      <vt:lpstr>BECAS MENORES / MÉRITOS</vt:lpstr>
      <vt:lpstr>MÉRITOS / PREMIOS</vt:lpstr>
      <vt:lpstr>BECAS PRE-DOC</vt:lpstr>
      <vt:lpstr>“Largo y arduo es el camino que conduce del infierno a la luz”.</vt:lpstr>
      <vt:lpstr>ASOCIADO</vt:lpstr>
      <vt:lpstr>ASOCIADO</vt:lpstr>
      <vt:lpstr>ASOCIADO</vt:lpstr>
      <vt:lpstr>ASOCIADO</vt:lpstr>
      <vt:lpstr>ASOCIADO</vt:lpstr>
      <vt:lpstr>PROFESOR AYUDANTE DOCTOR</vt:lpstr>
      <vt:lpstr>PROFESOR AYUDANTE DOCTOR</vt:lpstr>
      <vt:lpstr>PROFESOR AYUDANTE DOCTOR</vt:lpstr>
      <vt:lpstr>PROFESOR AYUDANTE DOCTOR</vt:lpstr>
      <vt:lpstr>PROFESOR AYUDANTE DOCTOR</vt:lpstr>
      <vt:lpstr>PROFESOR AYUDANTE DOCTOR</vt:lpstr>
      <vt:lpstr>PROFESOR AYUDANTE DOCTOR</vt:lpstr>
      <vt:lpstr>CONSTRUYE TU CV AD HOC</vt:lpstr>
      <vt:lpstr>LA COSA SE COMPLICA</vt:lpstr>
      <vt:lpstr>LA COSA SE COMPLICA</vt:lpstr>
      <vt:lpstr>LA COSA SE COMPLICA</vt:lpstr>
      <vt:lpstr>¿POR QUÉ ME DEBE IMPORTAR LA ANECA UNA VEZ SEA PAD?</vt:lpstr>
      <vt:lpstr>BIENVENIDOS A MINAS MORIA…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Habla, amigo, y entra:  cómo construir tu cv para iniciar una carrera profesional en la universidad.</dc:title>
  <dc:creator>Nano</dc:creator>
  <cp:lastModifiedBy>SILVIANO CARRASCO YELMO</cp:lastModifiedBy>
  <cp:revision>32</cp:revision>
  <dcterms:created xsi:type="dcterms:W3CDTF">2023-04-22T15:00:39Z</dcterms:created>
  <dcterms:modified xsi:type="dcterms:W3CDTF">2023-10-11T14:14:07Z</dcterms:modified>
</cp:coreProperties>
</file>