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2" r:id="rId2"/>
    <p:sldId id="256" r:id="rId3"/>
    <p:sldId id="257" r:id="rId4"/>
    <p:sldId id="258" r:id="rId5"/>
    <p:sldId id="259" r:id="rId6"/>
    <p:sldId id="260" r:id="rId7"/>
    <p:sldId id="261" r:id="rId8"/>
    <p:sldId id="263" r:id="rId9"/>
    <p:sldId id="264" r:id="rId10"/>
    <p:sldId id="265" r:id="rId11"/>
    <p:sldId id="268" r:id="rId12"/>
    <p:sldId id="266" r:id="rId13"/>
    <p:sldId id="267" r:id="rId14"/>
    <p:sldId id="270" r:id="rId15"/>
    <p:sldId id="271" r:id="rId16"/>
  </p:sldIdLst>
  <p:sldSz cx="7559675" cy="10691813"/>
  <p:notesSz cx="6858000" cy="9144000"/>
  <p:custDataLst>
    <p:tags r:id="rId17"/>
  </p:custData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4" d="100"/>
          <a:sy n="54" d="100"/>
        </p:scale>
        <p:origin x="258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83AC117D-D1D6-4963-90B4-0DEF06ED573E}" type="datetimeFigureOut">
              <a:rPr lang="es-ES" smtClean="0"/>
              <a:t>29/09/2023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ACE6024-C60D-4C0D-91A2-565EFB5A9B40}" type="slidenum">
              <a:rPr lang="es-ES" smtClean="0"/>
              <a:t>‹Nº›</a:t>
            </a:fld>
            <a:endParaRPr lang="es-ES"/>
          </a:p>
        </p:txBody>
      </p:sp>
    </p:spTree>
    <p:extLst>
      <p:ext uri="{BB962C8B-B14F-4D97-AF65-F5344CB8AC3E}">
        <p14:creationId xmlns:p14="http://schemas.microsoft.com/office/powerpoint/2010/main" val="1417781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3AC117D-D1D6-4963-90B4-0DEF06ED573E}" type="datetimeFigureOut">
              <a:rPr lang="es-ES" smtClean="0"/>
              <a:t>29/09/2023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ACE6024-C60D-4C0D-91A2-565EFB5A9B40}" type="slidenum">
              <a:rPr lang="es-ES" smtClean="0"/>
              <a:t>‹Nº›</a:t>
            </a:fld>
            <a:endParaRPr lang="es-ES"/>
          </a:p>
        </p:txBody>
      </p:sp>
    </p:spTree>
    <p:extLst>
      <p:ext uri="{BB962C8B-B14F-4D97-AF65-F5344CB8AC3E}">
        <p14:creationId xmlns:p14="http://schemas.microsoft.com/office/powerpoint/2010/main" val="548151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3AC117D-D1D6-4963-90B4-0DEF06ED573E}" type="datetimeFigureOut">
              <a:rPr lang="es-ES" smtClean="0"/>
              <a:t>29/09/2023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ACE6024-C60D-4C0D-91A2-565EFB5A9B40}" type="slidenum">
              <a:rPr lang="es-ES" smtClean="0"/>
              <a:t>‹Nº›</a:t>
            </a:fld>
            <a:endParaRPr lang="es-ES"/>
          </a:p>
        </p:txBody>
      </p:sp>
    </p:spTree>
    <p:extLst>
      <p:ext uri="{BB962C8B-B14F-4D97-AF65-F5344CB8AC3E}">
        <p14:creationId xmlns:p14="http://schemas.microsoft.com/office/powerpoint/2010/main" val="1980547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3AC117D-D1D6-4963-90B4-0DEF06ED573E}" type="datetimeFigureOut">
              <a:rPr lang="es-ES" smtClean="0"/>
              <a:t>29/09/2023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ACE6024-C60D-4C0D-91A2-565EFB5A9B40}" type="slidenum">
              <a:rPr lang="es-ES" smtClean="0"/>
              <a:t>‹Nº›</a:t>
            </a:fld>
            <a:endParaRPr lang="es-ES"/>
          </a:p>
        </p:txBody>
      </p:sp>
    </p:spTree>
    <p:extLst>
      <p:ext uri="{BB962C8B-B14F-4D97-AF65-F5344CB8AC3E}">
        <p14:creationId xmlns:p14="http://schemas.microsoft.com/office/powerpoint/2010/main" val="2517675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83AC117D-D1D6-4963-90B4-0DEF06ED573E}" type="datetimeFigureOut">
              <a:rPr lang="es-ES" smtClean="0"/>
              <a:t>29/09/2023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ACE6024-C60D-4C0D-91A2-565EFB5A9B40}" type="slidenum">
              <a:rPr lang="es-ES" smtClean="0"/>
              <a:t>‹Nº›</a:t>
            </a:fld>
            <a:endParaRPr lang="es-ES"/>
          </a:p>
        </p:txBody>
      </p:sp>
    </p:spTree>
    <p:extLst>
      <p:ext uri="{BB962C8B-B14F-4D97-AF65-F5344CB8AC3E}">
        <p14:creationId xmlns:p14="http://schemas.microsoft.com/office/powerpoint/2010/main" val="4253115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3AC117D-D1D6-4963-90B4-0DEF06ED573E}" type="datetimeFigureOut">
              <a:rPr lang="es-ES" smtClean="0"/>
              <a:t>29/09/2023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ACE6024-C60D-4C0D-91A2-565EFB5A9B40}" type="slidenum">
              <a:rPr lang="es-ES" smtClean="0"/>
              <a:t>‹Nº›</a:t>
            </a:fld>
            <a:endParaRPr lang="es-ES"/>
          </a:p>
        </p:txBody>
      </p:sp>
    </p:spTree>
    <p:extLst>
      <p:ext uri="{BB962C8B-B14F-4D97-AF65-F5344CB8AC3E}">
        <p14:creationId xmlns:p14="http://schemas.microsoft.com/office/powerpoint/2010/main" val="2990938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s-ES"/>
              <a:t>Editar el estilo de texto del patrón</a:t>
            </a:r>
          </a:p>
        </p:txBody>
      </p:sp>
      <p:sp>
        <p:nvSpPr>
          <p:cNvPr id="4" name="Content Placeholder 3"/>
          <p:cNvSpPr>
            <a:spLocks noGrp="1"/>
          </p:cNvSpPr>
          <p:nvPr>
            <p:ph sz="half" idx="2"/>
          </p:nvPr>
        </p:nvSpPr>
        <p:spPr>
          <a:xfrm>
            <a:off x="520713" y="3905482"/>
            <a:ext cx="3198096" cy="574437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s-ES"/>
              <a:t>Editar el estilo de texto del patrón</a:t>
            </a:r>
          </a:p>
        </p:txBody>
      </p:sp>
      <p:sp>
        <p:nvSpPr>
          <p:cNvPr id="6" name="Content Placeholder 5"/>
          <p:cNvSpPr>
            <a:spLocks noGrp="1"/>
          </p:cNvSpPr>
          <p:nvPr>
            <p:ph sz="quarter" idx="4"/>
          </p:nvPr>
        </p:nvSpPr>
        <p:spPr>
          <a:xfrm>
            <a:off x="3827086" y="3905482"/>
            <a:ext cx="3213847" cy="574437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3AC117D-D1D6-4963-90B4-0DEF06ED573E}" type="datetimeFigureOut">
              <a:rPr lang="es-ES" smtClean="0"/>
              <a:t>29/09/2023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FACE6024-C60D-4C0D-91A2-565EFB5A9B40}" type="slidenum">
              <a:rPr lang="es-ES" smtClean="0"/>
              <a:t>‹Nº›</a:t>
            </a:fld>
            <a:endParaRPr lang="es-ES"/>
          </a:p>
        </p:txBody>
      </p:sp>
    </p:spTree>
    <p:extLst>
      <p:ext uri="{BB962C8B-B14F-4D97-AF65-F5344CB8AC3E}">
        <p14:creationId xmlns:p14="http://schemas.microsoft.com/office/powerpoint/2010/main" val="3530937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3AC117D-D1D6-4963-90B4-0DEF06ED573E}" type="datetimeFigureOut">
              <a:rPr lang="es-ES" smtClean="0"/>
              <a:t>29/09/2023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FACE6024-C60D-4C0D-91A2-565EFB5A9B40}" type="slidenum">
              <a:rPr lang="es-ES" smtClean="0"/>
              <a:t>‹Nº›</a:t>
            </a:fld>
            <a:endParaRPr lang="es-ES"/>
          </a:p>
        </p:txBody>
      </p:sp>
    </p:spTree>
    <p:extLst>
      <p:ext uri="{BB962C8B-B14F-4D97-AF65-F5344CB8AC3E}">
        <p14:creationId xmlns:p14="http://schemas.microsoft.com/office/powerpoint/2010/main" val="1605676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AC117D-D1D6-4963-90B4-0DEF06ED573E}" type="datetimeFigureOut">
              <a:rPr lang="es-ES" smtClean="0"/>
              <a:t>29/09/2023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FACE6024-C60D-4C0D-91A2-565EFB5A9B40}" type="slidenum">
              <a:rPr lang="es-ES" smtClean="0"/>
              <a:t>‹Nº›</a:t>
            </a:fld>
            <a:endParaRPr lang="es-ES"/>
          </a:p>
        </p:txBody>
      </p:sp>
    </p:spTree>
    <p:extLst>
      <p:ext uri="{BB962C8B-B14F-4D97-AF65-F5344CB8AC3E}">
        <p14:creationId xmlns:p14="http://schemas.microsoft.com/office/powerpoint/2010/main" val="487278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s-ES"/>
              <a:t>Haga clic para modificar el estilo de título del patrón</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s-ES"/>
              <a:t>Editar el estilo de texto del patrón</a:t>
            </a:r>
          </a:p>
        </p:txBody>
      </p:sp>
      <p:sp>
        <p:nvSpPr>
          <p:cNvPr id="5" name="Date Placeholder 4"/>
          <p:cNvSpPr>
            <a:spLocks noGrp="1"/>
          </p:cNvSpPr>
          <p:nvPr>
            <p:ph type="dt" sz="half" idx="10"/>
          </p:nvPr>
        </p:nvSpPr>
        <p:spPr/>
        <p:txBody>
          <a:bodyPr/>
          <a:lstStyle/>
          <a:p>
            <a:fld id="{83AC117D-D1D6-4963-90B4-0DEF06ED573E}" type="datetimeFigureOut">
              <a:rPr lang="es-ES" smtClean="0"/>
              <a:t>29/09/2023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ACE6024-C60D-4C0D-91A2-565EFB5A9B40}" type="slidenum">
              <a:rPr lang="es-ES" smtClean="0"/>
              <a:t>‹Nº›</a:t>
            </a:fld>
            <a:endParaRPr lang="es-ES"/>
          </a:p>
        </p:txBody>
      </p:sp>
    </p:spTree>
    <p:extLst>
      <p:ext uri="{BB962C8B-B14F-4D97-AF65-F5344CB8AC3E}">
        <p14:creationId xmlns:p14="http://schemas.microsoft.com/office/powerpoint/2010/main" val="209164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s-ES"/>
              <a:t>Editar el estilo de texto del patrón</a:t>
            </a:r>
          </a:p>
        </p:txBody>
      </p:sp>
      <p:sp>
        <p:nvSpPr>
          <p:cNvPr id="5" name="Date Placeholder 4"/>
          <p:cNvSpPr>
            <a:spLocks noGrp="1"/>
          </p:cNvSpPr>
          <p:nvPr>
            <p:ph type="dt" sz="half" idx="10"/>
          </p:nvPr>
        </p:nvSpPr>
        <p:spPr/>
        <p:txBody>
          <a:bodyPr/>
          <a:lstStyle/>
          <a:p>
            <a:fld id="{83AC117D-D1D6-4963-90B4-0DEF06ED573E}" type="datetimeFigureOut">
              <a:rPr lang="es-ES" smtClean="0"/>
              <a:t>29/09/2023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ACE6024-C60D-4C0D-91A2-565EFB5A9B40}" type="slidenum">
              <a:rPr lang="es-ES" smtClean="0"/>
              <a:t>‹Nº›</a:t>
            </a:fld>
            <a:endParaRPr lang="es-ES"/>
          </a:p>
        </p:txBody>
      </p:sp>
    </p:spTree>
    <p:extLst>
      <p:ext uri="{BB962C8B-B14F-4D97-AF65-F5344CB8AC3E}">
        <p14:creationId xmlns:p14="http://schemas.microsoft.com/office/powerpoint/2010/main" val="2190738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2000" r="-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83AC117D-D1D6-4963-90B4-0DEF06ED573E}" type="datetimeFigureOut">
              <a:rPr lang="es-ES" smtClean="0"/>
              <a:t>29/09/2023</a:t>
            </a:fld>
            <a:endParaRPr lang="es-E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FACE6024-C60D-4C0D-91A2-565EFB5A9B40}" type="slidenum">
              <a:rPr lang="es-ES" smtClean="0"/>
              <a:t>‹Nº›</a:t>
            </a:fld>
            <a:endParaRPr lang="es-ES"/>
          </a:p>
        </p:txBody>
      </p:sp>
    </p:spTree>
    <p:extLst>
      <p:ext uri="{BB962C8B-B14F-4D97-AF65-F5344CB8AC3E}">
        <p14:creationId xmlns:p14="http://schemas.microsoft.com/office/powerpoint/2010/main" val="33749775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3000" b="-3000"/>
          </a:stretch>
        </a:blipFill>
        <a:effectLst/>
      </p:bgPr>
    </p:bg>
    <p:spTree>
      <p:nvGrpSpPr>
        <p:cNvPr id="1" name=""/>
        <p:cNvGrpSpPr/>
        <p:nvPr/>
      </p:nvGrpSpPr>
      <p:grpSpPr>
        <a:xfrm>
          <a:off x="0" y="0"/>
          <a:ext cx="0" cy="0"/>
          <a:chOff x="0" y="0"/>
          <a:chExt cx="0" cy="0"/>
        </a:xfrm>
      </p:grpSpPr>
      <p:sp>
        <p:nvSpPr>
          <p:cNvPr id="2" name="CuadroTexto 1"/>
          <p:cNvSpPr txBox="1"/>
          <p:nvPr/>
        </p:nvSpPr>
        <p:spPr>
          <a:xfrm>
            <a:off x="444631" y="4107531"/>
            <a:ext cx="6716258" cy="5868273"/>
          </a:xfrm>
          <a:prstGeom prst="rect">
            <a:avLst/>
          </a:prstGeom>
          <a:noFill/>
        </p:spPr>
        <p:txBody>
          <a:bodyPr wrap="square" rtlCol="0">
            <a:spAutoFit/>
          </a:bodyPr>
          <a:lstStyle/>
          <a:p>
            <a:pPr algn="r">
              <a:spcAft>
                <a:spcPts val="400"/>
              </a:spcAft>
            </a:pPr>
            <a:r>
              <a:rPr lang="es-ES" sz="1100" b="1" cap="small" dirty="0">
                <a:latin typeface="Times New Roman" panose="02020603050405020304" pitchFamily="18" charset="0"/>
                <a:cs typeface="Times New Roman" panose="02020603050405020304" pitchFamily="18" charset="0"/>
              </a:rPr>
              <a:t>Alvar Nuño, Antón</a:t>
            </a:r>
            <a:endParaRPr lang="es-ES" sz="1100" dirty="0">
              <a:latin typeface="Times New Roman" panose="02020603050405020304" pitchFamily="18" charset="0"/>
              <a:cs typeface="Times New Roman" panose="02020603050405020304" pitchFamily="18" charset="0"/>
            </a:endParaRPr>
          </a:p>
          <a:p>
            <a:pPr algn="r"/>
            <a:r>
              <a:rPr lang="es-ES" sz="1100" cap="small" dirty="0">
                <a:latin typeface="Times New Roman" panose="02020603050405020304" pitchFamily="18" charset="0"/>
                <a:cs typeface="Times New Roman" panose="02020603050405020304" pitchFamily="18" charset="0"/>
              </a:rPr>
              <a:t>Universidad de Málaga</a:t>
            </a:r>
            <a:endParaRPr lang="es-ES" sz="1100" dirty="0">
              <a:latin typeface="Times New Roman" panose="02020603050405020304" pitchFamily="18" charset="0"/>
              <a:cs typeface="Times New Roman" panose="02020603050405020304" pitchFamily="18" charset="0"/>
            </a:endParaRPr>
          </a:p>
          <a:p>
            <a:r>
              <a:rPr lang="es-ES" sz="1100" b="1" cap="small" dirty="0">
                <a:latin typeface="Times New Roman" panose="02020603050405020304" pitchFamily="18" charset="0"/>
                <a:cs typeface="Times New Roman" panose="02020603050405020304" pitchFamily="18" charset="0"/>
              </a:rPr>
              <a:t> </a:t>
            </a:r>
            <a:endParaRPr lang="es-ES" sz="1100" dirty="0">
              <a:latin typeface="Times New Roman" panose="02020603050405020304" pitchFamily="18" charset="0"/>
              <a:cs typeface="Times New Roman" panose="02020603050405020304" pitchFamily="18" charset="0"/>
            </a:endParaRPr>
          </a:p>
          <a:p>
            <a:pPr algn="ctr">
              <a:spcAft>
                <a:spcPts val="600"/>
              </a:spcAft>
            </a:pPr>
            <a:r>
              <a:rPr lang="es-ES" sz="1200" cap="small" dirty="0">
                <a:latin typeface="Times New Roman" panose="02020603050405020304" pitchFamily="18" charset="0"/>
                <a:cs typeface="Times New Roman" panose="02020603050405020304" pitchFamily="18" charset="0"/>
              </a:rPr>
              <a:t>Pobreza y servidumbre en las </a:t>
            </a:r>
            <a:r>
              <a:rPr lang="es-ES" sz="1200" i="1" cap="small" dirty="0" err="1">
                <a:latin typeface="Times New Roman" panose="02020603050405020304" pitchFamily="18" charset="0"/>
                <a:cs typeface="Times New Roman" panose="02020603050405020304" pitchFamily="18" charset="0"/>
              </a:rPr>
              <a:t>sortes</a:t>
            </a:r>
            <a:r>
              <a:rPr lang="es-ES" sz="1200" i="1" cap="small" dirty="0">
                <a:latin typeface="Times New Roman" panose="02020603050405020304" pitchFamily="18" charset="0"/>
                <a:cs typeface="Times New Roman" panose="02020603050405020304" pitchFamily="18" charset="0"/>
              </a:rPr>
              <a:t> </a:t>
            </a:r>
            <a:r>
              <a:rPr lang="es-ES" sz="1200" cap="small" dirty="0">
                <a:latin typeface="Times New Roman" panose="02020603050405020304" pitchFamily="18" charset="0"/>
                <a:cs typeface="Times New Roman" panose="02020603050405020304" pitchFamily="18" charset="0"/>
              </a:rPr>
              <a:t>post-romanas occidentales</a:t>
            </a:r>
            <a:endParaRPr lang="es-ES" sz="1200" dirty="0">
              <a:latin typeface="Times New Roman" panose="02020603050405020304" pitchFamily="18" charset="0"/>
              <a:cs typeface="Times New Roman" panose="02020603050405020304" pitchFamily="18" charset="0"/>
            </a:endParaRPr>
          </a:p>
          <a:p>
            <a:pPr algn="just"/>
            <a:r>
              <a:rPr lang="es-ES" sz="1100" dirty="0">
                <a:latin typeface="Times New Roman" panose="02020603050405020304" pitchFamily="18" charset="0"/>
                <a:cs typeface="Times New Roman" panose="02020603050405020304" pitchFamily="18" charset="0"/>
              </a:rPr>
              <a:t>Resumen: A lo largo de la segunda mitad del siglo XX se produjo un intenso debate en el ámbito de la sociología de la acción. Mientras que investigadores como </a:t>
            </a:r>
            <a:r>
              <a:rPr lang="es-ES" sz="1100" dirty="0" err="1">
                <a:latin typeface="Times New Roman" panose="02020603050405020304" pitchFamily="18" charset="0"/>
                <a:cs typeface="Times New Roman" panose="02020603050405020304" pitchFamily="18" charset="0"/>
              </a:rPr>
              <a:t>Polanyi</a:t>
            </a:r>
            <a:r>
              <a:rPr lang="es-ES" sz="1100" dirty="0">
                <a:latin typeface="Times New Roman" panose="02020603050405020304" pitchFamily="18" charset="0"/>
                <a:cs typeface="Times New Roman" panose="02020603050405020304" pitchFamily="18" charset="0"/>
              </a:rPr>
              <a:t>, Thompson o James Scott planteaban que las comunidades campesinas y en los límites del umbral de subsistencia tomaban decisiones económicas a partir del principio de la seguridad ante todo (</a:t>
            </a:r>
            <a:r>
              <a:rPr lang="es-ES" sz="1100" i="1" dirty="0">
                <a:latin typeface="Times New Roman" panose="02020603050405020304" pitchFamily="18" charset="0"/>
                <a:cs typeface="Times New Roman" panose="02020603050405020304" pitchFamily="18" charset="0"/>
              </a:rPr>
              <a:t>safety-</a:t>
            </a:r>
            <a:r>
              <a:rPr lang="es-ES" sz="1100" i="1" dirty="0" err="1">
                <a:latin typeface="Times New Roman" panose="02020603050405020304" pitchFamily="18" charset="0"/>
                <a:cs typeface="Times New Roman" panose="02020603050405020304" pitchFamily="18" charset="0"/>
              </a:rPr>
              <a:t>first</a:t>
            </a:r>
            <a:r>
              <a:rPr lang="es-ES" sz="1100" i="1" dirty="0">
                <a:latin typeface="Times New Roman" panose="02020603050405020304" pitchFamily="18" charset="0"/>
                <a:cs typeface="Times New Roman" panose="02020603050405020304" pitchFamily="18" charset="0"/>
              </a:rPr>
              <a:t> </a:t>
            </a:r>
            <a:r>
              <a:rPr lang="es-ES" sz="1100" i="1" dirty="0" err="1">
                <a:latin typeface="Times New Roman" panose="02020603050405020304" pitchFamily="18" charset="0"/>
                <a:cs typeface="Times New Roman" panose="02020603050405020304" pitchFamily="18" charset="0"/>
              </a:rPr>
              <a:t>principle</a:t>
            </a:r>
            <a:r>
              <a:rPr lang="es-ES" sz="1100" dirty="0">
                <a:latin typeface="Times New Roman" panose="02020603050405020304" pitchFamily="18" charset="0"/>
                <a:cs typeface="Times New Roman" panose="02020603050405020304" pitchFamily="18" charset="0"/>
              </a:rPr>
              <a:t>), otros investigadores, como </a:t>
            </a:r>
            <a:r>
              <a:rPr lang="es-ES" sz="1100" dirty="0" err="1">
                <a:latin typeface="Times New Roman" panose="02020603050405020304" pitchFamily="18" charset="0"/>
                <a:cs typeface="Times New Roman" panose="02020603050405020304" pitchFamily="18" charset="0"/>
              </a:rPr>
              <a:t>Popkin</a:t>
            </a:r>
            <a:r>
              <a:rPr lang="es-ES" sz="1100" dirty="0">
                <a:latin typeface="Times New Roman" panose="02020603050405020304" pitchFamily="18" charset="0"/>
                <a:cs typeface="Times New Roman" panose="02020603050405020304" pitchFamily="18" charset="0"/>
              </a:rPr>
              <a:t>, consideraban que su toma de decisiones se regía por principios estrictamente racionales, al igual que los grandes propietarios. </a:t>
            </a:r>
          </a:p>
          <a:p>
            <a:pPr algn="just"/>
            <a:r>
              <a:rPr lang="es-ES" sz="1100" dirty="0">
                <a:latin typeface="Times New Roman" panose="02020603050405020304" pitchFamily="18" charset="0"/>
                <a:cs typeface="Times New Roman" panose="02020603050405020304" pitchFamily="18" charset="0"/>
              </a:rPr>
              <a:t>En los últimos años, se ha revitalizado el debate en torno a la utilidad marginal del campesinado, o economía moral, en época post-romana y altomedieval. Nuestra intención aquí es analizar una serie de fuentes de carácter adivinatorio, las </a:t>
            </a:r>
            <a:r>
              <a:rPr lang="es-ES" sz="1100" i="1" dirty="0" err="1">
                <a:latin typeface="Times New Roman" panose="02020603050405020304" pitchFamily="18" charset="0"/>
                <a:cs typeface="Times New Roman" panose="02020603050405020304" pitchFamily="18" charset="0"/>
              </a:rPr>
              <a:t>sortes</a:t>
            </a:r>
            <a:r>
              <a:rPr lang="es-ES" sz="1100" i="1" dirty="0">
                <a:latin typeface="Times New Roman" panose="02020603050405020304" pitchFamily="18" charset="0"/>
                <a:cs typeface="Times New Roman" panose="02020603050405020304" pitchFamily="18" charset="0"/>
              </a:rPr>
              <a:t> sanctorum </a:t>
            </a:r>
            <a:r>
              <a:rPr lang="es-ES" sz="1100" dirty="0">
                <a:latin typeface="Times New Roman" panose="02020603050405020304" pitchFamily="18" charset="0"/>
                <a:cs typeface="Times New Roman" panose="02020603050405020304" pitchFamily="18" charset="0"/>
              </a:rPr>
              <a:t>y las </a:t>
            </a:r>
            <a:r>
              <a:rPr lang="es-ES" sz="1100" i="1" dirty="0" err="1">
                <a:latin typeface="Times New Roman" panose="02020603050405020304" pitchFamily="18" charset="0"/>
                <a:cs typeface="Times New Roman" panose="02020603050405020304" pitchFamily="18" charset="0"/>
              </a:rPr>
              <a:t>sortes</a:t>
            </a:r>
            <a:r>
              <a:rPr lang="es-ES" sz="1100" i="1" dirty="0">
                <a:latin typeface="Times New Roman" panose="02020603050405020304" pitchFamily="18" charset="0"/>
                <a:cs typeface="Times New Roman" panose="02020603050405020304" pitchFamily="18" charset="0"/>
              </a:rPr>
              <a:t> </a:t>
            </a:r>
            <a:r>
              <a:rPr lang="es-ES" sz="1100" i="1" dirty="0" err="1">
                <a:latin typeface="Times New Roman" panose="02020603050405020304" pitchFamily="18" charset="0"/>
                <a:cs typeface="Times New Roman" panose="02020603050405020304" pitchFamily="18" charset="0"/>
              </a:rPr>
              <a:t>Sangallenses</a:t>
            </a:r>
            <a:r>
              <a:rPr lang="es-ES" sz="1100" i="1" dirty="0">
                <a:latin typeface="Times New Roman" panose="02020603050405020304" pitchFamily="18" charset="0"/>
                <a:cs typeface="Times New Roman" panose="02020603050405020304" pitchFamily="18" charset="0"/>
              </a:rPr>
              <a:t> </a:t>
            </a:r>
            <a:r>
              <a:rPr lang="es-ES" sz="1100" dirty="0">
                <a:latin typeface="Times New Roman" panose="02020603050405020304" pitchFamily="18" charset="0"/>
                <a:cs typeface="Times New Roman" panose="02020603050405020304" pitchFamily="18" charset="0"/>
              </a:rPr>
              <a:t>principalmente, empleadas para maximizar la utilidad esperada en la toma de decisiones de carácter económico y plantear qué información proporcionan con relación a este debate.</a:t>
            </a:r>
          </a:p>
          <a:p>
            <a:pPr>
              <a:spcAft>
                <a:spcPts val="800"/>
              </a:spcAft>
            </a:pPr>
            <a:r>
              <a:rPr lang="es-ES" sz="1100" b="1" cap="small" dirty="0">
                <a:latin typeface="Times New Roman" panose="02020603050405020304" pitchFamily="18" charset="0"/>
                <a:cs typeface="Times New Roman" panose="02020603050405020304" pitchFamily="18" charset="0"/>
              </a:rPr>
              <a:t> </a:t>
            </a:r>
            <a:endParaRPr lang="es-ES" sz="1100" dirty="0">
              <a:latin typeface="Times New Roman" panose="02020603050405020304" pitchFamily="18" charset="0"/>
              <a:cs typeface="Times New Roman" panose="02020603050405020304" pitchFamily="18" charset="0"/>
            </a:endParaRPr>
          </a:p>
          <a:p>
            <a:pPr algn="r">
              <a:spcAft>
                <a:spcPts val="400"/>
              </a:spcAft>
            </a:pPr>
            <a:r>
              <a:rPr lang="es-ES" sz="1100" b="1" cap="small" dirty="0" err="1">
                <a:latin typeface="Times New Roman" panose="02020603050405020304" pitchFamily="18" charset="0"/>
                <a:cs typeface="Times New Roman" panose="02020603050405020304" pitchFamily="18" charset="0"/>
              </a:rPr>
              <a:t>Arcuri</a:t>
            </a:r>
            <a:r>
              <a:rPr lang="es-ES" sz="1100" b="1" cap="small" dirty="0">
                <a:latin typeface="Times New Roman" panose="02020603050405020304" pitchFamily="18" charset="0"/>
                <a:cs typeface="Times New Roman" panose="02020603050405020304" pitchFamily="18" charset="0"/>
              </a:rPr>
              <a:t>, Rosalba</a:t>
            </a:r>
            <a:endParaRPr lang="es-ES" sz="1100" dirty="0">
              <a:latin typeface="Times New Roman" panose="02020603050405020304" pitchFamily="18" charset="0"/>
              <a:cs typeface="Times New Roman" panose="02020603050405020304" pitchFamily="18" charset="0"/>
            </a:endParaRPr>
          </a:p>
          <a:p>
            <a:pPr algn="r"/>
            <a:r>
              <a:rPr lang="es-ES" sz="1100" cap="small" dirty="0" err="1">
                <a:latin typeface="Times New Roman" panose="02020603050405020304" pitchFamily="18" charset="0"/>
                <a:cs typeface="Times New Roman" panose="02020603050405020304" pitchFamily="18" charset="0"/>
              </a:rPr>
              <a:t>Università</a:t>
            </a:r>
            <a:r>
              <a:rPr lang="es-ES" sz="1100" cap="small" dirty="0">
                <a:latin typeface="Times New Roman" panose="02020603050405020304" pitchFamily="18" charset="0"/>
                <a:cs typeface="Times New Roman" panose="02020603050405020304" pitchFamily="18" charset="0"/>
              </a:rPr>
              <a:t> </a:t>
            </a:r>
            <a:r>
              <a:rPr lang="es-ES" sz="1100" cap="small" dirty="0" err="1">
                <a:latin typeface="Times New Roman" panose="02020603050405020304" pitchFamily="18" charset="0"/>
                <a:cs typeface="Times New Roman" panose="02020603050405020304" pitchFamily="18" charset="0"/>
              </a:rPr>
              <a:t>degli</a:t>
            </a:r>
            <a:r>
              <a:rPr lang="es-ES" sz="1100" cap="small" dirty="0">
                <a:latin typeface="Times New Roman" panose="02020603050405020304" pitchFamily="18" charset="0"/>
                <a:cs typeface="Times New Roman" panose="02020603050405020304" pitchFamily="18" charset="0"/>
              </a:rPr>
              <a:t> </a:t>
            </a:r>
            <a:r>
              <a:rPr lang="es-ES" sz="1100" cap="small" dirty="0" err="1">
                <a:latin typeface="Times New Roman" panose="02020603050405020304" pitchFamily="18" charset="0"/>
                <a:cs typeface="Times New Roman" panose="02020603050405020304" pitchFamily="18" charset="0"/>
              </a:rPr>
              <a:t>Studi</a:t>
            </a:r>
            <a:r>
              <a:rPr lang="es-ES" sz="1100" cap="small" dirty="0">
                <a:latin typeface="Times New Roman" panose="02020603050405020304" pitchFamily="18" charset="0"/>
                <a:cs typeface="Times New Roman" panose="02020603050405020304" pitchFamily="18" charset="0"/>
              </a:rPr>
              <a:t> di Messina</a:t>
            </a:r>
            <a:endParaRPr lang="es-ES" sz="1100" dirty="0">
              <a:latin typeface="Times New Roman" panose="02020603050405020304" pitchFamily="18" charset="0"/>
              <a:cs typeface="Times New Roman" panose="02020603050405020304" pitchFamily="18" charset="0"/>
            </a:endParaRPr>
          </a:p>
          <a:p>
            <a:pPr algn="r"/>
            <a:r>
              <a:rPr lang="es-ES" sz="1100" dirty="0">
                <a:latin typeface="Times New Roman" panose="02020603050405020304" pitchFamily="18" charset="0"/>
                <a:cs typeface="Times New Roman" panose="02020603050405020304" pitchFamily="18" charset="0"/>
              </a:rPr>
              <a:t> </a:t>
            </a:r>
          </a:p>
          <a:p>
            <a:pPr algn="ctr">
              <a:spcAft>
                <a:spcPts val="600"/>
              </a:spcAft>
            </a:pPr>
            <a:r>
              <a:rPr lang="es-ES" sz="1200" cap="small" dirty="0" err="1">
                <a:latin typeface="Times New Roman" panose="02020603050405020304" pitchFamily="18" charset="0"/>
                <a:cs typeface="Times New Roman" panose="02020603050405020304" pitchFamily="18" charset="0"/>
              </a:rPr>
              <a:t>Il</a:t>
            </a:r>
            <a:r>
              <a:rPr lang="es-ES" sz="1200" cap="small" dirty="0">
                <a:latin typeface="Times New Roman" panose="02020603050405020304" pitchFamily="18" charset="0"/>
                <a:cs typeface="Times New Roman" panose="02020603050405020304" pitchFamily="18" charset="0"/>
              </a:rPr>
              <a:t> “</a:t>
            </a:r>
            <a:r>
              <a:rPr lang="es-ES" sz="1200" cap="small" dirty="0" err="1">
                <a:latin typeface="Times New Roman" panose="02020603050405020304" pitchFamily="18" charset="0"/>
                <a:cs typeface="Times New Roman" panose="02020603050405020304" pitchFamily="18" charset="0"/>
              </a:rPr>
              <a:t>povero</a:t>
            </a:r>
            <a:r>
              <a:rPr lang="es-ES" sz="1200" cap="small" dirty="0">
                <a:latin typeface="Times New Roman" panose="02020603050405020304" pitchFamily="18" charset="0"/>
                <a:cs typeface="Times New Roman" panose="02020603050405020304" pitchFamily="18" charset="0"/>
              </a:rPr>
              <a:t>” </a:t>
            </a:r>
            <a:r>
              <a:rPr lang="es-ES" sz="1200" cap="small" dirty="0" err="1">
                <a:latin typeface="Times New Roman" panose="02020603050405020304" pitchFamily="18" charset="0"/>
                <a:cs typeface="Times New Roman" panose="02020603050405020304" pitchFamily="18" charset="0"/>
              </a:rPr>
              <a:t>barbaro</a:t>
            </a:r>
            <a:r>
              <a:rPr lang="es-ES" sz="1200" cap="small" dirty="0">
                <a:latin typeface="Times New Roman" panose="02020603050405020304" pitchFamily="18" charset="0"/>
                <a:cs typeface="Times New Roman" panose="02020603050405020304" pitchFamily="18" charset="0"/>
              </a:rPr>
              <a:t>: </a:t>
            </a:r>
            <a:r>
              <a:rPr lang="es-ES" sz="1200" cap="small" dirty="0" err="1">
                <a:latin typeface="Times New Roman" panose="02020603050405020304" pitchFamily="18" charset="0"/>
                <a:cs typeface="Times New Roman" panose="02020603050405020304" pitchFamily="18" charset="0"/>
              </a:rPr>
              <a:t>pregiudizio</a:t>
            </a:r>
            <a:r>
              <a:rPr lang="es-ES" sz="1200" cap="small" dirty="0">
                <a:latin typeface="Times New Roman" panose="02020603050405020304" pitchFamily="18" charset="0"/>
                <a:cs typeface="Times New Roman" panose="02020603050405020304" pitchFamily="18" charset="0"/>
              </a:rPr>
              <a:t> </a:t>
            </a:r>
            <a:r>
              <a:rPr lang="es-ES" sz="1200" cap="small" dirty="0" err="1">
                <a:latin typeface="Times New Roman" panose="02020603050405020304" pitchFamily="18" charset="0"/>
                <a:cs typeface="Times New Roman" panose="02020603050405020304" pitchFamily="18" charset="0"/>
              </a:rPr>
              <a:t>culturale</a:t>
            </a:r>
            <a:r>
              <a:rPr lang="es-ES" sz="1200" cap="small" dirty="0">
                <a:latin typeface="Times New Roman" panose="02020603050405020304" pitchFamily="18" charset="0"/>
                <a:cs typeface="Times New Roman" panose="02020603050405020304" pitchFamily="18" charset="0"/>
              </a:rPr>
              <a:t> e </a:t>
            </a:r>
            <a:r>
              <a:rPr lang="es-ES" sz="1200" cap="small" dirty="0" err="1">
                <a:latin typeface="Times New Roman" panose="02020603050405020304" pitchFamily="18" charset="0"/>
                <a:cs typeface="Times New Roman" panose="02020603050405020304" pitchFamily="18" charset="0"/>
              </a:rPr>
              <a:t>marginalizzazione</a:t>
            </a:r>
            <a:r>
              <a:rPr lang="es-ES" sz="1200" cap="small" dirty="0">
                <a:latin typeface="Times New Roman" panose="02020603050405020304" pitchFamily="18" charset="0"/>
                <a:cs typeface="Times New Roman" panose="02020603050405020304" pitchFamily="18" charset="0"/>
              </a:rPr>
              <a:t> </a:t>
            </a:r>
            <a:r>
              <a:rPr lang="es-ES" sz="1200" cap="small" dirty="0" err="1">
                <a:latin typeface="Times New Roman" panose="02020603050405020304" pitchFamily="18" charset="0"/>
                <a:cs typeface="Times New Roman" panose="02020603050405020304" pitchFamily="18" charset="0"/>
              </a:rPr>
              <a:t>sociale</a:t>
            </a:r>
            <a:endParaRPr lang="es-ES" sz="1200" dirty="0">
              <a:latin typeface="Times New Roman" panose="02020603050405020304" pitchFamily="18" charset="0"/>
              <a:cs typeface="Times New Roman" panose="02020603050405020304" pitchFamily="18" charset="0"/>
            </a:endParaRPr>
          </a:p>
          <a:p>
            <a:pPr algn="just"/>
            <a:r>
              <a:rPr lang="es-ES" sz="1100" dirty="0">
                <a:latin typeface="Times New Roman" panose="02020603050405020304" pitchFamily="18" charset="0"/>
                <a:cs typeface="Times New Roman" panose="02020603050405020304" pitchFamily="18" charset="0"/>
              </a:rPr>
              <a:t>Resumen: </a:t>
            </a:r>
            <a:r>
              <a:rPr lang="es-ES" sz="1100" dirty="0" err="1">
                <a:latin typeface="Times New Roman" panose="02020603050405020304" pitchFamily="18" charset="0"/>
                <a:cs typeface="Times New Roman" panose="02020603050405020304" pitchFamily="18" charset="0"/>
              </a:rPr>
              <a:t>Nel</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racconto</a:t>
            </a:r>
            <a:r>
              <a:rPr lang="es-ES" sz="1100" dirty="0">
                <a:latin typeface="Times New Roman" panose="02020603050405020304" pitchFamily="18" charset="0"/>
                <a:cs typeface="Times New Roman" panose="02020603050405020304" pitchFamily="18" charset="0"/>
              </a:rPr>
              <a:t> che le </a:t>
            </a:r>
            <a:r>
              <a:rPr lang="es-ES" sz="1100" dirty="0" err="1">
                <a:latin typeface="Times New Roman" panose="02020603050405020304" pitchFamily="18" charset="0"/>
                <a:cs typeface="Times New Roman" panose="02020603050405020304" pitchFamily="18" charset="0"/>
              </a:rPr>
              <a:t>fonti</a:t>
            </a:r>
            <a:r>
              <a:rPr lang="es-ES" sz="1100" dirty="0">
                <a:latin typeface="Times New Roman" panose="02020603050405020304" pitchFamily="18" charset="0"/>
                <a:cs typeface="Times New Roman" panose="02020603050405020304" pitchFamily="18" charset="0"/>
              </a:rPr>
              <a:t> ci </a:t>
            </a:r>
            <a:r>
              <a:rPr lang="es-ES" sz="1100" dirty="0" err="1">
                <a:latin typeface="Times New Roman" panose="02020603050405020304" pitchFamily="18" charset="0"/>
                <a:cs typeface="Times New Roman" panose="02020603050405020304" pitchFamily="18" charset="0"/>
              </a:rPr>
              <a:t>tramandano</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sulle</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presenze</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barbariche</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nel</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tessuto</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sociale</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dell’Impero</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tardoantico</a:t>
            </a:r>
            <a:r>
              <a:rPr lang="es-ES" sz="1100" dirty="0">
                <a:latin typeface="Times New Roman" panose="02020603050405020304" pitchFamily="18" charset="0"/>
                <a:cs typeface="Times New Roman" panose="02020603050405020304" pitchFamily="18" charset="0"/>
              </a:rPr>
              <a:t>, - </a:t>
            </a:r>
            <a:r>
              <a:rPr lang="es-ES" sz="1100" dirty="0" err="1">
                <a:latin typeface="Times New Roman" panose="02020603050405020304" pitchFamily="18" charset="0"/>
                <a:cs typeface="Times New Roman" panose="02020603050405020304" pitchFamily="18" charset="0"/>
              </a:rPr>
              <a:t>destinate</a:t>
            </a:r>
            <a:r>
              <a:rPr lang="es-ES" sz="1100" dirty="0">
                <a:latin typeface="Times New Roman" panose="02020603050405020304" pitchFamily="18" charset="0"/>
                <a:cs typeface="Times New Roman" panose="02020603050405020304" pitchFamily="18" charset="0"/>
              </a:rPr>
              <a:t> a </a:t>
            </a:r>
            <a:r>
              <a:rPr lang="es-ES" sz="1100" dirty="0" err="1">
                <a:latin typeface="Times New Roman" panose="02020603050405020304" pitchFamily="18" charset="0"/>
                <a:cs typeface="Times New Roman" panose="02020603050405020304" pitchFamily="18" charset="0"/>
              </a:rPr>
              <a:t>diventare</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sempre</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più</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pervasive</a:t>
            </a:r>
            <a:r>
              <a:rPr lang="es-ES" sz="1100" dirty="0">
                <a:latin typeface="Times New Roman" panose="02020603050405020304" pitchFamily="18" charset="0"/>
                <a:cs typeface="Times New Roman" panose="02020603050405020304" pitchFamily="18" charset="0"/>
              </a:rPr>
              <a:t> dopo </a:t>
            </a:r>
            <a:r>
              <a:rPr lang="es-ES" sz="1100" dirty="0" err="1">
                <a:latin typeface="Times New Roman" panose="02020603050405020304" pitchFamily="18" charset="0"/>
                <a:cs typeface="Times New Roman" panose="02020603050405020304" pitchFamily="18" charset="0"/>
              </a:rPr>
              <a:t>il</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disastro</a:t>
            </a:r>
            <a:r>
              <a:rPr lang="es-ES" sz="1100" dirty="0">
                <a:latin typeface="Times New Roman" panose="02020603050405020304" pitchFamily="18" charset="0"/>
                <a:cs typeface="Times New Roman" panose="02020603050405020304" pitchFamily="18" charset="0"/>
              </a:rPr>
              <a:t> di </a:t>
            </a:r>
            <a:r>
              <a:rPr lang="es-ES" sz="1100" dirty="0" err="1">
                <a:latin typeface="Times New Roman" panose="02020603050405020304" pitchFamily="18" charset="0"/>
                <a:cs typeface="Times New Roman" panose="02020603050405020304" pitchFamily="18" charset="0"/>
              </a:rPr>
              <a:t>Adrianopoli</a:t>
            </a:r>
            <a:r>
              <a:rPr lang="es-ES" sz="1100" dirty="0">
                <a:latin typeface="Times New Roman" panose="02020603050405020304" pitchFamily="18" charset="0"/>
                <a:cs typeface="Times New Roman" panose="02020603050405020304" pitchFamily="18" charset="0"/>
              </a:rPr>
              <a:t> -,  la figura del </a:t>
            </a:r>
            <a:r>
              <a:rPr lang="es-ES" sz="1100" dirty="0" err="1">
                <a:latin typeface="Times New Roman" panose="02020603050405020304" pitchFamily="18" charset="0"/>
                <a:cs typeface="Times New Roman" panose="02020603050405020304" pitchFamily="18" charset="0"/>
              </a:rPr>
              <a:t>barbaro</a:t>
            </a:r>
            <a:r>
              <a:rPr lang="es-ES" sz="1100" dirty="0">
                <a:latin typeface="Times New Roman" panose="02020603050405020304" pitchFamily="18" charset="0"/>
                <a:cs typeface="Times New Roman" panose="02020603050405020304" pitchFamily="18" charset="0"/>
              </a:rPr>
              <a:t>  viene </a:t>
            </a:r>
            <a:r>
              <a:rPr lang="es-ES" sz="1100" dirty="0" err="1">
                <a:latin typeface="Times New Roman" panose="02020603050405020304" pitchFamily="18" charset="0"/>
                <a:cs typeface="Times New Roman" panose="02020603050405020304" pitchFamily="18" charset="0"/>
              </a:rPr>
              <a:t>spesso</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delineata</a:t>
            </a:r>
            <a:r>
              <a:rPr lang="es-ES" sz="1100" dirty="0">
                <a:latin typeface="Times New Roman" panose="02020603050405020304" pitchFamily="18" charset="0"/>
                <a:cs typeface="Times New Roman" panose="02020603050405020304" pitchFamily="18" charset="0"/>
              </a:rPr>
              <a:t> da </a:t>
            </a:r>
            <a:r>
              <a:rPr lang="es-ES" sz="1100" dirty="0" err="1">
                <a:latin typeface="Times New Roman" panose="02020603050405020304" pitchFamily="18" charset="0"/>
                <a:cs typeface="Times New Roman" panose="02020603050405020304" pitchFamily="18" charset="0"/>
              </a:rPr>
              <a:t>pagani</a:t>
            </a:r>
            <a:r>
              <a:rPr lang="es-ES" sz="1100" dirty="0">
                <a:latin typeface="Times New Roman" panose="02020603050405020304" pitchFamily="18" charset="0"/>
                <a:cs typeface="Times New Roman" panose="02020603050405020304" pitchFamily="18" charset="0"/>
              </a:rPr>
              <a:t> come </a:t>
            </a:r>
            <a:r>
              <a:rPr lang="es-ES" sz="1100" dirty="0" err="1">
                <a:latin typeface="Times New Roman" panose="02020603050405020304" pitchFamily="18" charset="0"/>
                <a:cs typeface="Times New Roman" panose="02020603050405020304" pitchFamily="18" charset="0"/>
              </a:rPr>
              <a:t>Ammiano</a:t>
            </a:r>
            <a:r>
              <a:rPr lang="es-ES" sz="1100" dirty="0">
                <a:latin typeface="Times New Roman" panose="02020603050405020304" pitchFamily="18" charset="0"/>
                <a:cs typeface="Times New Roman" panose="02020603050405020304" pitchFamily="18" charset="0"/>
              </a:rPr>
              <a:t> e </a:t>
            </a:r>
            <a:r>
              <a:rPr lang="es-ES" sz="1100" dirty="0" err="1">
                <a:latin typeface="Times New Roman" panose="02020603050405020304" pitchFamily="18" charset="0"/>
                <a:cs typeface="Times New Roman" panose="02020603050405020304" pitchFamily="18" charset="0"/>
              </a:rPr>
              <a:t>Zosimo</a:t>
            </a:r>
            <a:r>
              <a:rPr lang="es-ES" sz="1100" dirty="0">
                <a:latin typeface="Times New Roman" panose="02020603050405020304" pitchFamily="18" charset="0"/>
                <a:cs typeface="Times New Roman" panose="02020603050405020304" pitchFamily="18" charset="0"/>
              </a:rPr>
              <a:t> e da </a:t>
            </a:r>
            <a:r>
              <a:rPr lang="es-ES" sz="1100" dirty="0" err="1">
                <a:latin typeface="Times New Roman" panose="02020603050405020304" pitchFamily="18" charset="0"/>
                <a:cs typeface="Times New Roman" panose="02020603050405020304" pitchFamily="18" charset="0"/>
              </a:rPr>
              <a:t>cristiani</a:t>
            </a:r>
            <a:r>
              <a:rPr lang="es-ES" sz="1100" dirty="0">
                <a:latin typeface="Times New Roman" panose="02020603050405020304" pitchFamily="18" charset="0"/>
                <a:cs typeface="Times New Roman" panose="02020603050405020304" pitchFamily="18" charset="0"/>
              </a:rPr>
              <a:t> come i </a:t>
            </a:r>
            <a:r>
              <a:rPr lang="es-ES" sz="1100" dirty="0" err="1">
                <a:latin typeface="Times New Roman" panose="02020603050405020304" pitchFamily="18" charset="0"/>
                <a:cs typeface="Times New Roman" panose="02020603050405020304" pitchFamily="18" charset="0"/>
              </a:rPr>
              <a:t>tre</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storici</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sinottici</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della</a:t>
            </a:r>
            <a:r>
              <a:rPr lang="es-ES" sz="1100" dirty="0">
                <a:latin typeface="Times New Roman" panose="02020603050405020304" pitchFamily="18" charset="0"/>
                <a:cs typeface="Times New Roman" panose="02020603050405020304" pitchFamily="18" charset="0"/>
              </a:rPr>
              <a:t> Chiesa </a:t>
            </a:r>
            <a:r>
              <a:rPr lang="es-ES" sz="1100" dirty="0" err="1">
                <a:latin typeface="Times New Roman" panose="02020603050405020304" pitchFamily="18" charset="0"/>
                <a:cs typeface="Times New Roman" panose="02020603050405020304" pitchFamily="18" charset="0"/>
              </a:rPr>
              <a:t>sulla</a:t>
            </a:r>
            <a:r>
              <a:rPr lang="es-ES" sz="1100" dirty="0">
                <a:latin typeface="Times New Roman" panose="02020603050405020304" pitchFamily="18" charset="0"/>
                <a:cs typeface="Times New Roman" panose="02020603050405020304" pitchFamily="18" charset="0"/>
              </a:rPr>
              <a:t> base del </a:t>
            </a:r>
            <a:r>
              <a:rPr lang="es-ES" sz="1100" i="1" dirty="0">
                <a:latin typeface="Times New Roman" panose="02020603050405020304" pitchFamily="18" charset="0"/>
                <a:cs typeface="Times New Roman" panose="02020603050405020304" pitchFamily="18" charset="0"/>
              </a:rPr>
              <a:t>topos</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della</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povertà</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il</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barbaro</a:t>
            </a:r>
            <a:r>
              <a:rPr lang="es-ES" sz="1100" dirty="0">
                <a:latin typeface="Times New Roman" panose="02020603050405020304" pitchFamily="18" charset="0"/>
                <a:cs typeface="Times New Roman" panose="02020603050405020304" pitchFamily="18" charset="0"/>
              </a:rPr>
              <a:t> è </a:t>
            </a:r>
            <a:r>
              <a:rPr lang="es-ES" sz="1100" dirty="0" err="1">
                <a:latin typeface="Times New Roman" panose="02020603050405020304" pitchFamily="18" charset="0"/>
                <a:cs typeface="Times New Roman" panose="02020603050405020304" pitchFamily="18" charset="0"/>
              </a:rPr>
              <a:t>vestito</a:t>
            </a:r>
            <a:r>
              <a:rPr lang="es-ES" sz="1100" dirty="0">
                <a:latin typeface="Times New Roman" panose="02020603050405020304" pitchFamily="18" charset="0"/>
                <a:cs typeface="Times New Roman" panose="02020603050405020304" pitchFamily="18" charset="0"/>
              </a:rPr>
              <a:t> di </a:t>
            </a:r>
            <a:r>
              <a:rPr lang="es-ES" sz="1100" dirty="0" err="1">
                <a:latin typeface="Times New Roman" panose="02020603050405020304" pitchFamily="18" charset="0"/>
                <a:cs typeface="Times New Roman" panose="02020603050405020304" pitchFamily="18" charset="0"/>
              </a:rPr>
              <a:t>stracci</a:t>
            </a:r>
            <a:r>
              <a:rPr lang="es-ES" sz="1100" dirty="0">
                <a:latin typeface="Times New Roman" panose="02020603050405020304" pitchFamily="18" charset="0"/>
                <a:cs typeface="Times New Roman" panose="02020603050405020304" pitchFamily="18" charset="0"/>
              </a:rPr>
              <a:t>, o, </a:t>
            </a:r>
            <a:r>
              <a:rPr lang="es-ES" sz="1100" dirty="0" err="1">
                <a:latin typeface="Times New Roman" panose="02020603050405020304" pitchFamily="18" charset="0"/>
                <a:cs typeface="Times New Roman" panose="02020603050405020304" pitchFamily="18" charset="0"/>
              </a:rPr>
              <a:t>nel</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migliore</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dei</a:t>
            </a:r>
            <a:r>
              <a:rPr lang="es-ES" sz="1100" dirty="0">
                <a:latin typeface="Times New Roman" panose="02020603050405020304" pitchFamily="18" charset="0"/>
                <a:cs typeface="Times New Roman" panose="02020603050405020304" pitchFamily="18" charset="0"/>
              </a:rPr>
              <a:t> casi, di </a:t>
            </a:r>
            <a:r>
              <a:rPr lang="es-ES" sz="1100" dirty="0" err="1">
                <a:latin typeface="Times New Roman" panose="02020603050405020304" pitchFamily="18" charset="0"/>
                <a:cs typeface="Times New Roman" panose="02020603050405020304" pitchFamily="18" charset="0"/>
              </a:rPr>
              <a:t>pelli</a:t>
            </a:r>
            <a:r>
              <a:rPr lang="es-ES" sz="1100" dirty="0">
                <a:latin typeface="Times New Roman" panose="02020603050405020304" pitchFamily="18" charset="0"/>
                <a:cs typeface="Times New Roman" panose="02020603050405020304" pitchFamily="18" charset="0"/>
              </a:rPr>
              <a:t>; non vive in case </a:t>
            </a:r>
            <a:r>
              <a:rPr lang="es-ES" sz="1100" dirty="0" err="1">
                <a:latin typeface="Times New Roman" panose="02020603050405020304" pitchFamily="18" charset="0"/>
                <a:cs typeface="Times New Roman" panose="02020603050405020304" pitchFamily="18" charset="0"/>
              </a:rPr>
              <a:t>degne</a:t>
            </a:r>
            <a:r>
              <a:rPr lang="es-ES" sz="1100" dirty="0">
                <a:latin typeface="Times New Roman" panose="02020603050405020304" pitchFamily="18" charset="0"/>
                <a:cs typeface="Times New Roman" panose="02020603050405020304" pitchFamily="18" charset="0"/>
              </a:rPr>
              <a:t> di </a:t>
            </a:r>
            <a:r>
              <a:rPr lang="es-ES" sz="1100" dirty="0" err="1">
                <a:latin typeface="Times New Roman" panose="02020603050405020304" pitchFamily="18" charset="0"/>
                <a:cs typeface="Times New Roman" panose="02020603050405020304" pitchFamily="18" charset="0"/>
              </a:rPr>
              <a:t>questo</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nome</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ma</a:t>
            </a:r>
            <a:r>
              <a:rPr lang="es-ES" sz="1100" dirty="0">
                <a:latin typeface="Times New Roman" panose="02020603050405020304" pitchFamily="18" charset="0"/>
                <a:cs typeface="Times New Roman" panose="02020603050405020304" pitchFamily="18" charset="0"/>
              </a:rPr>
              <a:t> in </a:t>
            </a:r>
            <a:r>
              <a:rPr lang="es-ES" sz="1100" dirty="0" err="1">
                <a:latin typeface="Times New Roman" panose="02020603050405020304" pitchFamily="18" charset="0"/>
                <a:cs typeface="Times New Roman" panose="02020603050405020304" pitchFamily="18" charset="0"/>
              </a:rPr>
              <a:t>fragili</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capanne</a:t>
            </a:r>
            <a:r>
              <a:rPr lang="es-ES" sz="1100" dirty="0">
                <a:latin typeface="Times New Roman" panose="02020603050405020304" pitchFamily="18" charset="0"/>
                <a:cs typeface="Times New Roman" panose="02020603050405020304" pitchFamily="18" charset="0"/>
              </a:rPr>
              <a:t> e </a:t>
            </a:r>
            <a:r>
              <a:rPr lang="es-ES" sz="1100" dirty="0" err="1">
                <a:latin typeface="Times New Roman" panose="02020603050405020304" pitchFamily="18" charset="0"/>
                <a:cs typeface="Times New Roman" panose="02020603050405020304" pitchFamily="18" charset="0"/>
              </a:rPr>
              <a:t>miseri</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tuguri</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quando</a:t>
            </a:r>
            <a:r>
              <a:rPr lang="es-ES" sz="1100" dirty="0">
                <a:latin typeface="Times New Roman" panose="02020603050405020304" pitchFamily="18" charset="0"/>
                <a:cs typeface="Times New Roman" panose="02020603050405020304" pitchFamily="18" charset="0"/>
              </a:rPr>
              <a:t> non </a:t>
            </a:r>
            <a:r>
              <a:rPr lang="es-ES" sz="1100" dirty="0" err="1">
                <a:latin typeface="Times New Roman" panose="02020603050405020304" pitchFamily="18" charset="0"/>
                <a:cs typeface="Times New Roman" panose="02020603050405020304" pitchFamily="18" charset="0"/>
              </a:rPr>
              <a:t>rifugge</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persino</a:t>
            </a:r>
            <a:r>
              <a:rPr lang="es-ES" sz="1100" dirty="0">
                <a:latin typeface="Times New Roman" panose="02020603050405020304" pitchFamily="18" charset="0"/>
                <a:cs typeface="Times New Roman" panose="02020603050405020304" pitchFamily="18" charset="0"/>
              </a:rPr>
              <a:t> da </a:t>
            </a:r>
            <a:r>
              <a:rPr lang="es-ES" sz="1100" dirty="0" err="1">
                <a:latin typeface="Times New Roman" panose="02020603050405020304" pitchFamily="18" charset="0"/>
                <a:cs typeface="Times New Roman" panose="02020603050405020304" pitchFamily="18" charset="0"/>
              </a:rPr>
              <a:t>questi</a:t>
            </a:r>
            <a:r>
              <a:rPr lang="es-ES" sz="1100" dirty="0">
                <a:latin typeface="Times New Roman" panose="02020603050405020304" pitchFamily="18" charset="0"/>
                <a:cs typeface="Times New Roman" panose="02020603050405020304" pitchFamily="18" charset="0"/>
              </a:rPr>
              <a:t> a causa di un </a:t>
            </a:r>
            <a:r>
              <a:rPr lang="es-ES" sz="1100" i="1" dirty="0" err="1">
                <a:latin typeface="Times New Roman" panose="02020603050405020304" pitchFamily="18" charset="0"/>
                <a:cs typeface="Times New Roman" panose="02020603050405020304" pitchFamily="18" charset="0"/>
              </a:rPr>
              <a:t>ethos</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marcatamente</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nomadico</a:t>
            </a:r>
            <a:r>
              <a:rPr lang="es-ES" sz="1100" dirty="0">
                <a:latin typeface="Times New Roman" panose="02020603050405020304" pitchFamily="18" charset="0"/>
                <a:cs typeface="Times New Roman" panose="02020603050405020304" pitchFamily="18" charset="0"/>
              </a:rPr>
              <a:t>). In </a:t>
            </a:r>
            <a:r>
              <a:rPr lang="es-ES" sz="1100" dirty="0" err="1">
                <a:latin typeface="Times New Roman" panose="02020603050405020304" pitchFamily="18" charset="0"/>
                <a:cs typeface="Times New Roman" panose="02020603050405020304" pitchFamily="18" charset="0"/>
              </a:rPr>
              <a:t>queste</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descrizioni</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emergono</a:t>
            </a:r>
            <a:r>
              <a:rPr lang="es-ES" sz="1100" dirty="0">
                <a:latin typeface="Times New Roman" panose="02020603050405020304" pitchFamily="18" charset="0"/>
                <a:cs typeface="Times New Roman" panose="02020603050405020304" pitchFamily="18" charset="0"/>
              </a:rPr>
              <a:t> le </a:t>
            </a:r>
            <a:r>
              <a:rPr lang="es-ES" sz="1100" dirty="0" err="1">
                <a:latin typeface="Times New Roman" panose="02020603050405020304" pitchFamily="18" charset="0"/>
                <a:cs typeface="Times New Roman" panose="02020603050405020304" pitchFamily="18" charset="0"/>
              </a:rPr>
              <a:t>voci</a:t>
            </a:r>
            <a:r>
              <a:rPr lang="es-ES" sz="1100" dirty="0">
                <a:latin typeface="Times New Roman" panose="02020603050405020304" pitchFamily="18" charset="0"/>
                <a:cs typeface="Times New Roman" panose="02020603050405020304" pitchFamily="18" charset="0"/>
              </a:rPr>
              <a:t> di un sistema </a:t>
            </a:r>
            <a:r>
              <a:rPr lang="es-ES" sz="1100" dirty="0" err="1">
                <a:latin typeface="Times New Roman" panose="02020603050405020304" pitchFamily="18" charset="0"/>
                <a:cs typeface="Times New Roman" panose="02020603050405020304" pitchFamily="18" charset="0"/>
              </a:rPr>
              <a:t>culturale</a:t>
            </a:r>
            <a:r>
              <a:rPr lang="es-ES" sz="1100" dirty="0">
                <a:latin typeface="Times New Roman" panose="02020603050405020304" pitchFamily="18" charset="0"/>
                <a:cs typeface="Times New Roman" panose="02020603050405020304" pitchFamily="18" charset="0"/>
              </a:rPr>
              <a:t> che identifica </a:t>
            </a:r>
            <a:r>
              <a:rPr lang="es-ES" sz="1100" dirty="0" err="1">
                <a:latin typeface="Times New Roman" panose="02020603050405020304" pitchFamily="18" charset="0"/>
                <a:cs typeface="Times New Roman" panose="02020603050405020304" pitchFamily="18" charset="0"/>
              </a:rPr>
              <a:t>ed</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esalta</a:t>
            </a:r>
            <a:r>
              <a:rPr lang="es-ES" sz="1100" dirty="0">
                <a:latin typeface="Times New Roman" panose="02020603050405020304" pitchFamily="18" charset="0"/>
                <a:cs typeface="Times New Roman" panose="02020603050405020304" pitchFamily="18" charset="0"/>
              </a:rPr>
              <a:t> se </a:t>
            </a:r>
            <a:r>
              <a:rPr lang="es-ES" sz="1100" dirty="0" err="1">
                <a:latin typeface="Times New Roman" panose="02020603050405020304" pitchFamily="18" charset="0"/>
                <a:cs typeface="Times New Roman" panose="02020603050405020304" pitchFamily="18" charset="0"/>
              </a:rPr>
              <a:t>stesso</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nel</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proiettare</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sull’Altro</a:t>
            </a:r>
            <a:r>
              <a:rPr lang="es-ES" sz="1100" dirty="0">
                <a:latin typeface="Times New Roman" panose="02020603050405020304" pitchFamily="18" charset="0"/>
                <a:cs typeface="Times New Roman" panose="02020603050405020304" pitchFamily="18" charset="0"/>
              </a:rPr>
              <a:t> i “</a:t>
            </a:r>
            <a:r>
              <a:rPr lang="es-ES" sz="1100" dirty="0" err="1">
                <a:latin typeface="Times New Roman" panose="02020603050405020304" pitchFamily="18" charset="0"/>
                <a:cs typeface="Times New Roman" panose="02020603050405020304" pitchFamily="18" charset="0"/>
              </a:rPr>
              <a:t>segni</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della</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povertà</a:t>
            </a:r>
            <a:r>
              <a:rPr lang="es-ES" sz="1100" dirty="0">
                <a:latin typeface="Times New Roman" panose="02020603050405020304" pitchFamily="18" charset="0"/>
                <a:cs typeface="Times New Roman" panose="02020603050405020304" pitchFamily="18" charset="0"/>
              </a:rPr>
              <a:t> come </a:t>
            </a:r>
            <a:r>
              <a:rPr lang="es-ES" sz="1100" dirty="0" err="1">
                <a:latin typeface="Times New Roman" panose="02020603050405020304" pitchFamily="18" charset="0"/>
                <a:cs typeface="Times New Roman" panose="02020603050405020304" pitchFamily="18" charset="0"/>
              </a:rPr>
              <a:t>simbolo</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fenomenico</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della</a:t>
            </a:r>
            <a:r>
              <a:rPr lang="es-ES" sz="1100" dirty="0">
                <a:latin typeface="Times New Roman" panose="02020603050405020304" pitchFamily="18" charset="0"/>
                <a:cs typeface="Times New Roman" panose="02020603050405020304" pitchFamily="18" charset="0"/>
              </a:rPr>
              <a:t> barbarie </a:t>
            </a:r>
            <a:r>
              <a:rPr lang="es-ES" sz="1100" dirty="0" err="1">
                <a:latin typeface="Times New Roman" panose="02020603050405020304" pitchFamily="18" charset="0"/>
                <a:cs typeface="Times New Roman" panose="02020603050405020304" pitchFamily="18" charset="0"/>
              </a:rPr>
              <a:t>contrapposta</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alla</a:t>
            </a:r>
            <a:r>
              <a:rPr lang="es-ES" sz="1100" dirty="0">
                <a:latin typeface="Times New Roman" panose="02020603050405020304" pitchFamily="18" charset="0"/>
                <a:cs typeface="Times New Roman" panose="02020603050405020304" pitchFamily="18" charset="0"/>
              </a:rPr>
              <a:t> </a:t>
            </a:r>
            <a:r>
              <a:rPr lang="es-ES" sz="1100" i="1" dirty="0" err="1">
                <a:latin typeface="Times New Roman" panose="02020603050405020304" pitchFamily="18" charset="0"/>
                <a:cs typeface="Times New Roman" panose="02020603050405020304" pitchFamily="18" charset="0"/>
              </a:rPr>
              <a:t>civilitas</a:t>
            </a:r>
            <a:r>
              <a:rPr lang="es-ES" sz="1100" dirty="0">
                <a:latin typeface="Times New Roman" panose="02020603050405020304" pitchFamily="18" charset="0"/>
                <a:cs typeface="Times New Roman" panose="02020603050405020304" pitchFamily="18" charset="0"/>
              </a:rPr>
              <a:t>. La presunta </a:t>
            </a:r>
            <a:r>
              <a:rPr lang="es-ES" sz="1100" dirty="0" err="1">
                <a:latin typeface="Times New Roman" panose="02020603050405020304" pitchFamily="18" charset="0"/>
                <a:cs typeface="Times New Roman" panose="02020603050405020304" pitchFamily="18" charset="0"/>
              </a:rPr>
              <a:t>indigenza</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diventa</a:t>
            </a:r>
            <a:r>
              <a:rPr lang="es-ES" sz="1100" dirty="0">
                <a:latin typeface="Times New Roman" panose="02020603050405020304" pitchFamily="18" charset="0"/>
                <a:cs typeface="Times New Roman" panose="02020603050405020304" pitchFamily="18" charset="0"/>
              </a:rPr>
              <a:t> a </a:t>
            </a:r>
            <a:r>
              <a:rPr lang="es-ES" sz="1100" dirty="0" err="1">
                <a:latin typeface="Times New Roman" panose="02020603050405020304" pitchFamily="18" charset="0"/>
                <a:cs typeface="Times New Roman" panose="02020603050405020304" pitchFamily="18" charset="0"/>
              </a:rPr>
              <a:t>sua</a:t>
            </a:r>
            <a:r>
              <a:rPr lang="es-ES" sz="1100" dirty="0">
                <a:latin typeface="Times New Roman" panose="02020603050405020304" pitchFamily="18" charset="0"/>
                <a:cs typeface="Times New Roman" panose="02020603050405020304" pitchFamily="18" charset="0"/>
              </a:rPr>
              <a:t> volta </a:t>
            </a:r>
            <a:r>
              <a:rPr lang="es-ES" sz="1100" dirty="0" err="1">
                <a:latin typeface="Times New Roman" panose="02020603050405020304" pitchFamily="18" charset="0"/>
                <a:cs typeface="Times New Roman" panose="02020603050405020304" pitchFamily="18" charset="0"/>
              </a:rPr>
              <a:t>stigma</a:t>
            </a:r>
            <a:r>
              <a:rPr lang="es-ES" sz="1100" dirty="0">
                <a:latin typeface="Times New Roman" panose="02020603050405020304" pitchFamily="18" charset="0"/>
                <a:cs typeface="Times New Roman" panose="02020603050405020304" pitchFamily="18" charset="0"/>
              </a:rPr>
              <a:t> per la </a:t>
            </a:r>
            <a:r>
              <a:rPr lang="es-ES" sz="1100" dirty="0" err="1">
                <a:latin typeface="Times New Roman" panose="02020603050405020304" pitchFamily="18" charset="0"/>
                <a:cs typeface="Times New Roman" panose="02020603050405020304" pitchFamily="18" charset="0"/>
              </a:rPr>
              <a:t>marginalizzazione</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sociale</a:t>
            </a:r>
            <a:r>
              <a:rPr lang="es-ES" sz="1100" dirty="0">
                <a:latin typeface="Times New Roman" panose="02020603050405020304" pitchFamily="18" charset="0"/>
                <a:cs typeface="Times New Roman" panose="02020603050405020304" pitchFamily="18" charset="0"/>
              </a:rPr>
              <a:t> in </a:t>
            </a:r>
            <a:r>
              <a:rPr lang="es-ES" sz="1100" dirty="0" err="1">
                <a:latin typeface="Times New Roman" panose="02020603050405020304" pitchFamily="18" charset="0"/>
                <a:cs typeface="Times New Roman" panose="02020603050405020304" pitchFamily="18" charset="0"/>
              </a:rPr>
              <a:t>contesti</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specifici</a:t>
            </a:r>
            <a:r>
              <a:rPr lang="es-ES" sz="1100" dirty="0">
                <a:latin typeface="Times New Roman" panose="02020603050405020304" pitchFamily="18" charset="0"/>
                <a:cs typeface="Times New Roman" panose="02020603050405020304" pitchFamily="18" charset="0"/>
              </a:rPr>
              <a:t>, ad es., </a:t>
            </a:r>
            <a:r>
              <a:rPr lang="es-ES" sz="1100" dirty="0" err="1">
                <a:latin typeface="Times New Roman" panose="02020603050405020304" pitchFamily="18" charset="0"/>
                <a:cs typeface="Times New Roman" panose="02020603050405020304" pitchFamily="18" charset="0"/>
              </a:rPr>
              <a:t>nella</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Costantinopoli</a:t>
            </a:r>
            <a:r>
              <a:rPr lang="es-ES" sz="1100" dirty="0">
                <a:latin typeface="Times New Roman" panose="02020603050405020304" pitchFamily="18" charset="0"/>
                <a:cs typeface="Times New Roman" panose="02020603050405020304" pitchFamily="18" charset="0"/>
              </a:rPr>
              <a:t> del V </a:t>
            </a:r>
            <a:r>
              <a:rPr lang="es-ES" sz="1100" dirty="0" err="1">
                <a:latin typeface="Times New Roman" panose="02020603050405020304" pitchFamily="18" charset="0"/>
                <a:cs typeface="Times New Roman" panose="02020603050405020304" pitchFamily="18" charset="0"/>
              </a:rPr>
              <a:t>secolo</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dove</a:t>
            </a:r>
            <a:r>
              <a:rPr lang="es-ES" sz="1100" dirty="0">
                <a:latin typeface="Times New Roman" panose="02020603050405020304" pitchFamily="18" charset="0"/>
                <a:cs typeface="Times New Roman" panose="02020603050405020304" pitchFamily="18" charset="0"/>
              </a:rPr>
              <a:t> al tempo del patriarca Giovanni </a:t>
            </a:r>
            <a:r>
              <a:rPr lang="es-ES" sz="1100" dirty="0" err="1">
                <a:latin typeface="Times New Roman" panose="02020603050405020304" pitchFamily="18" charset="0"/>
                <a:cs typeface="Times New Roman" panose="02020603050405020304" pitchFamily="18" charset="0"/>
              </a:rPr>
              <a:t>Crisostomo</a:t>
            </a:r>
            <a:r>
              <a:rPr lang="es-ES" sz="1100" dirty="0">
                <a:latin typeface="Times New Roman" panose="02020603050405020304" pitchFamily="18" charset="0"/>
                <a:cs typeface="Times New Roman" panose="02020603050405020304" pitchFamily="18" charset="0"/>
              </a:rPr>
              <a:t> si </a:t>
            </a:r>
            <a:r>
              <a:rPr lang="es-ES" sz="1100" dirty="0" err="1">
                <a:latin typeface="Times New Roman" panose="02020603050405020304" pitchFamily="18" charset="0"/>
                <a:cs typeface="Times New Roman" panose="02020603050405020304" pitchFamily="18" charset="0"/>
              </a:rPr>
              <a:t>assiste</a:t>
            </a:r>
            <a:r>
              <a:rPr lang="es-ES" sz="1100" dirty="0">
                <a:latin typeface="Times New Roman" panose="02020603050405020304" pitchFamily="18" charset="0"/>
                <a:cs typeface="Times New Roman" panose="02020603050405020304" pitchFamily="18" charset="0"/>
              </a:rPr>
              <a:t> ad un violento </a:t>
            </a:r>
            <a:r>
              <a:rPr lang="es-ES" sz="1100" dirty="0" err="1">
                <a:latin typeface="Times New Roman" panose="02020603050405020304" pitchFamily="18" charset="0"/>
                <a:cs typeface="Times New Roman" panose="02020603050405020304" pitchFamily="18" charset="0"/>
              </a:rPr>
              <a:t>rigurgito</a:t>
            </a:r>
            <a:r>
              <a:rPr lang="es-ES" sz="1100" dirty="0">
                <a:latin typeface="Times New Roman" panose="02020603050405020304" pitchFamily="18" charset="0"/>
                <a:cs typeface="Times New Roman" panose="02020603050405020304" pitchFamily="18" charset="0"/>
              </a:rPr>
              <a:t> di </a:t>
            </a:r>
            <a:r>
              <a:rPr lang="es-ES" sz="1100" dirty="0" err="1">
                <a:latin typeface="Times New Roman" panose="02020603050405020304" pitchFamily="18" charset="0"/>
                <a:cs typeface="Times New Roman" panose="02020603050405020304" pitchFamily="18" charset="0"/>
              </a:rPr>
              <a:t>antigermanesimo</a:t>
            </a:r>
            <a:r>
              <a:rPr lang="es-ES" sz="1100" dirty="0">
                <a:latin typeface="Times New Roman" panose="02020603050405020304" pitchFamily="18" charset="0"/>
                <a:cs typeface="Times New Roman" panose="02020603050405020304" pitchFamily="18" charset="0"/>
              </a:rPr>
              <a:t>. In </a:t>
            </a:r>
            <a:r>
              <a:rPr lang="es-ES" sz="1100" dirty="0" err="1">
                <a:latin typeface="Times New Roman" panose="02020603050405020304" pitchFamily="18" charset="0"/>
                <a:cs typeface="Times New Roman" panose="02020603050405020304" pitchFamily="18" charset="0"/>
              </a:rPr>
              <a:t>questo</a:t>
            </a:r>
            <a:r>
              <a:rPr lang="es-ES" sz="1100" dirty="0">
                <a:latin typeface="Times New Roman" panose="02020603050405020304" pitchFamily="18" charset="0"/>
                <a:cs typeface="Times New Roman" panose="02020603050405020304" pitchFamily="18" charset="0"/>
              </a:rPr>
              <a:t> caso, </a:t>
            </a:r>
            <a:r>
              <a:rPr lang="es-ES" sz="1100" dirty="0" err="1">
                <a:latin typeface="Times New Roman" panose="02020603050405020304" pitchFamily="18" charset="0"/>
                <a:cs typeface="Times New Roman" panose="02020603050405020304" pitchFamily="18" charset="0"/>
              </a:rPr>
              <a:t>alla</a:t>
            </a:r>
            <a:r>
              <a:rPr lang="es-ES" sz="1100" dirty="0">
                <a:latin typeface="Times New Roman" panose="02020603050405020304" pitchFamily="18" charset="0"/>
                <a:cs typeface="Times New Roman" panose="02020603050405020304" pitchFamily="18" charset="0"/>
              </a:rPr>
              <a:t> visione </a:t>
            </a:r>
            <a:r>
              <a:rPr lang="es-ES" sz="1100" dirty="0" err="1">
                <a:latin typeface="Times New Roman" panose="02020603050405020304" pitchFamily="18" charset="0"/>
                <a:cs typeface="Times New Roman" panose="02020603050405020304" pitchFamily="18" charset="0"/>
              </a:rPr>
              <a:t>dualistica</a:t>
            </a:r>
            <a:r>
              <a:rPr lang="es-ES" sz="1100" dirty="0">
                <a:latin typeface="Times New Roman" panose="02020603050405020304" pitchFamily="18" charset="0"/>
                <a:cs typeface="Times New Roman" panose="02020603050405020304" pitchFamily="18" charset="0"/>
              </a:rPr>
              <a:t> consueto/diverso, romano/</a:t>
            </a:r>
            <a:r>
              <a:rPr lang="es-ES" sz="1100" dirty="0" err="1">
                <a:latin typeface="Times New Roman" panose="02020603050405020304" pitchFamily="18" charset="0"/>
                <a:cs typeface="Times New Roman" panose="02020603050405020304" pitchFamily="18" charset="0"/>
              </a:rPr>
              <a:t>barbaro</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intrinseca</a:t>
            </a:r>
            <a:r>
              <a:rPr lang="es-ES" sz="1100" dirty="0">
                <a:latin typeface="Times New Roman" panose="02020603050405020304" pitchFamily="18" charset="0"/>
                <a:cs typeface="Times New Roman" panose="02020603050405020304" pitchFamily="18" charset="0"/>
              </a:rPr>
              <a:t> al </a:t>
            </a:r>
            <a:r>
              <a:rPr lang="es-ES" sz="1100" dirty="0" err="1">
                <a:latin typeface="Times New Roman" panose="02020603050405020304" pitchFamily="18" charset="0"/>
                <a:cs typeface="Times New Roman" panose="02020603050405020304" pitchFamily="18" charset="0"/>
              </a:rPr>
              <a:t>pregiudizio</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culturale</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diffuso</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nella</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civiltà</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mediterranea</a:t>
            </a:r>
            <a:r>
              <a:rPr lang="es-ES" sz="1100" dirty="0">
                <a:latin typeface="Times New Roman" panose="02020603050405020304" pitchFamily="18" charset="0"/>
                <a:cs typeface="Times New Roman" panose="02020603050405020304" pitchFamily="18" charset="0"/>
              </a:rPr>
              <a:t>, si </a:t>
            </a:r>
            <a:r>
              <a:rPr lang="es-ES" sz="1100" dirty="0" err="1">
                <a:latin typeface="Times New Roman" panose="02020603050405020304" pitchFamily="18" charset="0"/>
                <a:cs typeface="Times New Roman" panose="02020603050405020304" pitchFamily="18" charset="0"/>
              </a:rPr>
              <a:t>aggiunge</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il</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sospetto</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suscitato</a:t>
            </a:r>
            <a:r>
              <a:rPr lang="es-ES" sz="1100" dirty="0">
                <a:latin typeface="Times New Roman" panose="02020603050405020304" pitchFamily="18" charset="0"/>
                <a:cs typeface="Times New Roman" panose="02020603050405020304" pitchFamily="18" charset="0"/>
              </a:rPr>
              <a:t> da </a:t>
            </a:r>
            <a:r>
              <a:rPr lang="es-ES" sz="1100" dirty="0" err="1">
                <a:latin typeface="Times New Roman" panose="02020603050405020304" pitchFamily="18" charset="0"/>
                <a:cs typeface="Times New Roman" panose="02020603050405020304" pitchFamily="18" charset="0"/>
              </a:rPr>
              <a:t>un’ulteriore</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alterità</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quella</a:t>
            </a:r>
            <a:r>
              <a:rPr lang="es-ES" sz="1100" dirty="0">
                <a:latin typeface="Times New Roman" panose="02020603050405020304" pitchFamily="18" charset="0"/>
                <a:cs typeface="Times New Roman" panose="02020603050405020304" pitchFamily="18" charset="0"/>
              </a:rPr>
              <a:t> religiosa. </a:t>
            </a:r>
            <a:r>
              <a:rPr lang="es-ES" sz="1100" dirty="0" err="1">
                <a:latin typeface="Times New Roman" panose="02020603050405020304" pitchFamily="18" charset="0"/>
                <a:cs typeface="Times New Roman" panose="02020603050405020304" pitchFamily="18" charset="0"/>
              </a:rPr>
              <a:t>Il</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contributo</a:t>
            </a:r>
            <a:r>
              <a:rPr lang="es-ES" sz="1100" dirty="0">
                <a:latin typeface="Times New Roman" panose="02020603050405020304" pitchFamily="18" charset="0"/>
                <a:cs typeface="Times New Roman" panose="02020603050405020304" pitchFamily="18" charset="0"/>
              </a:rPr>
              <a:t> si propone di indagare </a:t>
            </a:r>
            <a:r>
              <a:rPr lang="es-ES" sz="1100" dirty="0" err="1">
                <a:latin typeface="Times New Roman" panose="02020603050405020304" pitchFamily="18" charset="0"/>
                <a:cs typeface="Times New Roman" panose="02020603050405020304" pitchFamily="18" charset="0"/>
              </a:rPr>
              <a:t>il</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rapporto</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tra</a:t>
            </a:r>
            <a:r>
              <a:rPr lang="es-ES" sz="1100" dirty="0">
                <a:latin typeface="Times New Roman" panose="02020603050405020304" pitchFamily="18" charset="0"/>
                <a:cs typeface="Times New Roman" panose="02020603050405020304" pitchFamily="18" charset="0"/>
              </a:rPr>
              <a:t> la </a:t>
            </a:r>
            <a:r>
              <a:rPr lang="es-ES" sz="1100" dirty="0" err="1">
                <a:latin typeface="Times New Roman" panose="02020603050405020304" pitchFamily="18" charset="0"/>
                <a:cs typeface="Times New Roman" panose="02020603050405020304" pitchFamily="18" charset="0"/>
              </a:rPr>
              <a:t>grammatica</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mentale</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degli</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autori</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tardoantichi</a:t>
            </a:r>
            <a:r>
              <a:rPr lang="es-ES" sz="1100" dirty="0">
                <a:latin typeface="Times New Roman" panose="02020603050405020304" pitchFamily="18" charset="0"/>
                <a:cs typeface="Times New Roman" panose="02020603050405020304" pitchFamily="18" charset="0"/>
              </a:rPr>
              <a:t> e </a:t>
            </a:r>
            <a:r>
              <a:rPr lang="es-ES" sz="1100" dirty="0" err="1">
                <a:latin typeface="Times New Roman" panose="02020603050405020304" pitchFamily="18" charset="0"/>
                <a:cs typeface="Times New Roman" panose="02020603050405020304" pitchFamily="18" charset="0"/>
              </a:rPr>
              <a:t>alcune</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strutture</a:t>
            </a:r>
            <a:r>
              <a:rPr lang="es-ES" sz="1100" dirty="0">
                <a:latin typeface="Times New Roman" panose="02020603050405020304" pitchFamily="18" charset="0"/>
                <a:cs typeface="Times New Roman" panose="02020603050405020304" pitchFamily="18" charset="0"/>
              </a:rPr>
              <a:t> </a:t>
            </a:r>
            <a:r>
              <a:rPr lang="es-ES" sz="1100" dirty="0" err="1">
                <a:latin typeface="Times New Roman" panose="02020603050405020304" pitchFamily="18" charset="0"/>
                <a:cs typeface="Times New Roman" panose="02020603050405020304" pitchFamily="18" charset="0"/>
              </a:rPr>
              <a:t>sociali</a:t>
            </a:r>
            <a:r>
              <a:rPr lang="es-ES" sz="1100" dirty="0">
                <a:latin typeface="Times New Roman" panose="02020603050405020304" pitchFamily="18" charset="0"/>
                <a:cs typeface="Times New Roman" panose="02020603050405020304" pitchFamily="18" charset="0"/>
              </a:rPr>
              <a:t> del mondo </a:t>
            </a:r>
            <a:r>
              <a:rPr lang="es-ES" sz="1100" dirty="0" err="1">
                <a:latin typeface="Times New Roman" panose="02020603050405020304" pitchFamily="18" charset="0"/>
                <a:cs typeface="Times New Roman" panose="02020603050405020304" pitchFamily="18" charset="0"/>
              </a:rPr>
              <a:t>barbarico</a:t>
            </a:r>
            <a:r>
              <a:rPr lang="es-ES" sz="1100" dirty="0">
                <a:latin typeface="Times New Roman" panose="02020603050405020304" pitchFamily="18" charset="0"/>
                <a:cs typeface="Times New Roman" panose="02020603050405020304" pitchFamily="18" charset="0"/>
              </a:rPr>
              <a:t>, al fine di individuare </a:t>
            </a:r>
          </a:p>
        </p:txBody>
      </p:sp>
      <p:pic>
        <p:nvPicPr>
          <p:cNvPr id="3" name="Imagen 2" descr="XXXIX Congreso Internacional GIREA UC3M"/>
          <p:cNvPicPr/>
          <p:nvPr/>
        </p:nvPicPr>
        <p:blipFill>
          <a:blip r:embed="rId3">
            <a:extLst>
              <a:ext uri="{28A0092B-C50C-407E-A947-70E740481C1C}">
                <a14:useLocalDpi xmlns:a14="http://schemas.microsoft.com/office/drawing/2010/main" val="0"/>
              </a:ext>
            </a:extLst>
          </a:blip>
          <a:srcRect/>
          <a:stretch>
            <a:fillRect/>
          </a:stretch>
        </p:blipFill>
        <p:spPr bwMode="auto">
          <a:xfrm>
            <a:off x="452331" y="615863"/>
            <a:ext cx="769133" cy="769243"/>
          </a:xfrm>
          <a:prstGeom prst="rect">
            <a:avLst/>
          </a:prstGeom>
          <a:noFill/>
          <a:ln>
            <a:noFill/>
          </a:ln>
        </p:spPr>
      </p:pic>
      <p:pic>
        <p:nvPicPr>
          <p:cNvPr id="4" name="Imagen 3"/>
          <p:cNvPicPr>
            <a:picLocks noChangeAspect="1"/>
          </p:cNvPicPr>
          <p:nvPr/>
        </p:nvPicPr>
        <p:blipFill>
          <a:blip r:embed="rId4"/>
          <a:stretch>
            <a:fillRect/>
          </a:stretch>
        </p:blipFill>
        <p:spPr>
          <a:xfrm>
            <a:off x="1293590" y="567380"/>
            <a:ext cx="769133" cy="866208"/>
          </a:xfrm>
          <a:prstGeom prst="rect">
            <a:avLst/>
          </a:prstGeom>
        </p:spPr>
      </p:pic>
      <p:pic>
        <p:nvPicPr>
          <p:cNvPr id="5" name="Imagen 4"/>
          <p:cNvPicPr>
            <a:picLocks noChangeAspect="1"/>
          </p:cNvPicPr>
          <p:nvPr/>
        </p:nvPicPr>
        <p:blipFill>
          <a:blip r:embed="rId5"/>
          <a:stretch>
            <a:fillRect/>
          </a:stretch>
        </p:blipFill>
        <p:spPr>
          <a:xfrm>
            <a:off x="2133452" y="635299"/>
            <a:ext cx="769243" cy="769243"/>
          </a:xfrm>
          <a:prstGeom prst="rect">
            <a:avLst/>
          </a:prstGeom>
        </p:spPr>
      </p:pic>
      <p:pic>
        <p:nvPicPr>
          <p:cNvPr id="6" name="Immagine 10"/>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04462" y="626796"/>
            <a:ext cx="769133" cy="798401"/>
          </a:xfrm>
          <a:prstGeom prst="rect">
            <a:avLst/>
          </a:prstGeom>
          <a:noFill/>
          <a:ln>
            <a:noFill/>
          </a:ln>
        </p:spPr>
      </p:pic>
      <p:sp>
        <p:nvSpPr>
          <p:cNvPr id="7" name="Rectángulo 6"/>
          <p:cNvSpPr/>
          <p:nvPr/>
        </p:nvSpPr>
        <p:spPr>
          <a:xfrm>
            <a:off x="601473" y="1890827"/>
            <a:ext cx="6402575" cy="1384995"/>
          </a:xfrm>
          <a:prstGeom prst="rect">
            <a:avLst/>
          </a:prstGeom>
        </p:spPr>
        <p:txBody>
          <a:bodyPr wrap="square">
            <a:spAutoFit/>
          </a:bodyPr>
          <a:lstStyle/>
          <a:p>
            <a:pPr algn="ctr"/>
            <a:r>
              <a:rPr lang="es-ES" sz="1400" b="1" cap="small" dirty="0">
                <a:latin typeface="Times New Roman" panose="02020603050405020304" pitchFamily="18" charset="0"/>
                <a:cs typeface="Times New Roman" panose="02020603050405020304" pitchFamily="18" charset="0"/>
              </a:rPr>
              <a:t>Resúmenes contribuciones XLIV Coloquio del GIREA </a:t>
            </a:r>
          </a:p>
          <a:p>
            <a:pPr algn="ctr"/>
            <a:r>
              <a:rPr lang="es-ES" sz="1400" b="1" i="1" cap="small" dirty="0">
                <a:latin typeface="Times New Roman" panose="02020603050405020304" pitchFamily="18" charset="0"/>
                <a:cs typeface="Times New Roman" panose="02020603050405020304" pitchFamily="18" charset="0"/>
              </a:rPr>
              <a:t>Pobreza, Marginación y Exclusión en el Mundo Antiguo/ </a:t>
            </a:r>
            <a:r>
              <a:rPr lang="es-ES" sz="1400" b="1" i="1" cap="small" dirty="0" err="1">
                <a:latin typeface="Times New Roman" panose="02020603050405020304" pitchFamily="18" charset="0"/>
                <a:cs typeface="Times New Roman" panose="02020603050405020304" pitchFamily="18" charset="0"/>
              </a:rPr>
              <a:t>Pauvreté</a:t>
            </a:r>
            <a:r>
              <a:rPr lang="es-ES" sz="1400" b="1" i="1" cap="small" dirty="0">
                <a:latin typeface="Times New Roman" panose="02020603050405020304" pitchFamily="18" charset="0"/>
                <a:cs typeface="Times New Roman" panose="02020603050405020304" pitchFamily="18" charset="0"/>
              </a:rPr>
              <a:t>, </a:t>
            </a:r>
            <a:r>
              <a:rPr lang="es-ES" sz="1400" b="1" i="1" cap="small" dirty="0" err="1">
                <a:latin typeface="Times New Roman" panose="02020603050405020304" pitchFamily="18" charset="0"/>
                <a:cs typeface="Times New Roman" panose="02020603050405020304" pitchFamily="18" charset="0"/>
              </a:rPr>
              <a:t>Marginalisation</a:t>
            </a:r>
            <a:r>
              <a:rPr lang="es-ES" sz="1400" b="1" i="1" cap="small" dirty="0">
                <a:latin typeface="Times New Roman" panose="02020603050405020304" pitchFamily="18" charset="0"/>
                <a:cs typeface="Times New Roman" panose="02020603050405020304" pitchFamily="18" charset="0"/>
              </a:rPr>
              <a:t> Et </a:t>
            </a:r>
            <a:r>
              <a:rPr lang="es-ES" sz="1400" b="1" i="1" cap="small" dirty="0" err="1">
                <a:latin typeface="Times New Roman" panose="02020603050405020304" pitchFamily="18" charset="0"/>
                <a:cs typeface="Times New Roman" panose="02020603050405020304" pitchFamily="18" charset="0"/>
              </a:rPr>
              <a:t>Exclusion</a:t>
            </a:r>
            <a:r>
              <a:rPr lang="es-ES" sz="1400" b="1" i="1" cap="small" dirty="0">
                <a:latin typeface="Times New Roman" panose="02020603050405020304" pitchFamily="18" charset="0"/>
                <a:cs typeface="Times New Roman" panose="02020603050405020304" pitchFamily="18" charset="0"/>
              </a:rPr>
              <a:t> </a:t>
            </a:r>
            <a:r>
              <a:rPr lang="es-ES" sz="1400" b="1" i="1" cap="small" dirty="0" err="1">
                <a:latin typeface="Times New Roman" panose="02020603050405020304" pitchFamily="18" charset="0"/>
                <a:cs typeface="Times New Roman" panose="02020603050405020304" pitchFamily="18" charset="0"/>
              </a:rPr>
              <a:t>Dans</a:t>
            </a:r>
            <a:r>
              <a:rPr lang="es-ES" sz="1400" b="1" i="1" cap="small" dirty="0">
                <a:latin typeface="Times New Roman" panose="02020603050405020304" pitchFamily="18" charset="0"/>
                <a:cs typeface="Times New Roman" panose="02020603050405020304" pitchFamily="18" charset="0"/>
              </a:rPr>
              <a:t> Le Monde Antique</a:t>
            </a:r>
          </a:p>
          <a:p>
            <a:pPr algn="ctr"/>
            <a:r>
              <a:rPr lang="es-ES" sz="1400" b="1" cap="small" dirty="0">
                <a:latin typeface="Times New Roman" panose="02020603050405020304" pitchFamily="18" charset="0"/>
                <a:cs typeface="Times New Roman" panose="02020603050405020304" pitchFamily="18" charset="0"/>
              </a:rPr>
              <a:t>25 a 27 de Octubre de 2023</a:t>
            </a:r>
          </a:p>
          <a:p>
            <a:pPr algn="ctr"/>
            <a:r>
              <a:rPr lang="es-ES" sz="1400" b="1" cap="small" dirty="0">
                <a:latin typeface="Times New Roman" panose="02020603050405020304" pitchFamily="18" charset="0"/>
                <a:cs typeface="Times New Roman" panose="02020603050405020304" pitchFamily="18" charset="0"/>
              </a:rPr>
              <a:t>Facultad de Geografía e Historia</a:t>
            </a:r>
          </a:p>
          <a:p>
            <a:pPr algn="ctr"/>
            <a:r>
              <a:rPr lang="es-ES" sz="1400" b="1" cap="small" dirty="0">
                <a:latin typeface="Times New Roman" panose="02020603050405020304" pitchFamily="18" charset="0"/>
                <a:cs typeface="Times New Roman" panose="02020603050405020304" pitchFamily="18" charset="0"/>
              </a:rPr>
              <a:t>Universidad Complutense de Madrid</a:t>
            </a:r>
          </a:p>
        </p:txBody>
      </p:sp>
      <p:pic>
        <p:nvPicPr>
          <p:cNvPr id="8" name="Imagen 7">
            <a:extLst>
              <a:ext uri="{FF2B5EF4-FFF2-40B4-BE49-F238E27FC236}">
                <a16:creationId xmlns:a16="http://schemas.microsoft.com/office/drawing/2014/main" id="{839BB1FA-3B16-01EC-F3E5-52382D5EDB10}"/>
              </a:ext>
            </a:extLst>
          </p:cNvPr>
          <p:cNvPicPr>
            <a:picLocks noChangeAspect="1"/>
          </p:cNvPicPr>
          <p:nvPr/>
        </p:nvPicPr>
        <p:blipFill>
          <a:blip r:embed="rId7"/>
          <a:stretch>
            <a:fillRect/>
          </a:stretch>
        </p:blipFill>
        <p:spPr>
          <a:xfrm>
            <a:off x="4681932" y="647454"/>
            <a:ext cx="1156321" cy="775938"/>
          </a:xfrm>
          <a:prstGeom prst="rect">
            <a:avLst/>
          </a:prstGeom>
        </p:spPr>
      </p:pic>
      <p:pic>
        <p:nvPicPr>
          <p:cNvPr id="9" name="Imagen 8">
            <a:extLst>
              <a:ext uri="{FF2B5EF4-FFF2-40B4-BE49-F238E27FC236}">
                <a16:creationId xmlns:a16="http://schemas.microsoft.com/office/drawing/2014/main" id="{E3DD6A6F-67A7-C0A6-E711-4C12FF088872}"/>
              </a:ext>
            </a:extLst>
          </p:cNvPr>
          <p:cNvPicPr>
            <a:picLocks noChangeAspect="1"/>
          </p:cNvPicPr>
          <p:nvPr/>
        </p:nvPicPr>
        <p:blipFill>
          <a:blip r:embed="rId8"/>
          <a:stretch>
            <a:fillRect/>
          </a:stretch>
        </p:blipFill>
        <p:spPr>
          <a:xfrm>
            <a:off x="5935976" y="647453"/>
            <a:ext cx="1189724" cy="755267"/>
          </a:xfrm>
          <a:prstGeom prst="rect">
            <a:avLst/>
          </a:prstGeom>
        </p:spPr>
      </p:pic>
      <p:pic>
        <p:nvPicPr>
          <p:cNvPr id="11" name="Imagen 10">
            <a:extLst>
              <a:ext uri="{FF2B5EF4-FFF2-40B4-BE49-F238E27FC236}">
                <a16:creationId xmlns:a16="http://schemas.microsoft.com/office/drawing/2014/main" id="{AC592824-A35A-342D-EB47-D609AC0524C1}"/>
              </a:ext>
            </a:extLst>
          </p:cNvPr>
          <p:cNvPicPr>
            <a:picLocks noChangeAspect="1"/>
          </p:cNvPicPr>
          <p:nvPr/>
        </p:nvPicPr>
        <p:blipFill>
          <a:blip r:embed="rId9"/>
          <a:stretch>
            <a:fillRect/>
          </a:stretch>
        </p:blipFill>
        <p:spPr>
          <a:xfrm>
            <a:off x="3875362" y="647453"/>
            <a:ext cx="690474" cy="790209"/>
          </a:xfrm>
          <a:prstGeom prst="rect">
            <a:avLst/>
          </a:prstGeom>
        </p:spPr>
      </p:pic>
    </p:spTree>
    <p:extLst>
      <p:ext uri="{BB962C8B-B14F-4D97-AF65-F5344CB8AC3E}">
        <p14:creationId xmlns:p14="http://schemas.microsoft.com/office/powerpoint/2010/main" val="2879335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t="-3000" b="-3000"/>
          </a:stretch>
        </a:blipFill>
        <a:effectLst/>
      </p:bgPr>
    </p:bg>
    <p:spTree>
      <p:nvGrpSpPr>
        <p:cNvPr id="1" name=""/>
        <p:cNvGrpSpPr/>
        <p:nvPr/>
      </p:nvGrpSpPr>
      <p:grpSpPr>
        <a:xfrm>
          <a:off x="0" y="0"/>
          <a:ext cx="0" cy="0"/>
          <a:chOff x="0" y="0"/>
          <a:chExt cx="0" cy="0"/>
        </a:xfrm>
      </p:grpSpPr>
      <p:sp>
        <p:nvSpPr>
          <p:cNvPr id="2" name="Rectángulo 1"/>
          <p:cNvSpPr/>
          <p:nvPr/>
        </p:nvSpPr>
        <p:spPr>
          <a:xfrm>
            <a:off x="328612" y="665682"/>
            <a:ext cx="6886575" cy="8529386"/>
          </a:xfrm>
          <a:prstGeom prst="rect">
            <a:avLst/>
          </a:prstGeom>
        </p:spPr>
        <p:txBody>
          <a:bodyPr wrap="square">
            <a:spAutoFit/>
          </a:bodyPr>
          <a:lstStyle/>
          <a:p>
            <a:pPr algn="just">
              <a:lnSpc>
                <a:spcPct val="107000"/>
              </a:lnSpc>
              <a:spcAft>
                <a:spcPts val="60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Situados en los límites naturales del territorio de las ciudades, los espacios portuarios actuaron, en el mundo antiguo, como receptáculos de sectores marginales de población: en gran medida fueron cobijo para ciudadanos pobres, extranjeros y esclavos.</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80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Esta contribución propone una aproximación al estudio de los barrios portuarios como lugares de concentración de individuos de escasos recursos económicos, fuesen éstos de procedencia local o foránea. En particular, se intentará identificar y examinar las fuentes que documentan la presencia de personas de condición humilde en las áreas portuarias; asimismo, se aclarará cuáles eran las actividades que justificaban su concentración en zonas próximas a la costa (ej. construcción y decoración de barcos, pesca, actividades conectadas a la flota o al comercio marítimo).</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600"/>
              </a:spcAft>
            </a:pPr>
            <a:r>
              <a:rPr lang="es-ES" sz="1200" b="1" cap="small" dirty="0">
                <a:latin typeface="Times New Roman" panose="02020603050405020304" pitchFamily="18" charset="0"/>
                <a:ea typeface="Calibri" panose="020F0502020204030204" pitchFamily="34" charset="0"/>
                <a:cs typeface="Times New Roman" panose="02020603050405020304" pitchFamily="18" charset="0"/>
              </a:rPr>
              <a:t>	</a:t>
            </a:r>
            <a:r>
              <a:rPr lang="es-ES" sz="1100" b="1" cap="small" dirty="0" err="1">
                <a:latin typeface="Times New Roman" panose="02020603050405020304" pitchFamily="18" charset="0"/>
                <a:ea typeface="Calibri" panose="020F0502020204030204" pitchFamily="34" charset="0"/>
                <a:cs typeface="Times New Roman" panose="02020603050405020304" pitchFamily="18" charset="0"/>
              </a:rPr>
              <a:t>Nappo</a:t>
            </a:r>
            <a:r>
              <a:rPr lang="es-ES" sz="1100" b="1" cap="small" dirty="0">
                <a:latin typeface="Times New Roman" panose="02020603050405020304" pitchFamily="18" charset="0"/>
                <a:ea typeface="Calibri" panose="020F0502020204030204" pitchFamily="34" charset="0"/>
                <a:cs typeface="Times New Roman" panose="02020603050405020304" pitchFamily="18" charset="0"/>
              </a:rPr>
              <a:t>, </a:t>
            </a:r>
            <a:r>
              <a:rPr lang="es-ES" sz="1100" b="1" cap="small" dirty="0" err="1">
                <a:latin typeface="Times New Roman" panose="02020603050405020304" pitchFamily="18" charset="0"/>
                <a:ea typeface="Calibri" panose="020F0502020204030204" pitchFamily="34" charset="0"/>
                <a:cs typeface="Times New Roman" panose="02020603050405020304" pitchFamily="18" charset="0"/>
              </a:rPr>
              <a:t>Dario</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1200"/>
              </a:spcAft>
            </a:pPr>
            <a:r>
              <a:rPr lang="es-ES" sz="1100" cap="small"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s-ES" sz="1100" cap="small"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Università</a:t>
            </a:r>
            <a:r>
              <a:rPr lang="es-ES" sz="1100" cap="small"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di </a:t>
            </a:r>
            <a:r>
              <a:rPr lang="es-ES" sz="1100" cap="small"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Napoli</a:t>
            </a:r>
            <a:r>
              <a:rPr lang="es-ES" sz="1100" cap="small"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Federico II</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i="1" cap="small" dirty="0" err="1">
                <a:latin typeface="Times New Roman" panose="02020603050405020304" pitchFamily="18" charset="0"/>
                <a:ea typeface="Calibri" panose="020F0502020204030204" pitchFamily="34" charset="0"/>
                <a:cs typeface="Times New Roman" panose="02020603050405020304" pitchFamily="18" charset="0"/>
              </a:rPr>
              <a:t>Plebiculam</a:t>
            </a:r>
            <a:r>
              <a:rPr lang="en-US" sz="1200" i="1" cap="small" dirty="0">
                <a:latin typeface="Times New Roman" panose="02020603050405020304" pitchFamily="18" charset="0"/>
                <a:ea typeface="Calibri" panose="020F0502020204030204" pitchFamily="34" charset="0"/>
                <a:cs typeface="Times New Roman" panose="02020603050405020304" pitchFamily="18" charset="0"/>
              </a:rPr>
              <a:t> </a:t>
            </a:r>
            <a:r>
              <a:rPr lang="en-US" sz="1200" i="1" cap="small" dirty="0" err="1">
                <a:latin typeface="Times New Roman" panose="02020603050405020304" pitchFamily="18" charset="0"/>
                <a:ea typeface="Calibri" panose="020F0502020204030204" pitchFamily="34" charset="0"/>
                <a:cs typeface="Times New Roman" panose="02020603050405020304" pitchFamily="18" charset="0"/>
              </a:rPr>
              <a:t>pascere</a:t>
            </a:r>
            <a:r>
              <a:rPr lang="en-US" sz="1200" cap="small" dirty="0">
                <a:latin typeface="Times New Roman" panose="02020603050405020304" pitchFamily="18" charset="0"/>
                <a:ea typeface="Calibri" panose="020F0502020204030204" pitchFamily="34" charset="0"/>
                <a:cs typeface="Times New Roman" panose="02020603050405020304" pitchFamily="18" charset="0"/>
              </a:rPr>
              <a:t>: looking for Roman welfare state</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800"/>
              </a:spcAft>
            </a:pPr>
            <a:r>
              <a:rPr lang="en-US" sz="1100" dirty="0">
                <a:latin typeface="Times New Roman" panose="02020603050405020304" pitchFamily="18" charset="0"/>
                <a:ea typeface="Calibri" panose="020F0502020204030204" pitchFamily="34" charset="0"/>
                <a:cs typeface="Times New Roman" panose="02020603050405020304" pitchFamily="18" charset="0"/>
              </a:rPr>
              <a:t>Ancient Rome was a megalopolis, with a population of allegedly one million people. Feeding such a huge population proved to be a problem, and since the time of Caius Gracchus, the idea that the Roman state would do its share to provide Roman </a:t>
            </a:r>
            <a:r>
              <a:rPr lang="en-US" sz="1100" i="1" dirty="0">
                <a:latin typeface="Times New Roman" panose="02020603050405020304" pitchFamily="18" charset="0"/>
                <a:ea typeface="Calibri" panose="020F0502020204030204" pitchFamily="34" charset="0"/>
                <a:cs typeface="Times New Roman" panose="02020603050405020304" pitchFamily="18" charset="0"/>
              </a:rPr>
              <a:t>plebs</a:t>
            </a:r>
            <a:r>
              <a:rPr lang="en-US" sz="1100" dirty="0">
                <a:latin typeface="Times New Roman" panose="02020603050405020304" pitchFamily="18" charset="0"/>
                <a:ea typeface="Calibri" panose="020F0502020204030204" pitchFamily="34" charset="0"/>
                <a:cs typeface="Times New Roman" panose="02020603050405020304" pitchFamily="18" charset="0"/>
              </a:rPr>
              <a:t> with basic food became common sense. With the imperial age, this task was taken care of by the emperors. Apart from the ever-increasing provisions of free food to entitled citizens of Rome, emperors would offer paid jobs to the Roman </a:t>
            </a:r>
            <a:r>
              <a:rPr lang="en-US" sz="1100" i="1" dirty="0">
                <a:latin typeface="Times New Roman" panose="02020603050405020304" pitchFamily="18" charset="0"/>
                <a:ea typeface="Calibri" panose="020F0502020204030204" pitchFamily="34" charset="0"/>
                <a:cs typeface="Times New Roman" panose="02020603050405020304" pitchFamily="18" charset="0"/>
              </a:rPr>
              <a:t>plebs</a:t>
            </a:r>
            <a:r>
              <a:rPr lang="en-US" sz="1100" dirty="0">
                <a:latin typeface="Times New Roman" panose="02020603050405020304" pitchFamily="18" charset="0"/>
                <a:ea typeface="Calibri" panose="020F0502020204030204" pitchFamily="34" charset="0"/>
                <a:cs typeface="Times New Roman" panose="02020603050405020304" pitchFamily="18" charset="0"/>
              </a:rPr>
              <a:t>, through generous programs of public works. This guaranteed a somewhat regular source of income to the poorest families in Rome. The aim of the paper is to revise the expenditure programs of the Roman emperors from Augustus to the </a:t>
            </a:r>
            <a:r>
              <a:rPr lang="en-US" sz="1100" dirty="0" err="1">
                <a:latin typeface="Times New Roman" panose="02020603050405020304" pitchFamily="18" charset="0"/>
                <a:ea typeface="Calibri" panose="020F0502020204030204" pitchFamily="34" charset="0"/>
                <a:cs typeface="Times New Roman" panose="02020603050405020304" pitchFamily="18" charset="0"/>
              </a:rPr>
              <a:t>Antonines</a:t>
            </a:r>
            <a:r>
              <a:rPr lang="en-US" sz="1100" dirty="0">
                <a:latin typeface="Times New Roman" panose="02020603050405020304" pitchFamily="18" charset="0"/>
                <a:ea typeface="Calibri" panose="020F0502020204030204" pitchFamily="34" charset="0"/>
                <a:cs typeface="Times New Roman" panose="02020603050405020304" pitchFamily="18" charset="0"/>
              </a:rPr>
              <a:t>, to investigate what was the economic mentality beyond this approach and if we can conceive the idea of a rudimental welfare state well before Trajan’s famous </a:t>
            </a:r>
            <a:r>
              <a:rPr lang="en-US" sz="1100" i="1" dirty="0" err="1">
                <a:latin typeface="Times New Roman" panose="02020603050405020304" pitchFamily="18" charset="0"/>
                <a:ea typeface="Calibri" panose="020F0502020204030204" pitchFamily="34" charset="0"/>
                <a:cs typeface="Times New Roman" panose="02020603050405020304" pitchFamily="18" charset="0"/>
              </a:rPr>
              <a:t>alimenta</a:t>
            </a:r>
            <a:r>
              <a:rPr lang="en-US" sz="1100" dirty="0">
                <a:latin typeface="Times New Roman" panose="02020603050405020304" pitchFamily="18" charset="0"/>
                <a:ea typeface="Calibri" panose="020F0502020204030204" pitchFamily="34" charset="0"/>
                <a:cs typeface="Times New Roman" panose="02020603050405020304" pitchFamily="18" charset="0"/>
              </a:rPr>
              <a:t>, aimed at improving the economic situation of poor and marginalized citizens.</a:t>
            </a:r>
            <a:r>
              <a:rPr lang="es-ES" sz="1100" dirty="0">
                <a:latin typeface="Calibri" panose="020F0502020204030204" pitchFamily="34" charset="0"/>
                <a:ea typeface="Calibri" panose="020F0502020204030204" pitchFamily="34" charset="0"/>
                <a:cs typeface="Times New Roman" panose="02020603050405020304" pitchFamily="18" charset="0"/>
              </a:rPr>
              <a:t> </a:t>
            </a:r>
          </a:p>
          <a:p>
            <a:pPr algn="r">
              <a:lnSpc>
                <a:spcPct val="107000"/>
              </a:lnSpc>
              <a:spcAft>
                <a:spcPts val="300"/>
              </a:spcAft>
            </a:pPr>
            <a:r>
              <a:rPr lang="es-ES" sz="1100" b="1" cap="small" dirty="0" err="1">
                <a:latin typeface="Times New Roman" panose="02020603050405020304" pitchFamily="18" charset="0"/>
                <a:ea typeface="Calibri" panose="020F0502020204030204" pitchFamily="34" charset="0"/>
                <a:cs typeface="Times New Roman" panose="02020603050405020304" pitchFamily="18" charset="0"/>
              </a:rPr>
              <a:t>Paiaro</a:t>
            </a:r>
            <a:r>
              <a:rPr lang="es-ES" sz="1100" b="1" cap="small" dirty="0">
                <a:latin typeface="Times New Roman" panose="02020603050405020304" pitchFamily="18" charset="0"/>
                <a:ea typeface="Calibri" panose="020F0502020204030204" pitchFamily="34" charset="0"/>
                <a:cs typeface="Times New Roman" panose="02020603050405020304" pitchFamily="18" charset="0"/>
              </a:rPr>
              <a:t>, Diego</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es-ES" sz="1100" cap="small" dirty="0">
                <a:latin typeface="Times New Roman" panose="02020603050405020304" pitchFamily="18" charset="0"/>
                <a:ea typeface="Calibri" panose="020F0502020204030204" pitchFamily="34" charset="0"/>
                <a:cs typeface="Times New Roman" panose="02020603050405020304" pitchFamily="18" charset="0"/>
              </a:rPr>
              <a:t>Universidad de Buenos Aires – Universidad Nacional de General Sarmiento – CONICET</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300"/>
              </a:spcAft>
            </a:pPr>
            <a:r>
              <a:rPr lang="es-ES" sz="1100" b="1" cap="small" dirty="0">
                <a:latin typeface="Times New Roman" panose="02020603050405020304" pitchFamily="18" charset="0"/>
                <a:ea typeface="Calibri" panose="020F0502020204030204" pitchFamily="34" charset="0"/>
                <a:cs typeface="Times New Roman" panose="02020603050405020304" pitchFamily="18" charset="0"/>
              </a:rPr>
              <a:t>Requena, Mariano</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1800"/>
              </a:spcAft>
            </a:pPr>
            <a:r>
              <a:rPr lang="es-ES" sz="1100" cap="small" dirty="0">
                <a:latin typeface="Times New Roman" panose="02020603050405020304" pitchFamily="18" charset="0"/>
                <a:ea typeface="Calibri" panose="020F0502020204030204" pitchFamily="34" charset="0"/>
                <a:cs typeface="Times New Roman" panose="02020603050405020304" pitchFamily="18" charset="0"/>
              </a:rPr>
              <a:t>Universidad de Buenos Aires – Universidad Nacional de General Sarmiento – Universidad Nacional de San Martín</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s-ES" sz="1200" cap="small" dirty="0">
                <a:latin typeface="Times New Roman" panose="02020603050405020304" pitchFamily="18" charset="0"/>
                <a:ea typeface="Calibri" panose="020F0502020204030204" pitchFamily="34" charset="0"/>
                <a:cs typeface="Times New Roman" panose="02020603050405020304" pitchFamily="18" charset="0"/>
              </a:rPr>
              <a:t>Pobreza, ¿exclusión y dependencia?: el caso del </a:t>
            </a:r>
            <a:r>
              <a:rPr lang="es-ES" sz="1200" i="1" cap="small" dirty="0" err="1">
                <a:latin typeface="Times New Roman" panose="02020603050405020304" pitchFamily="18" charset="0"/>
                <a:ea typeface="Calibri" panose="020F0502020204030204" pitchFamily="34" charset="0"/>
                <a:cs typeface="Times New Roman" panose="02020603050405020304" pitchFamily="18" charset="0"/>
              </a:rPr>
              <a:t>dêmos</a:t>
            </a:r>
            <a:r>
              <a:rPr lang="es-ES" sz="1200" i="1" cap="small" dirty="0">
                <a:latin typeface="Times New Roman" panose="02020603050405020304" pitchFamily="18" charset="0"/>
                <a:ea typeface="Calibri" panose="020F0502020204030204" pitchFamily="34" charset="0"/>
                <a:cs typeface="Times New Roman" panose="02020603050405020304" pitchFamily="18" charset="0"/>
              </a:rPr>
              <a:t> </a:t>
            </a:r>
            <a:r>
              <a:rPr lang="es-ES" sz="1200" cap="small" dirty="0">
                <a:latin typeface="Times New Roman" panose="02020603050405020304" pitchFamily="18" charset="0"/>
                <a:ea typeface="Calibri" panose="020F0502020204030204" pitchFamily="34" charset="0"/>
                <a:cs typeface="Times New Roman" panose="02020603050405020304" pitchFamily="18" charset="0"/>
              </a:rPr>
              <a:t>en la Atenas Clásica</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Resumen: La democracia ateniense supuso una experiencia histórica singular en la que un cierto grado de desigualdad socioeconómica coexistió con un profundo desarrollo de la igualdad política entre los ciudadanos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isonomía</a:t>
            </a:r>
            <a:r>
              <a:rPr lang="es-ES" sz="1100" dirty="0">
                <a:latin typeface="Times New Roman" panose="02020603050405020304" pitchFamily="18" charset="0"/>
                <a:ea typeface="Calibri" panose="020F0502020204030204" pitchFamily="34" charset="0"/>
                <a:cs typeface="Times New Roman" panose="02020603050405020304" pitchFamily="18" charset="0"/>
              </a:rPr>
              <a:t>). En este trabajo, proponemos analizar la situación de los ciudadanos que podemos caracterizar como “pobres” (tanto por su realidad socioeconómica o porque las fuentes disponibles los califican de ese modo) en relación con dos elementos que consideramos fuertemente vinculados: la exclusión y la dependencia. A este respecto, resulta frecuente que los especialistas interpreten que las condiciones socioeconómicas que imperaron en Atenas fueron lo suficientemente severas –agravadas, incluso, con el fin de la Guerra del Peloponeso– como para poner en entredicho la capacidad de protección que los derechos de ciudadanía otorgaron a los sectores empobrecidos del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dêmos</a:t>
            </a:r>
            <a:r>
              <a:rPr lang="es-ES" sz="1100" dirty="0">
                <a:latin typeface="Times New Roman" panose="02020603050405020304" pitchFamily="18" charset="0"/>
                <a:ea typeface="Calibri" panose="020F0502020204030204" pitchFamily="34" charset="0"/>
                <a:cs typeface="Times New Roman" panose="02020603050405020304" pitchFamily="18" charset="0"/>
              </a:rPr>
              <a:t>. Esto habría sido hasta tal punto de este modo que, al menos a un nivel discursivo o simbólico, los ciudadanos pobres resultaron asimilados frecuentemente a los esclavos. </a:t>
            </a:r>
          </a:p>
          <a:p>
            <a:pPr algn="just">
              <a:lnSpc>
                <a:spcPct val="107000"/>
              </a:lnSpc>
              <a:spcAft>
                <a:spcPts val="600"/>
              </a:spcAft>
            </a:pP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a:extLst>
              <a:ext uri="{FF2B5EF4-FFF2-40B4-BE49-F238E27FC236}">
                <a16:creationId xmlns:a16="http://schemas.microsoft.com/office/drawing/2014/main" id="{6B136E85-F480-C717-3E75-310EC4477AE6}"/>
              </a:ext>
            </a:extLst>
          </p:cNvPr>
          <p:cNvSpPr/>
          <p:nvPr/>
        </p:nvSpPr>
        <p:spPr>
          <a:xfrm>
            <a:off x="328612" y="8420549"/>
            <a:ext cx="6838950" cy="1179169"/>
          </a:xfrm>
          <a:prstGeom prst="rect">
            <a:avLst/>
          </a:prstGeom>
        </p:spPr>
        <p:txBody>
          <a:bodyPr wrap="square">
            <a:spAutoFit/>
          </a:bodyPr>
          <a:lstStyle/>
          <a:p>
            <a:pPr lvl="0" algn="just">
              <a:lnSpc>
                <a:spcPct val="107000"/>
              </a:lnSpc>
              <a:spcAft>
                <a:spcPts val="800"/>
              </a:spcAft>
            </a:pPr>
            <a:r>
              <a:rPr lang="es-ES" sz="1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En nuestro trabajo buscaremos analizar la situación socioeconómica del </a:t>
            </a:r>
            <a:r>
              <a:rPr lang="es-ES" sz="11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dêmos</a:t>
            </a:r>
            <a:r>
              <a:rPr lang="es-ES" sz="11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s-ES" sz="1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pobre tomando en cuenta el carácter de parte de las fuentes a nuestra disposición. Es decir, buscaremos leer la documentación a nuestro alcance no únicamente como una descripción del escenario social sino también como parte de un contexto discursivo caracterizado por los desafíos (abiertos o velados) al orden democrático. Finalmente, plantearemos una serie de reflexiones teóricas para aprehender la problemática de la exclusión y de las relaciones de dependencia en la </a:t>
            </a:r>
            <a:r>
              <a:rPr lang="es-ES" sz="11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pólis</a:t>
            </a:r>
            <a:r>
              <a:rPr lang="es-ES" sz="11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s-ES" sz="1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ateniense en particular y en el mundo </a:t>
            </a:r>
            <a:r>
              <a:rPr lang="es-ES" sz="1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precapitalista</a:t>
            </a:r>
            <a:r>
              <a:rPr lang="es-ES" sz="1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en general.</a:t>
            </a:r>
            <a:endParaRPr lang="es-E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8299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t="-3000" b="-3000"/>
          </a:stretch>
        </a:blipFill>
        <a:effectLst/>
      </p:bgPr>
    </p:bg>
    <p:spTree>
      <p:nvGrpSpPr>
        <p:cNvPr id="1" name=""/>
        <p:cNvGrpSpPr/>
        <p:nvPr/>
      </p:nvGrpSpPr>
      <p:grpSpPr>
        <a:xfrm>
          <a:off x="0" y="0"/>
          <a:ext cx="0" cy="0"/>
          <a:chOff x="0" y="0"/>
          <a:chExt cx="0" cy="0"/>
        </a:xfrm>
      </p:grpSpPr>
      <p:sp>
        <p:nvSpPr>
          <p:cNvPr id="3" name="Rectángulo 2"/>
          <p:cNvSpPr/>
          <p:nvPr/>
        </p:nvSpPr>
        <p:spPr>
          <a:xfrm>
            <a:off x="360362" y="511687"/>
            <a:ext cx="6838950" cy="5157117"/>
          </a:xfrm>
          <a:prstGeom prst="rect">
            <a:avLst/>
          </a:prstGeom>
        </p:spPr>
        <p:txBody>
          <a:bodyPr wrap="square">
            <a:spAutoFit/>
          </a:bodyPr>
          <a:lstStyle/>
          <a:p>
            <a:pPr algn="r">
              <a:lnSpc>
                <a:spcPct val="107000"/>
              </a:lnSpc>
              <a:spcAft>
                <a:spcPts val="300"/>
              </a:spcAft>
            </a:pPr>
            <a:r>
              <a:rPr lang="fr-FR" sz="1100" b="1" cap="small" dirty="0">
                <a:latin typeface="Times New Roman" panose="02020603050405020304" pitchFamily="18" charset="0"/>
                <a:ea typeface="Arial Unicode MS" panose="020B0604020202020204" pitchFamily="34" charset="-128"/>
                <a:cs typeface="Times New Roman" panose="02020603050405020304" pitchFamily="18" charset="0"/>
              </a:rPr>
              <a:t>Paradiso, Annalisa</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1200"/>
              </a:spcAft>
            </a:pPr>
            <a:r>
              <a:rPr lang="fr-FR" sz="1100" cap="small" dirty="0">
                <a:latin typeface="Times New Roman" panose="02020603050405020304" pitchFamily="18" charset="0"/>
                <a:ea typeface="Arial Unicode MS" panose="020B0604020202020204" pitchFamily="34" charset="-128"/>
                <a:cs typeface="Times New Roman" panose="02020603050405020304" pitchFamily="18" charset="0"/>
              </a:rPr>
              <a:t>Università degli studi di Bari</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fr-FR" sz="1200" cap="small" dirty="0">
                <a:latin typeface="Times New Roman" panose="02020603050405020304" pitchFamily="18" charset="0"/>
                <a:ea typeface="Arial Unicode MS" panose="020B0604020202020204" pitchFamily="34" charset="-128"/>
                <a:cs typeface="Times New Roman" panose="02020603050405020304" pitchFamily="18" charset="0"/>
              </a:rPr>
              <a:t>Ardys, roi de Lydie, charron et hôtelier</a:t>
            </a:r>
            <a:endParaRPr lang="es-E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r>
              <a:rPr lang="fr-FR" sz="1100" dirty="0">
                <a:latin typeface="Times New Roman" panose="02020603050405020304" pitchFamily="18" charset="0"/>
                <a:ea typeface="Arial Unicode MS" panose="020B0604020202020204" pitchFamily="34" charset="-128"/>
                <a:cs typeface="Times New Roman" panose="02020603050405020304" pitchFamily="18" charset="0"/>
              </a:rPr>
              <a:t>Resumen : Selon Xanthos de Lydie, transmis par Nicolas de Damas (</a:t>
            </a:r>
            <a:r>
              <a:rPr lang="fr-FR" sz="1100" i="1" dirty="0">
                <a:latin typeface="Times New Roman" panose="02020603050405020304" pitchFamily="18" charset="0"/>
                <a:ea typeface="Arial Unicode MS" panose="020B0604020202020204" pitchFamily="34" charset="-128"/>
                <a:cs typeface="Times New Roman" panose="02020603050405020304" pitchFamily="18" charset="0"/>
              </a:rPr>
              <a:t>BNJ</a:t>
            </a:r>
            <a:r>
              <a:rPr lang="fr-FR" sz="1100" dirty="0">
                <a:latin typeface="Times New Roman" panose="02020603050405020304" pitchFamily="18" charset="0"/>
                <a:ea typeface="Arial Unicode MS" panose="020B0604020202020204" pitchFamily="34" charset="-128"/>
                <a:cs typeface="Times New Roman" panose="02020603050405020304" pitchFamily="18" charset="0"/>
              </a:rPr>
              <a:t> 765 F34/90 F 44), le roi héraclide Ardys est obligé de s’exiler précipitamment de Sardes avec sa femme et sa fille, suite à la prise du pouvoir par son cousin Spermès et sa belle-sœur Damonnô. Il se trouve dans une telle pauvreté qu’il gagne sa vie a Cymé comme charron, puis comme h</a:t>
            </a:r>
            <a:r>
              <a:rPr lang="fr-FR" sz="1100" i="1" dirty="0">
                <a:latin typeface="Times New Roman" panose="02020603050405020304" pitchFamily="18" charset="0"/>
                <a:ea typeface="Arial Unicode MS" panose="020B0604020202020204" pitchFamily="34" charset="-128"/>
                <a:cs typeface="Times New Roman" panose="02020603050405020304" pitchFamily="18" charset="0"/>
              </a:rPr>
              <a:t>ô</a:t>
            </a:r>
            <a:r>
              <a:rPr lang="fr-FR" sz="1100" dirty="0">
                <a:latin typeface="Times New Roman" panose="02020603050405020304" pitchFamily="18" charset="0"/>
                <a:ea typeface="Arial Unicode MS" panose="020B0604020202020204" pitchFamily="34" charset="-128"/>
                <a:cs typeface="Times New Roman" panose="02020603050405020304" pitchFamily="18" charset="0"/>
              </a:rPr>
              <a:t>telier. Dans sa </a:t>
            </a:r>
            <a:r>
              <a:rPr lang="fr-FR" sz="1100" i="1" dirty="0">
                <a:latin typeface="Times New Roman" panose="02020603050405020304" pitchFamily="18" charset="0"/>
                <a:ea typeface="Arial Unicode MS" panose="020B0604020202020204" pitchFamily="34" charset="-128"/>
                <a:cs typeface="Times New Roman" panose="02020603050405020304" pitchFamily="18" charset="0"/>
              </a:rPr>
              <a:t>Constitution de Cymé</a:t>
            </a:r>
            <a:r>
              <a:rPr lang="fr-FR" sz="1100" dirty="0">
                <a:latin typeface="Times New Roman" panose="02020603050405020304" pitchFamily="18" charset="0"/>
                <a:ea typeface="Arial Unicode MS" panose="020B0604020202020204" pitchFamily="34" charset="-128"/>
                <a:cs typeface="Times New Roman" panose="02020603050405020304" pitchFamily="18" charset="0"/>
              </a:rPr>
              <a:t>, Aristote relate une tradition semblable, mais philo-grecque (fr. 611, 36 Rose</a:t>
            </a:r>
            <a:r>
              <a:rPr lang="fr-FR" sz="1100" baseline="30000" dirty="0">
                <a:latin typeface="Times New Roman" panose="02020603050405020304" pitchFamily="18" charset="0"/>
                <a:ea typeface="Arial Unicode MS" panose="020B0604020202020204" pitchFamily="34" charset="-128"/>
                <a:cs typeface="Times New Roman" panose="02020603050405020304" pitchFamily="18" charset="0"/>
              </a:rPr>
              <a:t>3</a:t>
            </a:r>
            <a:r>
              <a:rPr lang="fr-FR" sz="1100" dirty="0">
                <a:latin typeface="Times New Roman" panose="02020603050405020304" pitchFamily="18" charset="0"/>
                <a:ea typeface="Arial Unicode MS" panose="020B0604020202020204" pitchFamily="34" charset="-128"/>
                <a:cs typeface="Times New Roman" panose="02020603050405020304" pitchFamily="18" charset="0"/>
              </a:rPr>
              <a:t>). La pauvreté d’Ardys est la conséquence de l’exclusion politique et de l’exile : néanmoins, le choix de ses solutions nécessite une enquête.</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100" dirty="0">
                <a:latin typeface="Times New Roman" panose="02020603050405020304" pitchFamily="18" charset="0"/>
                <a:ea typeface="Arial Unicode MS" panose="020B0604020202020204" pitchFamily="34" charset="-128"/>
                <a:cs typeface="Times New Roman" panose="02020603050405020304" pitchFamily="18" charset="0"/>
              </a:rPr>
              <a:t> </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300"/>
              </a:spcAft>
            </a:pPr>
            <a:r>
              <a:rPr lang="fr-FR" sz="1100" b="1" cap="small" dirty="0">
                <a:latin typeface="Times New Roman" panose="02020603050405020304" pitchFamily="18" charset="0"/>
                <a:ea typeface="Arial Unicode MS" panose="020B0604020202020204" pitchFamily="34" charset="-128"/>
                <a:cs typeface="Times New Roman" panose="02020603050405020304" pitchFamily="18" charset="0"/>
              </a:rPr>
              <a:t>Pascual, José</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1200"/>
              </a:spcAft>
            </a:pPr>
            <a:r>
              <a:rPr lang="fr-FR" sz="1100" cap="small" dirty="0">
                <a:latin typeface="Times New Roman" panose="02020603050405020304" pitchFamily="18" charset="0"/>
                <a:ea typeface="Arial Unicode MS" panose="020B0604020202020204" pitchFamily="34" charset="-128"/>
                <a:cs typeface="Times New Roman" panose="02020603050405020304" pitchFamily="18" charset="0"/>
              </a:rPr>
              <a:t>Universidad Autónoma de Madrid</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s-ES" sz="1200" i="1" cap="small" dirty="0" err="1">
                <a:latin typeface="Times New Roman" panose="02020603050405020304" pitchFamily="18" charset="0"/>
                <a:ea typeface="Calibri" panose="020F0502020204030204" pitchFamily="34" charset="0"/>
                <a:cs typeface="Times New Roman" panose="02020603050405020304" pitchFamily="18" charset="0"/>
              </a:rPr>
              <a:t>Psiloí</a:t>
            </a:r>
            <a:r>
              <a:rPr lang="es-ES" sz="1200" i="1" cap="small" dirty="0">
                <a:latin typeface="Times New Roman" panose="02020603050405020304" pitchFamily="18" charset="0"/>
                <a:ea typeface="Calibri" panose="020F0502020204030204" pitchFamily="34" charset="0"/>
                <a:cs typeface="Times New Roman" panose="02020603050405020304" pitchFamily="18" charset="0"/>
              </a:rPr>
              <a:t> y </a:t>
            </a:r>
            <a:r>
              <a:rPr lang="es-ES" sz="1200" i="1" cap="small" dirty="0" err="1">
                <a:latin typeface="Times New Roman" panose="02020603050405020304" pitchFamily="18" charset="0"/>
                <a:ea typeface="Calibri" panose="020F0502020204030204" pitchFamily="34" charset="0"/>
                <a:cs typeface="Times New Roman" panose="02020603050405020304" pitchFamily="18" charset="0"/>
              </a:rPr>
              <a:t>hámippoi</a:t>
            </a:r>
            <a:r>
              <a:rPr lang="es-ES" sz="1200" cap="small" dirty="0">
                <a:latin typeface="Times New Roman" panose="02020603050405020304" pitchFamily="18" charset="0"/>
                <a:ea typeface="Calibri" panose="020F0502020204030204" pitchFamily="34" charset="0"/>
                <a:cs typeface="Times New Roman" panose="02020603050405020304" pitchFamily="18" charset="0"/>
              </a:rPr>
              <a:t>, pobreza y limitación de la ciudadanía en Beocia</a:t>
            </a:r>
            <a:endParaRPr lang="es-E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s-ES" sz="1100" dirty="0">
                <a:latin typeface="Times New Roman" panose="02020603050405020304" pitchFamily="18" charset="0"/>
                <a:ea typeface="Calibri" panose="020F0502020204030204" pitchFamily="34" charset="0"/>
                <a:cs typeface="Times New Roman" panose="02020603050405020304" pitchFamily="18" charset="0"/>
              </a:rPr>
              <a:t>Resumen: Partiendo de los relatos de </a:t>
            </a:r>
            <a:r>
              <a:rPr lang="es-ES" sz="1100" dirty="0" err="1">
                <a:latin typeface="Times New Roman" panose="02020603050405020304" pitchFamily="18" charset="0"/>
                <a:ea typeface="Calibri" panose="020F0502020204030204" pitchFamily="34" charset="0"/>
                <a:cs typeface="Times New Roman" panose="02020603050405020304" pitchFamily="18" charset="0"/>
              </a:rPr>
              <a:t>Tucídides</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Thuc</a:t>
            </a:r>
            <a:r>
              <a:rPr lang="es-ES" sz="1100" dirty="0">
                <a:latin typeface="Times New Roman" panose="02020603050405020304" pitchFamily="18" charset="0"/>
                <a:ea typeface="Calibri" panose="020F0502020204030204" pitchFamily="34" charset="0"/>
                <a:cs typeface="Times New Roman" panose="02020603050405020304" pitchFamily="18" charset="0"/>
              </a:rPr>
              <a:t>. 4.93.2-94.1; 5.57.2) y Jenofonte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Hel</a:t>
            </a:r>
            <a:r>
              <a:rPr lang="es-ES" sz="1100" dirty="0">
                <a:latin typeface="Times New Roman" panose="02020603050405020304" pitchFamily="18" charset="0"/>
                <a:ea typeface="Calibri" panose="020F0502020204030204" pitchFamily="34" charset="0"/>
                <a:cs typeface="Times New Roman" panose="02020603050405020304" pitchFamily="18" charset="0"/>
              </a:rPr>
              <a:t>. 7.5.23), y con ayuda de otros autores (por ejemplo las llamadas </a:t>
            </a:r>
            <a:r>
              <a:rPr lang="es-ES" sz="1100" i="1" dirty="0">
                <a:latin typeface="Times New Roman" panose="02020603050405020304" pitchFamily="18" charset="0"/>
                <a:ea typeface="Calibri" panose="020F0502020204030204" pitchFamily="34" charset="0"/>
                <a:cs typeface="Times New Roman" panose="02020603050405020304" pitchFamily="18" charset="0"/>
              </a:rPr>
              <a:t>Helénicas de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Oxirrinco</a:t>
            </a:r>
            <a:r>
              <a:rPr lang="es-ES" sz="1100" dirty="0">
                <a:latin typeface="Times New Roman" panose="02020603050405020304" pitchFamily="18" charset="0"/>
                <a:ea typeface="Calibri" panose="020F0502020204030204" pitchFamily="34" charset="0"/>
                <a:cs typeface="Times New Roman" panose="02020603050405020304" pitchFamily="18" charset="0"/>
              </a:rPr>
              <a:t>), intentaremos analizar los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psiloí</a:t>
            </a:r>
            <a:r>
              <a:rPr lang="es-ES" sz="1100" dirty="0">
                <a:latin typeface="Times New Roman" panose="02020603050405020304" pitchFamily="18" charset="0"/>
                <a:ea typeface="Calibri" panose="020F0502020204030204" pitchFamily="34" charset="0"/>
                <a:cs typeface="Times New Roman" panose="02020603050405020304" pitchFamily="18" charset="0"/>
              </a:rPr>
              <a:t> y los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hámippoi</a:t>
            </a:r>
            <a:r>
              <a:rPr lang="es-ES" sz="1100" dirty="0">
                <a:latin typeface="Times New Roman" panose="02020603050405020304" pitchFamily="18" charset="0"/>
                <a:ea typeface="Calibri" panose="020F0502020204030204" pitchFamily="34" charset="0"/>
                <a:cs typeface="Times New Roman" panose="02020603050405020304" pitchFamily="18" charset="0"/>
              </a:rPr>
              <a:t>, que formaban parte del ejército federal beocio, profundizando no sólo en su presencia en el ámbito militar como dos cuerpos diferentes de infantería ligera compuestos por ciudadanos, y no por metecos o mercenarios, sino también en su naturaleza y componente social como un sector depauperado de la ciudadanía (los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psiloí</a:t>
            </a:r>
            <a:r>
              <a:rPr lang="es-ES" sz="1100" dirty="0">
                <a:latin typeface="Times New Roman" panose="02020603050405020304" pitchFamily="18" charset="0"/>
                <a:ea typeface="Calibri" panose="020F0502020204030204" pitchFamily="34" charset="0"/>
                <a:cs typeface="Times New Roman" panose="02020603050405020304" pitchFamily="18" charset="0"/>
              </a:rPr>
              <a:t> pueden interpretarse desde el punto de vista etimológico como “desprovistos de todo”, “aquellos que no tienen nada” o incluso “desnudos”). Asimismo, examinaremos las limitaciones y exclusiones ideológicas y normativas a sus derechos ciudadanos que se les imponía con relación a su condición, ya fuera en la Confederación Beocia o en las diversas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póleis</a:t>
            </a:r>
            <a:r>
              <a:rPr lang="es-ES" sz="1100" dirty="0">
                <a:latin typeface="Times New Roman" panose="02020603050405020304" pitchFamily="18" charset="0"/>
                <a:ea typeface="Calibri" panose="020F0502020204030204" pitchFamily="34" charset="0"/>
                <a:cs typeface="Times New Roman" panose="02020603050405020304" pitchFamily="18" charset="0"/>
              </a:rPr>
              <a:t> que conformaban dicho Estado federal.   </a:t>
            </a:r>
          </a:p>
          <a:p>
            <a:pPr algn="just">
              <a:lnSpc>
                <a:spcPct val="107000"/>
              </a:lnSpc>
              <a:spcAft>
                <a:spcPts val="600"/>
              </a:spcAft>
            </a:pPr>
            <a:endParaRPr lang="es-ES" sz="11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F6BD23DE-EB4B-2F4E-B8F6-B847CF65B915}"/>
              </a:ext>
            </a:extLst>
          </p:cNvPr>
          <p:cNvSpPr txBox="1"/>
          <p:nvPr/>
        </p:nvSpPr>
        <p:spPr>
          <a:xfrm>
            <a:off x="360361" y="5274344"/>
            <a:ext cx="6838949" cy="1600438"/>
          </a:xfrm>
          <a:prstGeom prst="rect">
            <a:avLst/>
          </a:prstGeom>
          <a:noFill/>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 altLang="es-ES" sz="1100" b="1" i="0" u="none" strike="noStrike" kern="1200" cap="sm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Plácido, Domingo</a:t>
            </a:r>
            <a:endParaRPr kumimoji="0" lang="es-ES" altLang="es-ES" sz="1100" b="0" i="0" u="none" strike="noStrike" kern="1200" cap="small"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0" fontAlgn="base" latinLnBrk="0" hangingPunct="0">
              <a:lnSpc>
                <a:spcPct val="100000"/>
              </a:lnSpc>
              <a:spcBef>
                <a:spcPct val="0"/>
              </a:spcBef>
              <a:spcAft>
                <a:spcPts val="1200"/>
              </a:spcAft>
              <a:buClrTx/>
              <a:buSzTx/>
              <a:buFontTx/>
              <a:buNone/>
              <a:tabLst/>
              <a:defRPr/>
            </a:pPr>
            <a:r>
              <a:rPr kumimoji="0" lang="es-ES" altLang="es-ES" sz="1100" b="0" i="0" u="none" strike="noStrike" kern="1200" cap="sm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Universidad Complutense de Madrid</a:t>
            </a:r>
            <a:endParaRPr kumimoji="0" lang="es-ES" altLang="es-ES" sz="1100" b="0" i="0" u="none" strike="noStrike" kern="1200" cap="small"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altLang="es-ES" sz="1200" b="0" i="0" u="none" strike="noStrike" kern="1200" cap="small" spc="0" normalizeH="0" baseline="0" noProof="0" dirty="0">
                <a:ln>
                  <a:noFill/>
                </a:ln>
                <a:solidFill>
                  <a:srgbClr val="222222"/>
                </a:solidFill>
                <a:effectLst/>
                <a:uLnTx/>
                <a:uFillTx/>
                <a:latin typeface="Times New Roman" panose="02020603050405020304" pitchFamily="18" charset="0"/>
                <a:ea typeface="Calibri" panose="020F0502020204030204" pitchFamily="34" charset="0"/>
                <a:cs typeface="Times New Roman" panose="02020603050405020304" pitchFamily="18" charset="0"/>
              </a:rPr>
              <a:t>Hermes, entre Pluto y </a:t>
            </a:r>
            <a:r>
              <a:rPr kumimoji="0" lang="es-ES" altLang="es-ES" sz="1200" b="0" i="0" u="none" strike="noStrike" kern="1200" cap="small" spc="0" normalizeH="0" baseline="0" noProof="0" dirty="0" err="1">
                <a:ln>
                  <a:noFill/>
                </a:ln>
                <a:solidFill>
                  <a:srgbClr val="222222"/>
                </a:solidFill>
                <a:effectLst/>
                <a:uLnTx/>
                <a:uFillTx/>
                <a:latin typeface="Times New Roman" panose="02020603050405020304" pitchFamily="18" charset="0"/>
                <a:ea typeface="Calibri" panose="020F0502020204030204" pitchFamily="34" charset="0"/>
                <a:cs typeface="Times New Roman" panose="02020603050405020304" pitchFamily="18" charset="0"/>
              </a:rPr>
              <a:t>Penía</a:t>
            </a:r>
            <a:endParaRPr kumimoji="0" lang="es-ES" altLang="es-ES" sz="1200" b="0" i="0" u="none" strike="noStrike" kern="1200" cap="small" spc="0" normalizeH="0" baseline="0" noProof="0" dirty="0">
              <a:ln>
                <a:noFill/>
              </a:ln>
              <a:solidFill>
                <a:srgbClr val="222222"/>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s-ES" altLang="es-ES" sz="1100" b="0" i="0" u="none" strike="noStrike" kern="1200" cap="small" spc="0" normalizeH="0" baseline="0" noProof="0" dirty="0">
              <a:ln>
                <a:noFill/>
              </a:ln>
              <a:solidFill>
                <a:srgbClr val="222222"/>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Las relaciones entre los personajes de la comedia siempre son extremadamente complejas y más en relación con el resto de los personajes.  El personaje que da nombre al </a:t>
            </a:r>
            <a:r>
              <a:rPr kumimoji="0" lang="es-ES" sz="11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Pluto</a:t>
            </a:r>
            <a:r>
              <a:rPr kumimoji="0" lang="es-E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de Aristófanes se relaciona con varios mortales, pero también interviene Hermes, divinidad de rasgos muy particulares, que tanto aquí como en otras intervenciones muestran rasgos muy humanos. D. Plácido.  </a:t>
            </a:r>
            <a:endParaRPr kumimoji="0" lang="es-ES" altLang="es-ES" sz="1100" b="0" i="0" u="none" strike="noStrike" kern="1200" cap="small" spc="0" normalizeH="0" baseline="0" noProof="0" dirty="0">
              <a:ln>
                <a:noFill/>
              </a:ln>
              <a:solidFill>
                <a:srgbClr val="222222"/>
              </a:solidFill>
              <a:effectLst/>
              <a:uLnTx/>
              <a:uFillTx/>
              <a:latin typeface="Times New Roman" panose="02020603050405020304" pitchFamily="18" charset="0"/>
              <a:ea typeface="+mn-ea"/>
              <a:cs typeface="Times New Roman" panose="02020603050405020304" pitchFamily="18" charset="0"/>
            </a:endParaRPr>
          </a:p>
        </p:txBody>
      </p:sp>
      <p:sp>
        <p:nvSpPr>
          <p:cNvPr id="4" name="CuadroTexto 3">
            <a:extLst>
              <a:ext uri="{FF2B5EF4-FFF2-40B4-BE49-F238E27FC236}">
                <a16:creationId xmlns:a16="http://schemas.microsoft.com/office/drawing/2014/main" id="{134D1FB2-85F4-1C8E-A3AE-F468DFEEF1EC}"/>
              </a:ext>
            </a:extLst>
          </p:cNvPr>
          <p:cNvSpPr txBox="1"/>
          <p:nvPr/>
        </p:nvSpPr>
        <p:spPr>
          <a:xfrm>
            <a:off x="360362" y="6946344"/>
            <a:ext cx="6838949" cy="3216265"/>
          </a:xfrm>
          <a:prstGeom prst="rect">
            <a:avLst/>
          </a:prstGeom>
          <a:noFill/>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 altLang="es-ES" sz="1100" b="1" i="0" u="none" strike="noStrike" kern="1200" cap="sm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Prieto, Alberto</a:t>
            </a:r>
            <a:endParaRPr kumimoji="0" lang="es-ES" altLang="es-ES" sz="1100" b="0" i="0" u="none" strike="noStrike" kern="1200" cap="small"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0" fontAlgn="base" latinLnBrk="0" hangingPunct="0">
              <a:lnSpc>
                <a:spcPct val="100000"/>
              </a:lnSpc>
              <a:spcBef>
                <a:spcPct val="0"/>
              </a:spcBef>
              <a:spcAft>
                <a:spcPts val="1200"/>
              </a:spcAft>
              <a:buClrTx/>
              <a:buSzTx/>
              <a:buFontTx/>
              <a:buNone/>
              <a:tabLst/>
              <a:defRPr/>
            </a:pPr>
            <a:r>
              <a:rPr kumimoji="0" lang="es-ES" altLang="es-ES" sz="1100" b="0" i="0" u="none" strike="noStrike" kern="1200" cap="sm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Universidad Autónoma de Barcelona</a:t>
            </a:r>
            <a:endParaRPr kumimoji="0" lang="es-ES" altLang="es-ES" sz="1100" b="0" i="0" u="none" strike="noStrike" kern="1200" cap="small"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ts val="600"/>
              </a:spcAft>
              <a:buClrTx/>
              <a:buSzTx/>
              <a:buFontTx/>
              <a:buNone/>
              <a:tabLst/>
              <a:defRPr/>
            </a:pPr>
            <a:r>
              <a:rPr kumimoji="0" lang="es-ES" altLang="es-ES" sz="1200" b="0" i="0" u="none" strike="noStrike" kern="1200" cap="sm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Los pobres en el cine de Romanos</a:t>
            </a:r>
            <a:endParaRPr kumimoji="0" lang="es-ES" altLang="es-ES" sz="1200" b="0" i="0" u="none" strike="noStrike" kern="1200" cap="small"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Resumen: La actual situación social  está evidenciando que la explotación del hombre por el hombre ha creado diversas situaciones de pobreza aunque su trabajo ha sido y es muy rentable para los que utilizan esas fuerzas de trabajo. En el caso de la esclavitud  antigua Plácido expuso como el estudio de esa forma de explotación podía ayudar a que los hombres del presente pudieran liberarse de las suyas propias. </a:t>
            </a:r>
            <a:endParaRPr kumimoji="0" lang="es-ES" altLang="es-E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El mundo del trabajo no suele aparecer en el cine, y menos aún en el cine de romanos en donde lo más frecuente es que los esclavos masculinos más fuertes sean gladiadores y los más débiles, al igual que las mujeres, estuvieran  destinados al servicio doméstico sin que se muestren  las numerosas y diversas actividades domésticas que unos y otros realizaban diariamente tal como lo describieron los escritores romanos y sobre todo puede verse en varios trabajos comentados en el XXX coloquio del </a:t>
            </a:r>
            <a:r>
              <a:rPr kumimoji="0" lang="es-ES" altLang="es-ES" sz="11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Girea</a:t>
            </a:r>
            <a:r>
              <a:rPr kumimoji="0" lang="es-ES" alt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s-ES" altLang="es-E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1200"/>
              </a:spcAft>
              <a:buClrTx/>
              <a:buSzTx/>
              <a:buFontTx/>
              <a:buNone/>
              <a:tabLst/>
              <a:defRPr/>
            </a:pPr>
            <a:r>
              <a:rPr kumimoji="0" lang="es-ES" alt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La presencia del mundo del trabajo es rara en el cine de romanos. Los espacios donde el poder quiere ser visto son los que aparecen continuamente en la pantalla mientras que los espacios sociales del trabajo o las viviendas de los pobres no suelen aparecer  en las películas de romanos como se puede observar en las películas  y series  de las que se comentará sobre todo las siguientes: Lecciones de Historia, La Caída del Imperio romana El signo de la cruz, Fabiola, El </a:t>
            </a:r>
            <a:r>
              <a:rPr kumimoji="0" lang="es-ES" altLang="es-ES" sz="11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Satyricón</a:t>
            </a:r>
            <a:r>
              <a:rPr kumimoji="0" lang="es-ES" alt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s-ES" altLang="es-ES" sz="11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Golfus</a:t>
            </a:r>
            <a:r>
              <a:rPr kumimoji="0" lang="es-ES" alt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de Roma, Quo </a:t>
            </a:r>
            <a:r>
              <a:rPr kumimoji="0" lang="es-ES" altLang="es-ES" sz="11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Vadis</a:t>
            </a:r>
            <a:r>
              <a:rPr kumimoji="0" lang="es-ES" alt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Espartaco, Roma, </a:t>
            </a:r>
            <a:r>
              <a:rPr kumimoji="0" lang="es-ES" altLang="es-ES" sz="11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Imperium</a:t>
            </a:r>
            <a:r>
              <a:rPr kumimoji="0" lang="es-ES" alt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Yo Claudio.</a:t>
            </a:r>
          </a:p>
        </p:txBody>
      </p:sp>
    </p:spTree>
    <p:extLst>
      <p:ext uri="{BB962C8B-B14F-4D97-AF65-F5344CB8AC3E}">
        <p14:creationId xmlns:p14="http://schemas.microsoft.com/office/powerpoint/2010/main" val="2796624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t="-3000" b="-3000"/>
          </a:stretch>
        </a:blipFill>
        <a:effectLst/>
      </p:bgPr>
    </p:bg>
    <p:spTree>
      <p:nvGrpSpPr>
        <p:cNvPr id="1" name=""/>
        <p:cNvGrpSpPr/>
        <p:nvPr/>
      </p:nvGrpSpPr>
      <p:grpSpPr>
        <a:xfrm>
          <a:off x="0" y="0"/>
          <a:ext cx="0" cy="0"/>
          <a:chOff x="0" y="0"/>
          <a:chExt cx="0" cy="0"/>
        </a:xfrm>
      </p:grpSpPr>
      <p:sp>
        <p:nvSpPr>
          <p:cNvPr id="7" name="Rectangle 4"/>
          <p:cNvSpPr>
            <a:spLocks noChangeArrowheads="1"/>
          </p:cNvSpPr>
          <p:nvPr/>
        </p:nvSpPr>
        <p:spPr bwMode="auto">
          <a:xfrm>
            <a:off x="636586" y="152220"/>
            <a:ext cx="6286500" cy="5281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918" tIns="45720" rIns="-180918"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s-ES" altLang="es-ES" sz="1100" b="0" i="0" u="none" strike="noStrike" cap="small" normalizeH="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altLang="es-ES" sz="1100" dirty="0">
              <a:latin typeface="Times New Roman" panose="02020603050405020304" pitchFamily="18" charset="0"/>
              <a:cs typeface="Times New Roman" panose="02020603050405020304" pitchFamily="18" charset="0"/>
            </a:endParaRPr>
          </a:p>
          <a:p>
            <a:pPr algn="r">
              <a:lnSpc>
                <a:spcPct val="107000"/>
              </a:lnSpc>
              <a:spcAft>
                <a:spcPts val="300"/>
              </a:spcAft>
            </a:pPr>
            <a:r>
              <a:rPr lang="es-ES" sz="1100" b="1" cap="small" dirty="0">
                <a:latin typeface="Times New Roman" panose="02020603050405020304" pitchFamily="18" charset="0"/>
                <a:ea typeface="Calibri" panose="020F0502020204030204" pitchFamily="34" charset="0"/>
                <a:cs typeface="Times New Roman" panose="02020603050405020304" pitchFamily="18" charset="0"/>
              </a:rPr>
              <a:t>Ramos-Taboada, Clara María</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1200"/>
              </a:spcAft>
            </a:pPr>
            <a:r>
              <a:rPr lang="es-ES" sz="1100" cap="small" dirty="0">
                <a:latin typeface="Times New Roman" panose="02020603050405020304" pitchFamily="18" charset="0"/>
                <a:ea typeface="Calibri" panose="020F0502020204030204" pitchFamily="34" charset="0"/>
                <a:cs typeface="Times New Roman" panose="02020603050405020304" pitchFamily="18" charset="0"/>
              </a:rPr>
              <a:t>Investigadora Externa Proyecto Libertos y libertas en Ostia (s. I a.C. – III d.C.): Movilidad social e identidad de grupo (PID2020-114696GB-I00)</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s-ES" sz="1200" cap="small" dirty="0">
                <a:latin typeface="Times New Roman" panose="02020603050405020304" pitchFamily="18" charset="0"/>
                <a:ea typeface="Calibri" panose="020F0502020204030204" pitchFamily="34" charset="0"/>
                <a:cs typeface="Times New Roman" panose="02020603050405020304" pitchFamily="18" charset="0"/>
              </a:rPr>
              <a:t>La poda de las raíces serviles: el abandono de la conmemoración de ascendientes por parte de los libertos</a:t>
            </a:r>
            <a:endParaRPr lang="es-ES" sz="12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1200"/>
              </a:spcAft>
              <a:buClrTx/>
              <a:buSzTx/>
              <a:buFontTx/>
              <a:buNone/>
              <a:tabLst/>
              <a:defRPr/>
            </a:pPr>
            <a:r>
              <a:rPr lang="es-ES" sz="1100" dirty="0">
                <a:latin typeface="Times New Roman" panose="02020603050405020304" pitchFamily="18" charset="0"/>
                <a:ea typeface="Calibri" panose="020F0502020204030204" pitchFamily="34" charset="0"/>
                <a:cs typeface="Times New Roman" panose="02020603050405020304" pitchFamily="18" charset="0"/>
              </a:rPr>
              <a:t>Paul Veyne (1990: 29-30), en sus comentarios del Satyricon, ya definía al sector liberto como un “fenómeno de una generación”. Sus hijos nacidos </a:t>
            </a:r>
            <a:r>
              <a:rPr lang="es-ES" sz="1100" dirty="0" err="1">
                <a:latin typeface="Times New Roman" panose="02020603050405020304" pitchFamily="18" charset="0"/>
                <a:ea typeface="Calibri" panose="020F0502020204030204" pitchFamily="34" charset="0"/>
                <a:cs typeface="Times New Roman" panose="02020603050405020304" pitchFamily="18" charset="0"/>
              </a:rPr>
              <a:t>ingenui</a:t>
            </a:r>
            <a:r>
              <a:rPr lang="es-ES" sz="1100" dirty="0">
                <a:latin typeface="Times New Roman" panose="02020603050405020304" pitchFamily="18" charset="0"/>
                <a:ea typeface="Calibri" panose="020F0502020204030204" pitchFamily="34" charset="0"/>
                <a:cs typeface="Times New Roman" panose="02020603050405020304" pitchFamily="18" charset="0"/>
              </a:rPr>
              <a:t>, legítimos o ilegítimos, pero ya libres, formaban parte de la población ingenua  </a:t>
            </a:r>
            <a:r>
              <a:rPr kumimoji="0" 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y el origen servil se difuminaba con el paso de las generaciones. Los hijos de libertos, ya libertos ellos mismos, ya nacidos libres, han sido objeto de estudio porque constituyen una excelente herramienta para conocer la integración en la sociedad y la movilidad social de las familias de origen servil. No obstante, no existe un profundo estudio sobre los padres de los libertos. Los esclavos, (ex se </a:t>
            </a:r>
            <a:r>
              <a:rPr kumimoji="0" lang="es-ES" sz="11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natus</a:t>
            </a:r>
            <a:r>
              <a:rPr kumimoji="0" 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no tenían ancestros desde un punto de vista jurídico. Sin embargo, al menos la madre sí tenía que ser esclava para que el hijo tomase dicho estatus mediante el ius Gentium. La manumisión, pese a los estudios de </a:t>
            </a:r>
            <a:r>
              <a:rPr kumimoji="0" lang="es-ES" sz="11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Alföldy</a:t>
            </a:r>
            <a:r>
              <a:rPr kumimoji="0" 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(1973), no era un fenómeno universal y no era infrecuente encontrar familias en los que los diferentes miembros tuviesen diferentes estatus jurídicos, dando lugar a un escenario de rescates familiares muy interesante. En la epigrafía, si bien sí encontramos de manera frecuente a padres y madres libertos que conmemoran a sus hijos todavía esclavos, la dedicación opuesta, hijos libertos a padres esclavos, es sumamente infrecuente. Tomando como referencia la muestra epigráfica de las tres capitales provinciales hispanas (Tarraco, </a:t>
            </a:r>
            <a:r>
              <a:rPr kumimoji="0" lang="es-ES" sz="11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Corduba</a:t>
            </a:r>
            <a:r>
              <a:rPr kumimoji="0" 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y </a:t>
            </a:r>
            <a:r>
              <a:rPr kumimoji="0" lang="es-ES" sz="11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Emerita</a:t>
            </a:r>
            <a:r>
              <a:rPr kumimoji="0" 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mi exposición tratará sobre los escasos ejemplos en los que los libertos muestran a sus padres, ya sea en conmemoraciones individuales o incluyéndolos en listas familiares. Su número es tan reducido respecto a otro tipo de dedicaciones familiares que evidencia la búsqueda del distanciamiento de los libertos de esas raíces serviles. En la comunicación epigráfica la exposición del nuevo estatus jurídico adquirido pesará más que el lazo familiar. Sus progenitores, que en vida ya han sido objeto de la “muerte social” (Patterson, 1982) mediante la esclavitud, constituyen un grupo marginado, excluido del cuerpo social hasta el punto de la propia negación o rechazo.</a:t>
            </a:r>
            <a:endParaRPr kumimoji="0" lang="es-E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800"/>
              </a:spcAf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5" name="CuadroTexto 4">
            <a:extLst>
              <a:ext uri="{FF2B5EF4-FFF2-40B4-BE49-F238E27FC236}">
                <a16:creationId xmlns:a16="http://schemas.microsoft.com/office/drawing/2014/main" id="{28FD2D6C-D5AB-1C55-82E2-22596B88DE16}"/>
              </a:ext>
            </a:extLst>
          </p:cNvPr>
          <p:cNvSpPr txBox="1"/>
          <p:nvPr/>
        </p:nvSpPr>
        <p:spPr>
          <a:xfrm>
            <a:off x="461283" y="5345906"/>
            <a:ext cx="6637105" cy="4511620"/>
          </a:xfrm>
          <a:prstGeom prst="rect">
            <a:avLst/>
          </a:prstGeom>
          <a:noFill/>
        </p:spPr>
        <p:txBody>
          <a:bodyPr wrap="square">
            <a:spAutoFit/>
          </a:bodyPr>
          <a:lstStyle/>
          <a:p>
            <a:pPr algn="r">
              <a:lnSpc>
                <a:spcPct val="107000"/>
              </a:lnSpc>
              <a:spcAft>
                <a:spcPts val="300"/>
              </a:spcAft>
            </a:pPr>
            <a:r>
              <a:rPr lang="es-ES" sz="1100" b="1" cap="small" dirty="0">
                <a:latin typeface="Times New Roman" panose="02020603050405020304" pitchFamily="18" charset="0"/>
                <a:ea typeface="Calibri" panose="020F0502020204030204" pitchFamily="34" charset="0"/>
                <a:cs typeface="Times New Roman" panose="02020603050405020304" pitchFamily="18" charset="0"/>
              </a:rPr>
              <a:t>Reboreda Morillo, Susana</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1200"/>
              </a:spcAft>
            </a:pPr>
            <a:r>
              <a:rPr lang="es-ES" sz="1100" cap="small" dirty="0">
                <a:latin typeface="Times New Roman" panose="02020603050405020304" pitchFamily="18" charset="0"/>
                <a:ea typeface="Calibri" panose="020F0502020204030204" pitchFamily="34" charset="0"/>
                <a:cs typeface="Times New Roman" panose="02020603050405020304" pitchFamily="18" charset="0"/>
              </a:rPr>
              <a:t> </a:t>
            </a:r>
            <a:r>
              <a:rPr lang="es-ES" sz="1100" cap="small" dirty="0" err="1">
                <a:latin typeface="Times New Roman" panose="02020603050405020304" pitchFamily="18" charset="0"/>
                <a:ea typeface="Calibri" panose="020F0502020204030204" pitchFamily="34" charset="0"/>
                <a:cs typeface="Times New Roman" panose="02020603050405020304" pitchFamily="18" charset="0"/>
              </a:rPr>
              <a:t>Universidade</a:t>
            </a:r>
            <a:r>
              <a:rPr lang="es-ES" sz="1100" cap="small" dirty="0">
                <a:latin typeface="Times New Roman" panose="02020603050405020304" pitchFamily="18" charset="0"/>
                <a:ea typeface="Calibri" panose="020F0502020204030204" pitchFamily="34" charset="0"/>
                <a:cs typeface="Times New Roman" panose="02020603050405020304" pitchFamily="18" charset="0"/>
              </a:rPr>
              <a:t> de Vigo</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s-ES" sz="1200" cap="small" dirty="0">
                <a:latin typeface="Times New Roman" panose="02020603050405020304" pitchFamily="18" charset="0"/>
                <a:ea typeface="Calibri" panose="020F0502020204030204" pitchFamily="34" charset="0"/>
                <a:cs typeface="Times New Roman" panose="02020603050405020304" pitchFamily="18" charset="0"/>
              </a:rPr>
              <a:t>La hospitalidad homérica en relación con la pobreza</a:t>
            </a:r>
            <a:endParaRPr lang="es-E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30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Resumen: Los poemas homéricos describen un mundo de protección en torno al </a:t>
            </a:r>
            <a:r>
              <a:rPr lang="es-ES" sz="1100" i="1" dirty="0">
                <a:latin typeface="Times New Roman" panose="02020603050405020304" pitchFamily="18" charset="0"/>
                <a:ea typeface="Calibri" panose="020F0502020204030204" pitchFamily="34" charset="0"/>
                <a:cs typeface="Times New Roman" panose="02020603050405020304" pitchFamily="18" charset="0"/>
              </a:rPr>
              <a:t>Oikos</a:t>
            </a:r>
            <a:r>
              <a:rPr lang="es-ES" sz="1100" dirty="0">
                <a:latin typeface="Times New Roman" panose="02020603050405020304" pitchFamily="18" charset="0"/>
                <a:ea typeface="Calibri" panose="020F0502020204030204" pitchFamily="34" charset="0"/>
                <a:cs typeface="Times New Roman" panose="02020603050405020304" pitchFamily="18" charset="0"/>
              </a:rPr>
              <a:t>. Más allá de sus límites está el desarraigo y se abre un universo inseguro, repleto de peligros. Para facilitar el movimiento de personas entre distintos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oikoi</a:t>
            </a:r>
            <a:r>
              <a:rPr lang="es-ES" sz="1100" dirty="0">
                <a:latin typeface="Times New Roman" panose="02020603050405020304" pitchFamily="18" charset="0"/>
                <a:ea typeface="Calibri" panose="020F0502020204030204" pitchFamily="34" charset="0"/>
                <a:cs typeface="Times New Roman" panose="02020603050405020304" pitchFamily="18" charset="0"/>
              </a:rPr>
              <a:t> se establecieron las normas de hospitalidad, cuya importancia aparece definida en la divinidad que las custodia: Zeus, a quien en esta responsabilidad acompaña el epíteto de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xenios</a:t>
            </a:r>
            <a:r>
              <a:rPr lang="es-ES" sz="1100" dirty="0">
                <a:latin typeface="Times New Roman" panose="02020603050405020304" pitchFamily="18" charset="0"/>
                <a:ea typeface="Calibri" panose="020F0502020204030204" pitchFamily="34" charset="0"/>
                <a:cs typeface="Times New Roman" panose="02020603050405020304" pitchFamily="18" charset="0"/>
              </a:rPr>
              <a:t>. A diferencia de otras normativas que se referían a los grupos privilegiados, la hospitalidad amparaba a todas las clases sociales, incluyendo a los mendigos. La </a:t>
            </a:r>
            <a:r>
              <a:rPr lang="es-ES" sz="1100" i="1" dirty="0">
                <a:latin typeface="Times New Roman" panose="02020603050405020304" pitchFamily="18" charset="0"/>
                <a:ea typeface="Calibri" panose="020F0502020204030204" pitchFamily="34" charset="0"/>
                <a:cs typeface="Times New Roman" panose="02020603050405020304" pitchFamily="18" charset="0"/>
              </a:rPr>
              <a:t>Odisea</a:t>
            </a:r>
            <a:r>
              <a:rPr lang="es-ES" sz="1100" dirty="0">
                <a:latin typeface="Times New Roman" panose="02020603050405020304" pitchFamily="18" charset="0"/>
                <a:ea typeface="Calibri" panose="020F0502020204030204" pitchFamily="34" charset="0"/>
                <a:cs typeface="Times New Roman" panose="02020603050405020304" pitchFamily="18" charset="0"/>
              </a:rPr>
              <a:t> es un excelente documento para el estudio de esta institución, ya que la barbarie de los lugares inhóspitos que atraviesa el protagonista es medible a través del respeto a estas normas. El palacio de Odiseo es un excelente espacio para el estudio de su aplicación en distintos sectores sociales, y en este caso, en consonancia con la temática de este encuentro, se analizarán los ejemplos de las personas más vulnerables, incluyendo al propio Odiseo, que como es bien conocido, se convierte en mendigo para acceder a su hogar y perpetrar la matanza de los pretendientes</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1200"/>
              </a:spcAft>
            </a:pPr>
            <a:br>
              <a:rPr lang="es-ES" sz="1100" dirty="0">
                <a:solidFill>
                  <a:srgbClr val="222222"/>
                </a:solidFill>
                <a:latin typeface="Arial" panose="020B0604020202020204" pitchFamily="34" charset="0"/>
                <a:ea typeface="Calibri" panose="020F0502020204030204" pitchFamily="34" charset="0"/>
                <a:cs typeface="Times New Roman" panose="02020603050405020304" pitchFamily="18" charset="0"/>
              </a:rPr>
            </a:br>
            <a:r>
              <a:rPr lang="es-ES" sz="1100" b="1" cap="small"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Reduzzi</a:t>
            </a:r>
            <a:r>
              <a:rPr lang="es-ES" sz="1100" b="1" cap="small"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Francesca</a:t>
            </a:r>
            <a:br>
              <a:rPr lang="es-ES" sz="1100" cap="small"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br>
            <a:r>
              <a:rPr lang="es-ES" sz="1100" cap="small"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Università</a:t>
            </a:r>
            <a:r>
              <a:rPr lang="es-ES" sz="1100" cap="small"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di Napoli Federico II</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s-ES" sz="1200" cap="small"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Gli</a:t>
            </a:r>
            <a:r>
              <a:rPr lang="es-ES" sz="1200" cap="small"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s-ES" sz="1200" cap="small"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schiavi</a:t>
            </a:r>
            <a:r>
              <a:rPr lang="es-ES" sz="1200" cap="small"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come arma </a:t>
            </a:r>
            <a:r>
              <a:rPr lang="es-ES" sz="1200" cap="small"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politica</a:t>
            </a:r>
            <a:r>
              <a:rPr lang="es-ES" sz="1200" cap="small"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durante </a:t>
            </a:r>
            <a:r>
              <a:rPr lang="es-ES" sz="1200" cap="small"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l’ultimo</a:t>
            </a:r>
            <a:r>
              <a:rPr lang="es-ES" sz="1200" cap="small"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s-ES" sz="1200" cap="small"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secolo</a:t>
            </a:r>
            <a:r>
              <a:rPr lang="es-ES" sz="1200" cap="small"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s-ES" sz="1200" cap="small"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della</a:t>
            </a:r>
            <a:r>
              <a:rPr lang="es-ES" sz="1200" cap="small"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s-ES" sz="1200" cap="small"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Repubblica</a:t>
            </a:r>
            <a:endParaRPr lang="es-ES" sz="1200" cap="small" dirty="0">
              <a:solidFill>
                <a:srgbClr val="222222"/>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1800"/>
              </a:spcAft>
            </a:pPr>
            <a:br>
              <a:rPr lang="es-ES" sz="11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br>
            <a:r>
              <a:rPr lang="es-ES" sz="11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Si </a:t>
            </a:r>
            <a:r>
              <a:rPr lang="es-ES" sz="11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analizzano</a:t>
            </a:r>
            <a:r>
              <a:rPr lang="es-ES" sz="11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episodi</a:t>
            </a:r>
            <a:r>
              <a:rPr lang="es-ES" sz="11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di </a:t>
            </a:r>
            <a:r>
              <a:rPr lang="es-ES" sz="11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reclutamento</a:t>
            </a:r>
            <a:r>
              <a:rPr lang="es-ES" sz="11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di </a:t>
            </a:r>
            <a:r>
              <a:rPr lang="es-ES" sz="11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schiavi</a:t>
            </a:r>
            <a:r>
              <a:rPr lang="es-ES" sz="11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da </a:t>
            </a:r>
            <a:r>
              <a:rPr lang="es-ES" sz="11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utilizzare</a:t>
            </a:r>
            <a:r>
              <a:rPr lang="es-ES" sz="11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nella</a:t>
            </a:r>
            <a:r>
              <a:rPr lang="es-ES" sz="11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lotta</a:t>
            </a:r>
            <a:r>
              <a:rPr lang="es-ES" sz="11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politica</a:t>
            </a:r>
            <a:r>
              <a:rPr lang="es-ES" sz="11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nell’ultimo</a:t>
            </a:r>
            <a:r>
              <a:rPr lang="es-ES" sz="11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secolo</a:t>
            </a:r>
            <a:r>
              <a:rPr lang="es-ES" sz="11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a.C., </a:t>
            </a:r>
            <a:r>
              <a:rPr lang="es-ES" sz="11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attraverso</a:t>
            </a:r>
            <a:r>
              <a:rPr lang="es-ES" sz="11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le </a:t>
            </a:r>
            <a:r>
              <a:rPr lang="es-ES" sz="11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testimonianze</a:t>
            </a:r>
            <a:r>
              <a:rPr lang="es-ES" sz="11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di </a:t>
            </a:r>
            <a:r>
              <a:rPr lang="es-ES" sz="11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Appiano</a:t>
            </a:r>
            <a:r>
              <a:rPr lang="es-ES" sz="11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Cicerone,Plutarco</a:t>
            </a:r>
            <a:r>
              <a:rPr lang="es-ES" sz="11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con lo </a:t>
            </a:r>
            <a:r>
              <a:rPr lang="es-ES" sz="11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scopo</a:t>
            </a:r>
            <a:r>
              <a:rPr lang="es-ES" sz="11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di enucleare le diverse </a:t>
            </a:r>
            <a:r>
              <a:rPr lang="es-ES" sz="11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condizioni</a:t>
            </a:r>
            <a:r>
              <a:rPr lang="es-ES" sz="11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sociali</a:t>
            </a:r>
            <a:r>
              <a:rPr lang="es-ES" sz="11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economiche</a:t>
            </a:r>
            <a:r>
              <a:rPr lang="es-ES" sz="11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degli</a:t>
            </a:r>
            <a:r>
              <a:rPr lang="es-ES" sz="11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schiavi</a:t>
            </a:r>
            <a:r>
              <a:rPr lang="es-ES" sz="11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impiegati</a:t>
            </a:r>
            <a:r>
              <a:rPr lang="es-ES" sz="11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nei</a:t>
            </a:r>
            <a:r>
              <a:rPr lang="es-ES" sz="11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conflitti</a:t>
            </a:r>
            <a:r>
              <a:rPr lang="es-ES" sz="11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tra</a:t>
            </a:r>
            <a:r>
              <a:rPr lang="es-ES" sz="11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fazioni</a:t>
            </a:r>
            <a:endParaRPr lang="es-ES" sz="1100" dirty="0"/>
          </a:p>
        </p:txBody>
      </p:sp>
    </p:spTree>
    <p:extLst>
      <p:ext uri="{BB962C8B-B14F-4D97-AF65-F5344CB8AC3E}">
        <p14:creationId xmlns:p14="http://schemas.microsoft.com/office/powerpoint/2010/main" val="3532249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t="-3000" b="-3000"/>
          </a:stretch>
        </a:blipFill>
        <a:effectLst/>
      </p:bgPr>
    </p:bg>
    <p:spTree>
      <p:nvGrpSpPr>
        <p:cNvPr id="1" name=""/>
        <p:cNvGrpSpPr/>
        <p:nvPr/>
      </p:nvGrpSpPr>
      <p:grpSpPr>
        <a:xfrm>
          <a:off x="0" y="0"/>
          <a:ext cx="0" cy="0"/>
          <a:chOff x="0" y="0"/>
          <a:chExt cx="0" cy="0"/>
        </a:xfrm>
      </p:grpSpPr>
      <p:sp>
        <p:nvSpPr>
          <p:cNvPr id="2" name="Rectángulo 1"/>
          <p:cNvSpPr/>
          <p:nvPr/>
        </p:nvSpPr>
        <p:spPr>
          <a:xfrm>
            <a:off x="386244" y="145246"/>
            <a:ext cx="6787185" cy="6128537"/>
          </a:xfrm>
          <a:prstGeom prst="rect">
            <a:avLst/>
          </a:prstGeom>
        </p:spPr>
        <p:txBody>
          <a:bodyPr wrap="square">
            <a:spAutoFit/>
          </a:bodyPr>
          <a:lstStyle/>
          <a:p>
            <a:pPr algn="just">
              <a:lnSpc>
                <a:spcPct val="107000"/>
              </a:lnSpc>
              <a:spcAft>
                <a:spcPts val="300"/>
              </a:spcAft>
            </a:pPr>
            <a:br>
              <a:rPr lang="es-ES" sz="1100" dirty="0">
                <a:solidFill>
                  <a:srgbClr val="222222"/>
                </a:solidFill>
                <a:latin typeface="Arial" panose="020B0604020202020204" pitchFamily="34" charset="0"/>
                <a:ea typeface="Calibri" panose="020F0502020204030204" pitchFamily="34" charset="0"/>
                <a:cs typeface="Times New Roman" panose="02020603050405020304" pitchFamily="18" charset="0"/>
              </a:rPr>
            </a:br>
            <a:endParaRPr lang="es-ES" sz="1100" dirty="0">
              <a:solidFill>
                <a:srgbClr val="222222"/>
              </a:solidFill>
              <a:latin typeface="Arial" panose="020B0604020202020204" pitchFamily="34" charset="0"/>
              <a:ea typeface="Calibri" panose="020F0502020204030204" pitchFamily="34" charset="0"/>
              <a:cs typeface="Times New Roman" panose="02020603050405020304" pitchFamily="18" charset="0"/>
            </a:endParaRPr>
          </a:p>
          <a:p>
            <a:pPr algn="r">
              <a:lnSpc>
                <a:spcPct val="107000"/>
              </a:lnSpc>
              <a:spcAft>
                <a:spcPts val="300"/>
              </a:spcAft>
            </a:pPr>
            <a:r>
              <a:rPr lang="es-ES" sz="1100" b="1" cap="small" dirty="0">
                <a:latin typeface="Times New Roman" panose="02020603050405020304" pitchFamily="18" charset="0"/>
                <a:ea typeface="Calibri" panose="020F0502020204030204" pitchFamily="34" charset="0"/>
                <a:cs typeface="Times New Roman" panose="02020603050405020304" pitchFamily="18" charset="0"/>
              </a:rPr>
              <a:t>Rodríguez Garrido, Jacobo</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1200"/>
              </a:spcAft>
            </a:pPr>
            <a:r>
              <a:rPr lang="es-ES" sz="1100" cap="small" dirty="0">
                <a:latin typeface="Times New Roman" panose="02020603050405020304" pitchFamily="18" charset="0"/>
                <a:ea typeface="Calibri" panose="020F0502020204030204" pitchFamily="34" charset="0"/>
                <a:cs typeface="Times New Roman" panose="02020603050405020304" pitchFamily="18" charset="0"/>
              </a:rPr>
              <a:t> Universidad Complutense de Madrid </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s-ES" sz="1200" i="1" cap="small" dirty="0" err="1">
                <a:latin typeface="Times New Roman" panose="02020603050405020304" pitchFamily="18" charset="0"/>
                <a:ea typeface="Calibri" panose="020F0502020204030204" pitchFamily="34" charset="0"/>
                <a:cs typeface="Times New Roman" panose="02020603050405020304" pitchFamily="18" charset="0"/>
              </a:rPr>
              <a:t>Pessima</a:t>
            </a:r>
            <a:r>
              <a:rPr lang="es-ES" sz="1200" i="1" cap="small" dirty="0">
                <a:latin typeface="Times New Roman" panose="02020603050405020304" pitchFamily="18" charset="0"/>
                <a:ea typeface="Calibri" panose="020F0502020204030204" pitchFamily="34" charset="0"/>
                <a:cs typeface="Times New Roman" panose="02020603050405020304" pitchFamily="18" charset="0"/>
              </a:rPr>
              <a:t> libertas</a:t>
            </a:r>
            <a:r>
              <a:rPr lang="es-ES" sz="1200" cap="small" dirty="0">
                <a:latin typeface="Times New Roman" panose="02020603050405020304" pitchFamily="18" charset="0"/>
                <a:ea typeface="Calibri" panose="020F0502020204030204" pitchFamily="34" charset="0"/>
                <a:cs typeface="Times New Roman" panose="02020603050405020304" pitchFamily="18" charset="0"/>
              </a:rPr>
              <a:t>. Una aproximación </a:t>
            </a:r>
            <a:r>
              <a:rPr lang="es-ES" sz="1200" cap="small" dirty="0" err="1">
                <a:latin typeface="Times New Roman" panose="02020603050405020304" pitchFamily="18" charset="0"/>
                <a:ea typeface="Calibri" panose="020F0502020204030204" pitchFamily="34" charset="0"/>
                <a:cs typeface="Times New Roman" panose="02020603050405020304" pitchFamily="18" charset="0"/>
              </a:rPr>
              <a:t>sociohistórica</a:t>
            </a:r>
            <a:r>
              <a:rPr lang="es-ES" sz="1200" cap="small" dirty="0">
                <a:latin typeface="Times New Roman" panose="02020603050405020304" pitchFamily="18" charset="0"/>
                <a:ea typeface="Calibri" panose="020F0502020204030204" pitchFamily="34" charset="0"/>
                <a:cs typeface="Times New Roman" panose="02020603050405020304" pitchFamily="18" charset="0"/>
              </a:rPr>
              <a:t> a los </a:t>
            </a:r>
            <a:r>
              <a:rPr lang="es-ES" sz="1200" i="1" cap="small" dirty="0">
                <a:latin typeface="Times New Roman" panose="02020603050405020304" pitchFamily="18" charset="0"/>
                <a:ea typeface="Calibri" panose="020F0502020204030204" pitchFamily="34" charset="0"/>
                <a:cs typeface="Times New Roman" panose="02020603050405020304" pitchFamily="18" charset="0"/>
              </a:rPr>
              <a:t>liberti </a:t>
            </a:r>
            <a:r>
              <a:rPr lang="es-ES" sz="1200" i="1" cap="small" dirty="0" err="1">
                <a:latin typeface="Times New Roman" panose="02020603050405020304" pitchFamily="18" charset="0"/>
                <a:ea typeface="Calibri" panose="020F0502020204030204" pitchFamily="34" charset="0"/>
                <a:cs typeface="Times New Roman" panose="02020603050405020304" pitchFamily="18" charset="0"/>
              </a:rPr>
              <a:t>dediticii</a:t>
            </a:r>
            <a:r>
              <a:rPr lang="es-ES" sz="1200" cap="small" dirty="0">
                <a:latin typeface="Times New Roman" panose="02020603050405020304" pitchFamily="18" charset="0"/>
                <a:ea typeface="Calibri" panose="020F0502020204030204" pitchFamily="34" charset="0"/>
                <a:cs typeface="Times New Roman" panose="02020603050405020304" pitchFamily="18" charset="0"/>
              </a:rPr>
              <a:t> y a los márgenes del sistema esclavista romano</a:t>
            </a:r>
            <a:endParaRPr lang="es-ES" sz="12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300"/>
              </a:spcAft>
              <a:buClrTx/>
              <a:buSzTx/>
              <a:buFontTx/>
              <a:buNone/>
              <a:tabLst/>
              <a:defRPr/>
            </a:pPr>
            <a:r>
              <a:rPr lang="es-ES" sz="1100" dirty="0">
                <a:latin typeface="Times New Roman" panose="02020603050405020304" pitchFamily="18" charset="0"/>
                <a:ea typeface="Calibri" panose="020F0502020204030204" pitchFamily="34" charset="0"/>
                <a:cs typeface="Times New Roman" panose="02020603050405020304" pitchFamily="18" charset="0"/>
              </a:rPr>
              <a:t>Resumen: En ocasiones, y en comparación con otros modelos universales e incluso del Mediterráneo Antiguo (como el griego), el sistema esclavista romano ha gozado de la consideración de ser un modelo más abierto, esto es, </a:t>
            </a:r>
            <a:r>
              <a:rPr kumimoji="0" 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un modelo que en última instancia –y con relativa frecuencia y prontitud– facilitaba la integración en el cuerpo cívico de los individuos previamente esclavizados (</a:t>
            </a:r>
            <a:r>
              <a:rPr kumimoji="0" lang="es-ES" sz="11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Wiedemann</a:t>
            </a:r>
            <a:r>
              <a:rPr kumimoji="0" 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1985). Aunque esta postura, en su forma más radical y en lo referente al volumen de manumisiones, ya ha sido criticada con acierto en el pasado (cfr. López Barja 2008, p. 45ss.),</a:t>
            </a:r>
            <a:endParaRPr kumimoji="0" lang="es-E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800"/>
              </a:spcAft>
              <a:defRPr/>
            </a:pPr>
            <a:r>
              <a:rPr kumimoji="0" 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lo cierto es que la esclavitud romana se diferenciaba de las otras sociedades esclavistas contemporáneas en la concesión conjunta de la </a:t>
            </a:r>
            <a:r>
              <a:rPr kumimoji="0" lang="es-ES" sz="11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libertas</a:t>
            </a:r>
            <a:r>
              <a:rPr kumimoji="0" 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y la </a:t>
            </a:r>
            <a:r>
              <a:rPr kumimoji="0" lang="es-ES" sz="11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civitas</a:t>
            </a:r>
            <a:r>
              <a:rPr kumimoji="0" 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es decir, la concesión de la ciudadanía junto con la libertad a todo aquel que fuese debidamente manumitido. No obstante, este binomio </a:t>
            </a:r>
            <a:r>
              <a:rPr kumimoji="0" lang="es-ES" sz="11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libertas-</a:t>
            </a:r>
            <a:r>
              <a:rPr kumimoji="0" lang="es-ES" sz="11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civitas</a:t>
            </a:r>
            <a:r>
              <a:rPr kumimoji="0" 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se rompe ya en tiempos de Augusto con leyes sobre la manumisión que establecían mecanismos con los que conceder a los esclavos una libertad jurídica casi plena pero no la ciudadanía romana, sino la condición de </a:t>
            </a:r>
            <a:r>
              <a:rPr kumimoji="0" lang="es-ES" sz="11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Latini</a:t>
            </a:r>
            <a:r>
              <a:rPr kumimoji="0" lang="es-ES" sz="11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o </a:t>
            </a:r>
            <a:r>
              <a:rPr kumimoji="0" lang="es-ES" sz="11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dediticii</a:t>
            </a:r>
            <a:r>
              <a:rPr kumimoji="0" 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Es en torno al perfil de estos últimos donde se centra mi propuesta. Más allá de consideraciones estadísticas de volumen y porcentaje absoluto de manumisiones, así como de la naturaleza estatutaria que estos procedimientos tuvieran como resultado, una fuente del derecho fundamental como Gayo (Inst. 1.13) ofrece una semblanza de los </a:t>
            </a:r>
            <a:r>
              <a:rPr kumimoji="0" lang="es-ES" sz="11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liberti </a:t>
            </a:r>
            <a:r>
              <a:rPr kumimoji="0" lang="es-ES" sz="11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dediticii</a:t>
            </a:r>
            <a:r>
              <a:rPr kumimoji="0" 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creados por la </a:t>
            </a:r>
            <a:r>
              <a:rPr kumimoji="0" lang="es-ES" sz="11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lex </a:t>
            </a:r>
            <a:r>
              <a:rPr kumimoji="0" lang="es-ES" sz="11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Aelia</a:t>
            </a:r>
            <a:r>
              <a:rPr kumimoji="0" lang="es-ES" sz="11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s-ES" sz="11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Sentia</a:t>
            </a:r>
            <a:r>
              <a:rPr kumimoji="0" 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que en absoluto es integradora, sino más bien segregadora de forma deliberada y preventiva. A diferencia de los latinos junianos, que gozaban de determinadas vías de promoción definitiva a la ciudadanía romana, el status jurídico de los </a:t>
            </a:r>
            <a:r>
              <a:rPr kumimoji="0" lang="es-ES" sz="11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dediticios</a:t>
            </a:r>
            <a:r>
              <a:rPr kumimoji="0" lang="es-ES" sz="11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s-ES" sz="11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aelianii</a:t>
            </a:r>
            <a:r>
              <a:rPr kumimoji="0" 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estaba diseñado expresamente para excluirlos de forma definitiva de la ciudadanía romana, del espacio físico de Roma y, probablemente, de otros muchos de los elementos que conllevaba la participación activa dentro de la sociedad romana imperial, con consecuencias evidentes en la vida material. Esta exclusión se fundamentaba en determinados aspectos de la vida del esclavo que lo señalaban por y para siempre como “conflictivo”. La presente propuesta aspira a una reconstrucción del perfil sociológico de liberto </a:t>
            </a:r>
            <a:r>
              <a:rPr kumimoji="0" lang="es-ES" sz="11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dediticio</a:t>
            </a:r>
            <a:r>
              <a:rPr kumimoji="0" 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junto a otros escenarios semejantes dentro de la ley romana sobre la esclavitud, y a una valoración de cómo su presencia (más numerosa de lo que pudiera parecer en un primer momento, aventuro) puede alterar la valoración general sobre el funcionamiento de la sociedad romana imperial, de sus márgenes, y, dentro de estos, de su modelo esclavista.</a:t>
            </a:r>
            <a:endParaRPr lang="es-ES" sz="1200" b="1" cap="small"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1800"/>
              </a:spcAft>
              <a:buClrTx/>
              <a:buSzTx/>
              <a:buFontTx/>
              <a:buNone/>
              <a:tabLst/>
              <a:defRPr/>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a:extLst>
              <a:ext uri="{FF2B5EF4-FFF2-40B4-BE49-F238E27FC236}">
                <a16:creationId xmlns:a16="http://schemas.microsoft.com/office/drawing/2014/main" id="{69C40AC9-B5DD-5191-591B-16805BCD192F}"/>
              </a:ext>
            </a:extLst>
          </p:cNvPr>
          <p:cNvSpPr/>
          <p:nvPr/>
        </p:nvSpPr>
        <p:spPr>
          <a:xfrm>
            <a:off x="398586" y="6099426"/>
            <a:ext cx="6762500" cy="3042756"/>
          </a:xfrm>
          <a:prstGeom prst="rect">
            <a:avLst/>
          </a:prstGeom>
        </p:spPr>
        <p:txBody>
          <a:bodyPr wrap="square">
            <a:spAutoFit/>
          </a:bodyPr>
          <a:lstStyle/>
          <a:p>
            <a:pPr algn="r">
              <a:lnSpc>
                <a:spcPct val="107000"/>
              </a:lnSpc>
              <a:spcAft>
                <a:spcPts val="400"/>
              </a:spcAft>
            </a:pPr>
            <a:r>
              <a:rPr lang="es-ES" sz="1100" b="1" cap="small" dirty="0">
                <a:latin typeface="Times New Roman" panose="02020603050405020304" pitchFamily="18" charset="0"/>
                <a:ea typeface="Calibri" panose="020F0502020204030204" pitchFamily="34" charset="0"/>
                <a:cs typeface="Times New Roman" panose="02020603050405020304" pitchFamily="18" charset="0"/>
              </a:rPr>
              <a:t>Rodríguez </a:t>
            </a:r>
            <a:r>
              <a:rPr lang="es-ES" sz="1100" b="1" cap="small" dirty="0" err="1">
                <a:latin typeface="Times New Roman" panose="02020603050405020304" pitchFamily="18" charset="0"/>
                <a:ea typeface="Calibri" panose="020F0502020204030204" pitchFamily="34" charset="0"/>
                <a:cs typeface="Times New Roman" panose="02020603050405020304" pitchFamily="18" charset="0"/>
              </a:rPr>
              <a:t>Gervás</a:t>
            </a:r>
            <a:r>
              <a:rPr lang="es-ES" sz="1100" b="1" cap="small" dirty="0">
                <a:latin typeface="Times New Roman" panose="02020603050405020304" pitchFamily="18" charset="0"/>
                <a:ea typeface="Calibri" panose="020F0502020204030204" pitchFamily="34" charset="0"/>
                <a:cs typeface="Times New Roman" panose="02020603050405020304" pitchFamily="18" charset="0"/>
              </a:rPr>
              <a:t>, Manuel</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1200"/>
              </a:spcAft>
            </a:pPr>
            <a:r>
              <a:rPr lang="es-ES" sz="1100" cap="small" dirty="0">
                <a:latin typeface="Times New Roman" panose="02020603050405020304" pitchFamily="18" charset="0"/>
                <a:ea typeface="Calibri" panose="020F0502020204030204" pitchFamily="34" charset="0"/>
                <a:cs typeface="Times New Roman" panose="02020603050405020304" pitchFamily="18" charset="0"/>
              </a:rPr>
              <a:t>Universidad de Salamanca</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ES" sz="1200" cap="small" dirty="0">
                <a:latin typeface="Times New Roman" panose="02020603050405020304" pitchFamily="18" charset="0"/>
                <a:ea typeface="Calibri" panose="020F0502020204030204" pitchFamily="34" charset="0"/>
                <a:cs typeface="Times New Roman" panose="02020603050405020304" pitchFamily="18" charset="0"/>
              </a:rPr>
              <a:t>Pobres para salvación de los ricos. El discurso de la pobreza y el patrimonio eclesial en Hipona</a:t>
            </a:r>
            <a:endParaRPr lang="es-E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80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Resumen: Este trabajo quiere ceñirse fundamentalmente a los siglos IV y V,  abordando la conexión entre una realidad social en la que amplias masas de población, rural y   urbana, están en situación de pobreza o miseria, y el discurso eclesial. Es evidente que el hecho social sirvió para dar fundamento a una homilética y literatura cristianas que elogiaban la pobreza como acercamiento a Jesucristo y, al mismo tiempo, marcaban el camino a los ricos para lograr la salvación a través de la limosna. El patrimonio eclesiástico fue creciendo en gran medida debido a este binomio. De alguna manera podríamos decir que la riqueza de la iglesia se hizo con los pobres.  Nos ceñiremos fundamentalmente a la obra episcopal de Agustín de Hipona, obra en el sentido amplio, discursivo y práctico. Construcción de una feligresía, de un discurso y de un patrimonio episcopal.</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B90D7B8B-D32F-53C7-B4EA-0980BA596604}"/>
              </a:ext>
            </a:extLst>
          </p:cNvPr>
          <p:cNvSpPr txBox="1"/>
          <p:nvPr/>
        </p:nvSpPr>
        <p:spPr>
          <a:xfrm>
            <a:off x="386244" y="8782294"/>
            <a:ext cx="6916613" cy="1429366"/>
          </a:xfrm>
          <a:prstGeom prst="rect">
            <a:avLst/>
          </a:prstGeom>
          <a:noFill/>
        </p:spPr>
        <p:txBody>
          <a:bodyPr wrap="square">
            <a:spAutoFit/>
          </a:bodyPr>
          <a:lstStyle/>
          <a:p>
            <a:pPr algn="r">
              <a:lnSpc>
                <a:spcPct val="107000"/>
              </a:lnSpc>
              <a:spcAft>
                <a:spcPts val="300"/>
              </a:spcAft>
            </a:pPr>
            <a:r>
              <a:rPr lang="es-ES" sz="1100" b="1" cap="small" dirty="0">
                <a:latin typeface="Times New Roman" panose="02020603050405020304" pitchFamily="18" charset="0"/>
                <a:ea typeface="Calibri" panose="020F0502020204030204" pitchFamily="34" charset="0"/>
                <a:cs typeface="Times New Roman" panose="02020603050405020304" pitchFamily="18" charset="0"/>
              </a:rPr>
              <a:t>Rubiera Cancelas, Carla</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es-ES" sz="1100" cap="small" dirty="0">
                <a:latin typeface="Times New Roman" panose="02020603050405020304" pitchFamily="18" charset="0"/>
                <a:ea typeface="Calibri" panose="020F0502020204030204" pitchFamily="34" charset="0"/>
                <a:cs typeface="Times New Roman" panose="02020603050405020304" pitchFamily="18" charset="0"/>
              </a:rPr>
              <a:t>Universidad de Oviedo</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s-ES" sz="1200" cap="small" dirty="0">
                <a:latin typeface="Times New Roman" panose="02020603050405020304" pitchFamily="18" charset="0"/>
                <a:ea typeface="Calibri" panose="020F0502020204030204" pitchFamily="34" charset="0"/>
                <a:cs typeface="Times New Roman" panose="02020603050405020304" pitchFamily="18" charset="0"/>
              </a:rPr>
              <a:t>Miserable es … Pobreza y esclavitud en la Roma </a:t>
            </a:r>
            <a:r>
              <a:rPr lang="es-ES" sz="1200" cap="small" dirty="0" err="1">
                <a:latin typeface="Times New Roman" panose="02020603050405020304" pitchFamily="18" charset="0"/>
                <a:ea typeface="Calibri" panose="020F0502020204030204" pitchFamily="34" charset="0"/>
                <a:cs typeface="Times New Roman" panose="02020603050405020304" pitchFamily="18" charset="0"/>
              </a:rPr>
              <a:t>altoimperial</a:t>
            </a:r>
            <a:endParaRPr lang="es-ES"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1800"/>
              </a:spcAft>
            </a:pPr>
            <a:r>
              <a:rPr lang="es-ES" sz="1100" dirty="0">
                <a:latin typeface="Times New Roman" panose="02020603050405020304" pitchFamily="18" charset="0"/>
                <a:ea typeface="Calibri" panose="020F0502020204030204" pitchFamily="34" charset="0"/>
              </a:rPr>
              <a:t>Si Marcial escribe que miserable es quien no tiene esclavo: ni joven, ni viejo, ni mujer, ni niño (11.32), cabe darle la vuelta a esta afirmación para preguntarse cómo asociar esclavitud y pobreza; es decir, convertir el objeto en </a:t>
            </a:r>
            <a:r>
              <a:rPr lang="es-ES" sz="1100" dirty="0">
                <a:latin typeface="Times New Roman" panose="02020603050405020304" pitchFamily="18" charset="0"/>
                <a:ea typeface="Calibri" panose="020F0502020204030204" pitchFamily="34" charset="0"/>
                <a:cs typeface="Times New Roman" panose="02020603050405020304" pitchFamily="18" charset="0"/>
              </a:rPr>
              <a:t>sujeto con el fin de sopesar cómo esta marcaba la diferencia y una mayor situación de vulnerabilidad en las gentes serviles.</a:t>
            </a:r>
            <a:endParaRPr lang="es-ES" sz="1100" dirty="0"/>
          </a:p>
        </p:txBody>
      </p:sp>
    </p:spTree>
    <p:extLst>
      <p:ext uri="{BB962C8B-B14F-4D97-AF65-F5344CB8AC3E}">
        <p14:creationId xmlns:p14="http://schemas.microsoft.com/office/powerpoint/2010/main" val="272348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t="-3000" b="-3000"/>
          </a:stretch>
        </a:blipFill>
        <a:effectLst/>
      </p:bgPr>
    </p:bg>
    <p:spTree>
      <p:nvGrpSpPr>
        <p:cNvPr id="1" name=""/>
        <p:cNvGrpSpPr/>
        <p:nvPr/>
      </p:nvGrpSpPr>
      <p:grpSpPr>
        <a:xfrm>
          <a:off x="0" y="0"/>
          <a:ext cx="0" cy="0"/>
          <a:chOff x="0" y="0"/>
          <a:chExt cx="0" cy="0"/>
        </a:xfrm>
      </p:grpSpPr>
      <p:sp>
        <p:nvSpPr>
          <p:cNvPr id="3" name="Rectángulo 2"/>
          <p:cNvSpPr/>
          <p:nvPr/>
        </p:nvSpPr>
        <p:spPr>
          <a:xfrm>
            <a:off x="357981" y="514217"/>
            <a:ext cx="6843712" cy="5568127"/>
          </a:xfrm>
          <a:prstGeom prst="rect">
            <a:avLst/>
          </a:prstGeom>
        </p:spPr>
        <p:txBody>
          <a:bodyPr wrap="square">
            <a:spAutoFit/>
          </a:bodyPr>
          <a:lstStyle/>
          <a:p>
            <a:pPr algn="just">
              <a:lnSpc>
                <a:spcPct val="107000"/>
              </a:lnSpc>
              <a:spcAft>
                <a:spcPts val="150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Nuestro punto de partida será un epitafio, el de Italia (</a:t>
            </a:r>
            <a:r>
              <a:rPr lang="es-ES" sz="1100" i="1" dirty="0">
                <a:latin typeface="Times New Roman" panose="02020603050405020304" pitchFamily="18" charset="0"/>
                <a:ea typeface="Calibri" panose="020F0502020204030204" pitchFamily="34" charset="0"/>
                <a:cs typeface="Times New Roman" panose="02020603050405020304" pitchFamily="18" charset="0"/>
              </a:rPr>
              <a:t>CIL </a:t>
            </a:r>
            <a:r>
              <a:rPr lang="es-ES" sz="1100" dirty="0">
                <a:latin typeface="Times New Roman" panose="02020603050405020304" pitchFamily="18" charset="0"/>
                <a:ea typeface="Calibri" panose="020F0502020204030204" pitchFamily="34" charset="0"/>
                <a:cs typeface="Times New Roman" panose="02020603050405020304" pitchFamily="18" charset="0"/>
              </a:rPr>
              <a:t>6, 9980), asociado a la pobreza de la destinataria, y que recientemente nos ha permitido reflexionar sobre su condición de vida, sus relaciones personales y determinados estereotipos asociados a la población esclava. Partiendo de este ejemplo, nuestro objetivo es el de recuperar otros casos para dotar de una mayor presencia a los más pobres, en el contexto de un grupo social altamente anónimo, y en el que la riqueza pudo significar algo tan humilde como tener peculio suficiente para dejar la memoria grabada en piedra. </a:t>
            </a:r>
          </a:p>
          <a:p>
            <a:pPr algn="just"/>
            <a:endParaRPr lang="es-ES" sz="11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r" defTabSz="914400" rtl="0" eaLnBrk="1" fontAlgn="auto" latinLnBrk="0" hangingPunct="1">
              <a:lnSpc>
                <a:spcPct val="107000"/>
              </a:lnSpc>
              <a:spcBef>
                <a:spcPts val="0"/>
              </a:spcBef>
              <a:spcAft>
                <a:spcPts val="300"/>
              </a:spcAft>
              <a:buClrTx/>
              <a:buSzTx/>
              <a:buFontTx/>
              <a:buNone/>
              <a:tabLst/>
              <a:defRPr/>
            </a:pPr>
            <a:r>
              <a:rPr kumimoji="0" lang="es-ES" sz="1100" b="1" i="0" u="none" strike="noStrike" kern="1200" cap="sm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Ruiz del Árbol Moro, María</a:t>
            </a:r>
            <a:endParaRPr kumimoji="0" lang="es-E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r" defTabSz="914400" rtl="0" eaLnBrk="1" fontAlgn="auto" latinLnBrk="0" hangingPunct="1">
              <a:lnSpc>
                <a:spcPct val="107000"/>
              </a:lnSpc>
              <a:spcBef>
                <a:spcPts val="0"/>
              </a:spcBef>
              <a:spcAft>
                <a:spcPts val="600"/>
              </a:spcAft>
              <a:buClrTx/>
              <a:buSzTx/>
              <a:buFontTx/>
              <a:buNone/>
              <a:tabLst/>
              <a:defRPr/>
            </a:pPr>
            <a:r>
              <a:rPr kumimoji="0" lang="es-ES" sz="1100" b="0" i="0" u="none" strike="noStrike" kern="1200" cap="sm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Consejo Superior de Investigaciones Científicas (CSIC)</a:t>
            </a:r>
            <a:endParaRPr kumimoji="0" lang="es-E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r" defTabSz="914400" rtl="0" eaLnBrk="1" fontAlgn="auto" latinLnBrk="0" hangingPunct="1">
              <a:lnSpc>
                <a:spcPct val="107000"/>
              </a:lnSpc>
              <a:spcBef>
                <a:spcPts val="0"/>
              </a:spcBef>
              <a:spcAft>
                <a:spcPts val="300"/>
              </a:spcAft>
              <a:buClrTx/>
              <a:buSzTx/>
              <a:buFontTx/>
              <a:buNone/>
              <a:tabLst/>
              <a:defRPr/>
            </a:pPr>
            <a:r>
              <a:rPr kumimoji="0" lang="es-ES" sz="1100" b="1" i="0" u="none" strike="noStrike" kern="1200" cap="sm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González-Ripoll, Loles</a:t>
            </a:r>
            <a:endParaRPr kumimoji="0" lang="es-E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r" defTabSz="914400" rtl="0" eaLnBrk="1" fontAlgn="auto" latinLnBrk="0" hangingPunct="1">
              <a:lnSpc>
                <a:spcPct val="107000"/>
              </a:lnSpc>
              <a:spcBef>
                <a:spcPts val="0"/>
              </a:spcBef>
              <a:spcAft>
                <a:spcPts val="600"/>
              </a:spcAft>
              <a:buClrTx/>
              <a:buSzTx/>
              <a:buFontTx/>
              <a:buNone/>
              <a:tabLst/>
              <a:defRPr/>
            </a:pPr>
            <a:r>
              <a:rPr kumimoji="0" lang="es-ES" sz="1100" b="0" i="0" u="none" strike="noStrike" kern="1200" cap="sm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Consejo Superior de Investigaciones Científicas (CSIC)</a:t>
            </a:r>
            <a:endParaRPr kumimoji="0" lang="es-E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r" defTabSz="914400" rtl="0" eaLnBrk="1" fontAlgn="auto" latinLnBrk="0" hangingPunct="1">
              <a:lnSpc>
                <a:spcPct val="107000"/>
              </a:lnSpc>
              <a:spcBef>
                <a:spcPts val="0"/>
              </a:spcBef>
              <a:spcAft>
                <a:spcPts val="300"/>
              </a:spcAft>
              <a:buClrTx/>
              <a:buSzTx/>
              <a:buFontTx/>
              <a:buNone/>
              <a:tabLst/>
              <a:defRPr/>
            </a:pPr>
            <a:r>
              <a:rPr kumimoji="0" lang="es-ES" sz="1100" b="1" i="0" u="none" strike="noStrike" kern="1200" cap="sm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Fernández Prieto, </a:t>
            </a:r>
            <a:r>
              <a:rPr kumimoji="0" lang="es-ES" sz="1100" b="1" i="0" u="none" strike="noStrike" kern="1200" cap="small"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Leida</a:t>
            </a:r>
            <a:endParaRPr kumimoji="0" lang="es-E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r" defTabSz="914400" rtl="0" eaLnBrk="1" fontAlgn="auto" latinLnBrk="0" hangingPunct="1">
              <a:lnSpc>
                <a:spcPct val="107000"/>
              </a:lnSpc>
              <a:spcBef>
                <a:spcPts val="0"/>
              </a:spcBef>
              <a:spcAft>
                <a:spcPts val="1800"/>
              </a:spcAft>
              <a:buClrTx/>
              <a:buSzTx/>
              <a:buFontTx/>
              <a:buNone/>
              <a:tabLst/>
              <a:defRPr/>
            </a:pPr>
            <a:r>
              <a:rPr kumimoji="0" lang="es-ES" sz="1100" b="0" i="0" u="none" strike="noStrike" kern="1200" cap="sm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Consejo Superior de Investigaciones Científicas (CSIC)</a:t>
            </a:r>
            <a:endParaRPr kumimoji="0" lang="es-E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600"/>
              </a:spcAft>
              <a:buClrTx/>
              <a:buSzTx/>
              <a:buFontTx/>
              <a:buNone/>
              <a:tabLst/>
              <a:defRPr/>
            </a:pPr>
            <a:r>
              <a:rPr kumimoji="0" lang="es-ES" sz="1200" b="0" i="0" u="none" strike="noStrike" kern="1200" cap="sm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La esclavitud en el Caribe: los legados culturales del sometimiento y la discriminación social</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800"/>
              </a:spcAft>
              <a:defRPr/>
            </a:pPr>
            <a:r>
              <a:rPr kumimoji="0" 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Resumen: Entre los siglos XVI y XIX más de doce millones de africanos fueron capturados y enviados a América como esclavos. En nuestra contribución analizaremos, desde una perspectiva amplia, la configuración, preservación y apreciación del patrimonio tangible e intangible de las sociedades afectadas por la trata de personas esclavizadas y el sistema de la esclavitud. Los legados culturales de este periodo son múltiples y complejos, desde los discursos raciales y la exclusión social, hasta elementos que han sido recientemente patrimonializados y visualizados, como los lugares de sometimiento, los territorios de rebelión, los espacios reales e imaginados de la pobreza y la marginalidad, la religión, la música, el baile, las artes plásticas, la comida o el uso de plantas medicinales. </a:t>
            </a:r>
            <a:endParaRPr lang="es-ES" sz="1200" b="1" cap="small"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180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just"/>
            <a:endParaRPr lang="es-ES" dirty="0"/>
          </a:p>
        </p:txBody>
      </p:sp>
      <p:sp>
        <p:nvSpPr>
          <p:cNvPr id="5" name="CuadroTexto 4">
            <a:extLst>
              <a:ext uri="{FF2B5EF4-FFF2-40B4-BE49-F238E27FC236}">
                <a16:creationId xmlns:a16="http://schemas.microsoft.com/office/drawing/2014/main" id="{3F36B039-F4FB-78CB-B2EC-1E1120012B95}"/>
              </a:ext>
            </a:extLst>
          </p:cNvPr>
          <p:cNvSpPr txBox="1"/>
          <p:nvPr/>
        </p:nvSpPr>
        <p:spPr>
          <a:xfrm>
            <a:off x="357981" y="5345906"/>
            <a:ext cx="6843712" cy="4496487"/>
          </a:xfrm>
          <a:prstGeom prst="rect">
            <a:avLst/>
          </a:prstGeom>
          <a:noFill/>
        </p:spPr>
        <p:txBody>
          <a:bodyPr wrap="square">
            <a:spAutoFit/>
          </a:bodyPr>
          <a:lstStyle/>
          <a:p>
            <a:pPr algn="r">
              <a:lnSpc>
                <a:spcPct val="107000"/>
              </a:lnSpc>
              <a:spcAft>
                <a:spcPts val="400"/>
              </a:spcAft>
            </a:pPr>
            <a:r>
              <a:rPr lang="es-ES" sz="1100" b="1" cap="small" dirty="0">
                <a:latin typeface="Times New Roman" panose="02020603050405020304" pitchFamily="18" charset="0"/>
                <a:ea typeface="Calibri" panose="020F0502020204030204" pitchFamily="34" charset="0"/>
                <a:cs typeface="Times New Roman" panose="02020603050405020304" pitchFamily="18" charset="0"/>
              </a:rPr>
              <a:t>Ruiz Santamarta, Javier </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1200"/>
              </a:spcAft>
            </a:pPr>
            <a:r>
              <a:rPr lang="es-ES" sz="1100" cap="small" dirty="0" err="1">
                <a:latin typeface="Times New Roman" panose="02020603050405020304" pitchFamily="18" charset="0"/>
                <a:ea typeface="Calibri" panose="020F0502020204030204" pitchFamily="34" charset="0"/>
                <a:cs typeface="Times New Roman" panose="02020603050405020304" pitchFamily="18" charset="0"/>
              </a:rPr>
              <a:t>Universitat</a:t>
            </a:r>
            <a:r>
              <a:rPr lang="es-ES" sz="1100" cap="small" dirty="0">
                <a:latin typeface="Times New Roman" panose="02020603050405020304" pitchFamily="18" charset="0"/>
                <a:ea typeface="Calibri" panose="020F0502020204030204" pitchFamily="34" charset="0"/>
                <a:cs typeface="Times New Roman" panose="02020603050405020304" pitchFamily="18" charset="0"/>
              </a:rPr>
              <a:t> </a:t>
            </a:r>
            <a:r>
              <a:rPr lang="es-ES" sz="1100" cap="small" dirty="0" err="1">
                <a:latin typeface="Times New Roman" panose="02020603050405020304" pitchFamily="18" charset="0"/>
                <a:ea typeface="Calibri" panose="020F0502020204030204" pitchFamily="34" charset="0"/>
                <a:cs typeface="Times New Roman" panose="02020603050405020304" pitchFamily="18" charset="0"/>
              </a:rPr>
              <a:t>Autònoma</a:t>
            </a:r>
            <a:r>
              <a:rPr lang="es-ES" sz="1100" cap="small" dirty="0">
                <a:latin typeface="Times New Roman" panose="02020603050405020304" pitchFamily="18" charset="0"/>
                <a:ea typeface="Calibri" panose="020F0502020204030204" pitchFamily="34" charset="0"/>
                <a:cs typeface="Times New Roman" panose="02020603050405020304" pitchFamily="18" charset="0"/>
              </a:rPr>
              <a:t> de Barcelona</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s-ES" sz="1200" cap="small" dirty="0">
                <a:latin typeface="Times New Roman" panose="02020603050405020304" pitchFamily="18" charset="0"/>
                <a:ea typeface="Calibri" panose="020F0502020204030204" pitchFamily="34" charset="0"/>
                <a:cs typeface="Times New Roman" panose="02020603050405020304" pitchFamily="18" charset="0"/>
              </a:rPr>
              <a:t>Tzvetan Todorov y el reflejo de la pobreza en las comedias de Plauto</a:t>
            </a:r>
            <a:endParaRPr lang="es-E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80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Resumen: A partir de la metodología de Tzvetan Todorov en el ámbito de la alteridad (Axiología, Praxeología y Epistemología), nos proponemos analizar la imagen de la pobreza (personajes, situaciones, vocabulario…) en el teatro de Plauto. ¿Puede la pobreza entenderse como una categoría que define al ‘otro’?, ¿hay una pobreza ‘buena’ y una ‘mala’?, ¿existe la voluntad de asimilar al ‘pobre’? En definitiva, ¿hasta qué punto la pobreza escénica refleja la pobreza real</a:t>
            </a:r>
            <a:r>
              <a:rPr lang="es-ES" sz="1100" dirty="0">
                <a:latin typeface="Calibri" panose="020F0502020204030204" pitchFamily="34" charset="0"/>
                <a:ea typeface="Calibri" panose="020F0502020204030204" pitchFamily="34" charset="0"/>
                <a:cs typeface="Times New Roman" panose="02020603050405020304" pitchFamily="18" charset="0"/>
              </a:rPr>
              <a:t>.</a:t>
            </a:r>
            <a:endParaRPr lang="es-ES" sz="1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r" defTabSz="914400" rtl="0" eaLnBrk="1" fontAlgn="auto" latinLnBrk="0" hangingPunct="1">
              <a:lnSpc>
                <a:spcPct val="115000"/>
              </a:lnSpc>
              <a:spcBef>
                <a:spcPts val="0"/>
              </a:spcBef>
              <a:spcAft>
                <a:spcPts val="400"/>
              </a:spcAft>
              <a:buClrTx/>
              <a:buSzTx/>
              <a:buFontTx/>
              <a:buNone/>
              <a:tabLst/>
              <a:defRPr/>
            </a:pPr>
            <a:r>
              <a:rPr kumimoji="0" lang="es-ES" sz="1100" b="1" i="0" u="none" strike="noStrike" kern="1200" cap="sm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Sierra Rodríguez, David</a:t>
            </a:r>
            <a:endParaRPr kumimoji="0" lang="es-E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r" defTabSz="914400" rtl="0" eaLnBrk="1" fontAlgn="auto" latinLnBrk="0" hangingPunct="1">
              <a:lnSpc>
                <a:spcPct val="115000"/>
              </a:lnSpc>
              <a:spcBef>
                <a:spcPts val="0"/>
              </a:spcBef>
              <a:spcAft>
                <a:spcPts val="1200"/>
              </a:spcAft>
              <a:buClrTx/>
              <a:buSzTx/>
              <a:buFontTx/>
              <a:buNone/>
              <a:tabLst/>
              <a:defRPr/>
            </a:pPr>
            <a:r>
              <a:rPr kumimoji="0" lang="es-ES" sz="1100" b="0" i="0" u="none" strike="noStrike" kern="1200" cap="sm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Universidad de Granada</a:t>
            </a:r>
            <a:endParaRPr kumimoji="0" lang="es-E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s-ES" sz="1200" b="0" i="0" u="none" strike="noStrike" kern="1200" cap="sm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Resistencias silenciosas en cautiverio: el ejemplo de las atenienses en Lemnos</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Resumen: </a:t>
            </a:r>
            <a:r>
              <a:rPr kumimoji="0" lang="es-ES" sz="11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Herodoto</a:t>
            </a:r>
            <a:r>
              <a:rPr kumimoji="0" 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(VI, 138, 2) nos ha transmitido un pasaje acerca del cautiverio de las mujeres atenienses en Lemnos a manos de los pelasgos. Tras haber sido expulsados por los atenienses del Ática, los pelasgos raptaron a las atenienses, que en ese momento se encontraban en </a:t>
            </a:r>
            <a:r>
              <a:rPr kumimoji="0" lang="es-ES" sz="11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Braurón</a:t>
            </a:r>
            <a:r>
              <a:rPr kumimoji="0" 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y las retuvieron como concubinas en Lemnos. </a:t>
            </a:r>
            <a:r>
              <a:rPr kumimoji="0" lang="es-ES" sz="11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Herodoto</a:t>
            </a:r>
            <a:r>
              <a:rPr kumimoji="0" 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cuenta que estas se afanaron en enseñar a sus hijos el dialecto ático y las costumbres propias de los atenienses, proporcionando un principio de resistencia y de identidad que condujo a sus hijos a rebelarse contra los pelasgos. </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El texto, por tanto, presenta un episodio de memoria cultural (la más remota) en el que las mujeres hacen uso de su papel impuesto en el régimen de género (transmitir valores esenciales y ejercer cuidados) para resistir y que en última instancia los varones se rebelen. Esta asimetría entre resistencia silenciosa, pero activa, y la resistencia “directa” de</a:t>
            </a:r>
          </a:p>
        </p:txBody>
      </p:sp>
    </p:spTree>
    <p:extLst>
      <p:ext uri="{BB962C8B-B14F-4D97-AF65-F5344CB8AC3E}">
        <p14:creationId xmlns:p14="http://schemas.microsoft.com/office/powerpoint/2010/main" val="1478481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t="-3000" b="-3000"/>
          </a:stretch>
        </a:blipFill>
        <a:effectLst/>
      </p:bgPr>
    </p:bg>
    <p:spTree>
      <p:nvGrpSpPr>
        <p:cNvPr id="1" name=""/>
        <p:cNvGrpSpPr/>
        <p:nvPr/>
      </p:nvGrpSpPr>
      <p:grpSpPr>
        <a:xfrm>
          <a:off x="0" y="0"/>
          <a:ext cx="0" cy="0"/>
          <a:chOff x="0" y="0"/>
          <a:chExt cx="0" cy="0"/>
        </a:xfrm>
      </p:grpSpPr>
      <p:sp>
        <p:nvSpPr>
          <p:cNvPr id="2" name="Rectángulo 1"/>
          <p:cNvSpPr/>
          <p:nvPr/>
        </p:nvSpPr>
        <p:spPr>
          <a:xfrm>
            <a:off x="389125" y="589487"/>
            <a:ext cx="6781279" cy="2001702"/>
          </a:xfrm>
          <a:prstGeom prst="rect">
            <a:avLst/>
          </a:prstGeom>
        </p:spPr>
        <p:txBody>
          <a:bodyPr wrap="square">
            <a:spAutoFit/>
          </a:bodyPr>
          <a:lstStyle/>
          <a:p>
            <a:pPr algn="just">
              <a:lnSpc>
                <a:spcPct val="115000"/>
              </a:lnSpc>
              <a:defRPr/>
            </a:pPr>
            <a:r>
              <a:rPr kumimoji="0" 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los varones será objeto de análisis. Todo ello, además, en un contexto de marginalidad y exclusión extrema y doble, al tratarse de mujeres y lejos de su ciudad de origen. En este sentido, se analizará la deslocalización que presenta el episodio, donde las mujeres siguen sintiéndose atenienses aún lejos de Atenas y actúan como ciudadanas, capaces de</a:t>
            </a:r>
            <a:r>
              <a:rPr lang="es-ES" sz="11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s-ES" sz="1100" dirty="0">
                <a:latin typeface="Times New Roman" panose="02020603050405020304" pitchFamily="18" charset="0"/>
                <a:ea typeface="Calibri" panose="020F0502020204030204" pitchFamily="34" charset="0"/>
                <a:cs typeface="Times New Roman" panose="02020603050405020304" pitchFamily="18" charset="0"/>
              </a:rPr>
              <a:t>mantener activa la identidad fuera del territorio. Esta lógica por la que la comunidad podía funcionar sin su tierra existía desde época de Temístocles, pero siempre se aplicaba a los varones. En este sentido, desde las teorías de apego e identidad, así como la de memoria, se puede analizar un episodio mítico, pero que tendría todo el sentido en el auditorio del momento, que versa sobre la vulnerabilidad y las maneras de resistencia femenina en un contexto adverso y de dominación..</a:t>
            </a: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s-E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a:extLst>
              <a:ext uri="{FF2B5EF4-FFF2-40B4-BE49-F238E27FC236}">
                <a16:creationId xmlns:a16="http://schemas.microsoft.com/office/drawing/2014/main" id="{02444219-41CB-8D4C-8E04-28371999AAEA}"/>
              </a:ext>
            </a:extLst>
          </p:cNvPr>
          <p:cNvSpPr/>
          <p:nvPr/>
        </p:nvSpPr>
        <p:spPr>
          <a:xfrm>
            <a:off x="389125" y="2167148"/>
            <a:ext cx="6780077" cy="5611664"/>
          </a:xfrm>
          <a:prstGeom prst="rect">
            <a:avLst/>
          </a:prstGeom>
        </p:spPr>
        <p:txBody>
          <a:bodyPr wrap="square">
            <a:spAutoFit/>
          </a:bodyPr>
          <a:lstStyle/>
          <a:p>
            <a:pPr algn="just">
              <a:lnSpc>
                <a:spcPct val="107000"/>
              </a:lnSpc>
              <a:spcAft>
                <a:spcPts val="800"/>
              </a:spcAft>
            </a:pP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400"/>
              </a:spcAft>
            </a:pPr>
            <a:r>
              <a:rPr lang="en-GB" sz="1100" b="1" cap="small" dirty="0">
                <a:latin typeface="Times New Roman" panose="02020603050405020304" pitchFamily="18" charset="0"/>
                <a:ea typeface="Calibri" panose="020F0502020204030204" pitchFamily="34" charset="0"/>
                <a:cs typeface="Times New Roman" panose="02020603050405020304" pitchFamily="18" charset="0"/>
              </a:rPr>
              <a:t>Valdés </a:t>
            </a:r>
            <a:r>
              <a:rPr lang="en-GB" sz="1100" b="1" cap="small" dirty="0" err="1">
                <a:latin typeface="Times New Roman" panose="02020603050405020304" pitchFamily="18" charset="0"/>
                <a:ea typeface="Calibri" panose="020F0502020204030204" pitchFamily="34" charset="0"/>
                <a:cs typeface="Times New Roman" panose="02020603050405020304" pitchFamily="18" charset="0"/>
              </a:rPr>
              <a:t>Guía</a:t>
            </a:r>
            <a:r>
              <a:rPr lang="en-GB" sz="1100" b="1" cap="small" dirty="0">
                <a:latin typeface="Times New Roman" panose="02020603050405020304" pitchFamily="18" charset="0"/>
                <a:ea typeface="Calibri" panose="020F0502020204030204" pitchFamily="34" charset="0"/>
                <a:cs typeface="Times New Roman" panose="02020603050405020304" pitchFamily="18" charset="0"/>
              </a:rPr>
              <a:t>, Miriam</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1200"/>
              </a:spcAft>
            </a:pPr>
            <a:r>
              <a:rPr lang="en-GB" sz="1100" cap="small" dirty="0">
                <a:latin typeface="Times New Roman" panose="02020603050405020304" pitchFamily="18" charset="0"/>
                <a:ea typeface="Calibri" panose="020F0502020204030204" pitchFamily="34" charset="0"/>
                <a:cs typeface="Times New Roman" panose="02020603050405020304" pitchFamily="18" charset="0"/>
              </a:rPr>
              <a:t>Universidad </a:t>
            </a:r>
            <a:r>
              <a:rPr lang="en-GB" sz="1100" cap="small" dirty="0" err="1">
                <a:latin typeface="Times New Roman" panose="02020603050405020304" pitchFamily="18" charset="0"/>
                <a:ea typeface="Calibri" panose="020F0502020204030204" pitchFamily="34" charset="0"/>
                <a:cs typeface="Times New Roman" panose="02020603050405020304" pitchFamily="18" charset="0"/>
              </a:rPr>
              <a:t>Complutense</a:t>
            </a:r>
            <a:r>
              <a:rPr lang="en-GB" sz="1100" cap="small" dirty="0">
                <a:latin typeface="Times New Roman" panose="02020603050405020304" pitchFamily="18" charset="0"/>
                <a:ea typeface="Calibri" panose="020F0502020204030204" pitchFamily="34" charset="0"/>
                <a:cs typeface="Times New Roman" panose="02020603050405020304" pitchFamily="18" charset="0"/>
              </a:rPr>
              <a:t> de Madrid</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s-ES" sz="1200" cap="small" dirty="0">
                <a:latin typeface="Times New Roman" panose="02020603050405020304" pitchFamily="18" charset="0"/>
                <a:ea typeface="Calibri" panose="020F0502020204030204" pitchFamily="34" charset="0"/>
                <a:cs typeface="Times New Roman" panose="02020603050405020304" pitchFamily="18" charset="0"/>
              </a:rPr>
              <a:t>Manumisión, pobreza, deuda y dependencia en Atenas clásica</a:t>
            </a:r>
            <a:endParaRPr lang="es-E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En esta presentación vamos a examinar la situación socioeconómica de los manumitidos en Atenas clásica en la medida en que las fuentes lo permitan. Se analizará la pobreza de este colectivo en el doble sentido de necesidad de “trabajar para vivir” (concepto presente en Aristófanes) pero también, en el sentido de la escasez de medios y de lo necesario para vivir. Queremos examinar otro parámetro, el de la dependencia. La pobreza conlleva, en algunos casos, sobre todo para los casos de una mayor pobreza o necesidad/vulnerabilidad, dependencia de otros para subsistir, pero es que, además, en el caso de los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apeleutheroi</a:t>
            </a:r>
            <a:r>
              <a:rPr lang="es-ES" sz="1100" dirty="0">
                <a:latin typeface="Times New Roman" panose="02020603050405020304" pitchFamily="18" charset="0"/>
                <a:ea typeface="Calibri" panose="020F0502020204030204" pitchFamily="34" charset="0"/>
                <a:cs typeface="Times New Roman" panose="02020603050405020304" pitchFamily="18" charset="0"/>
              </a:rPr>
              <a:t>, la dependencia no deriva solo de la condición socioeconómica, sino que está regulada de algún modo por ley que impone ciertas obligaciones para estos, bastante desconocidas. Parece que los manumitidos prestarían ciertos servicios a los antiguos amos, además de tenerlos obligatoriamente como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prostatai</a:t>
            </a:r>
            <a:r>
              <a:rPr lang="es-ES" sz="1100" dirty="0">
                <a:latin typeface="Times New Roman" panose="02020603050405020304" pitchFamily="18" charset="0"/>
                <a:ea typeface="Calibri" panose="020F0502020204030204" pitchFamily="34" charset="0"/>
                <a:cs typeface="Times New Roman" panose="02020603050405020304" pitchFamily="18" charset="0"/>
              </a:rPr>
              <a:t>, a pesar de que no se conozcan casos como tal de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paramone</a:t>
            </a:r>
            <a:r>
              <a:rPr lang="es-ES" sz="1100" dirty="0">
                <a:latin typeface="Times New Roman" panose="02020603050405020304" pitchFamily="18" charset="0"/>
                <a:ea typeface="Calibri" panose="020F0502020204030204" pitchFamily="34" charset="0"/>
                <a:cs typeface="Times New Roman" panose="02020603050405020304" pitchFamily="18" charset="0"/>
              </a:rPr>
              <a:t> en Atenas hasta finales del </a:t>
            </a:r>
            <a:r>
              <a:rPr lang="es-ES" sz="1100" dirty="0" err="1">
                <a:latin typeface="Times New Roman" panose="02020603050405020304" pitchFamily="18" charset="0"/>
                <a:ea typeface="Calibri" panose="020F0502020204030204" pitchFamily="34" charset="0"/>
                <a:cs typeface="Times New Roman" panose="02020603050405020304" pitchFamily="18" charset="0"/>
              </a:rPr>
              <a:t>s.IV</a:t>
            </a:r>
            <a:r>
              <a:rPr lang="es-ES" sz="1100" dirty="0">
                <a:latin typeface="Times New Roman" panose="02020603050405020304" pitchFamily="18" charset="0"/>
                <a:ea typeface="Calibri" panose="020F0502020204030204" pitchFamily="34" charset="0"/>
                <a:cs typeface="Times New Roman" panose="02020603050405020304" pitchFamily="18" charset="0"/>
              </a:rPr>
              <a:t> (ya en época helenística). Creemos que un elemento esencial para comprender la dependencia de los antiguos amos o patronos es, posiblemente, la realidad de la “deuda” que puede proporcionar la clave para explicar las diferencias entre los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apeleutheroi</a:t>
            </a:r>
            <a:r>
              <a:rPr lang="es-ES" sz="1100" dirty="0">
                <a:latin typeface="Times New Roman" panose="02020603050405020304" pitchFamily="18" charset="0"/>
                <a:ea typeface="Calibri" panose="020F0502020204030204" pitchFamily="34" charset="0"/>
                <a:cs typeface="Times New Roman" panose="02020603050405020304" pitchFamily="18" charset="0"/>
              </a:rPr>
              <a:t> y los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exeleutheroi</a:t>
            </a:r>
            <a:r>
              <a:rPr lang="es-ES" sz="1100" dirty="0">
                <a:latin typeface="Times New Roman" panose="02020603050405020304" pitchFamily="18" charset="0"/>
                <a:ea typeface="Calibri" panose="020F0502020204030204" pitchFamily="34" charset="0"/>
                <a:cs typeface="Times New Roman" panose="02020603050405020304" pitchFamily="18" charset="0"/>
              </a:rPr>
              <a:t>. Por último, haremos un apunte en relación con los llamados “</a:t>
            </a:r>
            <a:r>
              <a:rPr lang="es-ES" sz="1100" i="1" dirty="0">
                <a:latin typeface="Times New Roman" panose="02020603050405020304" pitchFamily="18" charset="0"/>
                <a:ea typeface="Calibri" panose="020F0502020204030204" pitchFamily="34" charset="0"/>
                <a:cs typeface="Times New Roman" panose="02020603050405020304" pitchFamily="18" charset="0"/>
              </a:rPr>
              <a:t>choris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oikuntes</a:t>
            </a:r>
            <a:r>
              <a:rPr lang="es-ES" sz="1100" dirty="0">
                <a:latin typeface="Times New Roman" panose="02020603050405020304" pitchFamily="18" charset="0"/>
                <a:ea typeface="Calibri" panose="020F0502020204030204" pitchFamily="34" charset="0"/>
                <a:cs typeface="Times New Roman" panose="02020603050405020304" pitchFamily="18" charset="0"/>
              </a:rPr>
              <a:t>” y los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phialai</a:t>
            </a:r>
            <a:r>
              <a:rPr lang="es-ES" sz="1100" i="1" dirty="0">
                <a:latin typeface="Times New Roman" panose="02020603050405020304" pitchFamily="18" charset="0"/>
                <a:ea typeface="Calibri" panose="020F0502020204030204" pitchFamily="34" charset="0"/>
                <a:cs typeface="Times New Roman" panose="02020603050405020304" pitchFamily="18" charset="0"/>
              </a:rPr>
              <a:t>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exeleutherikai</a:t>
            </a:r>
            <a:r>
              <a:rPr lang="es-ES" sz="1100" dirty="0">
                <a:latin typeface="Times New Roman" panose="02020603050405020304" pitchFamily="18" charset="0"/>
                <a:ea typeface="Calibri" panose="020F0502020204030204" pitchFamily="34" charset="0"/>
                <a:cs typeface="Times New Roman" panose="02020603050405020304" pitchFamily="18" charset="0"/>
              </a:rPr>
              <a:t>.</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ES" b="1" dirty="0">
                <a:latin typeface="Times New Roman" panose="02020603050405020304" pitchFamily="18" charset="0"/>
                <a:ea typeface="Calibri" panose="020F0502020204030204" pitchFamily="34" charset="0"/>
                <a:cs typeface="Times New Roman" panose="02020603050405020304" pitchFamily="18" charset="0"/>
              </a:rPr>
              <a:t> </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ES" b="1" dirty="0">
                <a:latin typeface="Times New Roman" panose="02020603050405020304" pitchFamily="18" charset="0"/>
                <a:ea typeface="Calibri" panose="020F0502020204030204" pitchFamily="34" charset="0"/>
                <a:cs typeface="Times New Roman" panose="02020603050405020304" pitchFamily="18" charset="0"/>
              </a:rPr>
              <a:t> </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ES" b="1" dirty="0">
                <a:latin typeface="Times New Roman" panose="02020603050405020304" pitchFamily="18" charset="0"/>
                <a:ea typeface="Calibri" panose="020F0502020204030204" pitchFamily="34" charset="0"/>
                <a:cs typeface="Times New Roman" panose="02020603050405020304" pitchFamily="18" charset="0"/>
              </a:rPr>
              <a:t> </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ES" b="1" dirty="0">
                <a:latin typeface="Times New Roman" panose="02020603050405020304" pitchFamily="18" charset="0"/>
                <a:ea typeface="Calibri" panose="020F0502020204030204" pitchFamily="34" charset="0"/>
                <a:cs typeface="Times New Roman" panose="02020603050405020304" pitchFamily="18" charset="0"/>
              </a:rPr>
              <a:t> </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ES" b="1" dirty="0">
                <a:latin typeface="Times New Roman" panose="02020603050405020304" pitchFamily="18" charset="0"/>
                <a:ea typeface="Calibri" panose="020F0502020204030204" pitchFamily="34" charset="0"/>
                <a:cs typeface="Times New Roman" panose="02020603050405020304" pitchFamily="18" charset="0"/>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64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t="-3000" b="-3000"/>
          </a:stretch>
        </a:blipFill>
        <a:effectLst/>
      </p:bgPr>
    </p:bg>
    <p:spTree>
      <p:nvGrpSpPr>
        <p:cNvPr id="1" name=""/>
        <p:cNvGrpSpPr/>
        <p:nvPr/>
      </p:nvGrpSpPr>
      <p:grpSpPr>
        <a:xfrm>
          <a:off x="0" y="0"/>
          <a:ext cx="0" cy="0"/>
          <a:chOff x="0" y="0"/>
          <a:chExt cx="0" cy="0"/>
        </a:xfrm>
      </p:grpSpPr>
      <p:sp>
        <p:nvSpPr>
          <p:cNvPr id="9" name="Rectángulo 8"/>
          <p:cNvSpPr/>
          <p:nvPr/>
        </p:nvSpPr>
        <p:spPr>
          <a:xfrm>
            <a:off x="384483" y="372592"/>
            <a:ext cx="6843713" cy="9976577"/>
          </a:xfrm>
          <a:prstGeom prst="rect">
            <a:avLst/>
          </a:prstGeom>
        </p:spPr>
        <p:txBody>
          <a:bodyPr wrap="square">
            <a:spAutoFit/>
          </a:bodyPr>
          <a:lstStyle/>
          <a:p>
            <a:pPr algn="r">
              <a:lnSpc>
                <a:spcPct val="107000"/>
              </a:lnSpc>
              <a:spcAft>
                <a:spcPts val="300"/>
              </a:spcAft>
            </a:pPr>
            <a:r>
              <a:rPr lang="es-ES" sz="1100" b="1" cap="small"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Arrayás</a:t>
            </a:r>
            <a:r>
              <a:rPr lang="es-ES" sz="1100" b="1" cap="small"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Morales, Isaías</a:t>
            </a:r>
            <a:endParaRPr lang="es-ES" sz="1100" dirty="0">
              <a:latin typeface="Times New Roman" panose="02020603050405020304" pitchFamily="18" charset="0"/>
              <a:ea typeface="Calibri" panose="020F0502020204030204" pitchFamily="34" charset="0"/>
              <a:cs typeface="Times New Roman" panose="02020603050405020304" pitchFamily="18" charset="0"/>
            </a:endParaRPr>
          </a:p>
          <a:p>
            <a:pPr algn="r">
              <a:lnSpc>
                <a:spcPct val="107000"/>
              </a:lnSpc>
              <a:spcAft>
                <a:spcPts val="600"/>
              </a:spcAft>
            </a:pPr>
            <a:r>
              <a:rPr lang="es-ES" sz="1100" cap="small"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Universitat</a:t>
            </a:r>
            <a:r>
              <a:rPr lang="es-ES" sz="1100" cap="small"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1100" cap="small"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Autònoma</a:t>
            </a:r>
            <a:r>
              <a:rPr lang="es-ES" sz="1100" cap="small"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 Barcelona</a:t>
            </a:r>
            <a:endParaRPr lang="es-ES" sz="1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s-ES" sz="11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s-ES" sz="11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600"/>
              </a:spcAft>
            </a:pPr>
            <a:r>
              <a:rPr lang="es-ES" sz="1200" cap="small"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Pobreza, marginación y exclusión. Nuevas reflexiones sobre la proliferación de la piratería y el bandidaje en tierras </a:t>
            </a:r>
            <a:r>
              <a:rPr lang="es-ES" sz="1200" cap="small"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anatólicas</a:t>
            </a:r>
            <a:r>
              <a:rPr lang="es-ES" sz="1200" cap="small"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en la primera mitad del s. I a.C.</a:t>
            </a:r>
            <a:endParaRPr lang="es-ES" sz="1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1800"/>
              </a:spcAft>
            </a:pPr>
            <a:r>
              <a:rPr lang="es-ES" sz="1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Resumen</a:t>
            </a:r>
            <a:r>
              <a:rPr lang="es-ES" sz="11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s-ES" sz="1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En este trabajo se pretende reflexionar sobre el extraordinario desarrollo de la piratería y el bandidaje, particularmente en el ámbito </a:t>
            </a:r>
            <a:r>
              <a:rPr lang="es-ES" sz="1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anatólico</a:t>
            </a:r>
            <a:r>
              <a:rPr lang="es-ES" sz="1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en la primera mitad del s. I a.C. Aparte de la negligencia romana, en esta proliferación de la piratería y el bandidaje resultaría decisivo que un número creciente de provinciales </a:t>
            </a:r>
            <a:r>
              <a:rPr lang="es-ES" sz="1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anatólicos</a:t>
            </a:r>
            <a:r>
              <a:rPr lang="es-ES" sz="1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empobrecidos y marginados, muchos víctimas de las guerras o de la avaricia de los hombres de negocios </a:t>
            </a:r>
            <a:r>
              <a:rPr lang="es-ES" sz="1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romanoitálicos</a:t>
            </a:r>
            <a:r>
              <a:rPr lang="es-ES" sz="1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vieran en esas denostadas actividades una forma de subsistencia y, además, de oposición al dominio de Roma, que tanta miseria les había traído. No obstante, aparte de amplios sectores sociales empobrecidos de las comunidades </a:t>
            </a:r>
            <a:r>
              <a:rPr lang="es-ES" sz="1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anatólicas</a:t>
            </a:r>
            <a:r>
              <a:rPr lang="es-ES" sz="1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también colaborarían con los piratas personajes con recursos e influencia, vinculados al comercio y las finanzas, que verían en la piratería una actividad lucrativa y que, de hecho, facilitarían la costosa infraestructura para llevarla a cabo. </a:t>
            </a:r>
            <a:endParaRPr lang="es-ES" sz="1100" dirty="0">
              <a:latin typeface="Times New Roman" panose="02020603050405020304" pitchFamily="18" charset="0"/>
              <a:ea typeface="Calibri" panose="020F0502020204030204" pitchFamily="34" charset="0"/>
              <a:cs typeface="Times New Roman" panose="02020603050405020304" pitchFamily="18" charset="0"/>
            </a:endParaRPr>
          </a:p>
          <a:p>
            <a:pPr indent="629920" algn="r">
              <a:lnSpc>
                <a:spcPct val="107000"/>
              </a:lnSpc>
              <a:spcAft>
                <a:spcPts val="300"/>
              </a:spcAft>
            </a:pPr>
            <a:r>
              <a:rPr lang="es-ES" sz="1100" b="1" cap="small" dirty="0">
                <a:latin typeface="Times New Roman" panose="02020603050405020304" pitchFamily="18" charset="0"/>
                <a:ea typeface="Calibri" panose="020F0502020204030204" pitchFamily="34" charset="0"/>
                <a:cs typeface="Times New Roman" panose="02020603050405020304" pitchFamily="18" charset="0"/>
              </a:rPr>
              <a:t>Bramante, </a:t>
            </a:r>
            <a:r>
              <a:rPr lang="es-ES" sz="1100" b="1" cap="small" dirty="0" err="1">
                <a:latin typeface="Times New Roman" panose="02020603050405020304" pitchFamily="18" charset="0"/>
                <a:ea typeface="Calibri" panose="020F0502020204030204" pitchFamily="34" charset="0"/>
                <a:cs typeface="Times New Roman" panose="02020603050405020304" pitchFamily="18" charset="0"/>
              </a:rPr>
              <a:t>Maria</a:t>
            </a:r>
            <a:r>
              <a:rPr lang="es-ES" sz="1100" b="1" cap="small" dirty="0">
                <a:latin typeface="Times New Roman" panose="02020603050405020304" pitchFamily="18" charset="0"/>
                <a:ea typeface="Calibri" panose="020F0502020204030204" pitchFamily="34" charset="0"/>
                <a:cs typeface="Times New Roman" panose="02020603050405020304" pitchFamily="18" charset="0"/>
              </a:rPr>
              <a:t> </a:t>
            </a:r>
            <a:r>
              <a:rPr lang="es-ES" sz="1100" b="1" cap="small" dirty="0" err="1">
                <a:latin typeface="Times New Roman" panose="02020603050405020304" pitchFamily="18" charset="0"/>
                <a:ea typeface="Calibri" panose="020F0502020204030204" pitchFamily="34" charset="0"/>
                <a:cs typeface="Times New Roman" panose="02020603050405020304" pitchFamily="18" charset="0"/>
              </a:rPr>
              <a:t>Vittoria</a:t>
            </a:r>
            <a:endParaRPr lang="es-ES" sz="1100" dirty="0">
              <a:latin typeface="Times New Roman" panose="02020603050405020304" pitchFamily="18" charset="0"/>
              <a:ea typeface="Calibri" panose="020F0502020204030204" pitchFamily="34" charset="0"/>
              <a:cs typeface="Times New Roman" panose="02020603050405020304" pitchFamily="18" charset="0"/>
            </a:endParaRPr>
          </a:p>
          <a:p>
            <a:pPr indent="629920" algn="r">
              <a:lnSpc>
                <a:spcPct val="107000"/>
              </a:lnSpc>
              <a:spcAft>
                <a:spcPts val="0"/>
              </a:spcAft>
            </a:pPr>
            <a:r>
              <a:rPr lang="es-ES" sz="1100" cap="small" dirty="0" err="1">
                <a:latin typeface="Times New Roman" panose="02020603050405020304" pitchFamily="18" charset="0"/>
                <a:ea typeface="Calibri" panose="020F0502020204030204" pitchFamily="34" charset="0"/>
                <a:cs typeface="Times New Roman" panose="02020603050405020304" pitchFamily="18" charset="0"/>
              </a:rPr>
              <a:t>Università</a:t>
            </a:r>
            <a:r>
              <a:rPr lang="es-ES" sz="1100" cap="small" dirty="0">
                <a:latin typeface="Times New Roman" panose="02020603050405020304" pitchFamily="18" charset="0"/>
                <a:ea typeface="Calibri" panose="020F0502020204030204" pitchFamily="34" charset="0"/>
                <a:cs typeface="Times New Roman" panose="02020603050405020304" pitchFamily="18" charset="0"/>
              </a:rPr>
              <a:t> </a:t>
            </a:r>
            <a:r>
              <a:rPr lang="es-ES" sz="1100" cap="small" dirty="0" err="1">
                <a:latin typeface="Times New Roman" panose="02020603050405020304" pitchFamily="18" charset="0"/>
                <a:ea typeface="Calibri" panose="020F0502020204030204" pitchFamily="34" charset="0"/>
                <a:cs typeface="Times New Roman" panose="02020603050405020304" pitchFamily="18" charset="0"/>
              </a:rPr>
              <a:t>Telematica</a:t>
            </a:r>
            <a:r>
              <a:rPr lang="es-ES" sz="1100" cap="small" dirty="0">
                <a:latin typeface="Times New Roman" panose="02020603050405020304" pitchFamily="18" charset="0"/>
                <a:ea typeface="Calibri" panose="020F0502020204030204" pitchFamily="34" charset="0"/>
                <a:cs typeface="Times New Roman" panose="02020603050405020304" pitchFamily="18" charset="0"/>
              </a:rPr>
              <a:t> Pegaso</a:t>
            </a:r>
            <a:endParaRPr lang="es-ES" sz="1100" dirty="0">
              <a:latin typeface="Times New Roman" panose="02020603050405020304" pitchFamily="18" charset="0"/>
              <a:ea typeface="Calibri" panose="020F0502020204030204" pitchFamily="34" charset="0"/>
              <a:cs typeface="Times New Roman" panose="02020603050405020304" pitchFamily="18" charset="0"/>
            </a:endParaRPr>
          </a:p>
          <a:p>
            <a:pPr indent="629920" algn="r">
              <a:lnSpc>
                <a:spcPct val="107000"/>
              </a:lnSpc>
              <a:spcAft>
                <a:spcPts val="0"/>
              </a:spcAft>
            </a:pPr>
            <a:r>
              <a:rPr lang="es-ES" sz="1100" cap="small" dirty="0">
                <a:latin typeface="Times New Roman" panose="02020603050405020304" pitchFamily="18" charset="0"/>
                <a:ea typeface="Calibri" panose="020F0502020204030204" pitchFamily="34" charset="0"/>
                <a:cs typeface="Times New Roman" panose="02020603050405020304" pitchFamily="18" charset="0"/>
              </a:rPr>
              <a:t> </a:t>
            </a:r>
            <a:endParaRPr lang="es-ES" sz="11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ts val="1265"/>
              </a:lnSpc>
              <a:spcAft>
                <a:spcPts val="600"/>
              </a:spcAft>
            </a:pPr>
            <a:r>
              <a:rPr lang="es-ES" sz="1200" cap="small"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r>
              <a:rPr lang="es-ES" sz="1200" cap="small"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Tra</a:t>
            </a:r>
            <a:r>
              <a:rPr lang="es-ES" sz="1200" cap="small"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1200" cap="small"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stato</a:t>
            </a:r>
            <a:r>
              <a:rPr lang="es-ES" sz="1200" cap="small"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di </a:t>
            </a:r>
            <a:r>
              <a:rPr lang="es-ES" sz="1200" cap="small"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bisogno</a:t>
            </a:r>
            <a:r>
              <a:rPr lang="es-ES" sz="1200" cap="small"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e </a:t>
            </a:r>
            <a:r>
              <a:rPr lang="es-ES" sz="1200" cap="small"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indigenza</a:t>
            </a:r>
            <a:r>
              <a:rPr lang="es-ES" sz="1200" cap="small"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in </a:t>
            </a:r>
            <a:r>
              <a:rPr lang="es-ES" sz="1200" cap="small"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diritto</a:t>
            </a:r>
            <a:r>
              <a:rPr lang="es-ES" sz="1200" cap="small"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romano: </a:t>
            </a:r>
            <a:r>
              <a:rPr lang="es-ES" sz="1200" cap="small"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dal</a:t>
            </a:r>
            <a:r>
              <a:rPr lang="es-ES" sz="1200" cap="small"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1200" cap="small"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lavoro</a:t>
            </a:r>
            <a:r>
              <a:rPr lang="es-ES" sz="1200" cap="small"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del </a:t>
            </a:r>
            <a:r>
              <a:rPr lang="es-ES" sz="1200" cap="small"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debitore</a:t>
            </a:r>
            <a:r>
              <a:rPr lang="es-ES" sz="1200" cap="small"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insolvente </a:t>
            </a:r>
            <a:r>
              <a:rPr lang="es-ES" sz="1200" cap="small"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agli</a:t>
            </a:r>
            <a:r>
              <a:rPr lang="es-ES" sz="1200" cap="small"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1200" cap="small"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atti</a:t>
            </a:r>
            <a:r>
              <a:rPr lang="es-ES" sz="1200" cap="small"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di </a:t>
            </a:r>
            <a:r>
              <a:rPr lang="es-ES" sz="1200" cap="small"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disposizione</a:t>
            </a:r>
            <a:r>
              <a:rPr lang="es-ES" sz="1200" cap="small"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1200" cap="small"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dei</a:t>
            </a:r>
            <a:r>
              <a:rPr lang="es-ES" sz="1200" cap="small"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1200" cap="small"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figli</a:t>
            </a:r>
            <a:r>
              <a:rPr lang="es-ES" sz="1200" cap="small"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s-ES" sz="1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265"/>
              </a:lnSpc>
              <a:spcAft>
                <a:spcPts val="1800"/>
              </a:spcAft>
            </a:pPr>
            <a:r>
              <a:rPr lang="es-ES" sz="11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Resumen: La </a:t>
            </a:r>
            <a:r>
              <a:rPr lang="es-ES" sz="11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relazione</a:t>
            </a:r>
            <a:r>
              <a:rPr lang="es-ES" sz="11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11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tende</a:t>
            </a:r>
            <a:r>
              <a:rPr lang="es-ES" sz="11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 </a:t>
            </a:r>
            <a:r>
              <a:rPr lang="es-ES" sz="11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mettere</a:t>
            </a:r>
            <a:r>
              <a:rPr lang="es-ES" sz="11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in </a:t>
            </a:r>
            <a:r>
              <a:rPr lang="es-ES" sz="11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evidenza</a:t>
            </a:r>
            <a:r>
              <a:rPr lang="es-ES" sz="11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11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nel</a:t>
            </a:r>
            <a:r>
              <a:rPr lang="es-ES" sz="11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panorama </a:t>
            </a:r>
            <a:r>
              <a:rPr lang="es-ES" sz="11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delle</a:t>
            </a:r>
            <a:r>
              <a:rPr lang="es-ES" sz="11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11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fonti</a:t>
            </a:r>
            <a:r>
              <a:rPr lang="es-ES" sz="11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11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giuridiche</a:t>
            </a:r>
            <a:r>
              <a:rPr lang="es-ES" sz="11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romane in tema di </a:t>
            </a:r>
            <a:r>
              <a:rPr lang="es-ES" sz="11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povertà</a:t>
            </a:r>
            <a:r>
              <a:rPr lang="es-ES" sz="11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11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emarginazione</a:t>
            </a:r>
            <a:r>
              <a:rPr lang="es-ES" sz="11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11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ed</a:t>
            </a:r>
            <a:r>
              <a:rPr lang="es-ES" sz="11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11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esclusione</a:t>
            </a:r>
            <a:r>
              <a:rPr lang="es-ES" sz="11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11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quelle</a:t>
            </a:r>
            <a:r>
              <a:rPr lang="es-ES" sz="11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11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relative</a:t>
            </a:r>
            <a:r>
              <a:rPr lang="es-ES" sz="11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11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allo</a:t>
            </a:r>
            <a:r>
              <a:rPr lang="es-ES" sz="11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11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stato</a:t>
            </a:r>
            <a:r>
              <a:rPr lang="es-ES" sz="11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di </a:t>
            </a:r>
            <a:r>
              <a:rPr lang="es-ES" sz="11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bisogno</a:t>
            </a:r>
            <a:r>
              <a:rPr lang="es-ES" sz="11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e </a:t>
            </a:r>
            <a:r>
              <a:rPr lang="es-ES" sz="11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alle</a:t>
            </a:r>
            <a:r>
              <a:rPr lang="es-ES" sz="11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11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condizioni</a:t>
            </a:r>
            <a:r>
              <a:rPr lang="es-ES" sz="11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di </a:t>
            </a:r>
            <a:r>
              <a:rPr lang="es-ES" sz="11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indigenza</a:t>
            </a:r>
            <a:r>
              <a:rPr lang="es-ES" sz="11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che </a:t>
            </a:r>
            <a:r>
              <a:rPr lang="es-ES" sz="11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inducevano</a:t>
            </a:r>
            <a:r>
              <a:rPr lang="es-ES" sz="11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ad </a:t>
            </a:r>
            <a:r>
              <a:rPr lang="es-ES" sz="11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accedere</a:t>
            </a:r>
            <a:r>
              <a:rPr lang="es-ES" sz="11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11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correntemente</a:t>
            </a:r>
            <a:r>
              <a:rPr lang="es-ES" sz="11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 </a:t>
            </a:r>
            <a:r>
              <a:rPr lang="es-ES" sz="11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mutui</a:t>
            </a:r>
            <a:r>
              <a:rPr lang="es-ES" sz="11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di consumo, ad  </a:t>
            </a:r>
            <a:r>
              <a:rPr lang="es-ES" sz="11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adempiere</a:t>
            </a:r>
            <a:r>
              <a:rPr lang="es-ES" sz="11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la </a:t>
            </a:r>
            <a:r>
              <a:rPr lang="es-ES" sz="11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propria</a:t>
            </a:r>
            <a:r>
              <a:rPr lang="es-ES" sz="11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11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prestazione</a:t>
            </a:r>
            <a:r>
              <a:rPr lang="es-ES" sz="11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col </a:t>
            </a:r>
            <a:r>
              <a:rPr lang="es-ES" sz="11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lavoro</a:t>
            </a:r>
            <a:r>
              <a:rPr lang="es-ES" sz="11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da parte del </a:t>
            </a:r>
            <a:r>
              <a:rPr lang="es-ES" sz="11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debitore</a:t>
            </a:r>
            <a:r>
              <a:rPr lang="es-ES" sz="11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1100" i="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liber</a:t>
            </a:r>
            <a:r>
              <a:rPr lang="es-ES" sz="1100" i="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1100" i="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serviens</a:t>
            </a:r>
            <a:r>
              <a:rPr lang="es-ES" sz="1100" i="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a:t>
            </a:r>
            <a:r>
              <a:rPr lang="es-ES" sz="11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sino </a:t>
            </a:r>
            <a:r>
              <a:rPr lang="es-ES" sz="11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alla</a:t>
            </a:r>
            <a:r>
              <a:rPr lang="es-ES" sz="11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11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pratica</a:t>
            </a:r>
            <a:r>
              <a:rPr lang="es-ES" sz="11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11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della</a:t>
            </a:r>
            <a:r>
              <a:rPr lang="es-ES" sz="11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vendita e </a:t>
            </a:r>
            <a:r>
              <a:rPr lang="es-ES" sz="11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della</a:t>
            </a:r>
            <a:r>
              <a:rPr lang="es-ES" sz="11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11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dazione</a:t>
            </a:r>
            <a:r>
              <a:rPr lang="es-ES" sz="11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in </a:t>
            </a:r>
            <a:r>
              <a:rPr lang="es-ES" sz="11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garanzia</a:t>
            </a:r>
            <a:r>
              <a:rPr lang="es-ES" sz="11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di </a:t>
            </a:r>
            <a:r>
              <a:rPr lang="es-ES" sz="11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figli</a:t>
            </a:r>
            <a:r>
              <a:rPr lang="es-ES" sz="11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r>
              <a:rPr lang="es-ES" sz="11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s-ES" sz="1100" dirty="0">
                <a:latin typeface="Times New Roman" panose="02020603050405020304" pitchFamily="18" charset="0"/>
                <a:ea typeface="Calibri" panose="020F0502020204030204" pitchFamily="34" charset="0"/>
                <a:cs typeface="Times New Roman" panose="02020603050405020304" pitchFamily="18" charset="0"/>
              </a:rPr>
              <a:t>seriamente </a:t>
            </a:r>
            <a:r>
              <a:rPr lang="es-ES" sz="1100" dirty="0" err="1">
                <a:latin typeface="Times New Roman" panose="02020603050405020304" pitchFamily="18" charset="0"/>
                <a:ea typeface="Calibri" panose="020F0502020204030204" pitchFamily="34" charset="0"/>
                <a:cs typeface="Times New Roman" panose="02020603050405020304" pitchFamily="18" charset="0"/>
              </a:rPr>
              <a:t>compromessa</a:t>
            </a:r>
            <a:r>
              <a:rPr lang="es-ES" sz="1100" dirty="0">
                <a:latin typeface="Times New Roman" panose="02020603050405020304" pitchFamily="18" charset="0"/>
                <a:ea typeface="Calibri" panose="020F0502020204030204" pitchFamily="34" charset="0"/>
                <a:cs typeface="Times New Roman" panose="02020603050405020304" pitchFamily="18" charset="0"/>
              </a:rPr>
              <a:t> dalla conquista </a:t>
            </a:r>
            <a:r>
              <a:rPr lang="es-ES" sz="1100" dirty="0" err="1">
                <a:latin typeface="Times New Roman" panose="02020603050405020304" pitchFamily="18" charset="0"/>
                <a:ea typeface="Calibri" panose="020F0502020204030204" pitchFamily="34" charset="0"/>
                <a:cs typeface="Times New Roman" panose="02020603050405020304" pitchFamily="18" charset="0"/>
              </a:rPr>
              <a:t>dell’Africa</a:t>
            </a:r>
            <a:r>
              <a:rPr lang="es-ES" sz="1100" dirty="0">
                <a:latin typeface="Times New Roman" panose="02020603050405020304" pitchFamily="18" charset="0"/>
                <a:ea typeface="Calibri" panose="020F0502020204030204" pitchFamily="34" charset="0"/>
                <a:cs typeface="Times New Roman" panose="02020603050405020304" pitchFamily="18" charset="0"/>
              </a:rPr>
              <a:t> da parte </a:t>
            </a:r>
            <a:r>
              <a:rPr lang="es-ES" sz="1100" dirty="0" err="1">
                <a:latin typeface="Times New Roman" panose="02020603050405020304" pitchFamily="18" charset="0"/>
                <a:ea typeface="Calibri" panose="020F0502020204030204" pitchFamily="34" charset="0"/>
                <a:cs typeface="Times New Roman" panose="02020603050405020304" pitchFamily="18" charset="0"/>
              </a:rPr>
              <a:t>dei</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Vandali</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p>
          <a:p>
            <a:pPr algn="r">
              <a:lnSpc>
                <a:spcPct val="107000"/>
              </a:lnSpc>
              <a:spcAft>
                <a:spcPts val="300"/>
              </a:spcAft>
            </a:pPr>
            <a:r>
              <a:rPr lang="es-ES" sz="1100" b="1" cap="small" dirty="0">
                <a:latin typeface="Times New Roman" panose="02020603050405020304" pitchFamily="18" charset="0"/>
                <a:ea typeface="Calibri" panose="020F0502020204030204" pitchFamily="34" charset="0"/>
                <a:cs typeface="Times New Roman" panose="02020603050405020304" pitchFamily="18" charset="0"/>
              </a:rPr>
              <a:t>Caliri, Elena</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1200"/>
              </a:spcAft>
            </a:pPr>
            <a:r>
              <a:rPr lang="es-ES" sz="1100" cap="small" dirty="0" err="1">
                <a:latin typeface="Times New Roman" panose="02020603050405020304" pitchFamily="18" charset="0"/>
                <a:ea typeface="Calibri" panose="020F0502020204030204" pitchFamily="34" charset="0"/>
                <a:cs typeface="Times New Roman" panose="02020603050405020304" pitchFamily="18" charset="0"/>
              </a:rPr>
              <a:t>Università</a:t>
            </a:r>
            <a:r>
              <a:rPr lang="es-ES" sz="1100" cap="small" dirty="0">
                <a:latin typeface="Times New Roman" panose="02020603050405020304" pitchFamily="18" charset="0"/>
                <a:ea typeface="Calibri" panose="020F0502020204030204" pitchFamily="34" charset="0"/>
                <a:cs typeface="Times New Roman" panose="02020603050405020304" pitchFamily="18" charset="0"/>
              </a:rPr>
              <a:t> di Messina</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s-ES" sz="1200" cap="small" dirty="0" err="1">
                <a:latin typeface="Times New Roman" panose="02020603050405020304" pitchFamily="18" charset="0"/>
                <a:ea typeface="Calibri" panose="020F0502020204030204" pitchFamily="34" charset="0"/>
                <a:cs typeface="Times New Roman" panose="02020603050405020304" pitchFamily="18" charset="0"/>
              </a:rPr>
              <a:t>Quando</a:t>
            </a:r>
            <a:r>
              <a:rPr lang="es-ES" sz="1200" cap="small" dirty="0">
                <a:latin typeface="Times New Roman" panose="02020603050405020304" pitchFamily="18" charset="0"/>
                <a:ea typeface="Calibri" panose="020F0502020204030204" pitchFamily="34" charset="0"/>
                <a:cs typeface="Times New Roman" panose="02020603050405020304" pitchFamily="18" charset="0"/>
              </a:rPr>
              <a:t> la </a:t>
            </a:r>
            <a:r>
              <a:rPr lang="es-ES" sz="1200" cap="small" dirty="0" err="1">
                <a:latin typeface="Times New Roman" panose="02020603050405020304" pitchFamily="18" charset="0"/>
                <a:ea typeface="Calibri" panose="020F0502020204030204" pitchFamily="34" charset="0"/>
                <a:cs typeface="Times New Roman" panose="02020603050405020304" pitchFamily="18" charset="0"/>
              </a:rPr>
              <a:t>fame</a:t>
            </a:r>
            <a:r>
              <a:rPr lang="es-ES" sz="1200" cap="small" dirty="0">
                <a:latin typeface="Times New Roman" panose="02020603050405020304" pitchFamily="18" charset="0"/>
                <a:ea typeface="Calibri" panose="020F0502020204030204" pitchFamily="34" charset="0"/>
                <a:cs typeface="Times New Roman" panose="02020603050405020304" pitchFamily="18" charset="0"/>
              </a:rPr>
              <a:t> fa </a:t>
            </a:r>
            <a:r>
              <a:rPr lang="es-ES" sz="1200" cap="small" dirty="0" err="1">
                <a:latin typeface="Times New Roman" panose="02020603050405020304" pitchFamily="18" charset="0"/>
                <a:ea typeface="Calibri" panose="020F0502020204030204" pitchFamily="34" charset="0"/>
                <a:cs typeface="Times New Roman" panose="02020603050405020304" pitchFamily="18" charset="0"/>
              </a:rPr>
              <a:t>paura</a:t>
            </a:r>
            <a:r>
              <a:rPr lang="es-ES" sz="1200" cap="small" dirty="0">
                <a:latin typeface="Times New Roman" panose="02020603050405020304" pitchFamily="18" charset="0"/>
                <a:ea typeface="Calibri" panose="020F0502020204030204" pitchFamily="34" charset="0"/>
                <a:cs typeface="Times New Roman" panose="02020603050405020304" pitchFamily="18" charset="0"/>
              </a:rPr>
              <a:t>: i </a:t>
            </a:r>
            <a:r>
              <a:rPr lang="es-ES" sz="1200" cap="small" dirty="0" err="1">
                <a:latin typeface="Times New Roman" panose="02020603050405020304" pitchFamily="18" charset="0"/>
                <a:ea typeface="Calibri" panose="020F0502020204030204" pitchFamily="34" charset="0"/>
                <a:cs typeface="Times New Roman" panose="02020603050405020304" pitchFamily="18" charset="0"/>
              </a:rPr>
              <a:t>provvedimenti</a:t>
            </a:r>
            <a:r>
              <a:rPr lang="es-ES" sz="1200" cap="small" dirty="0">
                <a:latin typeface="Times New Roman" panose="02020603050405020304" pitchFamily="18" charset="0"/>
                <a:ea typeface="Calibri" panose="020F0502020204030204" pitchFamily="34" charset="0"/>
                <a:cs typeface="Times New Roman" panose="02020603050405020304" pitchFamily="18" charset="0"/>
              </a:rPr>
              <a:t> di </a:t>
            </a:r>
            <a:r>
              <a:rPr lang="es-ES" sz="1200" cap="small" dirty="0" err="1">
                <a:latin typeface="Times New Roman" panose="02020603050405020304" pitchFamily="18" charset="0"/>
                <a:ea typeface="Calibri" panose="020F0502020204030204" pitchFamily="34" charset="0"/>
                <a:cs typeface="Times New Roman" panose="02020603050405020304" pitchFamily="18" charset="0"/>
              </a:rPr>
              <a:t>espulsione</a:t>
            </a:r>
            <a:r>
              <a:rPr lang="es-ES" sz="1200" cap="small" dirty="0">
                <a:latin typeface="Times New Roman" panose="02020603050405020304" pitchFamily="18" charset="0"/>
                <a:ea typeface="Calibri" panose="020F0502020204030204" pitchFamily="34" charset="0"/>
                <a:cs typeface="Times New Roman" panose="02020603050405020304" pitchFamily="18" charset="0"/>
              </a:rPr>
              <a:t> </a:t>
            </a:r>
            <a:r>
              <a:rPr lang="es-ES" sz="1200" cap="small" dirty="0" err="1">
                <a:latin typeface="Times New Roman" panose="02020603050405020304" pitchFamily="18" charset="0"/>
                <a:ea typeface="Calibri" panose="020F0502020204030204" pitchFamily="34" charset="0"/>
                <a:cs typeface="Times New Roman" panose="02020603050405020304" pitchFamily="18" charset="0"/>
              </a:rPr>
              <a:t>dei</a:t>
            </a:r>
            <a:r>
              <a:rPr lang="es-ES" sz="1200" cap="small" dirty="0">
                <a:latin typeface="Times New Roman" panose="02020603050405020304" pitchFamily="18" charset="0"/>
                <a:ea typeface="Calibri" panose="020F0502020204030204" pitchFamily="34" charset="0"/>
                <a:cs typeface="Times New Roman" panose="02020603050405020304" pitchFamily="18" charset="0"/>
              </a:rPr>
              <a:t> </a:t>
            </a:r>
            <a:r>
              <a:rPr lang="es-ES" sz="1200" i="1" cap="small" dirty="0" err="1">
                <a:latin typeface="Times New Roman" panose="02020603050405020304" pitchFamily="18" charset="0"/>
                <a:ea typeface="Calibri" panose="020F0502020204030204" pitchFamily="34" charset="0"/>
                <a:cs typeface="Times New Roman" panose="02020603050405020304" pitchFamily="18" charset="0"/>
              </a:rPr>
              <a:t>peregrini</a:t>
            </a:r>
            <a:r>
              <a:rPr lang="es-ES" sz="1200" i="1" cap="small" dirty="0">
                <a:latin typeface="Times New Roman" panose="02020603050405020304" pitchFamily="18" charset="0"/>
                <a:ea typeface="Calibri" panose="020F0502020204030204" pitchFamily="34" charset="0"/>
                <a:cs typeface="Times New Roman" panose="02020603050405020304" pitchFamily="18" charset="0"/>
              </a:rPr>
              <a:t> </a:t>
            </a:r>
            <a:r>
              <a:rPr lang="es-ES" sz="1200" cap="small" dirty="0" err="1">
                <a:latin typeface="Times New Roman" panose="02020603050405020304" pitchFamily="18" charset="0"/>
                <a:ea typeface="Calibri" panose="020F0502020204030204" pitchFamily="34" charset="0"/>
                <a:cs typeface="Times New Roman" panose="02020603050405020304" pitchFamily="18" charset="0"/>
              </a:rPr>
              <a:t>residenti</a:t>
            </a:r>
            <a:r>
              <a:rPr lang="es-ES" sz="1200" cap="small" dirty="0">
                <a:latin typeface="Times New Roman" panose="02020603050405020304" pitchFamily="18" charset="0"/>
                <a:ea typeface="Calibri" panose="020F0502020204030204" pitchFamily="34" charset="0"/>
                <a:cs typeface="Times New Roman" panose="02020603050405020304" pitchFamily="18" charset="0"/>
              </a:rPr>
              <a:t> a Roma in </a:t>
            </a:r>
            <a:r>
              <a:rPr lang="es-ES" sz="1200" cap="small" dirty="0" err="1">
                <a:latin typeface="Times New Roman" panose="02020603050405020304" pitchFamily="18" charset="0"/>
                <a:ea typeface="Calibri" panose="020F0502020204030204" pitchFamily="34" charset="0"/>
                <a:cs typeface="Times New Roman" panose="02020603050405020304" pitchFamily="18" charset="0"/>
              </a:rPr>
              <a:t>momenti</a:t>
            </a:r>
            <a:r>
              <a:rPr lang="es-ES" sz="1200" cap="small" dirty="0">
                <a:latin typeface="Times New Roman" panose="02020603050405020304" pitchFamily="18" charset="0"/>
                <a:ea typeface="Calibri" panose="020F0502020204030204" pitchFamily="34" charset="0"/>
                <a:cs typeface="Times New Roman" panose="02020603050405020304" pitchFamily="18" charset="0"/>
              </a:rPr>
              <a:t> di </a:t>
            </a:r>
            <a:r>
              <a:rPr lang="es-ES" sz="1200" cap="small" dirty="0" err="1">
                <a:latin typeface="Times New Roman" panose="02020603050405020304" pitchFamily="18" charset="0"/>
                <a:ea typeface="Calibri" panose="020F0502020204030204" pitchFamily="34" charset="0"/>
                <a:cs typeface="Times New Roman" panose="02020603050405020304" pitchFamily="18" charset="0"/>
              </a:rPr>
              <a:t>crisi</a:t>
            </a:r>
            <a:r>
              <a:rPr lang="es-ES" sz="1200" cap="small" dirty="0">
                <a:latin typeface="Times New Roman" panose="02020603050405020304" pitchFamily="18" charset="0"/>
                <a:ea typeface="Calibri" panose="020F0502020204030204" pitchFamily="34" charset="0"/>
                <a:cs typeface="Times New Roman" panose="02020603050405020304" pitchFamily="18" charset="0"/>
              </a:rPr>
              <a:t> alimentare </a:t>
            </a:r>
            <a:r>
              <a:rPr lang="es-ES" sz="1200" cap="small" dirty="0" err="1">
                <a:latin typeface="Times New Roman" panose="02020603050405020304" pitchFamily="18" charset="0"/>
                <a:ea typeface="Calibri" panose="020F0502020204030204" pitchFamily="34" charset="0"/>
                <a:cs typeface="Times New Roman" panose="02020603050405020304" pitchFamily="18" charset="0"/>
              </a:rPr>
              <a:t>nel</a:t>
            </a:r>
            <a:r>
              <a:rPr lang="es-ES" sz="1200" cap="small" dirty="0">
                <a:latin typeface="Times New Roman" panose="02020603050405020304" pitchFamily="18" charset="0"/>
                <a:ea typeface="Calibri" panose="020F0502020204030204" pitchFamily="34" charset="0"/>
                <a:cs typeface="Times New Roman" panose="02020603050405020304" pitchFamily="18" charset="0"/>
              </a:rPr>
              <a:t> iv e v </a:t>
            </a:r>
            <a:r>
              <a:rPr lang="es-ES" sz="1200" cap="small" dirty="0" err="1">
                <a:latin typeface="Times New Roman" panose="02020603050405020304" pitchFamily="18" charset="0"/>
                <a:ea typeface="Calibri" panose="020F0502020204030204" pitchFamily="34" charset="0"/>
                <a:cs typeface="Times New Roman" panose="02020603050405020304" pitchFamily="18" charset="0"/>
              </a:rPr>
              <a:t>secolo</a:t>
            </a:r>
            <a:r>
              <a:rPr lang="es-ES" sz="1200" cap="small" dirty="0">
                <a:latin typeface="Times New Roman" panose="02020603050405020304" pitchFamily="18" charset="0"/>
                <a:ea typeface="Calibri" panose="020F0502020204030204" pitchFamily="34" charset="0"/>
                <a:cs typeface="Times New Roman" panose="02020603050405020304" pitchFamily="18" charset="0"/>
              </a:rPr>
              <a:t> </a:t>
            </a:r>
            <a:r>
              <a:rPr lang="es-ES" sz="1200" cap="small" dirty="0" err="1">
                <a:latin typeface="Times New Roman" panose="02020603050405020304" pitchFamily="18" charset="0"/>
                <a:ea typeface="Calibri" panose="020F0502020204030204" pitchFamily="34" charset="0"/>
                <a:cs typeface="Times New Roman" panose="02020603050405020304" pitchFamily="18" charset="0"/>
              </a:rPr>
              <a:t>d.c.</a:t>
            </a:r>
            <a:endParaRPr lang="es-E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80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Resumen: </a:t>
            </a:r>
            <a:r>
              <a:rPr lang="es-ES" sz="1100" dirty="0" err="1">
                <a:latin typeface="Times New Roman" panose="02020603050405020304" pitchFamily="18" charset="0"/>
                <a:ea typeface="Calibri" panose="020F0502020204030204" pitchFamily="34" charset="0"/>
                <a:cs typeface="Times New Roman" panose="02020603050405020304" pitchFamily="18" charset="0"/>
              </a:rPr>
              <a:t>Nel</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contributo</a:t>
            </a:r>
            <a:r>
              <a:rPr lang="es-ES" sz="1100" dirty="0">
                <a:latin typeface="Times New Roman" panose="02020603050405020304" pitchFamily="18" charset="0"/>
                <a:ea typeface="Calibri" panose="020F0502020204030204" pitchFamily="34" charset="0"/>
                <a:cs typeface="Times New Roman" panose="02020603050405020304" pitchFamily="18" charset="0"/>
              </a:rPr>
              <a:t> si </a:t>
            </a:r>
            <a:r>
              <a:rPr lang="es-ES" sz="1100" dirty="0" err="1">
                <a:latin typeface="Times New Roman" panose="02020603050405020304" pitchFamily="18" charset="0"/>
                <a:ea typeface="Calibri" panose="020F0502020204030204" pitchFamily="34" charset="0"/>
                <a:cs typeface="Times New Roman" panose="02020603050405020304" pitchFamily="18" charset="0"/>
              </a:rPr>
              <a:t>esamineranno</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alcuni</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provvedimenti</a:t>
            </a:r>
            <a:r>
              <a:rPr lang="es-ES" sz="1100" dirty="0">
                <a:latin typeface="Times New Roman" panose="02020603050405020304" pitchFamily="18" charset="0"/>
                <a:ea typeface="Calibri" panose="020F0502020204030204" pitchFamily="34" charset="0"/>
                <a:cs typeface="Times New Roman" panose="02020603050405020304" pitchFamily="18" charset="0"/>
              </a:rPr>
              <a:t> di </a:t>
            </a:r>
            <a:r>
              <a:rPr lang="es-ES" sz="1100" dirty="0" err="1">
                <a:latin typeface="Times New Roman" panose="02020603050405020304" pitchFamily="18" charset="0"/>
                <a:ea typeface="Calibri" panose="020F0502020204030204" pitchFamily="34" charset="0"/>
                <a:cs typeface="Times New Roman" panose="02020603050405020304" pitchFamily="18" charset="0"/>
              </a:rPr>
              <a:t>espulsione</a:t>
            </a:r>
            <a:r>
              <a:rPr lang="es-ES" sz="1100" dirty="0">
                <a:latin typeface="Times New Roman" panose="02020603050405020304" pitchFamily="18" charset="0"/>
                <a:ea typeface="Calibri" panose="020F0502020204030204" pitchFamily="34" charset="0"/>
                <a:cs typeface="Times New Roman" panose="02020603050405020304" pitchFamily="18" charset="0"/>
              </a:rPr>
              <a:t> di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peregrini</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residenti</a:t>
            </a:r>
            <a:r>
              <a:rPr lang="es-ES" sz="1100" dirty="0">
                <a:latin typeface="Times New Roman" panose="02020603050405020304" pitchFamily="18" charset="0"/>
                <a:ea typeface="Calibri" panose="020F0502020204030204" pitchFamily="34" charset="0"/>
                <a:cs typeface="Times New Roman" panose="02020603050405020304" pitchFamily="18" charset="0"/>
              </a:rPr>
              <a:t> a Roma </a:t>
            </a:r>
            <a:r>
              <a:rPr lang="es-ES" sz="1100" dirty="0" err="1">
                <a:latin typeface="Times New Roman" panose="02020603050405020304" pitchFamily="18" charset="0"/>
                <a:ea typeface="Calibri" panose="020F0502020204030204" pitchFamily="34" charset="0"/>
                <a:cs typeface="Times New Roman" panose="02020603050405020304" pitchFamily="18" charset="0"/>
              </a:rPr>
              <a:t>nel</a:t>
            </a:r>
            <a:r>
              <a:rPr lang="es-ES" sz="1100" dirty="0">
                <a:latin typeface="Times New Roman" panose="02020603050405020304" pitchFamily="18" charset="0"/>
                <a:ea typeface="Calibri" panose="020F0502020204030204" pitchFamily="34" charset="0"/>
                <a:cs typeface="Times New Roman" panose="02020603050405020304" pitchFamily="18" charset="0"/>
              </a:rPr>
              <a:t> IV e V </a:t>
            </a:r>
            <a:r>
              <a:rPr lang="es-ES" sz="1100" dirty="0" err="1">
                <a:latin typeface="Times New Roman" panose="02020603050405020304" pitchFamily="18" charset="0"/>
                <a:ea typeface="Calibri" panose="020F0502020204030204" pitchFamily="34" charset="0"/>
                <a:cs typeface="Times New Roman" panose="02020603050405020304" pitchFamily="18" charset="0"/>
              </a:rPr>
              <a:t>secolo</a:t>
            </a:r>
            <a:r>
              <a:rPr lang="es-ES" sz="1100" dirty="0">
                <a:latin typeface="Times New Roman" panose="02020603050405020304" pitchFamily="18" charset="0"/>
                <a:ea typeface="Calibri" panose="020F0502020204030204" pitchFamily="34" charset="0"/>
                <a:cs typeface="Times New Roman" panose="02020603050405020304" pitchFamily="18" charset="0"/>
              </a:rPr>
              <a:t> in </a:t>
            </a:r>
            <a:r>
              <a:rPr lang="es-ES" sz="1100" dirty="0" err="1">
                <a:latin typeface="Times New Roman" panose="02020603050405020304" pitchFamily="18" charset="0"/>
                <a:ea typeface="Calibri" panose="020F0502020204030204" pitchFamily="34" charset="0"/>
                <a:cs typeface="Times New Roman" panose="02020603050405020304" pitchFamily="18" charset="0"/>
              </a:rPr>
              <a:t>occasione</a:t>
            </a:r>
            <a:r>
              <a:rPr lang="es-ES" sz="1100" dirty="0">
                <a:latin typeface="Times New Roman" panose="02020603050405020304" pitchFamily="18" charset="0"/>
                <a:ea typeface="Calibri" panose="020F0502020204030204" pitchFamily="34" charset="0"/>
                <a:cs typeface="Times New Roman" panose="02020603050405020304" pitchFamily="18" charset="0"/>
              </a:rPr>
              <a:t> di </a:t>
            </a:r>
            <a:r>
              <a:rPr lang="es-ES" sz="1100" dirty="0" err="1">
                <a:latin typeface="Times New Roman" panose="02020603050405020304" pitchFamily="18" charset="0"/>
                <a:ea typeface="Calibri" panose="020F0502020204030204" pitchFamily="34" charset="0"/>
                <a:cs typeface="Times New Roman" panose="02020603050405020304" pitchFamily="18" charset="0"/>
              </a:rPr>
              <a:t>crisi</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frumentarie</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determinate</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sia</a:t>
            </a:r>
            <a:r>
              <a:rPr lang="es-ES" sz="1100" dirty="0">
                <a:latin typeface="Times New Roman" panose="02020603050405020304" pitchFamily="18" charset="0"/>
                <a:ea typeface="Calibri" panose="020F0502020204030204" pitchFamily="34" charset="0"/>
                <a:cs typeface="Times New Roman" panose="02020603050405020304" pitchFamily="18" charset="0"/>
              </a:rPr>
              <a:t> da </a:t>
            </a:r>
            <a:r>
              <a:rPr lang="es-ES" sz="1100" dirty="0" err="1">
                <a:latin typeface="Times New Roman" panose="02020603050405020304" pitchFamily="18" charset="0"/>
                <a:ea typeface="Calibri" panose="020F0502020204030204" pitchFamily="34" charset="0"/>
                <a:cs typeface="Times New Roman" panose="02020603050405020304" pitchFamily="18" charset="0"/>
              </a:rPr>
              <a:t>congiunture</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agricole</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sfavorevoli</a:t>
            </a:r>
            <a:r>
              <a:rPr lang="es-ES" sz="1100" dirty="0">
                <a:latin typeface="Times New Roman" panose="02020603050405020304" pitchFamily="18" charset="0"/>
                <a:ea typeface="Calibri" panose="020F0502020204030204" pitchFamily="34" charset="0"/>
                <a:cs typeface="Times New Roman" panose="02020603050405020304" pitchFamily="18" charset="0"/>
              </a:rPr>
              <a:t>, da </a:t>
            </a:r>
            <a:r>
              <a:rPr lang="es-ES" sz="1100" dirty="0" err="1">
                <a:latin typeface="Times New Roman" panose="02020603050405020304" pitchFamily="18" charset="0"/>
                <a:ea typeface="Calibri" panose="020F0502020204030204" pitchFamily="34" charset="0"/>
                <a:cs typeface="Times New Roman" panose="02020603050405020304" pitchFamily="18" charset="0"/>
              </a:rPr>
              <a:t>carestie</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generalizzate</a:t>
            </a:r>
            <a:r>
              <a:rPr lang="es-ES" sz="1100" dirty="0">
                <a:latin typeface="Times New Roman" panose="02020603050405020304" pitchFamily="18" charset="0"/>
                <a:ea typeface="Calibri" panose="020F0502020204030204" pitchFamily="34" charset="0"/>
                <a:cs typeface="Times New Roman" panose="02020603050405020304" pitchFamily="18" charset="0"/>
              </a:rPr>
              <a:t>, che da </a:t>
            </a:r>
            <a:r>
              <a:rPr lang="es-ES" sz="1100" dirty="0" err="1">
                <a:latin typeface="Times New Roman" panose="02020603050405020304" pitchFamily="18" charset="0"/>
                <a:ea typeface="Calibri" panose="020F0502020204030204" pitchFamily="34" charset="0"/>
                <a:cs typeface="Times New Roman" panose="02020603050405020304" pitchFamily="18" charset="0"/>
              </a:rPr>
              <a:t>motivazioni</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politico</a:t>
            </a:r>
            <a:r>
              <a:rPr lang="es-ES" sz="1100" dirty="0">
                <a:latin typeface="Times New Roman" panose="02020603050405020304" pitchFamily="18" charset="0"/>
                <a:ea typeface="Calibri" panose="020F0502020204030204" pitchFamily="34" charset="0"/>
                <a:cs typeface="Times New Roman" panose="02020603050405020304" pitchFamily="18" charset="0"/>
              </a:rPr>
              <a:t>-militari, </a:t>
            </a:r>
            <a:r>
              <a:rPr lang="es-ES" sz="1100" dirty="0" err="1">
                <a:latin typeface="Times New Roman" panose="02020603050405020304" pitchFamily="18" charset="0"/>
                <a:ea typeface="Calibri" panose="020F0502020204030204" pitchFamily="34" charset="0"/>
                <a:cs typeface="Times New Roman" panose="02020603050405020304" pitchFamily="18" charset="0"/>
              </a:rPr>
              <a:t>quali</a:t>
            </a:r>
            <a:r>
              <a:rPr lang="es-ES" sz="1100" dirty="0">
                <a:latin typeface="Times New Roman" panose="02020603050405020304" pitchFamily="18" charset="0"/>
                <a:ea typeface="Calibri" panose="020F0502020204030204" pitchFamily="34" charset="0"/>
                <a:cs typeface="Times New Roman" panose="02020603050405020304" pitchFamily="18" charset="0"/>
              </a:rPr>
              <a:t>, ad </a:t>
            </a:r>
            <a:r>
              <a:rPr lang="es-ES" sz="1100" dirty="0" err="1">
                <a:latin typeface="Times New Roman" panose="02020603050405020304" pitchFamily="18" charset="0"/>
                <a:ea typeface="Calibri" panose="020F0502020204030204" pitchFamily="34" charset="0"/>
                <a:cs typeface="Times New Roman" panose="02020603050405020304" pitchFamily="18" charset="0"/>
              </a:rPr>
              <a:t>esempio</a:t>
            </a:r>
            <a:r>
              <a:rPr lang="es-ES" sz="1100" dirty="0">
                <a:latin typeface="Times New Roman" panose="02020603050405020304" pitchFamily="18" charset="0"/>
                <a:ea typeface="Calibri" panose="020F0502020204030204" pitchFamily="34" charset="0"/>
                <a:cs typeface="Times New Roman" panose="02020603050405020304" pitchFamily="18" charset="0"/>
              </a:rPr>
              <a:t>, la </a:t>
            </a:r>
            <a:r>
              <a:rPr lang="es-ES" sz="1100" dirty="0" err="1">
                <a:latin typeface="Times New Roman" panose="02020603050405020304" pitchFamily="18" charset="0"/>
                <a:ea typeface="Calibri" panose="020F0502020204030204" pitchFamily="34" charset="0"/>
                <a:cs typeface="Times New Roman" panose="02020603050405020304" pitchFamily="18" charset="0"/>
              </a:rPr>
              <a:t>sospensione</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degli</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invii</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frumentari</a:t>
            </a:r>
            <a:r>
              <a:rPr lang="es-ES" sz="1100" dirty="0">
                <a:latin typeface="Times New Roman" panose="02020603050405020304" pitchFamily="18" charset="0"/>
                <a:ea typeface="Calibri" panose="020F0502020204030204" pitchFamily="34" charset="0"/>
                <a:cs typeface="Times New Roman" panose="02020603050405020304" pitchFamily="18" charset="0"/>
              </a:rPr>
              <a:t> dalle </a:t>
            </a:r>
            <a:r>
              <a:rPr lang="es-ES" sz="1100" dirty="0" err="1">
                <a:latin typeface="Times New Roman" panose="02020603050405020304" pitchFamily="18" charset="0"/>
                <a:ea typeface="Calibri" panose="020F0502020204030204" pitchFamily="34" charset="0"/>
                <a:cs typeface="Times New Roman" panose="02020603050405020304" pitchFamily="18" charset="0"/>
              </a:rPr>
              <a:t>province</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annonarie</a:t>
            </a:r>
            <a:r>
              <a:rPr lang="es-ES" sz="1100" dirty="0">
                <a:latin typeface="Times New Roman" panose="02020603050405020304" pitchFamily="18" charset="0"/>
                <a:ea typeface="Calibri" panose="020F0502020204030204" pitchFamily="34" charset="0"/>
                <a:cs typeface="Times New Roman" panose="02020603050405020304" pitchFamily="18" charset="0"/>
              </a:rPr>
              <a:t>, in </a:t>
            </a:r>
            <a:r>
              <a:rPr lang="es-ES" sz="1100" dirty="0" err="1">
                <a:latin typeface="Times New Roman" panose="02020603050405020304" pitchFamily="18" charset="0"/>
                <a:ea typeface="Calibri" panose="020F0502020204030204" pitchFamily="34" charset="0"/>
                <a:cs typeface="Times New Roman" panose="02020603050405020304" pitchFamily="18" charset="0"/>
              </a:rPr>
              <a:t>primis</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l’Africa</a:t>
            </a:r>
            <a:r>
              <a:rPr lang="es-ES" sz="1100" dirty="0">
                <a:latin typeface="Times New Roman" panose="02020603050405020304" pitchFamily="18" charset="0"/>
                <a:ea typeface="Calibri" panose="020F0502020204030204" pitchFamily="34" charset="0"/>
                <a:cs typeface="Times New Roman" panose="02020603050405020304" pitchFamily="18" charset="0"/>
              </a:rPr>
              <a:t>. Si </a:t>
            </a:r>
            <a:r>
              <a:rPr lang="es-ES" sz="1100" dirty="0" err="1">
                <a:latin typeface="Times New Roman" panose="02020603050405020304" pitchFamily="18" charset="0"/>
                <a:ea typeface="Calibri" panose="020F0502020204030204" pitchFamily="34" charset="0"/>
                <a:cs typeface="Times New Roman" panose="02020603050405020304" pitchFamily="18" charset="0"/>
              </a:rPr>
              <a:t>analizzeranno</a:t>
            </a:r>
            <a:r>
              <a:rPr lang="es-ES" sz="1100" dirty="0">
                <a:latin typeface="Times New Roman" panose="02020603050405020304" pitchFamily="18" charset="0"/>
                <a:ea typeface="Calibri" panose="020F0502020204030204" pitchFamily="34" charset="0"/>
                <a:cs typeface="Times New Roman" panose="02020603050405020304" pitchFamily="18" charset="0"/>
              </a:rPr>
              <a:t> le </a:t>
            </a:r>
            <a:r>
              <a:rPr lang="es-ES" sz="1100" dirty="0" err="1">
                <a:latin typeface="Times New Roman" panose="02020603050405020304" pitchFamily="18" charset="0"/>
                <a:ea typeface="Calibri" panose="020F0502020204030204" pitchFamily="34" charset="0"/>
                <a:cs typeface="Times New Roman" panose="02020603050405020304" pitchFamily="18" charset="0"/>
              </a:rPr>
              <a:t>testimonianze</a:t>
            </a:r>
            <a:r>
              <a:rPr lang="es-ES" sz="1100" dirty="0">
                <a:latin typeface="Times New Roman" panose="02020603050405020304" pitchFamily="18" charset="0"/>
                <a:ea typeface="Calibri" panose="020F0502020204030204" pitchFamily="34" charset="0"/>
                <a:cs typeface="Times New Roman" panose="02020603050405020304" pitchFamily="18" charset="0"/>
              </a:rPr>
              <a:t> di </a:t>
            </a:r>
            <a:r>
              <a:rPr lang="es-ES" sz="1100" dirty="0" err="1">
                <a:latin typeface="Times New Roman" panose="02020603050405020304" pitchFamily="18" charset="0"/>
                <a:ea typeface="Calibri" panose="020F0502020204030204" pitchFamily="34" charset="0"/>
                <a:cs typeface="Times New Roman" panose="02020603050405020304" pitchFamily="18" charset="0"/>
              </a:rPr>
              <a:t>Ambrogio</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Ammiano</a:t>
            </a:r>
            <a:r>
              <a:rPr lang="es-ES" sz="1100" dirty="0">
                <a:latin typeface="Times New Roman" panose="02020603050405020304" pitchFamily="18" charset="0"/>
                <a:ea typeface="Calibri" panose="020F0502020204030204" pitchFamily="34" charset="0"/>
                <a:cs typeface="Times New Roman" panose="02020603050405020304" pitchFamily="18" charset="0"/>
              </a:rPr>
              <a:t> e </a:t>
            </a:r>
            <a:r>
              <a:rPr lang="es-ES" sz="1100" dirty="0" err="1">
                <a:latin typeface="Times New Roman" panose="02020603050405020304" pitchFamily="18" charset="0"/>
                <a:ea typeface="Calibri" panose="020F0502020204030204" pitchFamily="34" charset="0"/>
                <a:cs typeface="Times New Roman" panose="02020603050405020304" pitchFamily="18" charset="0"/>
              </a:rPr>
              <a:t>Simmaco</a:t>
            </a:r>
            <a:r>
              <a:rPr lang="es-ES" sz="1100" dirty="0">
                <a:latin typeface="Times New Roman" panose="02020603050405020304" pitchFamily="18" charset="0"/>
                <a:ea typeface="Calibri" panose="020F0502020204030204" pitchFamily="34" charset="0"/>
                <a:cs typeface="Times New Roman" panose="02020603050405020304" pitchFamily="18" charset="0"/>
              </a:rPr>
              <a:t> in </a:t>
            </a:r>
            <a:r>
              <a:rPr lang="es-ES" sz="1100" dirty="0" err="1">
                <a:latin typeface="Times New Roman" panose="02020603050405020304" pitchFamily="18" charset="0"/>
                <a:ea typeface="Calibri" panose="020F0502020204030204" pitchFamily="34" charset="0"/>
                <a:cs typeface="Times New Roman" panose="02020603050405020304" pitchFamily="18" charset="0"/>
              </a:rPr>
              <a:t>relazione</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alle</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crisi</a:t>
            </a:r>
            <a:r>
              <a:rPr lang="es-ES" sz="1100" dirty="0">
                <a:latin typeface="Times New Roman" panose="02020603050405020304" pitchFamily="18" charset="0"/>
                <a:ea typeface="Calibri" panose="020F0502020204030204" pitchFamily="34" charset="0"/>
                <a:cs typeface="Times New Roman" panose="02020603050405020304" pitchFamily="18" charset="0"/>
              </a:rPr>
              <a:t> del 376 e del 384 che </a:t>
            </a:r>
            <a:r>
              <a:rPr lang="es-ES" sz="1100" dirty="0" err="1">
                <a:latin typeface="Times New Roman" panose="02020603050405020304" pitchFamily="18" charset="0"/>
                <a:ea typeface="Calibri" panose="020F0502020204030204" pitchFamily="34" charset="0"/>
                <a:cs typeface="Times New Roman" panose="02020603050405020304" pitchFamily="18" charset="0"/>
              </a:rPr>
              <a:t>causarono</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l’espulsione</a:t>
            </a:r>
            <a:r>
              <a:rPr lang="es-ES" sz="1100" dirty="0">
                <a:latin typeface="Times New Roman" panose="02020603050405020304" pitchFamily="18" charset="0"/>
                <a:ea typeface="Calibri" panose="020F0502020204030204" pitchFamily="34" charset="0"/>
                <a:cs typeface="Times New Roman" panose="02020603050405020304" pitchFamily="18" charset="0"/>
              </a:rPr>
              <a:t> da Roma di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peregrini</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autorizzati</a:t>
            </a:r>
            <a:r>
              <a:rPr lang="es-ES" sz="1100" dirty="0">
                <a:latin typeface="Times New Roman" panose="02020603050405020304" pitchFamily="18" charset="0"/>
                <a:ea typeface="Calibri" panose="020F0502020204030204" pitchFamily="34" charset="0"/>
                <a:cs typeface="Times New Roman" panose="02020603050405020304" pitchFamily="18" charset="0"/>
              </a:rPr>
              <a:t> in </a:t>
            </a:r>
            <a:r>
              <a:rPr lang="es-ES" sz="1100" dirty="0" err="1">
                <a:latin typeface="Times New Roman" panose="02020603050405020304" pitchFamily="18" charset="0"/>
                <a:ea typeface="Calibri" panose="020F0502020204030204" pitchFamily="34" charset="0"/>
                <a:cs typeface="Times New Roman" panose="02020603050405020304" pitchFamily="18" charset="0"/>
              </a:rPr>
              <a:t>precedenza</a:t>
            </a:r>
            <a:r>
              <a:rPr lang="es-ES" sz="1100" dirty="0">
                <a:latin typeface="Times New Roman" panose="02020603050405020304" pitchFamily="18" charset="0"/>
                <a:ea typeface="Calibri" panose="020F0502020204030204" pitchFamily="34" charset="0"/>
                <a:cs typeface="Times New Roman" panose="02020603050405020304" pitchFamily="18" charset="0"/>
              </a:rPr>
              <a:t> a </a:t>
            </a:r>
            <a:r>
              <a:rPr lang="es-ES" sz="1100" dirty="0" err="1">
                <a:latin typeface="Times New Roman" panose="02020603050405020304" pitchFamily="18" charset="0"/>
                <a:ea typeface="Calibri" panose="020F0502020204030204" pitchFamily="34" charset="0"/>
                <a:cs typeface="Times New Roman" panose="02020603050405020304" pitchFamily="18" charset="0"/>
              </a:rPr>
              <a:t>risiedere</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nell’urbe</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nonostante</a:t>
            </a:r>
            <a:r>
              <a:rPr lang="es-ES" sz="1100" dirty="0">
                <a:latin typeface="Times New Roman" panose="02020603050405020304" pitchFamily="18" charset="0"/>
                <a:ea typeface="Calibri" panose="020F0502020204030204" pitchFamily="34" charset="0"/>
                <a:cs typeface="Times New Roman" panose="02020603050405020304" pitchFamily="18" charset="0"/>
              </a:rPr>
              <a:t> pare non </a:t>
            </a:r>
            <a:r>
              <a:rPr lang="es-ES" sz="1100" dirty="0" err="1">
                <a:latin typeface="Times New Roman" panose="02020603050405020304" pitchFamily="18" charset="0"/>
                <a:ea typeface="Calibri" panose="020F0502020204030204" pitchFamily="34" charset="0"/>
                <a:cs typeface="Times New Roman" panose="02020603050405020304" pitchFamily="18" charset="0"/>
              </a:rPr>
              <a:t>godessero</a:t>
            </a:r>
            <a:r>
              <a:rPr lang="es-ES" sz="1100" dirty="0">
                <a:latin typeface="Times New Roman" panose="02020603050405020304" pitchFamily="18" charset="0"/>
                <a:ea typeface="Calibri" panose="020F0502020204030204" pitchFamily="34" charset="0"/>
                <a:cs typeface="Times New Roman" panose="02020603050405020304" pitchFamily="18" charset="0"/>
              </a:rPr>
              <a:t> del </a:t>
            </a:r>
            <a:r>
              <a:rPr lang="es-ES" sz="1100" dirty="0" err="1">
                <a:latin typeface="Times New Roman" panose="02020603050405020304" pitchFamily="18" charset="0"/>
                <a:ea typeface="Calibri" panose="020F0502020204030204" pitchFamily="34" charset="0"/>
                <a:cs typeface="Times New Roman" panose="02020603050405020304" pitchFamily="18" charset="0"/>
              </a:rPr>
              <a:t>diritto</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alle</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distribuzioni</a:t>
            </a:r>
            <a:r>
              <a:rPr lang="es-ES" sz="1100" dirty="0">
                <a:latin typeface="Times New Roman" panose="02020603050405020304" pitchFamily="18" charset="0"/>
                <a:ea typeface="Calibri" panose="020F0502020204030204" pitchFamily="34" charset="0"/>
                <a:cs typeface="Times New Roman" panose="02020603050405020304" pitchFamily="18" charset="0"/>
              </a:rPr>
              <a:t> di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panis</a:t>
            </a:r>
            <a:r>
              <a:rPr lang="es-ES" sz="1100" i="1" dirty="0">
                <a:latin typeface="Times New Roman" panose="02020603050405020304" pitchFamily="18" charset="0"/>
                <a:ea typeface="Calibri" panose="020F0502020204030204" pitchFamily="34" charset="0"/>
                <a:cs typeface="Times New Roman" panose="02020603050405020304" pitchFamily="18" charset="0"/>
              </a:rPr>
              <a:t>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popularis</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i="1" dirty="0">
                <a:latin typeface="Times New Roman" panose="02020603050405020304" pitchFamily="18" charset="0"/>
                <a:ea typeface="Calibri" panose="020F0502020204030204" pitchFamily="34" charset="0"/>
                <a:cs typeface="Times New Roman" panose="02020603050405020304" pitchFamily="18" charset="0"/>
              </a:rPr>
              <a:t>caro porcina</a:t>
            </a:r>
            <a:r>
              <a:rPr lang="es-ES" sz="1100" dirty="0">
                <a:latin typeface="Times New Roman" panose="02020603050405020304" pitchFamily="18" charset="0"/>
                <a:ea typeface="Calibri" panose="020F0502020204030204" pitchFamily="34" charset="0"/>
                <a:cs typeface="Times New Roman" panose="02020603050405020304" pitchFamily="18" charset="0"/>
              </a:rPr>
              <a:t> e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vinum</a:t>
            </a:r>
            <a:r>
              <a:rPr lang="es-ES" sz="1100" i="1" dirty="0">
                <a:latin typeface="Times New Roman" panose="02020603050405020304" pitchFamily="18" charset="0"/>
                <a:ea typeface="Calibri" panose="020F0502020204030204" pitchFamily="34" charset="0"/>
                <a:cs typeface="Times New Roman" panose="02020603050405020304" pitchFamily="18" charset="0"/>
              </a:rPr>
              <a:t>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fiscale</a:t>
            </a:r>
            <a:r>
              <a:rPr lang="es-ES" sz="1100" dirty="0">
                <a:latin typeface="Times New Roman" panose="02020603050405020304" pitchFamily="18" charset="0"/>
                <a:ea typeface="Calibri" panose="020F0502020204030204" pitchFamily="34" charset="0"/>
                <a:cs typeface="Times New Roman" panose="02020603050405020304" pitchFamily="18" charset="0"/>
              </a:rPr>
              <a:t>), e la </a:t>
            </a:r>
            <a:r>
              <a:rPr lang="es-ES" sz="1100" i="1" dirty="0">
                <a:latin typeface="Times New Roman" panose="02020603050405020304" pitchFamily="18" charset="0"/>
                <a:ea typeface="Calibri" panose="020F0502020204030204" pitchFamily="34" charset="0"/>
                <a:cs typeface="Times New Roman" panose="02020603050405020304" pitchFamily="18" charset="0"/>
              </a:rPr>
              <a:t>Nov.</a:t>
            </a:r>
            <a:r>
              <a:rPr lang="es-ES" sz="1100" dirty="0">
                <a:latin typeface="Times New Roman" panose="02020603050405020304" pitchFamily="18" charset="0"/>
                <a:ea typeface="Calibri" panose="020F0502020204030204" pitchFamily="34" charset="0"/>
                <a:cs typeface="Times New Roman" panose="02020603050405020304" pitchFamily="18" charset="0"/>
              </a:rPr>
              <a:t> V di Valentiniano III del 440 che </a:t>
            </a:r>
            <a:r>
              <a:rPr lang="es-ES" sz="1100" dirty="0" err="1">
                <a:latin typeface="Times New Roman" panose="02020603050405020304" pitchFamily="18" charset="0"/>
                <a:ea typeface="Calibri" panose="020F0502020204030204" pitchFamily="34" charset="0"/>
                <a:cs typeface="Times New Roman" panose="02020603050405020304" pitchFamily="18" charset="0"/>
              </a:rPr>
              <a:t>ripristina</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il</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diritto</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dei</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pantapolae</a:t>
            </a:r>
            <a:r>
              <a:rPr lang="es-ES" sz="1100" dirty="0">
                <a:latin typeface="Times New Roman" panose="02020603050405020304" pitchFamily="18" charset="0"/>
                <a:ea typeface="Calibri" panose="020F0502020204030204" pitchFamily="34" charset="0"/>
                <a:cs typeface="Times New Roman" panose="02020603050405020304" pitchFamily="18" charset="0"/>
              </a:rPr>
              <a:t> di </a:t>
            </a:r>
            <a:r>
              <a:rPr lang="es-ES" sz="1100" dirty="0" err="1">
                <a:latin typeface="Times New Roman" panose="02020603050405020304" pitchFamily="18" charset="0"/>
                <a:ea typeface="Calibri" panose="020F0502020204030204" pitchFamily="34" charset="0"/>
                <a:cs typeface="Times New Roman" panose="02020603050405020304" pitchFamily="18" charset="0"/>
              </a:rPr>
              <a:t>soggiornare</a:t>
            </a:r>
            <a:r>
              <a:rPr lang="es-ES" sz="1100" dirty="0">
                <a:latin typeface="Times New Roman" panose="02020603050405020304" pitchFamily="18" charset="0"/>
                <a:ea typeface="Calibri" panose="020F0502020204030204" pitchFamily="34" charset="0"/>
                <a:cs typeface="Times New Roman" panose="02020603050405020304" pitchFamily="18" charset="0"/>
              </a:rPr>
              <a:t> a Roma e </a:t>
            </a:r>
            <a:r>
              <a:rPr lang="es-ES" sz="1100" dirty="0" err="1">
                <a:latin typeface="Times New Roman" panose="02020603050405020304" pitchFamily="18" charset="0"/>
                <a:ea typeface="Calibri" panose="020F0502020204030204" pitchFamily="34" charset="0"/>
                <a:cs typeface="Times New Roman" panose="02020603050405020304" pitchFamily="18" charset="0"/>
              </a:rPr>
              <a:t>svolgere</a:t>
            </a:r>
            <a:r>
              <a:rPr lang="es-ES" sz="1100" dirty="0">
                <a:latin typeface="Times New Roman" panose="02020603050405020304" pitchFamily="18" charset="0"/>
                <a:ea typeface="Calibri" panose="020F0502020204030204" pitchFamily="34" charset="0"/>
                <a:cs typeface="Times New Roman" panose="02020603050405020304" pitchFamily="18" charset="0"/>
              </a:rPr>
              <a:t> la loro </a:t>
            </a:r>
            <a:r>
              <a:rPr lang="es-ES" sz="1100" dirty="0" err="1">
                <a:latin typeface="Times New Roman" panose="02020603050405020304" pitchFamily="18" charset="0"/>
                <a:ea typeface="Calibri" panose="020F0502020204030204" pitchFamily="34" charset="0"/>
                <a:cs typeface="Times New Roman" panose="02020603050405020304" pitchFamily="18" charset="0"/>
              </a:rPr>
              <a:t>attività</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probabilmente</a:t>
            </a:r>
            <a:r>
              <a:rPr lang="es-ES" sz="1100" dirty="0">
                <a:latin typeface="Times New Roman" panose="02020603050405020304" pitchFamily="18" charset="0"/>
                <a:ea typeface="Calibri" panose="020F0502020204030204" pitchFamily="34" charset="0"/>
                <a:cs typeface="Times New Roman" panose="02020603050405020304" pitchFamily="18" charset="0"/>
              </a:rPr>
              <a:t> per </a:t>
            </a:r>
            <a:r>
              <a:rPr lang="es-ES" sz="1100" dirty="0" err="1">
                <a:latin typeface="Times New Roman" panose="02020603050405020304" pitchFamily="18" charset="0"/>
                <a:ea typeface="Calibri" panose="020F0502020204030204" pitchFamily="34" charset="0"/>
                <a:cs typeface="Times New Roman" panose="02020603050405020304" pitchFamily="18" charset="0"/>
              </a:rPr>
              <a:t>assicurare</a:t>
            </a:r>
            <a:r>
              <a:rPr lang="es-ES" sz="1100" dirty="0">
                <a:latin typeface="Times New Roman" panose="02020603050405020304" pitchFamily="18" charset="0"/>
                <a:ea typeface="Calibri" panose="020F0502020204030204" pitchFamily="34" charset="0"/>
                <a:cs typeface="Times New Roman" panose="02020603050405020304" pitchFamily="18" charset="0"/>
              </a:rPr>
              <a:t> la </a:t>
            </a:r>
            <a:r>
              <a:rPr lang="es-ES" sz="1100" dirty="0" err="1">
                <a:latin typeface="Times New Roman" panose="02020603050405020304" pitchFamily="18" charset="0"/>
                <a:ea typeface="Calibri" panose="020F0502020204030204" pitchFamily="34" charset="0"/>
                <a:cs typeface="Times New Roman" panose="02020603050405020304" pitchFamily="18" charset="0"/>
              </a:rPr>
              <a:t>regolarità</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dell’approvvigionamento</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300"/>
              </a:spcAft>
            </a:pPr>
            <a:r>
              <a:rPr lang="es-ES" sz="1100" b="1" cap="small" dirty="0">
                <a:latin typeface="Times New Roman" panose="02020603050405020304" pitchFamily="18" charset="0"/>
                <a:ea typeface="Calibri" panose="020F0502020204030204" pitchFamily="34" charset="0"/>
                <a:cs typeface="Times New Roman" panose="02020603050405020304" pitchFamily="18" charset="0"/>
              </a:rPr>
              <a:t>Cardete del Olmo, Mª. Cruz</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50000"/>
              </a:lnSpc>
              <a:spcAft>
                <a:spcPts val="600"/>
              </a:spcAft>
            </a:pPr>
            <a:r>
              <a:rPr lang="es-ES" sz="1100" cap="small" dirty="0">
                <a:latin typeface="Times New Roman" panose="02020603050405020304" pitchFamily="18" charset="0"/>
                <a:ea typeface="Calibri" panose="020F0502020204030204" pitchFamily="34" charset="0"/>
                <a:cs typeface="Times New Roman" panose="02020603050405020304" pitchFamily="18" charset="0"/>
              </a:rPr>
              <a:t>Universidad Complutense de Madrid</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r>
              <a:rPr lang="es-ES" sz="1100" b="1" cap="small" dirty="0">
                <a:latin typeface="Times New Roman" panose="02020603050405020304" pitchFamily="18" charset="0"/>
                <a:ea typeface="Calibri" panose="020F0502020204030204" pitchFamily="34" charset="0"/>
                <a:cs typeface="Times New Roman" panose="02020603050405020304" pitchFamily="18" charset="0"/>
              </a:rPr>
              <a:t>Aida Fernández Prieto, Aida </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50000"/>
              </a:lnSpc>
              <a:spcAft>
                <a:spcPts val="1200"/>
              </a:spcAft>
            </a:pPr>
            <a:r>
              <a:rPr lang="es-ES" sz="1100" cap="small" dirty="0">
                <a:latin typeface="Times New Roman" panose="02020603050405020304" pitchFamily="18" charset="0"/>
                <a:ea typeface="Calibri" panose="020F0502020204030204" pitchFamily="34" charset="0"/>
                <a:cs typeface="Times New Roman" panose="02020603050405020304" pitchFamily="18" charset="0"/>
              </a:rPr>
              <a:t>Manchester </a:t>
            </a:r>
            <a:r>
              <a:rPr lang="es-ES" sz="1100" cap="small" dirty="0" err="1">
                <a:latin typeface="Times New Roman" panose="02020603050405020304" pitchFamily="18" charset="0"/>
                <a:ea typeface="Calibri" panose="020F0502020204030204" pitchFamily="34" charset="0"/>
                <a:cs typeface="Times New Roman" panose="02020603050405020304" pitchFamily="18" charset="0"/>
              </a:rPr>
              <a:t>Metropolitan</a:t>
            </a:r>
            <a:r>
              <a:rPr lang="es-ES" sz="1100" cap="small" dirty="0">
                <a:latin typeface="Times New Roman" panose="02020603050405020304" pitchFamily="18" charset="0"/>
                <a:ea typeface="Calibri" panose="020F0502020204030204" pitchFamily="34" charset="0"/>
                <a:cs typeface="Times New Roman" panose="02020603050405020304" pitchFamily="18" charset="0"/>
              </a:rPr>
              <a:t> </a:t>
            </a:r>
            <a:r>
              <a:rPr lang="es-ES" sz="1100" cap="small" dirty="0" err="1">
                <a:latin typeface="Times New Roman" panose="02020603050405020304" pitchFamily="18" charset="0"/>
                <a:ea typeface="Calibri" panose="020F0502020204030204" pitchFamily="34" charset="0"/>
                <a:cs typeface="Times New Roman" panose="02020603050405020304" pitchFamily="18" charset="0"/>
              </a:rPr>
              <a:t>University</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S" sz="1200" cap="small"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Vulnerabilidad y exclusión social durante la Guerra del Peloponeso: </a:t>
            </a:r>
            <a:endParaRPr lang="es-E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s-ES" sz="1200" cap="small"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memoria y olvido de los mutilados de guerra</a:t>
            </a:r>
            <a:endParaRPr lang="es-E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S" sz="11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Resumen: La identidad </a:t>
            </a:r>
            <a:r>
              <a:rPr lang="es-ES" sz="11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políada</a:t>
            </a:r>
            <a:r>
              <a:rPr lang="es-ES" sz="11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se construye a través de procesos discursivos muy variados entre los que se encuentra la monumentalización de espacios o la visibilización de acciones, comportamientos y grupos o individuos, pero</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ts val="1265"/>
              </a:lnSpc>
              <a:spcAft>
                <a:spcPts val="1000"/>
              </a:spcAft>
            </a:pPr>
            <a:endParaRPr lang="es-ES"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245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t="-3000" b="-3000"/>
          </a:stretch>
        </a:blipFill>
        <a:effectLst/>
      </p:bgPr>
    </p:bg>
    <p:spTree>
      <p:nvGrpSpPr>
        <p:cNvPr id="1" name=""/>
        <p:cNvGrpSpPr/>
        <p:nvPr/>
      </p:nvGrpSpPr>
      <p:grpSpPr>
        <a:xfrm>
          <a:off x="0" y="0"/>
          <a:ext cx="0" cy="0"/>
          <a:chOff x="0" y="0"/>
          <a:chExt cx="0" cy="0"/>
        </a:xfrm>
      </p:grpSpPr>
      <p:sp>
        <p:nvSpPr>
          <p:cNvPr id="2" name="Rectángulo 1"/>
          <p:cNvSpPr/>
          <p:nvPr/>
        </p:nvSpPr>
        <p:spPr>
          <a:xfrm>
            <a:off x="343982" y="552650"/>
            <a:ext cx="6915150" cy="9740808"/>
          </a:xfrm>
          <a:prstGeom prst="rect">
            <a:avLst/>
          </a:prstGeom>
        </p:spPr>
        <p:txBody>
          <a:bodyPr wrap="square">
            <a:spAutoFit/>
          </a:bodyPr>
          <a:lstStyle/>
          <a:p>
            <a:pPr algn="just">
              <a:lnSpc>
                <a:spcPts val="1265"/>
              </a:lnSpc>
            </a:pPr>
            <a:r>
              <a:rPr lang="es-ES" sz="11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también a través del olvido. En efecto, decidir cómo y con qué construir memoria no implica solo qué recordar y exaltar, sino también qué olvidar, esconder o minimizar.  Como bien ha puesto de relieve N. </a:t>
            </a:r>
            <a:r>
              <a:rPr lang="es-ES" sz="11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Loraux</a:t>
            </a:r>
            <a:r>
              <a:rPr lang="es-ES" sz="11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en su ya clásico sobre</a:t>
            </a:r>
            <a:r>
              <a:rPr lang="es-ES" sz="1100" i="1" dirty="0">
                <a:latin typeface="Times New Roman" panose="02020603050405020304" pitchFamily="18" charset="0"/>
                <a:ea typeface="Calibri" panose="020F0502020204030204" pitchFamily="34" charset="0"/>
                <a:cs typeface="Times New Roman" panose="02020603050405020304" pitchFamily="18" charset="0"/>
              </a:rPr>
              <a:t>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L'oubli</a:t>
            </a:r>
            <a:r>
              <a:rPr lang="es-ES" sz="1100" i="1" dirty="0">
                <a:latin typeface="Times New Roman" panose="02020603050405020304" pitchFamily="18" charset="0"/>
                <a:ea typeface="Calibri" panose="020F0502020204030204" pitchFamily="34" charset="0"/>
                <a:cs typeface="Times New Roman" panose="02020603050405020304" pitchFamily="18" charset="0"/>
              </a:rPr>
              <a:t>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dans</a:t>
            </a:r>
            <a:r>
              <a:rPr lang="es-ES" sz="1100" i="1" dirty="0">
                <a:latin typeface="Times New Roman" panose="02020603050405020304" pitchFamily="18" charset="0"/>
                <a:ea typeface="Calibri" panose="020F0502020204030204" pitchFamily="34" charset="0"/>
                <a:cs typeface="Times New Roman" panose="02020603050405020304" pitchFamily="18" charset="0"/>
              </a:rPr>
              <a:t> la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mémoire</a:t>
            </a:r>
            <a:r>
              <a:rPr lang="es-ES" sz="1100" i="1" dirty="0">
                <a:latin typeface="Times New Roman" panose="02020603050405020304" pitchFamily="18" charset="0"/>
                <a:ea typeface="Calibri" panose="020F0502020204030204" pitchFamily="34" charset="0"/>
                <a:cs typeface="Times New Roman" panose="02020603050405020304" pitchFamily="18" charset="0"/>
              </a:rPr>
              <a:t>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d'Athènes</a:t>
            </a:r>
            <a:r>
              <a:rPr lang="es-ES" sz="1100" i="1"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a:latin typeface="Times New Roman" panose="02020603050405020304" pitchFamily="18" charset="0"/>
                <a:ea typeface="Calibri" panose="020F0502020204030204" pitchFamily="34" charset="0"/>
                <a:cs typeface="Times New Roman" panose="02020603050405020304" pitchFamily="18" charset="0"/>
              </a:rPr>
              <a:t>(1997),</a:t>
            </a:r>
            <a:r>
              <a:rPr lang="es-ES" sz="1100" i="1"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el olvido juega un papel esencial, por ejemplo, en la política ateniense posterior a la caída de los Treinta (403 a.C.), como mecanismo que facilita la reconciliación y concordia dentro de la </a:t>
            </a:r>
            <a:r>
              <a:rPr lang="es-ES" sz="1100" i="1"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polis</a:t>
            </a:r>
            <a:r>
              <a:rPr lang="es-ES" sz="11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800"/>
              </a:spcAft>
            </a:pPr>
            <a:r>
              <a:rPr lang="es-ES" sz="11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Siguiendo la senda inaugurada por </a:t>
            </a:r>
            <a:r>
              <a:rPr lang="es-ES" sz="11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Loraux</a:t>
            </a:r>
            <a:r>
              <a:rPr lang="es-ES" sz="11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nuestro objetivo en la presente comunicación es analizar la forma en la que los atenienses construyeron su memoria cívica a partir de su memoria de la guerra -del Peloponeso, pero también de otros conflictos bélicos-  y el papel que en ello jugó la minusvaloración o, directamente, el olvido de los miles de heridos y mutilados de guerra, frente a la exaltación de los caídos. La vulnerabilidad del mutilado y la ayuda que precisa por parte de la comunidad debido a dicha condición adquirida por la defensa de la </a:t>
            </a:r>
            <a:r>
              <a:rPr lang="es-ES" sz="1100" i="1"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polis </a:t>
            </a:r>
            <a:r>
              <a:rPr lang="es-ES" sz="11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no es objeto de reivindicación alguna por parte de los poderes democráticos, aunque pudiera haberlo sido, mientras que sí hay una identificación insistente con la muerte heroica que supone caer en batalla. Este hecho, que por desgracia no se circunscribe solo a la antigua Atenas, nos permitirá reflexionar sobre un fenómeno aparentemente transcultural, aunque manteniendo siempre el foco en las particularidades de esta ciudad-estado. Nuestro objetivo último es comprender cómo esta complementariedad “memoria-olvido” en la experiencia ateniense de la guerra y, particularmente, el “olvido” de quienes sobreviven, pero lo hacen con secuelas físicas y/o psíquicas, se imbrica con los mecanismos de construcción de la vulnerabilidad y la pobreza en dicha </a:t>
            </a:r>
            <a:r>
              <a:rPr lang="es-ES" sz="1100" i="1"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polis </a:t>
            </a:r>
            <a:r>
              <a:rPr lang="es-ES" sz="11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durante la Guerra del Peloponeso.</a:t>
            </a:r>
          </a:p>
          <a:p>
            <a:pPr algn="r">
              <a:lnSpc>
                <a:spcPct val="107000"/>
              </a:lnSpc>
              <a:spcAft>
                <a:spcPts val="300"/>
              </a:spcAft>
            </a:pPr>
            <a:r>
              <a:rPr lang="es-ES" sz="1100" b="1" cap="small" dirty="0">
                <a:latin typeface="Times New Roman" panose="02020603050405020304" pitchFamily="18" charset="0"/>
                <a:ea typeface="Calibri" panose="020F0502020204030204" pitchFamily="34" charset="0"/>
                <a:cs typeface="Times New Roman" panose="02020603050405020304" pitchFamily="18" charset="0"/>
              </a:rPr>
              <a:t>Carrasco, José María</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300"/>
              </a:spcAft>
            </a:pPr>
            <a:r>
              <a:rPr lang="es-ES" sz="1100" cap="small"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Universitat</a:t>
            </a:r>
            <a:r>
              <a:rPr lang="es-ES" sz="1100" cap="small"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1100" cap="small"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Autònoma</a:t>
            </a:r>
            <a:r>
              <a:rPr lang="es-ES" sz="1100" cap="small"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 Barcelona</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300"/>
              </a:spcAft>
            </a:pPr>
            <a:r>
              <a:rPr lang="es-ES" sz="1100" b="1" cap="small"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Olesti</a:t>
            </a:r>
            <a:r>
              <a:rPr lang="es-ES" sz="1100" b="1" cap="small"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Oriol</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300"/>
              </a:spcAft>
            </a:pPr>
            <a:r>
              <a:rPr lang="es-ES" sz="1100" cap="small"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Universitat</a:t>
            </a:r>
            <a:r>
              <a:rPr lang="es-ES" sz="1100" cap="small"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1100" cap="small"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Autònoma</a:t>
            </a:r>
            <a:r>
              <a:rPr lang="es-ES" sz="1100" cap="small"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 Barcelona</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300"/>
              </a:spcAft>
            </a:pPr>
            <a:r>
              <a:rPr lang="es-ES" sz="1100" b="1" cap="small"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Cubo, Adrià</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300"/>
              </a:spcAft>
            </a:pPr>
            <a:r>
              <a:rPr lang="es-ES" sz="1100" cap="small" dirty="0">
                <a:latin typeface="Times New Roman" panose="02020603050405020304" pitchFamily="18" charset="0"/>
                <a:ea typeface="Calibri" panose="020F0502020204030204" pitchFamily="34" charset="0"/>
                <a:cs typeface="Times New Roman" panose="02020603050405020304" pitchFamily="18" charset="0"/>
              </a:rPr>
              <a:t> Arqueolegs.cat</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300"/>
              </a:spcAft>
            </a:pPr>
            <a:r>
              <a:rPr lang="es-ES" sz="1100" b="1" cap="small" dirty="0">
                <a:latin typeface="Times New Roman" panose="02020603050405020304" pitchFamily="18" charset="0"/>
                <a:ea typeface="Calibri" panose="020F0502020204030204" pitchFamily="34" charset="0"/>
                <a:cs typeface="Times New Roman" panose="02020603050405020304" pitchFamily="18" charset="0"/>
              </a:rPr>
              <a:t>Piza, Tatiana </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spcAft>
                <a:spcPts val="800"/>
              </a:spcAft>
            </a:pPr>
            <a:r>
              <a:rPr lang="es-ES" sz="1100" cap="small" dirty="0">
                <a:latin typeface="Times New Roman" panose="02020603050405020304" pitchFamily="18" charset="0"/>
                <a:ea typeface="Calibri" panose="020F0502020204030204" pitchFamily="34" charset="0"/>
                <a:cs typeface="Times New Roman" panose="02020603050405020304" pitchFamily="18" charset="0"/>
              </a:rPr>
              <a:t>Arqueolegs.cat</a:t>
            </a:r>
            <a:r>
              <a:rPr lang="es-ES" sz="1100" cap="small"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s-ES" sz="1200" cap="small"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Marginalidad y pobreza en el </a:t>
            </a:r>
            <a:r>
              <a:rPr lang="es-ES" sz="1200" i="1" cap="small"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Ager</a:t>
            </a:r>
            <a:r>
              <a:rPr lang="es-ES" sz="1200" i="1" cap="small"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s-ES" sz="1200" i="1" cap="small"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Tarraconensis</a:t>
            </a:r>
            <a:r>
              <a:rPr lang="es-ES" sz="1200" cap="small"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algunos datos del paisaje  funerario rural</a:t>
            </a:r>
            <a:endParaRPr lang="es-E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s-ES" sz="1100" dirty="0">
                <a:latin typeface="Times New Roman" panose="02020603050405020304" pitchFamily="18" charset="0"/>
                <a:ea typeface="Calibri" panose="020F0502020204030204" pitchFamily="34" charset="0"/>
                <a:cs typeface="Times New Roman" panose="02020603050405020304" pitchFamily="18" charset="0"/>
              </a:rPr>
              <a:t>Resumen: La relatividad de la pobreza se imbrica entre factores de diversa índole. El contexto social y político, el género, la ubicación geográfica y las relaciones de poder representan algunos de los ítems que nos permiten entrever sus cadenas. Si además incorporamos la dimensión temporal, las dificultades para aproximarnos a esta temática no hacen más que crecer. Quizás, desde la disciplina arqueológica es posible realizar un estudio más pormenorizado sobre la pobreza en la Antigüedad del que nos permiten las fuentes, siempre redactadas por la elite y para la elite. </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80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En el noreste peninsular se ha podido documentar un fenómeno arqueológico recurrente a lo largo de los últimos años. La investigación que presentamos forma parte de este fenómeno y trae las últimas y más recientes evidencias materiales sobre este proceso histórico descubiertas en el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Ager</a:t>
            </a:r>
            <a:r>
              <a:rPr lang="es-ES" sz="1100" i="1" dirty="0">
                <a:latin typeface="Times New Roman" panose="02020603050405020304" pitchFamily="18" charset="0"/>
                <a:ea typeface="Calibri" panose="020F0502020204030204" pitchFamily="34" charset="0"/>
                <a:cs typeface="Times New Roman" panose="02020603050405020304" pitchFamily="18" charset="0"/>
              </a:rPr>
              <a:t>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Tarraconensis</a:t>
            </a:r>
            <a:r>
              <a:rPr lang="es-ES" sz="1100" dirty="0">
                <a:latin typeface="Times New Roman" panose="02020603050405020304" pitchFamily="18" charset="0"/>
                <a:ea typeface="Calibri" panose="020F0502020204030204" pitchFamily="34" charset="0"/>
                <a:cs typeface="Times New Roman" panose="02020603050405020304" pitchFamily="18" charset="0"/>
              </a:rPr>
              <a:t>. Ha sido posible documentar la aparición de centenares de individuos lanzados en silos de almacenamiento sin ningún tipo de ritual funerario, muchas veces sin tan siquiera una disposición adecuada del individuo, maniatados, etc. Quiénes eran, qué rol ejercían, de dónde era su procedencia o por qué recibieron este trato funerario son sólo algunas preguntas que surgen a la palestra.</a:t>
            </a:r>
          </a:p>
          <a:p>
            <a:pPr algn="r">
              <a:lnSpc>
                <a:spcPct val="107000"/>
              </a:lnSpc>
              <a:spcAft>
                <a:spcPts val="300"/>
              </a:spcAft>
            </a:pPr>
            <a:r>
              <a:rPr lang="es-ES" sz="1100" b="1" cap="small" dirty="0">
                <a:latin typeface="Times New Roman" panose="02020603050405020304" pitchFamily="18" charset="0"/>
                <a:ea typeface="Calibri" panose="020F0502020204030204" pitchFamily="34" charset="0"/>
                <a:cs typeface="Times New Roman" panose="02020603050405020304" pitchFamily="18" charset="0"/>
              </a:rPr>
              <a:t>Cecchet, Lucia</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1200"/>
              </a:spcAft>
            </a:pPr>
            <a:r>
              <a:rPr lang="es-ES" sz="1100" cap="small" dirty="0">
                <a:latin typeface="Times New Roman" panose="02020603050405020304" pitchFamily="18" charset="0"/>
                <a:ea typeface="Calibri" panose="020F0502020204030204" pitchFamily="34" charset="0"/>
                <a:cs typeface="Times New Roman" panose="02020603050405020304" pitchFamily="18" charset="0"/>
              </a:rPr>
              <a:t> </a:t>
            </a:r>
            <a:r>
              <a:rPr lang="es-ES" sz="1100" cap="small" dirty="0" err="1">
                <a:latin typeface="Times New Roman" panose="02020603050405020304" pitchFamily="18" charset="0"/>
                <a:ea typeface="Calibri" panose="020F0502020204030204" pitchFamily="34" charset="0"/>
                <a:cs typeface="Times New Roman" panose="02020603050405020304" pitchFamily="18" charset="0"/>
              </a:rPr>
              <a:t>Università</a:t>
            </a:r>
            <a:r>
              <a:rPr lang="es-ES" sz="1100" cap="small" dirty="0">
                <a:latin typeface="Times New Roman" panose="02020603050405020304" pitchFamily="18" charset="0"/>
                <a:ea typeface="Calibri" panose="020F0502020204030204" pitchFamily="34" charset="0"/>
                <a:cs typeface="Times New Roman" panose="02020603050405020304" pitchFamily="18" charset="0"/>
              </a:rPr>
              <a:t> </a:t>
            </a:r>
            <a:r>
              <a:rPr lang="es-ES" sz="1100" cap="small" dirty="0" err="1">
                <a:latin typeface="Times New Roman" panose="02020603050405020304" pitchFamily="18" charset="0"/>
                <a:ea typeface="Calibri" panose="020F0502020204030204" pitchFamily="34" charset="0"/>
                <a:cs typeface="Times New Roman" panose="02020603050405020304" pitchFamily="18" charset="0"/>
              </a:rPr>
              <a:t>degli</a:t>
            </a:r>
            <a:r>
              <a:rPr lang="es-ES" sz="1100" cap="small" dirty="0">
                <a:latin typeface="Times New Roman" panose="02020603050405020304" pitchFamily="18" charset="0"/>
                <a:ea typeface="Calibri" panose="020F0502020204030204" pitchFamily="34" charset="0"/>
                <a:cs typeface="Times New Roman" panose="02020603050405020304" pitchFamily="18" charset="0"/>
              </a:rPr>
              <a:t> </a:t>
            </a:r>
            <a:r>
              <a:rPr lang="es-ES" sz="1100" cap="small" dirty="0" err="1">
                <a:latin typeface="Times New Roman" panose="02020603050405020304" pitchFamily="18" charset="0"/>
                <a:ea typeface="Calibri" panose="020F0502020204030204" pitchFamily="34" charset="0"/>
                <a:cs typeface="Times New Roman" panose="02020603050405020304" pitchFamily="18" charset="0"/>
              </a:rPr>
              <a:t>Studi</a:t>
            </a:r>
            <a:r>
              <a:rPr lang="es-ES" sz="1100" cap="small" dirty="0">
                <a:latin typeface="Times New Roman" panose="02020603050405020304" pitchFamily="18" charset="0"/>
                <a:ea typeface="Calibri" panose="020F0502020204030204" pitchFamily="34" charset="0"/>
                <a:cs typeface="Times New Roman" panose="02020603050405020304" pitchFamily="18" charset="0"/>
              </a:rPr>
              <a:t> di Milano </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ES" sz="1200" cap="small" dirty="0" err="1">
                <a:latin typeface="Times New Roman" panose="02020603050405020304" pitchFamily="18" charset="0"/>
                <a:ea typeface="Calibri" panose="020F0502020204030204" pitchFamily="34" charset="0"/>
                <a:cs typeface="Times New Roman" panose="02020603050405020304" pitchFamily="18" charset="0"/>
              </a:rPr>
              <a:t>Before</a:t>
            </a:r>
            <a:r>
              <a:rPr lang="es-ES" sz="1200" cap="small" dirty="0">
                <a:latin typeface="Times New Roman" panose="02020603050405020304" pitchFamily="18" charset="0"/>
                <a:ea typeface="Calibri" panose="020F0502020204030204" pitchFamily="34" charset="0"/>
                <a:cs typeface="Times New Roman" panose="02020603050405020304" pitchFamily="18" charset="0"/>
              </a:rPr>
              <a:t> Christian </a:t>
            </a:r>
            <a:r>
              <a:rPr lang="es-ES" sz="1200" cap="small" dirty="0" err="1">
                <a:latin typeface="Times New Roman" panose="02020603050405020304" pitchFamily="18" charset="0"/>
                <a:ea typeface="Calibri" panose="020F0502020204030204" pitchFamily="34" charset="0"/>
                <a:cs typeface="Times New Roman" panose="02020603050405020304" pitchFamily="18" charset="0"/>
              </a:rPr>
              <a:t>Almsgiving</a:t>
            </a:r>
            <a:r>
              <a:rPr lang="es-ES" sz="1200" cap="small" dirty="0">
                <a:latin typeface="Times New Roman" panose="02020603050405020304" pitchFamily="18" charset="0"/>
                <a:ea typeface="Calibri" panose="020F0502020204030204" pitchFamily="34" charset="0"/>
                <a:cs typeface="Times New Roman" panose="02020603050405020304" pitchFamily="18" charset="0"/>
              </a:rPr>
              <a:t>: </a:t>
            </a:r>
            <a:r>
              <a:rPr lang="es-ES" sz="1200" cap="small" dirty="0" err="1">
                <a:latin typeface="Times New Roman" panose="02020603050405020304" pitchFamily="18" charset="0"/>
                <a:ea typeface="Calibri" panose="020F0502020204030204" pitchFamily="34" charset="0"/>
                <a:cs typeface="Times New Roman" panose="02020603050405020304" pitchFamily="18" charset="0"/>
              </a:rPr>
              <a:t>Solidarity</a:t>
            </a:r>
            <a:r>
              <a:rPr lang="es-ES" sz="1200" cap="small" dirty="0">
                <a:latin typeface="Times New Roman" panose="02020603050405020304" pitchFamily="18" charset="0"/>
                <a:ea typeface="Calibri" panose="020F0502020204030204" pitchFamily="34" charset="0"/>
                <a:cs typeface="Times New Roman" panose="02020603050405020304" pitchFamily="18" charset="0"/>
              </a:rPr>
              <a:t> and Social </a:t>
            </a:r>
            <a:r>
              <a:rPr lang="es-ES" sz="1200" cap="small" dirty="0" err="1">
                <a:latin typeface="Times New Roman" panose="02020603050405020304" pitchFamily="18" charset="0"/>
                <a:ea typeface="Calibri" panose="020F0502020204030204" pitchFamily="34" charset="0"/>
                <a:cs typeface="Times New Roman" panose="02020603050405020304" pitchFamily="18" charset="0"/>
              </a:rPr>
              <a:t>Aid</a:t>
            </a:r>
            <a:r>
              <a:rPr lang="es-ES" sz="1200" cap="small" dirty="0">
                <a:latin typeface="Times New Roman" panose="02020603050405020304" pitchFamily="18" charset="0"/>
                <a:ea typeface="Calibri" panose="020F0502020204030204" pitchFamily="34" charset="0"/>
                <a:cs typeface="Times New Roman" panose="02020603050405020304" pitchFamily="18" charset="0"/>
              </a:rPr>
              <a:t> to the Poor in the </a:t>
            </a:r>
            <a:r>
              <a:rPr lang="es-ES" sz="1200" cap="small" dirty="0" err="1">
                <a:latin typeface="Times New Roman" panose="02020603050405020304" pitchFamily="18" charset="0"/>
                <a:ea typeface="Calibri" panose="020F0502020204030204" pitchFamily="34" charset="0"/>
                <a:cs typeface="Times New Roman" panose="02020603050405020304" pitchFamily="18" charset="0"/>
              </a:rPr>
              <a:t>Greek</a:t>
            </a:r>
            <a:r>
              <a:rPr lang="es-ES" sz="1200" cap="small" dirty="0">
                <a:latin typeface="Times New Roman" panose="02020603050405020304" pitchFamily="18" charset="0"/>
                <a:ea typeface="Calibri" panose="020F0502020204030204" pitchFamily="34" charset="0"/>
                <a:cs typeface="Times New Roman" panose="02020603050405020304" pitchFamily="18" charset="0"/>
              </a:rPr>
              <a:t> </a:t>
            </a:r>
            <a:r>
              <a:rPr lang="es-ES" sz="1200" cap="small" dirty="0" err="1">
                <a:latin typeface="Times New Roman" panose="02020603050405020304" pitchFamily="18" charset="0"/>
                <a:ea typeface="Calibri" panose="020F0502020204030204" pitchFamily="34" charset="0"/>
                <a:cs typeface="Times New Roman" panose="02020603050405020304" pitchFamily="18" charset="0"/>
              </a:rPr>
              <a:t>poleis</a:t>
            </a:r>
            <a:endParaRPr lang="es-E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20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Resumen: </a:t>
            </a:r>
            <a:r>
              <a:rPr lang="es-ES" sz="1100" dirty="0" err="1">
                <a:latin typeface="Times New Roman" panose="02020603050405020304" pitchFamily="18" charset="0"/>
                <a:ea typeface="Calibri" panose="020F0502020204030204" pitchFamily="34" charset="0"/>
                <a:cs typeface="Times New Roman" panose="02020603050405020304" pitchFamily="18" charset="0"/>
              </a:rPr>
              <a:t>An</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established</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view</a:t>
            </a:r>
            <a:r>
              <a:rPr lang="es-ES" sz="1100" dirty="0">
                <a:latin typeface="Times New Roman" panose="02020603050405020304" pitchFamily="18" charset="0"/>
                <a:ea typeface="Calibri" panose="020F0502020204030204" pitchFamily="34" charset="0"/>
                <a:cs typeface="Times New Roman" panose="02020603050405020304" pitchFamily="18" charset="0"/>
              </a:rPr>
              <a:t> in </a:t>
            </a:r>
            <a:r>
              <a:rPr lang="es-ES" sz="1100" dirty="0" err="1">
                <a:latin typeface="Times New Roman" panose="02020603050405020304" pitchFamily="18" charset="0"/>
                <a:ea typeface="Calibri" panose="020F0502020204030204" pitchFamily="34" charset="0"/>
                <a:cs typeface="Times New Roman" panose="02020603050405020304" pitchFamily="18" charset="0"/>
              </a:rPr>
              <a:t>early</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scholarship</a:t>
            </a:r>
            <a:r>
              <a:rPr lang="es-ES" sz="1100" dirty="0">
                <a:latin typeface="Times New Roman" panose="02020603050405020304" pitchFamily="18" charset="0"/>
                <a:ea typeface="Calibri" panose="020F0502020204030204" pitchFamily="34" charset="0"/>
                <a:cs typeface="Times New Roman" panose="02020603050405020304" pitchFamily="18" charset="0"/>
              </a:rPr>
              <a:t> has </a:t>
            </a:r>
            <a:r>
              <a:rPr lang="es-ES" sz="1100" dirty="0" err="1">
                <a:latin typeface="Times New Roman" panose="02020603050405020304" pitchFamily="18" charset="0"/>
                <a:ea typeface="Calibri" panose="020F0502020204030204" pitchFamily="34" charset="0"/>
                <a:cs typeface="Times New Roman" panose="02020603050405020304" pitchFamily="18" charset="0"/>
              </a:rPr>
              <a:t>for</a:t>
            </a:r>
            <a:r>
              <a:rPr lang="es-ES" sz="1100" dirty="0">
                <a:latin typeface="Times New Roman" panose="02020603050405020304" pitchFamily="18" charset="0"/>
                <a:ea typeface="Calibri" panose="020F0502020204030204" pitchFamily="34" charset="0"/>
                <a:cs typeface="Times New Roman" panose="02020603050405020304" pitchFamily="18" charset="0"/>
              </a:rPr>
              <a:t> a </a:t>
            </a:r>
            <a:r>
              <a:rPr lang="es-ES" sz="1100" dirty="0" err="1">
                <a:latin typeface="Times New Roman" panose="02020603050405020304" pitchFamily="18" charset="0"/>
                <a:ea typeface="Calibri" panose="020F0502020204030204" pitchFamily="34" charset="0"/>
                <a:cs typeface="Times New Roman" panose="02020603050405020304" pitchFamily="18" charset="0"/>
              </a:rPr>
              <a:t>long</a:t>
            </a:r>
            <a:r>
              <a:rPr lang="es-ES" sz="1100" dirty="0">
                <a:latin typeface="Times New Roman" panose="02020603050405020304" pitchFamily="18" charset="0"/>
                <a:ea typeface="Calibri" panose="020F0502020204030204" pitchFamily="34" charset="0"/>
                <a:cs typeface="Times New Roman" panose="02020603050405020304" pitchFamily="18" charset="0"/>
              </a:rPr>
              <a:t> time </a:t>
            </a:r>
            <a:r>
              <a:rPr lang="es-ES" sz="1100" dirty="0" err="1">
                <a:latin typeface="Times New Roman" panose="02020603050405020304" pitchFamily="18" charset="0"/>
                <a:ea typeface="Calibri" panose="020F0502020204030204" pitchFamily="34" charset="0"/>
                <a:cs typeface="Times New Roman" panose="02020603050405020304" pitchFamily="18" charset="0"/>
              </a:rPr>
              <a:t>maintained</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that</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there</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was</a:t>
            </a:r>
            <a:r>
              <a:rPr lang="es-ES" sz="1100" dirty="0">
                <a:latin typeface="Times New Roman" panose="02020603050405020304" pitchFamily="18" charset="0"/>
                <a:ea typeface="Calibri" panose="020F0502020204030204" pitchFamily="34" charset="0"/>
                <a:cs typeface="Times New Roman" panose="02020603050405020304" pitchFamily="18" charset="0"/>
              </a:rPr>
              <a:t> no </a:t>
            </a:r>
            <a:r>
              <a:rPr lang="es-ES" sz="1100" dirty="0" err="1">
                <a:latin typeface="Times New Roman" panose="02020603050405020304" pitchFamily="18" charset="0"/>
                <a:ea typeface="Calibri" panose="020F0502020204030204" pitchFamily="34" charset="0"/>
                <a:cs typeface="Times New Roman" panose="02020603050405020304" pitchFamily="18" charset="0"/>
              </a:rPr>
              <a:t>interest</a:t>
            </a:r>
            <a:r>
              <a:rPr lang="es-ES" sz="1100" dirty="0">
                <a:latin typeface="Times New Roman" panose="02020603050405020304" pitchFamily="18" charset="0"/>
                <a:ea typeface="Calibri" panose="020F0502020204030204" pitchFamily="34" charset="0"/>
                <a:cs typeface="Times New Roman" panose="02020603050405020304" pitchFamily="18" charset="0"/>
              </a:rPr>
              <a:t> in </a:t>
            </a:r>
            <a:r>
              <a:rPr lang="es-ES" sz="1100" dirty="0" err="1">
                <a:latin typeface="Times New Roman" panose="02020603050405020304" pitchFamily="18" charset="0"/>
                <a:ea typeface="Calibri" panose="020F0502020204030204" pitchFamily="34" charset="0"/>
                <a:cs typeface="Times New Roman" panose="02020603050405020304" pitchFamily="18" charset="0"/>
              </a:rPr>
              <a:t>helping</a:t>
            </a:r>
            <a:r>
              <a:rPr lang="es-ES" sz="1100" dirty="0">
                <a:latin typeface="Times New Roman" panose="02020603050405020304" pitchFamily="18" charset="0"/>
                <a:ea typeface="Calibri" panose="020F0502020204030204" pitchFamily="34" charset="0"/>
                <a:cs typeface="Times New Roman" panose="02020603050405020304" pitchFamily="18" charset="0"/>
              </a:rPr>
              <a:t> the </a:t>
            </a:r>
            <a:r>
              <a:rPr lang="es-ES" sz="1100" dirty="0" err="1">
                <a:latin typeface="Times New Roman" panose="02020603050405020304" pitchFamily="18" charset="0"/>
                <a:ea typeface="Calibri" panose="020F0502020204030204" pitchFamily="34" charset="0"/>
                <a:cs typeface="Times New Roman" panose="02020603050405020304" pitchFamily="18" charset="0"/>
              </a:rPr>
              <a:t>poor</a:t>
            </a:r>
            <a:r>
              <a:rPr lang="es-ES" sz="1100" dirty="0">
                <a:latin typeface="Times New Roman" panose="02020603050405020304" pitchFamily="18" charset="0"/>
                <a:ea typeface="Calibri" panose="020F0502020204030204" pitchFamily="34" charset="0"/>
                <a:cs typeface="Times New Roman" panose="02020603050405020304" pitchFamily="18" charset="0"/>
              </a:rPr>
              <a:t> in pagan </a:t>
            </a:r>
            <a:r>
              <a:rPr lang="es-ES" sz="1100" dirty="0" err="1">
                <a:latin typeface="Times New Roman" panose="02020603050405020304" pitchFamily="18" charset="0"/>
                <a:ea typeface="Calibri" panose="020F0502020204030204" pitchFamily="34" charset="0"/>
                <a:cs typeface="Times New Roman" panose="02020603050405020304" pitchFamily="18" charset="0"/>
              </a:rPr>
              <a:t>Antiquity</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highlighting</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that</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it</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was</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only</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Jewish</a:t>
            </a:r>
            <a:r>
              <a:rPr lang="es-ES" sz="1100" dirty="0">
                <a:latin typeface="Times New Roman" panose="02020603050405020304" pitchFamily="18" charset="0"/>
                <a:ea typeface="Calibri" panose="020F0502020204030204" pitchFamily="34" charset="0"/>
                <a:cs typeface="Times New Roman" panose="02020603050405020304" pitchFamily="18" charset="0"/>
              </a:rPr>
              <a:t> and </a:t>
            </a:r>
            <a:r>
              <a:rPr lang="es-ES" sz="1100" dirty="0" err="1">
                <a:latin typeface="Times New Roman" panose="02020603050405020304" pitchFamily="18" charset="0"/>
                <a:ea typeface="Calibri" panose="020F0502020204030204" pitchFamily="34" charset="0"/>
                <a:cs typeface="Times New Roman" panose="02020603050405020304" pitchFamily="18" charset="0"/>
              </a:rPr>
              <a:t>later</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on</a:t>
            </a:r>
            <a:r>
              <a:rPr lang="es-ES" sz="1100" dirty="0">
                <a:latin typeface="Times New Roman" panose="02020603050405020304" pitchFamily="18" charset="0"/>
                <a:ea typeface="Calibri" panose="020F0502020204030204" pitchFamily="34" charset="0"/>
                <a:cs typeface="Times New Roman" panose="02020603050405020304" pitchFamily="18" charset="0"/>
              </a:rPr>
              <a:t> Christian </a:t>
            </a:r>
            <a:r>
              <a:rPr lang="es-ES" sz="1100" dirty="0" err="1">
                <a:latin typeface="Times New Roman" panose="02020603050405020304" pitchFamily="18" charset="0"/>
                <a:ea typeface="Calibri" panose="020F0502020204030204" pitchFamily="34" charset="0"/>
                <a:cs typeface="Times New Roman" panose="02020603050405020304" pitchFamily="18" charset="0"/>
              </a:rPr>
              <a:t>religion</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that</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brought</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about</a:t>
            </a:r>
            <a:r>
              <a:rPr lang="es-ES" sz="1100" dirty="0">
                <a:latin typeface="Times New Roman" panose="02020603050405020304" pitchFamily="18" charset="0"/>
                <a:ea typeface="Calibri" panose="020F0502020204030204" pitchFamily="34" charset="0"/>
                <a:cs typeface="Times New Roman" panose="02020603050405020304" pitchFamily="18" charset="0"/>
              </a:rPr>
              <a:t> the </a:t>
            </a:r>
            <a:r>
              <a:rPr lang="es-ES" sz="1100" dirty="0" err="1">
                <a:latin typeface="Times New Roman" panose="02020603050405020304" pitchFamily="18" charset="0"/>
                <a:ea typeface="Calibri" panose="020F0502020204030204" pitchFamily="34" charset="0"/>
                <a:cs typeface="Times New Roman" panose="02020603050405020304" pitchFamily="18" charset="0"/>
              </a:rPr>
              <a:t>practice</a:t>
            </a:r>
            <a:r>
              <a:rPr lang="es-ES" sz="1100" dirty="0">
                <a:latin typeface="Times New Roman" panose="02020603050405020304" pitchFamily="18" charset="0"/>
                <a:ea typeface="Calibri" panose="020F0502020204030204" pitchFamily="34" charset="0"/>
                <a:cs typeface="Times New Roman" panose="02020603050405020304" pitchFamily="18" charset="0"/>
              </a:rPr>
              <a:t> of </a:t>
            </a:r>
            <a:r>
              <a:rPr lang="es-ES" sz="1100" dirty="0" err="1">
                <a:latin typeface="Times New Roman" panose="02020603050405020304" pitchFamily="18" charset="0"/>
                <a:ea typeface="Calibri" panose="020F0502020204030204" pitchFamily="34" charset="0"/>
                <a:cs typeface="Times New Roman" panose="02020603050405020304" pitchFamily="18" charset="0"/>
              </a:rPr>
              <a:t>almsgiving</a:t>
            </a:r>
            <a:r>
              <a:rPr lang="es-ES" sz="1100" dirty="0">
                <a:latin typeface="Times New Roman" panose="02020603050405020304" pitchFamily="18" charset="0"/>
                <a:ea typeface="Calibri" panose="020F0502020204030204" pitchFamily="34" charset="0"/>
                <a:cs typeface="Times New Roman" panose="02020603050405020304" pitchFamily="18" charset="0"/>
              </a:rPr>
              <a:t> and </a:t>
            </a:r>
            <a:r>
              <a:rPr lang="es-ES" sz="1100" dirty="0" err="1">
                <a:latin typeface="Times New Roman" panose="02020603050405020304" pitchFamily="18" charset="0"/>
                <a:ea typeface="Calibri" panose="020F0502020204030204" pitchFamily="34" charset="0"/>
                <a:cs typeface="Times New Roman" panose="02020603050405020304" pitchFamily="18" charset="0"/>
              </a:rPr>
              <a:t>charity</a:t>
            </a:r>
            <a:r>
              <a:rPr lang="es-ES" sz="1100" dirty="0">
                <a:latin typeface="Times New Roman" panose="02020603050405020304" pitchFamily="18" charset="0"/>
                <a:ea typeface="Calibri" panose="020F0502020204030204" pitchFamily="34" charset="0"/>
                <a:cs typeface="Times New Roman" panose="02020603050405020304" pitchFamily="18" charset="0"/>
              </a:rPr>
              <a:t> in the </a:t>
            </a:r>
            <a:r>
              <a:rPr lang="es-ES" sz="1100" dirty="0" err="1">
                <a:latin typeface="Times New Roman" panose="02020603050405020304" pitchFamily="18" charset="0"/>
                <a:ea typeface="Calibri" panose="020F0502020204030204" pitchFamily="34" charset="0"/>
                <a:cs typeface="Times New Roman" panose="02020603050405020304" pitchFamily="18" charset="0"/>
              </a:rPr>
              <a:t>Empire</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Bolkestein</a:t>
            </a:r>
            <a:r>
              <a:rPr lang="es-ES" sz="1100" dirty="0">
                <a:latin typeface="Times New Roman" panose="02020603050405020304" pitchFamily="18" charset="0"/>
                <a:ea typeface="Calibri" panose="020F0502020204030204" pitchFamily="34" charset="0"/>
                <a:cs typeface="Times New Roman" panose="02020603050405020304" pitchFamily="18" charset="0"/>
              </a:rPr>
              <a:t> 1939, </a:t>
            </a:r>
            <a:r>
              <a:rPr lang="es-ES" sz="1100" dirty="0" err="1">
                <a:latin typeface="Times New Roman" panose="02020603050405020304" pitchFamily="18" charset="0"/>
                <a:ea typeface="Calibri" panose="020F0502020204030204" pitchFamily="34" charset="0"/>
                <a:cs typeface="Times New Roman" panose="02020603050405020304" pitchFamily="18" charset="0"/>
              </a:rPr>
              <a:t>Hands</a:t>
            </a:r>
            <a:r>
              <a:rPr lang="es-ES" sz="1100" dirty="0">
                <a:latin typeface="Times New Roman" panose="02020603050405020304" pitchFamily="18" charset="0"/>
                <a:ea typeface="Calibri" panose="020F0502020204030204" pitchFamily="34" charset="0"/>
                <a:cs typeface="Times New Roman" panose="02020603050405020304" pitchFamily="18" charset="0"/>
              </a:rPr>
              <a:t> 1968, Brown 2001 and </a:t>
            </a:r>
            <a:r>
              <a:rPr lang="es-ES" sz="1100" dirty="0" err="1">
                <a:latin typeface="Times New Roman" panose="02020603050405020304" pitchFamily="18" charset="0"/>
                <a:ea typeface="Calibri" panose="020F0502020204030204" pitchFamily="34" charset="0"/>
                <a:cs typeface="Times New Roman" panose="02020603050405020304" pitchFamily="18" charset="0"/>
              </a:rPr>
              <a:t>Parkin</a:t>
            </a:r>
            <a:r>
              <a:rPr lang="es-ES" sz="1100" dirty="0">
                <a:latin typeface="Times New Roman" panose="02020603050405020304" pitchFamily="18" charset="0"/>
                <a:ea typeface="Calibri" panose="020F0502020204030204" pitchFamily="34" charset="0"/>
                <a:cs typeface="Times New Roman" panose="02020603050405020304" pitchFamily="18" charset="0"/>
              </a:rPr>
              <a:t> 2006). While this </a:t>
            </a:r>
            <a:r>
              <a:rPr lang="es-ES" sz="1100" dirty="0" err="1">
                <a:latin typeface="Times New Roman" panose="02020603050405020304" pitchFamily="18" charset="0"/>
                <a:ea typeface="Calibri" panose="020F0502020204030204" pitchFamily="34" charset="0"/>
                <a:cs typeface="Times New Roman" panose="02020603050405020304" pitchFamily="18" charset="0"/>
              </a:rPr>
              <a:t>is</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indeed</a:t>
            </a:r>
            <a:r>
              <a:rPr lang="es-ES" sz="1100" dirty="0">
                <a:latin typeface="Times New Roman" panose="02020603050405020304" pitchFamily="18" charset="0"/>
                <a:ea typeface="Calibri" panose="020F0502020204030204" pitchFamily="34" charset="0"/>
                <a:cs typeface="Times New Roman" panose="02020603050405020304" pitchFamily="18" charset="0"/>
              </a:rPr>
              <a:t> true, this </a:t>
            </a:r>
            <a:r>
              <a:rPr lang="es-ES" sz="1100" dirty="0" err="1">
                <a:latin typeface="Times New Roman" panose="02020603050405020304" pitchFamily="18" charset="0"/>
                <a:ea typeface="Calibri" panose="020F0502020204030204" pitchFamily="34" charset="0"/>
                <a:cs typeface="Times New Roman" panose="02020603050405020304" pitchFamily="18" charset="0"/>
              </a:rPr>
              <a:t>perspective</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risks</a:t>
            </a:r>
            <a:r>
              <a:rPr lang="es-ES" sz="1100" dirty="0">
                <a:latin typeface="Times New Roman" panose="02020603050405020304" pitchFamily="18" charset="0"/>
                <a:ea typeface="Calibri" panose="020F0502020204030204" pitchFamily="34" charset="0"/>
                <a:cs typeface="Times New Roman" panose="02020603050405020304" pitchFamily="18" charset="0"/>
              </a:rPr>
              <a:t> to </a:t>
            </a:r>
            <a:r>
              <a:rPr lang="es-ES" sz="1100" dirty="0" err="1">
                <a:latin typeface="Times New Roman" panose="02020603050405020304" pitchFamily="18" charset="0"/>
                <a:ea typeface="Calibri" panose="020F0502020204030204" pitchFamily="34" charset="0"/>
                <a:cs typeface="Times New Roman" panose="02020603050405020304" pitchFamily="18" charset="0"/>
              </a:rPr>
              <a:t>downplay</a:t>
            </a:r>
            <a:r>
              <a:rPr lang="es-ES" sz="1100" dirty="0">
                <a:latin typeface="Times New Roman" panose="02020603050405020304" pitchFamily="18" charset="0"/>
                <a:ea typeface="Calibri" panose="020F0502020204030204" pitchFamily="34" charset="0"/>
                <a:cs typeface="Times New Roman" panose="02020603050405020304" pitchFamily="18" charset="0"/>
              </a:rPr>
              <a:t> the </a:t>
            </a:r>
            <a:r>
              <a:rPr lang="es-ES" sz="1100" dirty="0" err="1">
                <a:latin typeface="Times New Roman" panose="02020603050405020304" pitchFamily="18" charset="0"/>
                <a:ea typeface="Calibri" panose="020F0502020204030204" pitchFamily="34" charset="0"/>
                <a:cs typeface="Times New Roman" panose="02020603050405020304" pitchFamily="18" charset="0"/>
              </a:rPr>
              <a:t>importance</a:t>
            </a:r>
            <a:r>
              <a:rPr lang="es-ES" sz="1100" dirty="0">
                <a:latin typeface="Times New Roman" panose="02020603050405020304" pitchFamily="18" charset="0"/>
                <a:ea typeface="Calibri" panose="020F0502020204030204" pitchFamily="34" charset="0"/>
                <a:cs typeface="Times New Roman" panose="02020603050405020304" pitchFamily="18" charset="0"/>
              </a:rPr>
              <a:t> of </a:t>
            </a:r>
            <a:r>
              <a:rPr lang="es-ES" sz="1100" dirty="0" err="1">
                <a:latin typeface="Times New Roman" panose="02020603050405020304" pitchFamily="18" charset="0"/>
                <a:ea typeface="Calibri" panose="020F0502020204030204" pitchFamily="34" charset="0"/>
                <a:cs typeface="Times New Roman" panose="02020603050405020304" pitchFamily="18" charset="0"/>
              </a:rPr>
              <a:t>practices</a:t>
            </a:r>
            <a:r>
              <a:rPr lang="es-ES" sz="1100" dirty="0">
                <a:latin typeface="Times New Roman" panose="02020603050405020304" pitchFamily="18" charset="0"/>
                <a:ea typeface="Calibri" panose="020F0502020204030204" pitchFamily="34" charset="0"/>
                <a:cs typeface="Times New Roman" panose="02020603050405020304" pitchFamily="18" charset="0"/>
              </a:rPr>
              <a:t> of </a:t>
            </a:r>
            <a:r>
              <a:rPr lang="es-ES" sz="1100" dirty="0" err="1">
                <a:latin typeface="Times New Roman" panose="02020603050405020304" pitchFamily="18" charset="0"/>
                <a:ea typeface="Calibri" panose="020F0502020204030204" pitchFamily="34" charset="0"/>
                <a:cs typeface="Times New Roman" panose="02020603050405020304" pitchFamily="18" charset="0"/>
              </a:rPr>
              <a:t>support</a:t>
            </a:r>
            <a:r>
              <a:rPr lang="es-ES" sz="1100" dirty="0">
                <a:latin typeface="Times New Roman" panose="02020603050405020304" pitchFamily="18" charset="0"/>
                <a:ea typeface="Calibri" panose="020F0502020204030204" pitchFamily="34" charset="0"/>
                <a:cs typeface="Times New Roman" panose="02020603050405020304" pitchFamily="18" charset="0"/>
              </a:rPr>
              <a:t> and </a:t>
            </a:r>
            <a:r>
              <a:rPr lang="es-ES" sz="1100" dirty="0" err="1">
                <a:latin typeface="Times New Roman" panose="02020603050405020304" pitchFamily="18" charset="0"/>
                <a:ea typeface="Calibri" panose="020F0502020204030204" pitchFamily="34" charset="0"/>
                <a:cs typeface="Times New Roman" panose="02020603050405020304" pitchFamily="18" charset="0"/>
              </a:rPr>
              <a:t>solidarity</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towards</a:t>
            </a:r>
            <a:r>
              <a:rPr lang="es-ES" sz="1100" dirty="0">
                <a:latin typeface="Times New Roman" panose="02020603050405020304" pitchFamily="18" charset="0"/>
                <a:ea typeface="Calibri" panose="020F0502020204030204" pitchFamily="34" charset="0"/>
                <a:cs typeface="Times New Roman" panose="02020603050405020304" pitchFamily="18" charset="0"/>
              </a:rPr>
              <a:t> the </a:t>
            </a:r>
            <a:r>
              <a:rPr lang="es-ES" sz="1100" dirty="0" err="1">
                <a:latin typeface="Times New Roman" panose="02020603050405020304" pitchFamily="18" charset="0"/>
                <a:ea typeface="Calibri" panose="020F0502020204030204" pitchFamily="34" charset="0"/>
                <a:cs typeface="Times New Roman" panose="02020603050405020304" pitchFamily="18" charset="0"/>
              </a:rPr>
              <a:t>poor</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that</a:t>
            </a:r>
            <a:r>
              <a:rPr lang="es-ES" sz="1100" dirty="0">
                <a:latin typeface="Times New Roman" panose="02020603050405020304" pitchFamily="18" charset="0"/>
                <a:ea typeface="Calibri" panose="020F0502020204030204" pitchFamily="34" charset="0"/>
                <a:cs typeface="Times New Roman" panose="02020603050405020304" pitchFamily="18" charset="0"/>
              </a:rPr>
              <a:t> are </a:t>
            </a:r>
            <a:r>
              <a:rPr lang="es-ES" sz="1100" dirty="0" err="1">
                <a:latin typeface="Times New Roman" panose="02020603050405020304" pitchFamily="18" charset="0"/>
                <a:ea typeface="Calibri" panose="020F0502020204030204" pitchFamily="34" charset="0"/>
                <a:cs typeface="Times New Roman" panose="02020603050405020304" pitchFamily="18" charset="0"/>
              </a:rPr>
              <a:t>clearly</a:t>
            </a:r>
            <a:r>
              <a:rPr lang="es-ES" sz="1100" dirty="0">
                <a:latin typeface="Times New Roman" panose="02020603050405020304" pitchFamily="18" charset="0"/>
                <a:ea typeface="Calibri" panose="020F0502020204030204" pitchFamily="34" charset="0"/>
                <a:cs typeface="Times New Roman" panose="02020603050405020304" pitchFamily="18" charset="0"/>
              </a:rPr>
              <a:t> - </a:t>
            </a:r>
            <a:r>
              <a:rPr lang="es-ES" sz="1100" dirty="0" err="1">
                <a:latin typeface="Times New Roman" panose="02020603050405020304" pitchFamily="18" charset="0"/>
                <a:ea typeface="Calibri" panose="020F0502020204030204" pitchFamily="34" charset="0"/>
                <a:cs typeface="Times New Roman" panose="02020603050405020304" pitchFamily="18" charset="0"/>
              </a:rPr>
              <a:t>however</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sporadically</a:t>
            </a:r>
            <a:r>
              <a:rPr lang="es-ES" sz="1100" dirty="0">
                <a:latin typeface="Times New Roman" panose="02020603050405020304" pitchFamily="18" charset="0"/>
                <a:ea typeface="Calibri" panose="020F0502020204030204" pitchFamily="34" charset="0"/>
                <a:cs typeface="Times New Roman" panose="02020603050405020304" pitchFamily="18" charset="0"/>
              </a:rPr>
              <a:t> - </a:t>
            </a:r>
            <a:r>
              <a:rPr lang="es-ES" sz="1100" dirty="0" err="1">
                <a:latin typeface="Times New Roman" panose="02020603050405020304" pitchFamily="18" charset="0"/>
                <a:ea typeface="Calibri" panose="020F0502020204030204" pitchFamily="34" charset="0"/>
                <a:cs typeface="Times New Roman" panose="02020603050405020304" pitchFamily="18" charset="0"/>
              </a:rPr>
              <a:t>attested</a:t>
            </a:r>
            <a:r>
              <a:rPr lang="es-ES" sz="1100" dirty="0">
                <a:latin typeface="Times New Roman" panose="02020603050405020304" pitchFamily="18" charset="0"/>
                <a:ea typeface="Calibri" panose="020F0502020204030204" pitchFamily="34" charset="0"/>
                <a:cs typeface="Times New Roman" panose="02020603050405020304" pitchFamily="18" charset="0"/>
              </a:rPr>
              <a:t> in the </a:t>
            </a:r>
            <a:r>
              <a:rPr lang="es-ES" sz="1100" dirty="0" err="1">
                <a:latin typeface="Times New Roman" panose="02020603050405020304" pitchFamily="18" charset="0"/>
                <a:ea typeface="Calibri" panose="020F0502020204030204" pitchFamily="34" charset="0"/>
                <a:cs typeface="Times New Roman" panose="02020603050405020304" pitchFamily="18" charset="0"/>
              </a:rPr>
              <a:t>Greek</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world</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well</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before</a:t>
            </a:r>
            <a:r>
              <a:rPr lang="es-ES" sz="1100" dirty="0">
                <a:latin typeface="Times New Roman" panose="02020603050405020304" pitchFamily="18" charset="0"/>
                <a:ea typeface="Calibri" panose="020F0502020204030204" pitchFamily="34" charset="0"/>
                <a:cs typeface="Times New Roman" panose="02020603050405020304" pitchFamily="18" charset="0"/>
              </a:rPr>
              <a:t> the </a:t>
            </a:r>
            <a:r>
              <a:rPr lang="es-ES" sz="1100" dirty="0" err="1">
                <a:latin typeface="Times New Roman" panose="02020603050405020304" pitchFamily="18" charset="0"/>
                <a:ea typeface="Calibri" panose="020F0502020204030204" pitchFamily="34" charset="0"/>
                <a:cs typeface="Times New Roman" panose="02020603050405020304" pitchFamily="18" charset="0"/>
              </a:rPr>
              <a:t>spreading</a:t>
            </a:r>
            <a:r>
              <a:rPr lang="es-ES" sz="1100" dirty="0">
                <a:latin typeface="Times New Roman" panose="02020603050405020304" pitchFamily="18" charset="0"/>
                <a:ea typeface="Calibri" panose="020F0502020204030204" pitchFamily="34" charset="0"/>
                <a:cs typeface="Times New Roman" panose="02020603050405020304" pitchFamily="18" charset="0"/>
              </a:rPr>
              <a:t> of </a:t>
            </a:r>
            <a:r>
              <a:rPr lang="es-ES" sz="1100" dirty="0" err="1">
                <a:latin typeface="Times New Roman" panose="02020603050405020304" pitchFamily="18" charset="0"/>
                <a:ea typeface="Calibri" panose="020F0502020204030204" pitchFamily="34" charset="0"/>
                <a:cs typeface="Times New Roman" panose="02020603050405020304" pitchFamily="18" charset="0"/>
              </a:rPr>
              <a:t>Christianity</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This</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s-ES"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2077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t="-3000" b="-3000"/>
          </a:stretch>
        </a:blipFill>
        <a:effectLst/>
      </p:bgPr>
    </p:bg>
    <p:spTree>
      <p:nvGrpSpPr>
        <p:cNvPr id="1" name=""/>
        <p:cNvGrpSpPr/>
        <p:nvPr/>
      </p:nvGrpSpPr>
      <p:grpSpPr>
        <a:xfrm>
          <a:off x="0" y="0"/>
          <a:ext cx="0" cy="0"/>
          <a:chOff x="0" y="0"/>
          <a:chExt cx="0" cy="0"/>
        </a:xfrm>
      </p:grpSpPr>
      <p:sp>
        <p:nvSpPr>
          <p:cNvPr id="4" name="Rectángulo 3"/>
          <p:cNvSpPr/>
          <p:nvPr/>
        </p:nvSpPr>
        <p:spPr>
          <a:xfrm>
            <a:off x="343693" y="418018"/>
            <a:ext cx="6872288" cy="9855775"/>
          </a:xfrm>
          <a:prstGeom prst="rect">
            <a:avLst/>
          </a:prstGeom>
        </p:spPr>
        <p:txBody>
          <a:bodyPr wrap="square">
            <a:spAutoFit/>
          </a:bodyPr>
          <a:lstStyle/>
          <a:p>
            <a:pPr algn="just">
              <a:lnSpc>
                <a:spcPct val="107000"/>
              </a:lnSpc>
            </a:pPr>
            <a:r>
              <a:rPr lang="es-ES" sz="1100" dirty="0" err="1">
                <a:latin typeface="Times New Roman" panose="02020603050405020304" pitchFamily="18" charset="0"/>
                <a:ea typeface="Calibri" panose="020F0502020204030204" pitchFamily="34" charset="0"/>
                <a:cs typeface="Times New Roman" panose="02020603050405020304" pitchFamily="18" charset="0"/>
              </a:rPr>
              <a:t>paper</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discusses</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the</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evidence</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for</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practices</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of</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food</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sharing</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with</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the</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poor</a:t>
            </a:r>
            <a:r>
              <a:rPr lang="es-ES" sz="1100" dirty="0">
                <a:latin typeface="Times New Roman" panose="02020603050405020304" pitchFamily="18" charset="0"/>
                <a:ea typeface="Calibri" panose="020F0502020204030204" pitchFamily="34" charset="0"/>
                <a:cs typeface="Times New Roman" panose="02020603050405020304" pitchFamily="18" charset="0"/>
              </a:rPr>
              <a:t>, as </a:t>
            </a:r>
            <a:r>
              <a:rPr lang="es-ES" sz="1100" dirty="0" err="1">
                <a:latin typeface="Times New Roman" panose="02020603050405020304" pitchFamily="18" charset="0"/>
                <a:ea typeface="Calibri" panose="020F0502020204030204" pitchFamily="34" charset="0"/>
                <a:cs typeface="Times New Roman" panose="02020603050405020304" pitchFamily="18" charset="0"/>
              </a:rPr>
              <a:t>well</a:t>
            </a:r>
            <a:r>
              <a:rPr lang="es-ES" sz="1100" dirty="0">
                <a:latin typeface="Times New Roman" panose="02020603050405020304" pitchFamily="18" charset="0"/>
                <a:ea typeface="Calibri" panose="020F0502020204030204" pitchFamily="34" charset="0"/>
                <a:cs typeface="Times New Roman" panose="02020603050405020304" pitchFamily="18" charset="0"/>
              </a:rPr>
              <a:t> as </a:t>
            </a:r>
            <a:r>
              <a:rPr lang="es-ES" sz="1100" dirty="0" err="1">
                <a:latin typeface="Times New Roman" panose="02020603050405020304" pitchFamily="18" charset="0"/>
                <a:ea typeface="Calibri" panose="020F0502020204030204" pitchFamily="34" charset="0"/>
                <a:cs typeface="Times New Roman" panose="02020603050405020304" pitchFamily="18" charset="0"/>
              </a:rPr>
              <a:t>distribution</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of</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money</a:t>
            </a:r>
            <a:r>
              <a:rPr lang="es-ES" sz="1100" dirty="0">
                <a:latin typeface="Times New Roman" panose="02020603050405020304" pitchFamily="18" charset="0"/>
                <a:ea typeface="Calibri" panose="020F0502020204030204" pitchFamily="34" charset="0"/>
                <a:cs typeface="Times New Roman" panose="02020603050405020304" pitchFamily="18" charset="0"/>
              </a:rPr>
              <a:t> and </a:t>
            </a:r>
            <a:r>
              <a:rPr lang="es-ES" sz="1100" dirty="0" err="1">
                <a:latin typeface="Times New Roman" panose="02020603050405020304" pitchFamily="18" charset="0"/>
                <a:ea typeface="Calibri" panose="020F0502020204030204" pitchFamily="34" charset="0"/>
                <a:cs typeface="Times New Roman" panose="02020603050405020304" pitchFamily="18" charset="0"/>
              </a:rPr>
              <a:t>food</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to</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the</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poor</a:t>
            </a:r>
            <a:r>
              <a:rPr lang="es-ES" sz="1100" dirty="0">
                <a:latin typeface="Times New Roman" panose="02020603050405020304" pitchFamily="18" charset="0"/>
                <a:ea typeface="Calibri" panose="020F0502020204030204" pitchFamily="34" charset="0"/>
                <a:cs typeface="Times New Roman" panose="02020603050405020304" pitchFamily="18" charset="0"/>
              </a:rPr>
              <a:t>, in </a:t>
            </a:r>
            <a:r>
              <a:rPr lang="es-ES" sz="1100" dirty="0" err="1">
                <a:latin typeface="Times New Roman" panose="02020603050405020304" pitchFamily="18" charset="0"/>
                <a:ea typeface="Calibri" panose="020F0502020204030204" pitchFamily="34" charset="0"/>
                <a:cs typeface="Times New Roman" panose="02020603050405020304" pitchFamily="18" charset="0"/>
              </a:rPr>
              <a:t>the</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Greek</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poleis</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from</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the</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Archaic</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to</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the</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Hellenistic</a:t>
            </a:r>
            <a:r>
              <a:rPr lang="es-ES" sz="1100" dirty="0">
                <a:latin typeface="Times New Roman" panose="02020603050405020304" pitchFamily="18" charset="0"/>
                <a:ea typeface="Calibri" panose="020F0502020204030204" pitchFamily="34" charset="0"/>
                <a:cs typeface="Times New Roman" panose="02020603050405020304" pitchFamily="18" charset="0"/>
              </a:rPr>
              <a:t> and </a:t>
            </a:r>
            <a:r>
              <a:rPr lang="es-ES" sz="1100" dirty="0" err="1">
                <a:latin typeface="Times New Roman" panose="02020603050405020304" pitchFamily="18" charset="0"/>
                <a:ea typeface="Calibri" panose="020F0502020204030204" pitchFamily="34" charset="0"/>
                <a:cs typeface="Times New Roman" panose="02020603050405020304" pitchFamily="18" charset="0"/>
              </a:rPr>
              <a:t>early</a:t>
            </a:r>
            <a:r>
              <a:rPr lang="es-ES" sz="1100" dirty="0">
                <a:latin typeface="Times New Roman" panose="02020603050405020304" pitchFamily="18" charset="0"/>
                <a:ea typeface="Calibri" panose="020F0502020204030204" pitchFamily="34" charset="0"/>
                <a:cs typeface="Times New Roman" panose="02020603050405020304" pitchFamily="18" charset="0"/>
              </a:rPr>
              <a:t> Imperial </a:t>
            </a:r>
            <a:r>
              <a:rPr lang="es-ES" sz="1100" dirty="0" err="1">
                <a:latin typeface="Times New Roman" panose="02020603050405020304" pitchFamily="18" charset="0"/>
                <a:ea typeface="Calibri" panose="020F0502020204030204" pitchFamily="34" charset="0"/>
                <a:cs typeface="Times New Roman" panose="02020603050405020304" pitchFamily="18" charset="0"/>
              </a:rPr>
              <a:t>period</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It</a:t>
            </a:r>
            <a:r>
              <a:rPr lang="es-ES" sz="1100" dirty="0">
                <a:latin typeface="Times New Roman" panose="02020603050405020304" pitchFamily="18" charset="0"/>
                <a:ea typeface="Calibri" panose="020F0502020204030204" pitchFamily="34" charset="0"/>
                <a:cs typeface="Times New Roman" panose="02020603050405020304" pitchFamily="18" charset="0"/>
              </a:rPr>
              <a:t> argues </a:t>
            </a:r>
            <a:r>
              <a:rPr lang="es-ES" sz="1100" dirty="0" err="1">
                <a:latin typeface="Times New Roman" panose="02020603050405020304" pitchFamily="18" charset="0"/>
                <a:ea typeface="Calibri" panose="020F0502020204030204" pitchFamily="34" charset="0"/>
                <a:cs typeface="Times New Roman" panose="02020603050405020304" pitchFamily="18" charset="0"/>
              </a:rPr>
              <a:t>that</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there</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was</a:t>
            </a:r>
            <a:r>
              <a:rPr lang="es-ES" sz="1100" dirty="0">
                <a:latin typeface="Times New Roman" panose="02020603050405020304" pitchFamily="18" charset="0"/>
                <a:ea typeface="Calibri" panose="020F0502020204030204" pitchFamily="34" charset="0"/>
                <a:cs typeface="Times New Roman" panose="02020603050405020304" pitchFamily="18" charset="0"/>
              </a:rPr>
              <a:t> a </a:t>
            </a:r>
            <a:r>
              <a:rPr lang="es-ES" sz="1100" dirty="0" err="1">
                <a:latin typeface="Times New Roman" panose="02020603050405020304" pitchFamily="18" charset="0"/>
                <a:ea typeface="Calibri" panose="020F0502020204030204" pitchFamily="34" charset="0"/>
                <a:cs typeface="Times New Roman" panose="02020603050405020304" pitchFamily="18" charset="0"/>
              </a:rPr>
              <a:t>certain</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continuity</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between</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the</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practice</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of</a:t>
            </a:r>
            <a:r>
              <a:rPr lang="es-ES" sz="1100" dirty="0">
                <a:latin typeface="Times New Roman" panose="02020603050405020304" pitchFamily="18" charset="0"/>
                <a:ea typeface="Calibri" panose="020F0502020204030204" pitchFamily="34" charset="0"/>
                <a:cs typeface="Times New Roman" panose="02020603050405020304" pitchFamily="18" charset="0"/>
              </a:rPr>
              <a:t> pagan </a:t>
            </a:r>
            <a:r>
              <a:rPr lang="es-ES" sz="1100" dirty="0" err="1">
                <a:latin typeface="Times New Roman" panose="02020603050405020304" pitchFamily="18" charset="0"/>
                <a:ea typeface="Calibri" panose="020F0502020204030204" pitchFamily="34" charset="0"/>
                <a:cs typeface="Times New Roman" panose="02020603050405020304" pitchFamily="18" charset="0"/>
              </a:rPr>
              <a:t>euergetism</a:t>
            </a:r>
            <a:r>
              <a:rPr lang="es-ES" sz="1100" dirty="0">
                <a:latin typeface="Times New Roman" panose="02020603050405020304" pitchFamily="18" charset="0"/>
                <a:ea typeface="Calibri" panose="020F0502020204030204" pitchFamily="34" charset="0"/>
                <a:cs typeface="Times New Roman" panose="02020603050405020304" pitchFamily="18" charset="0"/>
              </a:rPr>
              <a:t> and Christian </a:t>
            </a:r>
            <a:r>
              <a:rPr lang="es-ES" sz="1100" dirty="0" err="1">
                <a:latin typeface="Times New Roman" panose="02020603050405020304" pitchFamily="18" charset="0"/>
                <a:ea typeface="Calibri" panose="020F0502020204030204" pitchFamily="34" charset="0"/>
                <a:cs typeface="Times New Roman" panose="02020603050405020304" pitchFamily="18" charset="0"/>
              </a:rPr>
              <a:t>charity</a:t>
            </a:r>
            <a:r>
              <a:rPr lang="es-ES" sz="1100" dirty="0">
                <a:latin typeface="Times New Roman" panose="02020603050405020304" pitchFamily="18" charset="0"/>
                <a:ea typeface="Calibri" panose="020F0502020204030204" pitchFamily="34" charset="0"/>
                <a:cs typeface="Times New Roman" panose="02020603050405020304" pitchFamily="18" charset="0"/>
              </a:rPr>
              <a:t> and </a:t>
            </a:r>
            <a:r>
              <a:rPr lang="es-ES" sz="1100" dirty="0" err="1">
                <a:latin typeface="Times New Roman" panose="02020603050405020304" pitchFamily="18" charset="0"/>
                <a:ea typeface="Calibri" panose="020F0502020204030204" pitchFamily="34" charset="0"/>
                <a:cs typeface="Times New Roman" panose="02020603050405020304" pitchFamily="18" charset="0"/>
              </a:rPr>
              <a:t>that</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despite</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the</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strong</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aspects</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of</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innovation</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introduced</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by</a:t>
            </a:r>
            <a:r>
              <a:rPr lang="es-ES" sz="1100" dirty="0">
                <a:latin typeface="Times New Roman" panose="02020603050405020304" pitchFamily="18" charset="0"/>
                <a:ea typeface="Calibri" panose="020F0502020204030204" pitchFamily="34" charset="0"/>
                <a:cs typeface="Times New Roman" panose="02020603050405020304" pitchFamily="18" charset="0"/>
              </a:rPr>
              <a:t> Christian </a:t>
            </a:r>
            <a:r>
              <a:rPr lang="es-ES" sz="1100" dirty="0" err="1">
                <a:latin typeface="Times New Roman" panose="02020603050405020304" pitchFamily="18" charset="0"/>
                <a:ea typeface="Calibri" panose="020F0502020204030204" pitchFamily="34" charset="0"/>
                <a:cs typeface="Times New Roman" panose="02020603050405020304" pitchFamily="18" charset="0"/>
              </a:rPr>
              <a:t>religion</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the</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poor</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were</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not</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ignored</a:t>
            </a:r>
            <a:r>
              <a:rPr lang="es-ES" sz="1100" dirty="0">
                <a:latin typeface="Times New Roman" panose="02020603050405020304" pitchFamily="18" charset="0"/>
                <a:ea typeface="Calibri" panose="020F0502020204030204" pitchFamily="34" charset="0"/>
                <a:cs typeface="Times New Roman" panose="02020603050405020304" pitchFamily="18" charset="0"/>
              </a:rPr>
              <a:t> as a </a:t>
            </a:r>
            <a:r>
              <a:rPr lang="es-ES" sz="1100" dirty="0" err="1">
                <a:latin typeface="Times New Roman" panose="02020603050405020304" pitchFamily="18" charset="0"/>
                <a:ea typeface="Calibri" panose="020F0502020204030204" pitchFamily="34" charset="0"/>
                <a:cs typeface="Times New Roman" panose="02020603050405020304" pitchFamily="18" charset="0"/>
              </a:rPr>
              <a:t>group</a:t>
            </a:r>
            <a:r>
              <a:rPr lang="es-ES" sz="1100" dirty="0">
                <a:latin typeface="Times New Roman" panose="02020603050405020304" pitchFamily="18" charset="0"/>
                <a:ea typeface="Calibri" panose="020F0502020204030204" pitchFamily="34" charset="0"/>
                <a:cs typeface="Times New Roman" panose="02020603050405020304" pitchFamily="18" charset="0"/>
              </a:rPr>
              <a:t> in </a:t>
            </a:r>
            <a:r>
              <a:rPr lang="es-ES" sz="1100" dirty="0" err="1">
                <a:latin typeface="Times New Roman" panose="02020603050405020304" pitchFamily="18" charset="0"/>
                <a:ea typeface="Calibri" panose="020F0502020204030204" pitchFamily="34" charset="0"/>
                <a:cs typeface="Times New Roman" panose="02020603050405020304" pitchFamily="18" charset="0"/>
              </a:rPr>
              <a:t>the</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political</a:t>
            </a:r>
            <a:r>
              <a:rPr lang="es-ES" sz="1100" dirty="0">
                <a:latin typeface="Times New Roman" panose="02020603050405020304" pitchFamily="18" charset="0"/>
                <a:ea typeface="Calibri" panose="020F0502020204030204" pitchFamily="34" charset="0"/>
                <a:cs typeface="Times New Roman" panose="02020603050405020304" pitchFamily="18" charset="0"/>
              </a:rPr>
              <a:t> and social </a:t>
            </a:r>
            <a:r>
              <a:rPr lang="es-ES" sz="1100" dirty="0" err="1">
                <a:latin typeface="Times New Roman" panose="02020603050405020304" pitchFamily="18" charset="0"/>
                <a:ea typeface="Calibri" panose="020F0502020204030204" pitchFamily="34" charset="0"/>
                <a:cs typeface="Times New Roman" panose="02020603050405020304" pitchFamily="18" charset="0"/>
              </a:rPr>
              <a:t>context</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of</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the</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ancient</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Greek</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poleis</a:t>
            </a:r>
            <a:r>
              <a:rPr lang="es-ES" sz="1100" dirty="0">
                <a:latin typeface="Times New Roman" panose="02020603050405020304" pitchFamily="18" charset="0"/>
                <a:ea typeface="Calibri" panose="020F0502020204030204" pitchFamily="34" charset="0"/>
                <a:cs typeface="Times New Roman" panose="02020603050405020304" pitchFamily="18" charset="0"/>
              </a:rPr>
              <a:t>.</a:t>
            </a:r>
            <a:r>
              <a:rPr lang="es-ES" sz="1100" b="1" cap="small" dirty="0">
                <a:latin typeface="Times New Roman" panose="02020603050405020304" pitchFamily="18" charset="0"/>
                <a:ea typeface="Calibri" panose="020F0502020204030204" pitchFamily="34" charset="0"/>
                <a:cs typeface="Times New Roman" panose="02020603050405020304" pitchFamily="18" charset="0"/>
              </a:rPr>
              <a:t> </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300"/>
              </a:spcAft>
            </a:pPr>
            <a:endParaRPr lang="es-ES" sz="1100" b="1" cap="small" dirty="0">
              <a:latin typeface="Times New Roman" panose="02020603050405020304" pitchFamily="18" charset="0"/>
              <a:ea typeface="Calibri" panose="020F0502020204030204" pitchFamily="34" charset="0"/>
              <a:cs typeface="Times New Roman" panose="02020603050405020304" pitchFamily="18" charset="0"/>
            </a:endParaRPr>
          </a:p>
          <a:p>
            <a:pPr algn="r">
              <a:lnSpc>
                <a:spcPct val="107000"/>
              </a:lnSpc>
              <a:spcAft>
                <a:spcPts val="300"/>
              </a:spcAft>
            </a:pPr>
            <a:r>
              <a:rPr lang="es-ES" sz="1100" b="1" cap="small" dirty="0" err="1">
                <a:latin typeface="Times New Roman" panose="02020603050405020304" pitchFamily="18" charset="0"/>
                <a:ea typeface="Calibri" panose="020F0502020204030204" pitchFamily="34" charset="0"/>
                <a:cs typeface="Times New Roman" panose="02020603050405020304" pitchFamily="18" charset="0"/>
              </a:rPr>
              <a:t>Chapinal</a:t>
            </a:r>
            <a:r>
              <a:rPr lang="es-ES" sz="1100" b="1" cap="small" dirty="0">
                <a:latin typeface="Times New Roman" panose="02020603050405020304" pitchFamily="18" charset="0"/>
                <a:ea typeface="Calibri" panose="020F0502020204030204" pitchFamily="34" charset="0"/>
                <a:cs typeface="Times New Roman" panose="02020603050405020304" pitchFamily="18" charset="0"/>
              </a:rPr>
              <a:t>-Heras, Diego</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600"/>
              </a:spcAft>
            </a:pPr>
            <a:r>
              <a:rPr lang="es-ES" sz="1100" cap="small" dirty="0">
                <a:latin typeface="Times New Roman" panose="02020603050405020304" pitchFamily="18" charset="0"/>
                <a:ea typeface="Calibri" panose="020F0502020204030204" pitchFamily="34" charset="0"/>
                <a:cs typeface="Times New Roman" panose="02020603050405020304" pitchFamily="18" charset="0"/>
              </a:rPr>
              <a:t>Universidad Autónoma de Madrid</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300"/>
              </a:spcAft>
            </a:pPr>
            <a:r>
              <a:rPr lang="es-ES" sz="1100" b="1" cap="small" dirty="0">
                <a:latin typeface="Times New Roman" panose="02020603050405020304" pitchFamily="18" charset="0"/>
                <a:ea typeface="Calibri" panose="020F0502020204030204" pitchFamily="34" charset="0"/>
                <a:cs typeface="Times New Roman" panose="02020603050405020304" pitchFamily="18" charset="0"/>
              </a:rPr>
              <a:t>Iriarte, </a:t>
            </a:r>
            <a:r>
              <a:rPr lang="es-ES" sz="1100" b="1" cap="small" dirty="0" err="1">
                <a:latin typeface="Times New Roman" panose="02020603050405020304" pitchFamily="18" charset="0"/>
                <a:ea typeface="Calibri" panose="020F0502020204030204" pitchFamily="34" charset="0"/>
                <a:cs typeface="Times New Roman" panose="02020603050405020304" pitchFamily="18" charset="0"/>
              </a:rPr>
              <a:t>Unai</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1200"/>
              </a:spcAft>
            </a:pPr>
            <a:r>
              <a:rPr lang="es-ES" sz="1100" cap="small" dirty="0">
                <a:latin typeface="Times New Roman" panose="02020603050405020304" pitchFamily="18" charset="0"/>
                <a:ea typeface="Calibri" panose="020F0502020204030204" pitchFamily="34" charset="0"/>
                <a:cs typeface="Times New Roman" panose="02020603050405020304" pitchFamily="18" charset="0"/>
              </a:rPr>
              <a:t>Real Colegio Complutense, Harvard </a:t>
            </a:r>
            <a:r>
              <a:rPr lang="es-ES" sz="1100" cap="small" dirty="0" err="1">
                <a:latin typeface="Times New Roman" panose="02020603050405020304" pitchFamily="18" charset="0"/>
                <a:ea typeface="Calibri" panose="020F0502020204030204" pitchFamily="34" charset="0"/>
                <a:cs typeface="Times New Roman" panose="02020603050405020304" pitchFamily="18" charset="0"/>
              </a:rPr>
              <a:t>University</a:t>
            </a:r>
            <a:r>
              <a:rPr lang="es-ES" sz="1100" cap="small" dirty="0">
                <a:latin typeface="Times New Roman" panose="02020603050405020304" pitchFamily="18" charset="0"/>
                <a:ea typeface="Calibri" panose="020F0502020204030204" pitchFamily="34" charset="0"/>
                <a:cs typeface="Times New Roman" panose="02020603050405020304" pitchFamily="18" charset="0"/>
              </a:rPr>
              <a:t> </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s-ES" sz="1200" cap="small" dirty="0">
                <a:latin typeface="Times New Roman" panose="02020603050405020304" pitchFamily="18" charset="0"/>
                <a:ea typeface="Calibri" panose="020F0502020204030204" pitchFamily="34" charset="0"/>
                <a:cs typeface="Times New Roman" panose="02020603050405020304" pitchFamily="18" charset="0"/>
              </a:rPr>
              <a:t>Marginación social en el ámbito religioso: consultas de esclavos al oráculo de </a:t>
            </a:r>
            <a:r>
              <a:rPr lang="es-ES" sz="1200" cap="small" dirty="0" err="1">
                <a:latin typeface="Times New Roman" panose="02020603050405020304" pitchFamily="18" charset="0"/>
                <a:ea typeface="Calibri" panose="020F0502020204030204" pitchFamily="34" charset="0"/>
                <a:cs typeface="Times New Roman" panose="02020603050405020304" pitchFamily="18" charset="0"/>
              </a:rPr>
              <a:t>Dodona</a:t>
            </a:r>
            <a:endParaRPr lang="es-E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s-ES" sz="1100" dirty="0">
                <a:latin typeface="Times New Roman" panose="02020603050405020304" pitchFamily="18" charset="0"/>
                <a:ea typeface="Calibri" panose="020F0502020204030204" pitchFamily="34" charset="0"/>
                <a:cs typeface="Times New Roman" panose="02020603050405020304" pitchFamily="18" charset="0"/>
              </a:rPr>
              <a:t>Resumen: El objetivo de esta contribución es examinar los testimonios de consultas de esclavos y esclavas dirigidas al santuario oracular de </a:t>
            </a:r>
            <a:r>
              <a:rPr lang="es-ES" sz="1100" dirty="0" err="1">
                <a:latin typeface="Times New Roman" panose="02020603050405020304" pitchFamily="18" charset="0"/>
                <a:ea typeface="Calibri" panose="020F0502020204030204" pitchFamily="34" charset="0"/>
                <a:cs typeface="Times New Roman" panose="02020603050405020304" pitchFamily="18" charset="0"/>
              </a:rPr>
              <a:t>Dodona</a:t>
            </a:r>
            <a:r>
              <a:rPr lang="es-ES" sz="1100" dirty="0">
                <a:latin typeface="Times New Roman" panose="02020603050405020304" pitchFamily="18" charset="0"/>
                <a:ea typeface="Calibri" panose="020F0502020204030204" pitchFamily="34" charset="0"/>
                <a:cs typeface="Times New Roman" panose="02020603050405020304" pitchFamily="18" charset="0"/>
              </a:rPr>
              <a:t>, en el Epiro. En el marco de la adivinación en el mundo griego antiguo, nuestro conocimiento acerca de la posibilidad de que los esclavos pudieran comunicarse con los dioses oraculares era prácticamente inexistente. No obstante, la reciente publicación de las tablillas de </a:t>
            </a:r>
            <a:r>
              <a:rPr lang="es-ES" sz="1100" dirty="0" err="1">
                <a:latin typeface="Times New Roman" panose="02020603050405020304" pitchFamily="18" charset="0"/>
                <a:ea typeface="Calibri" panose="020F0502020204030204" pitchFamily="34" charset="0"/>
                <a:cs typeface="Times New Roman" panose="02020603050405020304" pitchFamily="18" charset="0"/>
              </a:rPr>
              <a:t>Dodona</a:t>
            </a:r>
            <a:r>
              <a:rPr lang="es-ES" sz="1100" dirty="0">
                <a:latin typeface="Times New Roman" panose="02020603050405020304" pitchFamily="18" charset="0"/>
                <a:ea typeface="Calibri" panose="020F0502020204030204" pitchFamily="34" charset="0"/>
                <a:cs typeface="Times New Roman" panose="02020603050405020304" pitchFamily="18" charset="0"/>
              </a:rPr>
              <a:t> ha permitido ampliar considerablemente nuestra información acerca de esta cuestión. </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80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Pretendemos por tanto analizar con detenimiento los diferentes ámbitos que abarcan estas preguntas y su relación con el ámbito de la pobreza. Este tipo de textos, escritos por los propios consultantes, conforma un material de gran valor para poder valorar las inquietudes e intereses de un sector de la sociedad por lo general invisible. En este sentido, una segunda parte de la comunicación ahondará en temas propios de la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Classical</a:t>
            </a:r>
            <a:r>
              <a:rPr lang="es-ES" sz="1100" i="1" dirty="0">
                <a:latin typeface="Times New Roman" panose="02020603050405020304" pitchFamily="18" charset="0"/>
                <a:ea typeface="Calibri" panose="020F0502020204030204" pitchFamily="34" charset="0"/>
                <a:cs typeface="Times New Roman" panose="02020603050405020304" pitchFamily="18" charset="0"/>
              </a:rPr>
              <a:t>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Recepcion</a:t>
            </a:r>
            <a:r>
              <a:rPr lang="es-ES" sz="1100" dirty="0">
                <a:latin typeface="Times New Roman" panose="02020603050405020304" pitchFamily="18" charset="0"/>
                <a:ea typeface="Calibri" panose="020F0502020204030204" pitchFamily="34" charset="0"/>
                <a:cs typeface="Times New Roman" panose="02020603050405020304" pitchFamily="18" charset="0"/>
              </a:rPr>
              <a:t>, abordando cuál es precisamente la historiografía sobre la marginación social en </a:t>
            </a:r>
            <a:r>
              <a:rPr lang="es-ES" sz="1100" dirty="0" err="1">
                <a:latin typeface="Times New Roman" panose="02020603050405020304" pitchFamily="18" charset="0"/>
                <a:ea typeface="Calibri" panose="020F0502020204030204" pitchFamily="34" charset="0"/>
                <a:cs typeface="Times New Roman" panose="02020603050405020304" pitchFamily="18" charset="0"/>
              </a:rPr>
              <a:t>Dodona</a:t>
            </a:r>
            <a:r>
              <a:rPr lang="es-ES" sz="1100" dirty="0">
                <a:latin typeface="Times New Roman" panose="02020603050405020304" pitchFamily="18" charset="0"/>
                <a:ea typeface="Calibri" panose="020F0502020204030204" pitchFamily="34" charset="0"/>
                <a:cs typeface="Times New Roman" panose="02020603050405020304" pitchFamily="18" charset="0"/>
              </a:rPr>
              <a:t> y cómo ha sido el estudio de un tema como este hasta la fecha, incluyendo el impacto que en la actualidad han tenido estos nuevos hallazgos arqueológicos, que ponen el foco, una vez más, en los agentes más invisibles de la sociedad griega.</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300"/>
              </a:spcAft>
            </a:pPr>
            <a:r>
              <a:rPr lang="es-ES" sz="1100" b="1" cap="small" dirty="0" err="1">
                <a:latin typeface="Times New Roman" panose="02020603050405020304" pitchFamily="18" charset="0"/>
                <a:ea typeface="Calibri" panose="020F0502020204030204" pitchFamily="34" charset="0"/>
                <a:cs typeface="Times New Roman" panose="02020603050405020304" pitchFamily="18" charset="0"/>
              </a:rPr>
              <a:t>Chaulet</a:t>
            </a:r>
            <a:r>
              <a:rPr lang="es-ES" sz="1100" b="1" cap="small" dirty="0">
                <a:latin typeface="Times New Roman" panose="02020603050405020304" pitchFamily="18" charset="0"/>
                <a:ea typeface="Calibri" panose="020F0502020204030204" pitchFamily="34" charset="0"/>
                <a:cs typeface="Times New Roman" panose="02020603050405020304" pitchFamily="18" charset="0"/>
              </a:rPr>
              <a:t>, Rudy</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1200"/>
              </a:spcAft>
            </a:pPr>
            <a:r>
              <a:rPr lang="es-ES" sz="1100" cap="small" dirty="0" err="1">
                <a:latin typeface="Times New Roman" panose="02020603050405020304" pitchFamily="18" charset="0"/>
                <a:ea typeface="Calibri" panose="020F0502020204030204" pitchFamily="34" charset="0"/>
                <a:cs typeface="Times New Roman" panose="02020603050405020304" pitchFamily="18" charset="0"/>
              </a:rPr>
              <a:t>Université</a:t>
            </a:r>
            <a:r>
              <a:rPr lang="es-ES" sz="1100" cap="small" dirty="0">
                <a:latin typeface="Times New Roman" panose="02020603050405020304" pitchFamily="18" charset="0"/>
                <a:ea typeface="Calibri" panose="020F0502020204030204" pitchFamily="34" charset="0"/>
                <a:cs typeface="Times New Roman" panose="02020603050405020304" pitchFamily="18" charset="0"/>
              </a:rPr>
              <a:t> de </a:t>
            </a:r>
            <a:r>
              <a:rPr lang="es-ES" sz="1100" cap="small" dirty="0" err="1">
                <a:latin typeface="Times New Roman" panose="02020603050405020304" pitchFamily="18" charset="0"/>
                <a:ea typeface="Calibri" panose="020F0502020204030204" pitchFamily="34" charset="0"/>
                <a:cs typeface="Times New Roman" panose="02020603050405020304" pitchFamily="18" charset="0"/>
              </a:rPr>
              <a:t>Franche-Comté</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s-ES" sz="1200" cap="small" dirty="0">
                <a:latin typeface="Times New Roman" panose="02020603050405020304" pitchFamily="18" charset="0"/>
                <a:ea typeface="Calibri" panose="020F0502020204030204" pitchFamily="34" charset="0"/>
                <a:cs typeface="Times New Roman" panose="02020603050405020304" pitchFamily="18" charset="0"/>
              </a:rPr>
              <a:t>Pobreza y marginalidad en la esclavitud iberoamericana (España, Portugal, América)</a:t>
            </a:r>
            <a:endParaRPr lang="es-E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s-ES" sz="1100" dirty="0">
                <a:latin typeface="Times New Roman" panose="02020603050405020304" pitchFamily="18" charset="0"/>
                <a:ea typeface="Calibri" panose="020F0502020204030204" pitchFamily="34" charset="0"/>
                <a:cs typeface="Times New Roman" panose="02020603050405020304" pitchFamily="18" charset="0"/>
              </a:rPr>
              <a:t>Resumen:</a:t>
            </a:r>
            <a:r>
              <a:rPr lang="es-ES" sz="1100" b="1"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a:latin typeface="Times New Roman" panose="02020603050405020304" pitchFamily="18" charset="0"/>
                <a:ea typeface="Calibri" panose="020F0502020204030204" pitchFamily="34" charset="0"/>
                <a:cs typeface="Times New Roman" panose="02020603050405020304" pitchFamily="18" charset="0"/>
              </a:rPr>
              <a:t>Por lo que es de la época moderna, pobreza y esclavitud, en mi opinión, no resultan tan estrechamente vinculadas como podría parecer. Dentro del marco legal, el esclavo no puede poseer bienes y desde este punto de vista podremos considerarlo como pobre. Pero esta pobreza no será, a mi parecer, lo que más profundamente hace de él un marginado sino más bien el propio estatuto de esclavo que, entre otras discriminaciones, le excluye terminantemente de un pilar fundamental de la sociedad: la transmisión de la herencia (cf. </a:t>
            </a:r>
            <a:r>
              <a:rPr lang="es-ES" sz="1100" dirty="0" err="1">
                <a:latin typeface="Times New Roman" panose="02020603050405020304" pitchFamily="18" charset="0"/>
                <a:ea typeface="Calibri" panose="020F0502020204030204" pitchFamily="34" charset="0"/>
                <a:cs typeface="Times New Roman" panose="02020603050405020304" pitchFamily="18" charset="0"/>
              </a:rPr>
              <a:t>Testart</a:t>
            </a:r>
            <a:r>
              <a:rPr lang="es-ES" sz="1100" dirty="0">
                <a:latin typeface="Times New Roman" panose="02020603050405020304" pitchFamily="18" charset="0"/>
                <a:ea typeface="Calibri" panose="020F0502020204030204" pitchFamily="34" charset="0"/>
                <a:cs typeface="Times New Roman" panose="02020603050405020304" pitchFamily="18" charset="0"/>
              </a:rPr>
              <a:t> 1998).</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80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Si examinamos la otra punta de la cadena amo-esclavo, se ha escrito repetidas veces, sobre todo a propósito de la América Latina colonial, que existían muchos propietarios pobres entre los que poseían esclavos (muchas veces una o un solo esclavo). Este es el punto de vista del rico, si puedo decirlo así, del que posee mucho más que este « pobre » dueño, sea miembro de una capa superior de la sociedad ibérica moderna o sea, quizás, investigador contemporáneo. Pero desde la perspectiva de los verdaderos pobres, los que no poseen nada, la persona que tiene un esclavo es detentora de un caudal que puede convertir en liquidez vendiendo el esclavo u otorgándole su libertad contra el pago de una cantidad muchas veces superior al valor de uso del que está privado de libertad (estos casos abundan en los archivos), aunque hay que resolver la contradicción de cómo podían rescatarse unos seres que teóricamente no poseían nada. Esta y otras cuestiones que nacen de la confrontación de los términos dentro del triángulo amo, esclavo, pobreza-exclusión-marginalidad son las que estudiaré aquí.</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300"/>
              </a:spcAft>
            </a:pPr>
            <a:r>
              <a:rPr lang="es-ES" sz="1100" b="1" cap="small" dirty="0">
                <a:latin typeface="Times New Roman" panose="02020603050405020304" pitchFamily="18" charset="0"/>
                <a:ea typeface="Calibri" panose="020F0502020204030204" pitchFamily="34" charset="0"/>
                <a:cs typeface="Times New Roman" panose="02020603050405020304" pitchFamily="18" charset="0"/>
              </a:rPr>
              <a:t>Cid López, Rosa María</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1200"/>
              </a:spcAft>
            </a:pPr>
            <a:r>
              <a:rPr lang="es-ES" sz="1100" cap="small" dirty="0">
                <a:latin typeface="Times New Roman" panose="02020603050405020304" pitchFamily="18" charset="0"/>
                <a:ea typeface="Calibri" panose="020F0502020204030204" pitchFamily="34" charset="0"/>
                <a:cs typeface="Times New Roman" panose="02020603050405020304" pitchFamily="18" charset="0"/>
              </a:rPr>
              <a:t>Universidad de Oviedo</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s-ES" sz="1200" cap="small" dirty="0">
                <a:latin typeface="Times New Roman" panose="02020603050405020304" pitchFamily="18" charset="0"/>
                <a:ea typeface="Calibri" panose="020F0502020204030204" pitchFamily="34" charset="0"/>
                <a:cs typeface="Times New Roman" panose="02020603050405020304" pitchFamily="18" charset="0"/>
              </a:rPr>
              <a:t>Pobreza infantil, género y protección social. Matronas benefactoras y </a:t>
            </a:r>
            <a:r>
              <a:rPr lang="es-ES" sz="1200" i="1" cap="small" dirty="0" err="1">
                <a:latin typeface="Times New Roman" panose="02020603050405020304" pitchFamily="18" charset="0"/>
                <a:ea typeface="Calibri" panose="020F0502020204030204" pitchFamily="34" charset="0"/>
                <a:cs typeface="Times New Roman" panose="02020603050405020304" pitchFamily="18" charset="0"/>
              </a:rPr>
              <a:t>puellae</a:t>
            </a:r>
            <a:r>
              <a:rPr lang="es-ES" sz="1200" i="1" cap="small" dirty="0">
                <a:latin typeface="Times New Roman" panose="02020603050405020304" pitchFamily="18" charset="0"/>
                <a:ea typeface="Calibri" panose="020F0502020204030204" pitchFamily="34" charset="0"/>
                <a:cs typeface="Times New Roman" panose="02020603050405020304" pitchFamily="18" charset="0"/>
              </a:rPr>
              <a:t> </a:t>
            </a:r>
            <a:r>
              <a:rPr lang="es-ES" sz="1200" i="1" cap="small" dirty="0" err="1">
                <a:latin typeface="Times New Roman" panose="02020603050405020304" pitchFamily="18" charset="0"/>
                <a:ea typeface="Calibri" panose="020F0502020204030204" pitchFamily="34" charset="0"/>
                <a:cs typeface="Times New Roman" panose="02020603050405020304" pitchFamily="18" charset="0"/>
              </a:rPr>
              <a:t>alimentariae</a:t>
            </a:r>
            <a:endParaRPr lang="es-E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80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Resumen: La pobreza marcó las biografías de amplios sectores de la sociedades de la Antigüedad, siendo determinante la edad y el género para convertir en seres especialmente vulnerables a los niños y niñas, sin olvidar a las personas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560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t="-3000" b="-3000"/>
          </a:stretch>
        </a:blipFill>
        <a:effectLst/>
      </p:bgPr>
    </p:bg>
    <p:spTree>
      <p:nvGrpSpPr>
        <p:cNvPr id="1" name=""/>
        <p:cNvGrpSpPr/>
        <p:nvPr/>
      </p:nvGrpSpPr>
      <p:grpSpPr>
        <a:xfrm>
          <a:off x="0" y="0"/>
          <a:ext cx="0" cy="0"/>
          <a:chOff x="0" y="0"/>
          <a:chExt cx="0" cy="0"/>
        </a:xfrm>
      </p:grpSpPr>
      <p:sp>
        <p:nvSpPr>
          <p:cNvPr id="3" name="Rectángulo 2"/>
          <p:cNvSpPr/>
          <p:nvPr/>
        </p:nvSpPr>
        <p:spPr>
          <a:xfrm>
            <a:off x="444843" y="901779"/>
            <a:ext cx="6697362" cy="557204"/>
          </a:xfrm>
          <a:prstGeom prst="rect">
            <a:avLst/>
          </a:prstGeom>
        </p:spPr>
        <p:txBody>
          <a:bodyPr wrap="square">
            <a:spAutoFit/>
          </a:bodyPr>
          <a:lstStyle/>
          <a:p>
            <a:pPr algn="just">
              <a:lnSpc>
                <a:spcPct val="107000"/>
              </a:lnSpc>
              <a:spcAft>
                <a:spcPts val="800"/>
              </a:spcAft>
            </a:pPr>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304692" y="192988"/>
            <a:ext cx="6950289" cy="11195309"/>
          </a:xfrm>
          <a:prstGeom prst="rect">
            <a:avLst/>
          </a:prstGeom>
        </p:spPr>
        <p:txBody>
          <a:bodyPr wrap="square">
            <a:spAutoFit/>
          </a:bodyPr>
          <a:lstStyle/>
          <a:p>
            <a:pPr algn="r">
              <a:lnSpc>
                <a:spcPct val="107000"/>
              </a:lnSpc>
              <a:spcAft>
                <a:spcPts val="300"/>
              </a:spcAft>
            </a:pPr>
            <a:endParaRPr lang="es-ES" sz="1200" b="1" cap="small"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1800"/>
              </a:spcAft>
            </a:pPr>
            <a:r>
              <a:rPr lang="es-ES" sz="1200" dirty="0">
                <a:latin typeface="Times New Roman" panose="02020603050405020304" pitchFamily="18" charset="0"/>
                <a:ea typeface="Calibri" panose="020F0502020204030204" pitchFamily="34" charset="0"/>
                <a:cs typeface="Times New Roman" panose="02020603050405020304" pitchFamily="18" charset="0"/>
              </a:rPr>
              <a:t>ancianas. En el caso de la antigua Roma, resulta relevante lo sucedido en el siglo II, que muestra la preocupación de los emperadores por mitigar esta situación de precariedad en el caso concreto de la población infantil; las diferentes normas que regulan la instrucción de los </a:t>
            </a:r>
            <a:r>
              <a:rPr lang="es-ES" sz="1200" i="1" dirty="0">
                <a:latin typeface="Times New Roman" panose="02020603050405020304" pitchFamily="18" charset="0"/>
                <a:ea typeface="Calibri" panose="020F0502020204030204" pitchFamily="34" charset="0"/>
                <a:cs typeface="Times New Roman" panose="02020603050405020304" pitchFamily="18" charset="0"/>
              </a:rPr>
              <a:t>alimenta </a:t>
            </a:r>
            <a:r>
              <a:rPr lang="es-ES" sz="1200" dirty="0">
                <a:latin typeface="Times New Roman" panose="02020603050405020304" pitchFamily="18" charset="0"/>
                <a:ea typeface="Calibri" panose="020F0502020204030204" pitchFamily="34" charset="0"/>
                <a:cs typeface="Times New Roman" panose="02020603050405020304" pitchFamily="18" charset="0"/>
              </a:rPr>
              <a:t>es una buena muestra del alcance de su desprotección y del afán por solucionarlo. Junto a la acción estatal, se conocen también iniciativas femeninas promovidas por mujeres de la élite, que utilizaban su propio patrimonio para proteger a los grupos sociales más desfavorecidos. Curiosamente, en algunos casos, la acción de beneficencia femenina privilegia a las niñas frente a los niños, como sucede en el caso de la conocida Fabia </a:t>
            </a:r>
            <a:r>
              <a:rPr lang="es-ES" sz="1200" dirty="0" err="1">
                <a:latin typeface="Times New Roman" panose="02020603050405020304" pitchFamily="18" charset="0"/>
                <a:ea typeface="Calibri" panose="020F0502020204030204" pitchFamily="34" charset="0"/>
                <a:cs typeface="Times New Roman" panose="02020603050405020304" pitchFamily="18" charset="0"/>
              </a:rPr>
              <a:t>Hadrianilla</a:t>
            </a:r>
            <a:r>
              <a:rPr lang="es-ES" sz="1200" dirty="0">
                <a:latin typeface="Times New Roman" panose="02020603050405020304" pitchFamily="18" charset="0"/>
                <a:ea typeface="Calibri" panose="020F0502020204030204" pitchFamily="34" charset="0"/>
                <a:cs typeface="Times New Roman" panose="02020603050405020304" pitchFamily="18" charset="0"/>
              </a:rPr>
              <a:t>, una matrona de la Bética con un notable patrimonio, que realizó generosas donaciones destinadas a los </a:t>
            </a:r>
            <a:r>
              <a:rPr lang="es-ES" sz="1200" i="1" dirty="0">
                <a:latin typeface="Times New Roman" panose="02020603050405020304" pitchFamily="18" charset="0"/>
                <a:ea typeface="Calibri" panose="020F0502020204030204" pitchFamily="34" charset="0"/>
                <a:cs typeface="Times New Roman" panose="02020603050405020304" pitchFamily="18" charset="0"/>
              </a:rPr>
              <a:t>alimenta </a:t>
            </a:r>
            <a:r>
              <a:rPr lang="es-ES" sz="1200" dirty="0">
                <a:latin typeface="Times New Roman" panose="02020603050405020304" pitchFamily="18" charset="0"/>
                <a:ea typeface="Calibri" panose="020F0502020204030204" pitchFamily="34" charset="0"/>
                <a:cs typeface="Times New Roman" panose="02020603050405020304" pitchFamily="18" charset="0"/>
              </a:rPr>
              <a:t>en su ciudad. De las iniciativas públicas y su eco en las actuaciones individuales, en especial de las actividades de las mujeres de la elite provincia y de la situación de las</a:t>
            </a:r>
            <a:r>
              <a:rPr lang="es-ES" sz="1200" i="1" dirty="0">
                <a:latin typeface="Times New Roman" panose="02020603050405020304" pitchFamily="18" charset="0"/>
                <a:ea typeface="Calibri" panose="020F0502020204030204" pitchFamily="34" charset="0"/>
                <a:cs typeface="Times New Roman" panose="02020603050405020304" pitchFamily="18" charset="0"/>
              </a:rPr>
              <a:t> </a:t>
            </a:r>
            <a:r>
              <a:rPr lang="es-ES" sz="1200" i="1" dirty="0" err="1">
                <a:latin typeface="Times New Roman" panose="02020603050405020304" pitchFamily="18" charset="0"/>
                <a:ea typeface="Calibri" panose="020F0502020204030204" pitchFamily="34" charset="0"/>
                <a:cs typeface="Times New Roman" panose="02020603050405020304" pitchFamily="18" charset="0"/>
              </a:rPr>
              <a:t>puellae</a:t>
            </a:r>
            <a:r>
              <a:rPr lang="es-ES" sz="1200" i="1" dirty="0">
                <a:latin typeface="Times New Roman" panose="02020603050405020304" pitchFamily="18" charset="0"/>
                <a:ea typeface="Calibri" panose="020F0502020204030204" pitchFamily="34" charset="0"/>
                <a:cs typeface="Times New Roman" panose="02020603050405020304" pitchFamily="18" charset="0"/>
              </a:rPr>
              <a:t> </a:t>
            </a:r>
            <a:r>
              <a:rPr lang="es-ES" sz="1200" i="1" dirty="0" err="1">
                <a:latin typeface="Times New Roman" panose="02020603050405020304" pitchFamily="18" charset="0"/>
                <a:ea typeface="Calibri" panose="020F0502020204030204" pitchFamily="34" charset="0"/>
                <a:cs typeface="Times New Roman" panose="02020603050405020304" pitchFamily="18" charset="0"/>
              </a:rPr>
              <a:t>alimentariae</a:t>
            </a:r>
            <a:r>
              <a:rPr lang="es-ES" sz="1200" i="1" dirty="0">
                <a:latin typeface="Times New Roman" panose="02020603050405020304" pitchFamily="18" charset="0"/>
                <a:ea typeface="Calibri" panose="020F0502020204030204" pitchFamily="34" charset="0"/>
                <a:cs typeface="Times New Roman" panose="02020603050405020304" pitchFamily="18" charset="0"/>
              </a:rPr>
              <a:t> </a:t>
            </a:r>
            <a:r>
              <a:rPr lang="es-ES" sz="1200" dirty="0">
                <a:latin typeface="Times New Roman" panose="02020603050405020304" pitchFamily="18" charset="0"/>
                <a:ea typeface="Calibri" panose="020F0502020204030204" pitchFamily="34" charset="0"/>
                <a:cs typeface="Times New Roman" panose="02020603050405020304" pitchFamily="18" charset="0"/>
              </a:rPr>
              <a:t>trataré en mi ponencia. </a:t>
            </a:r>
            <a:endParaRPr lang="es-ES" sz="1200" b="1" cap="small" dirty="0">
              <a:latin typeface="Times New Roman" panose="02020603050405020304" pitchFamily="18" charset="0"/>
              <a:ea typeface="Calibri" panose="020F0502020204030204" pitchFamily="34" charset="0"/>
              <a:cs typeface="Times New Roman" panose="02020603050405020304" pitchFamily="18" charset="0"/>
            </a:endParaRPr>
          </a:p>
          <a:p>
            <a:pPr algn="r">
              <a:lnSpc>
                <a:spcPct val="107000"/>
              </a:lnSpc>
              <a:spcAft>
                <a:spcPts val="300"/>
              </a:spcAft>
            </a:pPr>
            <a:r>
              <a:rPr lang="es-ES" sz="1100" b="1" cap="small" dirty="0">
                <a:latin typeface="Times New Roman" panose="02020603050405020304" pitchFamily="18" charset="0"/>
                <a:ea typeface="Calibri" panose="020F0502020204030204" pitchFamily="34" charset="0"/>
                <a:cs typeface="Times New Roman" panose="02020603050405020304" pitchFamily="18" charset="0"/>
              </a:rPr>
              <a:t>Domínguez Monedero, Adolfo J.</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1200"/>
              </a:spcAft>
            </a:pPr>
            <a:r>
              <a:rPr lang="es-ES" sz="1100" cap="small" dirty="0">
                <a:latin typeface="Times New Roman" panose="02020603050405020304" pitchFamily="18" charset="0"/>
                <a:ea typeface="Calibri" panose="020F0502020204030204" pitchFamily="34" charset="0"/>
                <a:cs typeface="Times New Roman" panose="02020603050405020304" pitchFamily="18" charset="0"/>
              </a:rPr>
              <a:t>Universidad Autónoma de Madrid</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s-ES" sz="1200" cap="small" dirty="0">
                <a:latin typeface="Times New Roman" panose="02020603050405020304" pitchFamily="18" charset="0"/>
                <a:ea typeface="Calibri" panose="020F0502020204030204" pitchFamily="34" charset="0"/>
                <a:cs typeface="Times New Roman" panose="02020603050405020304" pitchFamily="18" charset="0"/>
              </a:rPr>
              <a:t>El miedo a la pobreza en la antigua Grecia</a:t>
            </a:r>
            <a:endParaRPr lang="es-E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50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Resumen: Puesto que ya sabemos desde Homero (p. ej., Odisea, XIX, 71-80), que la pobreza es algo que otorgan (o a lo que castigan) los dioses, a lo largo de la historia griega vemos en múltiples ocasiones cómo la idea de convertirse en pobre causa una evidente ansiedad entre los individuos. Pero de la pobreza también se puede huir, como muestra el padre de Hesíodo cuando escapa de </a:t>
            </a:r>
            <a:r>
              <a:rPr lang="es-ES" sz="1100" dirty="0" err="1">
                <a:latin typeface="Times New Roman" panose="02020603050405020304" pitchFamily="18" charset="0"/>
                <a:ea typeface="Calibri" panose="020F0502020204030204" pitchFamily="34" charset="0"/>
                <a:cs typeface="Times New Roman" panose="02020603050405020304" pitchFamily="18" charset="0"/>
              </a:rPr>
              <a:t>Cime</a:t>
            </a:r>
            <a:r>
              <a:rPr lang="es-ES" sz="1100" dirty="0">
                <a:latin typeface="Times New Roman" panose="02020603050405020304" pitchFamily="18" charset="0"/>
                <a:ea typeface="Calibri" panose="020F0502020204030204" pitchFamily="34" charset="0"/>
                <a:cs typeface="Times New Roman" panose="02020603050405020304" pitchFamily="18" charset="0"/>
              </a:rPr>
              <a:t> de Eolia huyendo de ella (Trabajos y Días, 637-638), al tiempo que reafirma, como hacía Homero, que es algo que Zeus otorga a los hombres. Hay, por lo tanto, un componente religioso en la pobreza y, por ello, las personas deben preocuparse por conocer el designio de los dioses. En la presente contribución pretendo analizar una serie de testimonios, sobre todo procedentes de la colección de preguntas oraculares halladas en </a:t>
            </a:r>
            <a:r>
              <a:rPr lang="es-ES" sz="1100" dirty="0" err="1">
                <a:latin typeface="Times New Roman" panose="02020603050405020304" pitchFamily="18" charset="0"/>
                <a:ea typeface="Calibri" panose="020F0502020204030204" pitchFamily="34" charset="0"/>
                <a:cs typeface="Times New Roman" panose="02020603050405020304" pitchFamily="18" charset="0"/>
              </a:rPr>
              <a:t>Dodona</a:t>
            </a:r>
            <a:r>
              <a:rPr lang="es-ES" sz="1100" dirty="0">
                <a:latin typeface="Times New Roman" panose="02020603050405020304" pitchFamily="18" charset="0"/>
                <a:ea typeface="Calibri" panose="020F0502020204030204" pitchFamily="34" charset="0"/>
                <a:cs typeface="Times New Roman" panose="02020603050405020304" pitchFamily="18" charset="0"/>
              </a:rPr>
              <a:t>, en los que los consultantes no preguntan sobre la pobreza sino, por el contrario, sobre cómo mantener sus propiedades lo que, de conseguirlo, les permitirá sortear el triste destino del pobre. El importante volumen de esas consultas muestra cómo quienes disponen de medios de vida suficientes no dejan de pensar en la posibilidad de perderlos y, por ello, interrogan a los dioses acerca de los medios para evitarlo.</a:t>
            </a:r>
          </a:p>
          <a:p>
            <a:pPr algn="r">
              <a:lnSpc>
                <a:spcPct val="107000"/>
              </a:lnSpc>
              <a:spcAft>
                <a:spcPts val="300"/>
              </a:spcAft>
            </a:pPr>
            <a:r>
              <a:rPr lang="es-ES" sz="1100" b="1" cap="small" dirty="0">
                <a:latin typeface="Times New Roman" panose="02020603050405020304" pitchFamily="18" charset="0"/>
                <a:ea typeface="Calibri" panose="020F0502020204030204" pitchFamily="34" charset="0"/>
                <a:cs typeface="Times New Roman" panose="02020603050405020304" pitchFamily="18" charset="0"/>
              </a:rPr>
              <a:t>Echeverría, Fernando</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1200"/>
              </a:spcAft>
            </a:pPr>
            <a:r>
              <a:rPr lang="es-ES" sz="1100" cap="small" dirty="0">
                <a:latin typeface="Times New Roman" panose="02020603050405020304" pitchFamily="18" charset="0"/>
                <a:ea typeface="Calibri" panose="020F0502020204030204" pitchFamily="34" charset="0"/>
                <a:cs typeface="Times New Roman" panose="02020603050405020304" pitchFamily="18" charset="0"/>
              </a:rPr>
              <a:t>Universidad Complutense de Madrid</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s-ES" sz="1200" cap="small"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«De la guerra se ocuparán los hombres» (</a:t>
            </a:r>
            <a:r>
              <a:rPr lang="es-ES" sz="1200" cap="small"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Hom</a:t>
            </a:r>
            <a:r>
              <a:rPr lang="es-ES" sz="1200" cap="small"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s-ES" sz="1200" i="1" cap="small"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Il</a:t>
            </a:r>
            <a:r>
              <a:rPr lang="es-ES" sz="1200" cap="small"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6.492). Subsistencia y cultivo de la tierra durante la Guerra del Peloponeso</a:t>
            </a:r>
            <a:endParaRPr lang="es-E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s-ES" sz="11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Resumen: Durante la Guerra del Peloponeso, Atenas alimentaba las constantes campañas militares movilizando de manera regular a los hombres en edad militar pertenecientes a las clases propietarias de tierras, lo que incluía a un importante sector de los </a:t>
            </a:r>
            <a:r>
              <a:rPr lang="es-ES" sz="1100" i="1"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thétes</a:t>
            </a:r>
            <a:r>
              <a:rPr lang="es-ES" sz="11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el resto, los pequeños propietarios y jornaleros, podían acudir como voluntarios o remar en la flota. En dichas campañas, los hombres podían estar varias semanas o incluso meses lejos de sus hogares (y, en caso extremo, no regresar), en un ciclo anual que se extendía entre los meses de marzo y octubre y que coincidía inevitablemente con las actividades agrarias.</a:t>
            </a:r>
            <a:br>
              <a:rPr lang="es-ES" sz="11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br>
            <a:r>
              <a:rPr lang="es-ES" sz="11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En este periodo, las tres clases altas atenienses explotaban sus tierras mediante una combinación de mano de obra esclava y asalariada, por lo que la ausencia de los propietarios no interrumpía las actividades. Sin embargo, la situación no está tan clara en el caso de los </a:t>
            </a:r>
            <a:r>
              <a:rPr lang="es-ES" sz="1100" i="1"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thétes</a:t>
            </a:r>
            <a:r>
              <a:rPr lang="es-ES" sz="11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particularmente de aquellos con propiedades en el límite de la subsistencia. Para ellos, la disponibilidad de mano de obra externa era limitada, por lo que la explotación de las tierras se sostenía en el trabajo de los propios miembros de la familia. En esas condiciones, la ausencia de uno o dos varones adultos de manera temporal en periodos críticos del ciclo agrario podía suponer un duro golpe para la subsistencia de dichas unidades familiares (mucho peores todavía si la ausencia era permanente), generando dinámicas recesivas de las que podían no llegar a recuperarse. </a:t>
            </a:r>
          </a:p>
          <a:p>
            <a:pPr algn="just">
              <a:lnSpc>
                <a:spcPct val="107000"/>
              </a:lnSpc>
              <a:spcAft>
                <a:spcPts val="1800"/>
              </a:spcAft>
            </a:pPr>
            <a:r>
              <a:rPr lang="es-ES" sz="11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Esta intervención explorará las consecuencias para este tipo de núcleos familiares de la ausencia temporal de los </a:t>
            </a:r>
            <a:r>
              <a:rPr lang="es-ES" sz="11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hombrescon</a:t>
            </a:r>
            <a:r>
              <a:rPr lang="es-ES" sz="11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motivo de las campañas militares, con el fin de explorar uno de los efectos más duraderos y estructurales de la guerra en las comunidades griegas. Se tratará de establecer quién mantenía la producción durante dicha ausencia y qué implicaciones podía tener ello en la economía familiar y en las posibilidades de subsistencia de sus miembros. Se entenderá así que el peso que correspondía a los sectores bajos de la sociedad ateniense para sostener el esfuerzo de guerra no era tanto económico como humano.</a:t>
            </a:r>
          </a:p>
          <a:p>
            <a:pPr algn="just">
              <a:lnSpc>
                <a:spcPct val="107000"/>
              </a:lnSpc>
              <a:spcAft>
                <a:spcPts val="1800"/>
              </a:spcAft>
            </a:pPr>
            <a:br>
              <a:rPr lang="es-ES" sz="11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b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 </a:t>
            </a:r>
            <a:endParaRPr lang="es-ES"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8027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t="-3000" b="-3000"/>
          </a:stretch>
        </a:blipFill>
        <a:effectLst/>
      </p:bgPr>
    </p:bg>
    <p:spTree>
      <p:nvGrpSpPr>
        <p:cNvPr id="1" name=""/>
        <p:cNvGrpSpPr/>
        <p:nvPr/>
      </p:nvGrpSpPr>
      <p:grpSpPr>
        <a:xfrm>
          <a:off x="0" y="0"/>
          <a:ext cx="0" cy="0"/>
          <a:chOff x="0" y="0"/>
          <a:chExt cx="0" cy="0"/>
        </a:xfrm>
      </p:grpSpPr>
      <p:sp>
        <p:nvSpPr>
          <p:cNvPr id="2" name="Rectángulo 1"/>
          <p:cNvSpPr/>
          <p:nvPr/>
        </p:nvSpPr>
        <p:spPr>
          <a:xfrm>
            <a:off x="381793" y="471202"/>
            <a:ext cx="6796088" cy="10510250"/>
          </a:xfrm>
          <a:prstGeom prst="rect">
            <a:avLst/>
          </a:prstGeom>
        </p:spPr>
        <p:txBody>
          <a:bodyPr wrap="square">
            <a:spAutoFit/>
          </a:bodyPr>
          <a:lstStyle/>
          <a:p>
            <a:pPr algn="r">
              <a:lnSpc>
                <a:spcPct val="107000"/>
              </a:lnSpc>
              <a:spcAft>
                <a:spcPts val="300"/>
              </a:spcAft>
            </a:pPr>
            <a:r>
              <a:rPr lang="es-ES_tradnl" sz="1100" b="1" cap="small" dirty="0" err="1">
                <a:latin typeface="Times New Roman" panose="02020603050405020304" pitchFamily="18" charset="0"/>
                <a:ea typeface="Calibri" panose="020F0502020204030204" pitchFamily="34" charset="0"/>
                <a:cs typeface="Times New Roman" panose="02020603050405020304" pitchFamily="18" charset="0"/>
              </a:rPr>
              <a:t>Fornis</a:t>
            </a:r>
            <a:r>
              <a:rPr lang="es-ES_tradnl" sz="1100" b="1" cap="small" dirty="0">
                <a:latin typeface="Times New Roman" panose="02020603050405020304" pitchFamily="18" charset="0"/>
                <a:ea typeface="Calibri" panose="020F0502020204030204" pitchFamily="34" charset="0"/>
                <a:cs typeface="Times New Roman" panose="02020603050405020304" pitchFamily="18" charset="0"/>
              </a:rPr>
              <a:t>, César</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600"/>
              </a:spcAft>
            </a:pPr>
            <a:r>
              <a:rPr lang="es-ES_tradnl" sz="1100" cap="small" dirty="0">
                <a:latin typeface="Times New Roman" panose="02020603050405020304" pitchFamily="18" charset="0"/>
                <a:ea typeface="Calibri" panose="020F0502020204030204" pitchFamily="34" charset="0"/>
                <a:cs typeface="Times New Roman" panose="02020603050405020304" pitchFamily="18" charset="0"/>
              </a:rPr>
              <a:t>Universidad de Sevilla</a:t>
            </a:r>
          </a:p>
          <a:p>
            <a:pPr algn="r">
              <a:lnSpc>
                <a:spcPct val="107000"/>
              </a:lnSpc>
              <a:spcAft>
                <a:spcPts val="300"/>
              </a:spcAft>
            </a:pPr>
            <a:r>
              <a:rPr lang="es-ES_tradnl" sz="1100" b="1" cap="small" dirty="0">
                <a:latin typeface="Times New Roman" panose="02020603050405020304" pitchFamily="18" charset="0"/>
                <a:ea typeface="Calibri" panose="020F0502020204030204" pitchFamily="34" charset="0"/>
                <a:cs typeface="Times New Roman" panose="02020603050405020304" pitchFamily="18" charset="0"/>
              </a:rPr>
              <a:t>Jara, Javier</a:t>
            </a:r>
          </a:p>
          <a:p>
            <a:pPr algn="r">
              <a:lnSpc>
                <a:spcPct val="107000"/>
              </a:lnSpc>
              <a:spcAft>
                <a:spcPts val="1200"/>
              </a:spcAft>
            </a:pPr>
            <a:r>
              <a:rPr lang="es-ES_tradnl" sz="1100" cap="small" dirty="0">
                <a:latin typeface="Times New Roman" panose="02020603050405020304" pitchFamily="18" charset="0"/>
                <a:ea typeface="Calibri" panose="020F0502020204030204" pitchFamily="34" charset="0"/>
                <a:cs typeface="Times New Roman" panose="02020603050405020304" pitchFamily="18" charset="0"/>
              </a:rPr>
              <a:t>Universidad de Salamanca</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s-ES_tradnl" sz="1200" i="1" cap="small" dirty="0" err="1">
                <a:latin typeface="Times New Roman" panose="02020603050405020304" pitchFamily="18" charset="0"/>
                <a:ea typeface="Calibri" panose="020F0502020204030204" pitchFamily="34" charset="0"/>
                <a:cs typeface="Times New Roman" panose="02020603050405020304" pitchFamily="18" charset="0"/>
              </a:rPr>
              <a:t>Hypomeíones</a:t>
            </a:r>
            <a:r>
              <a:rPr lang="es-ES_tradnl" sz="1200" i="1" cap="small" dirty="0">
                <a:latin typeface="Times New Roman" panose="02020603050405020304" pitchFamily="18" charset="0"/>
                <a:ea typeface="Calibri" panose="020F0502020204030204" pitchFamily="34" charset="0"/>
                <a:cs typeface="Times New Roman" panose="02020603050405020304" pitchFamily="18" charset="0"/>
              </a:rPr>
              <a:t> </a:t>
            </a:r>
            <a:r>
              <a:rPr lang="es-ES_tradnl" sz="1200" cap="small" dirty="0">
                <a:latin typeface="Times New Roman" panose="02020603050405020304" pitchFamily="18" charset="0"/>
                <a:ea typeface="Calibri" panose="020F0502020204030204" pitchFamily="34" charset="0"/>
                <a:cs typeface="Times New Roman" panose="02020603050405020304" pitchFamily="18" charset="0"/>
              </a:rPr>
              <a:t>y</a:t>
            </a:r>
            <a:r>
              <a:rPr lang="es-ES_tradnl" sz="1200" i="1" cap="small" dirty="0">
                <a:latin typeface="Times New Roman" panose="02020603050405020304" pitchFamily="18" charset="0"/>
                <a:ea typeface="Calibri" panose="020F0502020204030204" pitchFamily="34" charset="0"/>
                <a:cs typeface="Times New Roman" panose="02020603050405020304" pitchFamily="18" charset="0"/>
              </a:rPr>
              <a:t> </a:t>
            </a:r>
            <a:r>
              <a:rPr lang="es-ES_tradnl" sz="1200" i="1" cap="small" dirty="0" err="1">
                <a:latin typeface="Times New Roman" panose="02020603050405020304" pitchFamily="18" charset="0"/>
                <a:ea typeface="Calibri" panose="020F0502020204030204" pitchFamily="34" charset="0"/>
                <a:cs typeface="Times New Roman" panose="02020603050405020304" pitchFamily="18" charset="0"/>
              </a:rPr>
              <a:t>móthakes</a:t>
            </a:r>
            <a:r>
              <a:rPr lang="es-ES_tradnl" sz="1200" cap="small" dirty="0">
                <a:latin typeface="Times New Roman" panose="02020603050405020304" pitchFamily="18" charset="0"/>
                <a:ea typeface="Calibri" panose="020F0502020204030204" pitchFamily="34" charset="0"/>
                <a:cs typeface="Times New Roman" panose="02020603050405020304" pitchFamily="18" charset="0"/>
              </a:rPr>
              <a:t>: el delito de ser pobre en Esparta </a:t>
            </a:r>
          </a:p>
          <a:p>
            <a:pPr algn="just">
              <a:lnSpc>
                <a:spcPct val="107000"/>
              </a:lnSpc>
              <a:spcAft>
                <a:spcPts val="1800"/>
              </a:spcAft>
            </a:pPr>
            <a:r>
              <a:rPr lang="es-ES_tradnl" sz="1100" dirty="0">
                <a:latin typeface="Times New Roman" panose="02020603050405020304" pitchFamily="18" charset="0"/>
                <a:ea typeface="Calibri" panose="020F0502020204030204" pitchFamily="34" charset="0"/>
                <a:cs typeface="Times New Roman" panose="02020603050405020304" pitchFamily="18" charset="0"/>
              </a:rPr>
              <a:t>Resumen: En nuestra contribución al vigésimo cuarto GIREA abordaremos un paradigmático ejemplo de exclusión (social y política, pero de raíz económica) en la Esparta clásica y helenística, el de los </a:t>
            </a:r>
            <a:r>
              <a:rPr lang="es-ES_tradnl" sz="1100" i="1" dirty="0" err="1">
                <a:latin typeface="Times New Roman" panose="02020603050405020304" pitchFamily="18" charset="0"/>
                <a:ea typeface="Calibri" panose="020F0502020204030204" pitchFamily="34" charset="0"/>
                <a:cs typeface="Times New Roman" panose="02020603050405020304" pitchFamily="18" charset="0"/>
              </a:rPr>
              <a:t>hypomeíones</a:t>
            </a:r>
            <a:r>
              <a:rPr lang="es-ES_tradnl" sz="1100" dirty="0">
                <a:latin typeface="Times New Roman" panose="02020603050405020304" pitchFamily="18" charset="0"/>
                <a:ea typeface="Calibri" panose="020F0502020204030204" pitchFamily="34" charset="0"/>
                <a:cs typeface="Times New Roman" panose="02020603050405020304" pitchFamily="18" charset="0"/>
              </a:rPr>
              <a:t> o “inferiores”. El hecho de que su </a:t>
            </a:r>
            <a:r>
              <a:rPr lang="es-ES_tradnl" sz="1100" i="1" dirty="0" err="1">
                <a:latin typeface="Times New Roman" panose="02020603050405020304" pitchFamily="18" charset="0"/>
                <a:ea typeface="Calibri" panose="020F0502020204030204" pitchFamily="34" charset="0"/>
                <a:cs typeface="Times New Roman" panose="02020603050405020304" pitchFamily="18" charset="0"/>
              </a:rPr>
              <a:t>kleros</a:t>
            </a:r>
            <a:r>
              <a:rPr lang="es-ES_tradnl" sz="1100" dirty="0">
                <a:latin typeface="Times New Roman" panose="02020603050405020304" pitchFamily="18" charset="0"/>
                <a:ea typeface="Calibri" panose="020F0502020204030204" pitchFamily="34" charset="0"/>
                <a:cs typeface="Times New Roman" panose="02020603050405020304" pitchFamily="18" charset="0"/>
              </a:rPr>
              <a:t> o parcela de tierra no produjera lo suficiente como para garantizar sus aportaciones diarias a la </a:t>
            </a:r>
            <a:r>
              <a:rPr lang="es-ES_tradnl" sz="1100" dirty="0" err="1">
                <a:latin typeface="Times New Roman" panose="02020603050405020304" pitchFamily="18" charset="0"/>
                <a:ea typeface="Calibri" panose="020F0502020204030204" pitchFamily="34" charset="0"/>
                <a:cs typeface="Times New Roman" panose="02020603050405020304" pitchFamily="18" charset="0"/>
              </a:rPr>
              <a:t>sisitía</a:t>
            </a:r>
            <a:r>
              <a:rPr lang="es-ES_tradnl" sz="1100" dirty="0">
                <a:latin typeface="Times New Roman" panose="02020603050405020304" pitchFamily="18" charset="0"/>
                <a:ea typeface="Calibri" panose="020F0502020204030204" pitchFamily="34" charset="0"/>
                <a:cs typeface="Times New Roman" panose="02020603050405020304" pitchFamily="18" charset="0"/>
              </a:rPr>
              <a:t> o mesa común condenó a estos </a:t>
            </a:r>
            <a:r>
              <a:rPr lang="es-ES_tradnl" sz="1100" dirty="0" err="1">
                <a:latin typeface="Times New Roman" panose="02020603050405020304" pitchFamily="18" charset="0"/>
                <a:ea typeface="Calibri" panose="020F0502020204030204" pitchFamily="34" charset="0"/>
                <a:cs typeface="Times New Roman" panose="02020603050405020304" pitchFamily="18" charset="0"/>
              </a:rPr>
              <a:t>espartiatas</a:t>
            </a:r>
            <a:r>
              <a:rPr lang="es-ES_tradnl" sz="1100" dirty="0">
                <a:latin typeface="Times New Roman" panose="02020603050405020304" pitchFamily="18" charset="0"/>
                <a:ea typeface="Calibri" panose="020F0502020204030204" pitchFamily="34" charset="0"/>
                <a:cs typeface="Times New Roman" panose="02020603050405020304" pitchFamily="18" charset="0"/>
              </a:rPr>
              <a:t> no solo a la expulsión del cuerpo cívico, sino también a la marginación en una sociedad que se pretende igualitaria en el disfrute de los derechos por la clase dirigente.</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300"/>
              </a:spcAft>
            </a:pPr>
            <a:r>
              <a:rPr lang="es-ES" sz="1100" b="1" cap="small" dirty="0">
                <a:latin typeface="Times New Roman" panose="02020603050405020304" pitchFamily="18" charset="0"/>
                <a:ea typeface="Calibri" panose="020F0502020204030204" pitchFamily="34" charset="0"/>
                <a:cs typeface="Times New Roman" panose="02020603050405020304" pitchFamily="18" charset="0"/>
              </a:rPr>
              <a:t>Gallego, Julián</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1200"/>
              </a:spcAft>
            </a:pPr>
            <a:r>
              <a:rPr lang="es-ES" sz="1100" cap="small" dirty="0">
                <a:latin typeface="Times New Roman" panose="02020603050405020304" pitchFamily="18" charset="0"/>
                <a:ea typeface="Calibri" panose="020F0502020204030204" pitchFamily="34" charset="0"/>
                <a:cs typeface="Times New Roman" panose="02020603050405020304" pitchFamily="18" charset="0"/>
              </a:rPr>
              <a:t>CONICET-Universidad de Buenos Aires</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s-ES" sz="1200" cap="small" dirty="0">
                <a:latin typeface="Times New Roman" panose="02020603050405020304" pitchFamily="18" charset="0"/>
                <a:ea typeface="Calibri" panose="020F0502020204030204" pitchFamily="34" charset="0"/>
                <a:cs typeface="Times New Roman" panose="02020603050405020304" pitchFamily="18" charset="0"/>
              </a:rPr>
              <a:t>La pobreza del </a:t>
            </a:r>
            <a:r>
              <a:rPr lang="es-ES" sz="1200" i="1" cap="small" dirty="0" err="1">
                <a:latin typeface="Times New Roman" panose="02020603050405020304" pitchFamily="18" charset="0"/>
                <a:ea typeface="Calibri" panose="020F0502020204030204" pitchFamily="34" charset="0"/>
                <a:cs typeface="Times New Roman" panose="02020603050405020304" pitchFamily="18" charset="0"/>
              </a:rPr>
              <a:t>dêmos</a:t>
            </a:r>
            <a:r>
              <a:rPr lang="es-ES" sz="1200" cap="small" dirty="0">
                <a:latin typeface="Times New Roman" panose="02020603050405020304" pitchFamily="18" charset="0"/>
                <a:ea typeface="Calibri" panose="020F0502020204030204" pitchFamily="34" charset="0"/>
                <a:cs typeface="Times New Roman" panose="02020603050405020304" pitchFamily="18" charset="0"/>
              </a:rPr>
              <a:t> ateniense y los intentos de marginación de la política</a:t>
            </a:r>
            <a:endParaRPr lang="es-E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80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Resumen: Tras el final de la guerra civil en Atenas en 403 a.C., la propuesta de </a:t>
            </a:r>
            <a:r>
              <a:rPr lang="es-ES" sz="1100" dirty="0" err="1">
                <a:latin typeface="Times New Roman" panose="02020603050405020304" pitchFamily="18" charset="0"/>
                <a:ea typeface="Calibri" panose="020F0502020204030204" pitchFamily="34" charset="0"/>
                <a:cs typeface="Times New Roman" panose="02020603050405020304" pitchFamily="18" charset="0"/>
              </a:rPr>
              <a:t>Trasíbulo</a:t>
            </a:r>
            <a:r>
              <a:rPr lang="es-ES" sz="1100" dirty="0">
                <a:latin typeface="Times New Roman" panose="02020603050405020304" pitchFamily="18" charset="0"/>
                <a:ea typeface="Calibri" panose="020F0502020204030204" pitchFamily="34" charset="0"/>
                <a:cs typeface="Times New Roman" panose="02020603050405020304" pitchFamily="18" charset="0"/>
              </a:rPr>
              <a:t> de otorgar la ciudadanía a metecos y esclavos que lucharon con los demócratas, el pensamiento de la democracia se muestra como una construcción desequilibrada, clasista, oligárquica por excelencia, señala Nicole </a:t>
            </a:r>
            <a:r>
              <a:rPr lang="es-ES" sz="1100" dirty="0" err="1">
                <a:latin typeface="Times New Roman" panose="02020603050405020304" pitchFamily="18" charset="0"/>
                <a:ea typeface="Calibri" panose="020F0502020204030204" pitchFamily="34" charset="0"/>
                <a:cs typeface="Times New Roman" panose="02020603050405020304" pitchFamily="18" charset="0"/>
              </a:rPr>
              <a:t>Loraux</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Né</a:t>
            </a:r>
            <a:r>
              <a:rPr lang="es-ES" sz="1100" i="1" dirty="0">
                <a:latin typeface="Times New Roman" panose="02020603050405020304" pitchFamily="18" charset="0"/>
                <a:ea typeface="Calibri" panose="020F0502020204030204" pitchFamily="34" charset="0"/>
                <a:cs typeface="Times New Roman" panose="02020603050405020304" pitchFamily="18" charset="0"/>
              </a:rPr>
              <a:t> de la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terre</a:t>
            </a:r>
            <a:r>
              <a:rPr lang="es-ES" sz="1100" dirty="0">
                <a:latin typeface="Times New Roman" panose="02020603050405020304" pitchFamily="18" charset="0"/>
                <a:ea typeface="Calibri" panose="020F0502020204030204" pitchFamily="34" charset="0"/>
                <a:cs typeface="Times New Roman" panose="02020603050405020304" pitchFamily="18" charset="0"/>
              </a:rPr>
              <a:t>, 132-133), en la medida en que, de una manera completamente partisana, los oligarcas avizoran las consecuencias que la existencia de la democracia implicaría: su posible extensión para englobar a los no ciudadanos. Este corolario, que es al mismo tiempo una desnaturalización, remite tanto a las supuestas virtualidades de la democracia como a la imagen puramente oligárquica de este régimen político. Aun si se pueden hallar concreciones, o intentos de concretar, esa extensión de la democracia a los no ciudadanos, lo que resulta recurrente es la representación oligárquica de la democracia bajo los términos de una lucha de clases, conforme a su definición como categoría del pensamiento político. La clarividencia de esta construcción resulta patente tanto en el Viejo Oligarca como en Platón, que abogan por la supresión de la democracia; pero también es visible en </a:t>
            </a:r>
            <a:r>
              <a:rPr lang="es-ES" sz="1100" dirty="0" err="1">
                <a:latin typeface="Times New Roman" panose="02020603050405020304" pitchFamily="18" charset="0"/>
                <a:ea typeface="Calibri" panose="020F0502020204030204" pitchFamily="34" charset="0"/>
                <a:cs typeface="Times New Roman" panose="02020603050405020304" pitchFamily="18" charset="0"/>
              </a:rPr>
              <a:t>Isócrates</a:t>
            </a:r>
            <a:r>
              <a:rPr lang="es-ES" sz="1100" dirty="0">
                <a:latin typeface="Times New Roman" panose="02020603050405020304" pitchFamily="18" charset="0"/>
                <a:ea typeface="Calibri" panose="020F0502020204030204" pitchFamily="34" charset="0"/>
                <a:cs typeface="Times New Roman" panose="02020603050405020304" pitchFamily="18" charset="0"/>
              </a:rPr>
              <a:t>, Aristóteles y otros, aun cuando sea menos evidente quiénes serían los beneficiarios de la supresión de la democracia y/o la exclusión de los pobres. Según todas estas visiones, por sus apariencias y comportamientos, el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dêmos</a:t>
            </a:r>
            <a:r>
              <a:rPr lang="es-ES" sz="1100" dirty="0">
                <a:latin typeface="Times New Roman" panose="02020603050405020304" pitchFamily="18" charset="0"/>
                <a:ea typeface="Calibri" panose="020F0502020204030204" pitchFamily="34" charset="0"/>
                <a:cs typeface="Times New Roman" panose="02020603050405020304" pitchFamily="18" charset="0"/>
              </a:rPr>
              <a:t> se disuelve en la masa informe de los metecos, de los esclavos, etc., en suma, de los marginados políticos, todos aquellos que deben ser excluidos de la verdadera ciudadanía y del mando político, que los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olígoi</a:t>
            </a:r>
            <a:r>
              <a:rPr lang="es-ES" sz="1100" dirty="0">
                <a:latin typeface="Times New Roman" panose="02020603050405020304" pitchFamily="18" charset="0"/>
                <a:ea typeface="Calibri" panose="020F0502020204030204" pitchFamily="34" charset="0"/>
                <a:cs typeface="Times New Roman" panose="02020603050405020304" pitchFamily="18" charset="0"/>
              </a:rPr>
              <a:t> creen reservados por naturaleza solo para que ellos gobiernen la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politeía</a:t>
            </a:r>
            <a:r>
              <a:rPr lang="es-ES" sz="1100" dirty="0">
                <a:latin typeface="Times New Roman" panose="02020603050405020304" pitchFamily="18" charset="0"/>
                <a:ea typeface="Calibri" panose="020F0502020204030204" pitchFamily="34" charset="0"/>
                <a:cs typeface="Times New Roman" panose="02020603050405020304" pitchFamily="18" charset="0"/>
              </a:rPr>
              <a:t>. En efecto, la política del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dêmos</a:t>
            </a:r>
            <a:r>
              <a:rPr lang="es-ES" sz="1100" dirty="0">
                <a:latin typeface="Times New Roman" panose="02020603050405020304" pitchFamily="18" charset="0"/>
                <a:ea typeface="Calibri" panose="020F0502020204030204" pitchFamily="34" charset="0"/>
                <a:cs typeface="Times New Roman" panose="02020603050405020304" pitchFamily="18" charset="0"/>
              </a:rPr>
              <a:t> como parte se sostiene solo por el ejercicio de su propio poder como un todo, sin el cual dejarían de ser una clase política para disolverse en la serie de los que no tienen parte en la política (metecos, esclavos, marginados). Bajo el modo de la exclusión, el pensamiento oligárquico busca dejar de lado al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dêmos</a:t>
            </a:r>
            <a:r>
              <a:rPr lang="es-ES" sz="1100" dirty="0">
                <a:latin typeface="Times New Roman" panose="02020603050405020304" pitchFamily="18" charset="0"/>
                <a:ea typeface="Calibri" panose="020F0502020204030204" pitchFamily="34" charset="0"/>
                <a:cs typeface="Times New Roman" panose="02020603050405020304" pitchFamily="18" charset="0"/>
              </a:rPr>
              <a:t> respecto del cuerpo político en el que se define como parte; pero al así hacerlo, paradójicamente, el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dêmos</a:t>
            </a:r>
            <a:r>
              <a:rPr lang="es-ES" sz="1100" dirty="0">
                <a:latin typeface="Times New Roman" panose="02020603050405020304" pitchFamily="18" charset="0"/>
                <a:ea typeface="Calibri" panose="020F0502020204030204" pitchFamily="34" charset="0"/>
                <a:cs typeface="Times New Roman" panose="02020603050405020304" pitchFamily="18" charset="0"/>
              </a:rPr>
              <a:t> se coloca dentro de otro conjunto con todos los que no tienen parte en la política. Los oligarcas pretenden escapar de este tipo de humanidad genérica asumiendo su superioridad cualitativa; pero no pueden eludirla en la medida en que son tomados por la lucha de clases que los hace ser parte de una totalidad ciudadana que se organiza como una división de clases binaria. El trabajo buscará mostrar estas tensiones entre ciudadanía, pobreza y marginación en el seno de la ciudadanía ateniense, a partir del conflicto entre los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olígoi</a:t>
            </a:r>
            <a:r>
              <a:rPr lang="es-ES" sz="1100" dirty="0">
                <a:latin typeface="Times New Roman" panose="02020603050405020304" pitchFamily="18" charset="0"/>
                <a:ea typeface="Calibri" panose="020F0502020204030204" pitchFamily="34" charset="0"/>
                <a:cs typeface="Times New Roman" panose="02020603050405020304" pitchFamily="18" charset="0"/>
              </a:rPr>
              <a:t> y el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dêmos</a:t>
            </a:r>
            <a:r>
              <a:rPr lang="es-ES" sz="1100" dirty="0">
                <a:latin typeface="Times New Roman" panose="02020603050405020304" pitchFamily="18" charset="0"/>
                <a:ea typeface="Calibri" panose="020F0502020204030204" pitchFamily="34" charset="0"/>
                <a:cs typeface="Times New Roman" panose="02020603050405020304" pitchFamily="18" charset="0"/>
              </a:rPr>
              <a:t>.</a:t>
            </a:r>
          </a:p>
          <a:p>
            <a:pPr algn="r">
              <a:lnSpc>
                <a:spcPct val="107000"/>
              </a:lnSpc>
              <a:spcAft>
                <a:spcPts val="300"/>
              </a:spcAft>
            </a:pPr>
            <a:r>
              <a:rPr lang="es-ES" sz="1100" b="1" cap="small" dirty="0">
                <a:latin typeface="Times New Roman" panose="02020603050405020304" pitchFamily="18" charset="0"/>
                <a:ea typeface="Calibri" panose="020F0502020204030204" pitchFamily="34" charset="0"/>
                <a:cs typeface="Times New Roman" panose="02020603050405020304" pitchFamily="18" charset="0"/>
              </a:rPr>
              <a:t>García Fernández, Estela</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1200"/>
              </a:spcAft>
            </a:pPr>
            <a:r>
              <a:rPr lang="es-ES" sz="1100" cap="small" dirty="0">
                <a:latin typeface="Times New Roman" panose="02020603050405020304" pitchFamily="18" charset="0"/>
                <a:ea typeface="Calibri" panose="020F0502020204030204" pitchFamily="34" charset="0"/>
                <a:cs typeface="Times New Roman" panose="02020603050405020304" pitchFamily="18" charset="0"/>
              </a:rPr>
              <a:t>Universidad Complutense de Madrid</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s-ES" sz="1100" cap="small" dirty="0">
                <a:latin typeface="Times New Roman" panose="02020603050405020304" pitchFamily="18" charset="0"/>
                <a:ea typeface="Calibri" panose="020F0502020204030204" pitchFamily="34" charset="0"/>
                <a:cs typeface="Times New Roman" panose="02020603050405020304" pitchFamily="18" charset="0"/>
              </a:rPr>
              <a:t>“Soluciones griegas a problemas romanos: la idea de justicia social en época </a:t>
            </a:r>
            <a:r>
              <a:rPr lang="es-ES" sz="1100" cap="small" dirty="0" err="1">
                <a:latin typeface="Times New Roman" panose="02020603050405020304" pitchFamily="18" charset="0"/>
                <a:ea typeface="Calibri" panose="020F0502020204030204" pitchFamily="34" charset="0"/>
                <a:cs typeface="Times New Roman" panose="02020603050405020304" pitchFamily="18" charset="0"/>
              </a:rPr>
              <a:t>gracana</a:t>
            </a:r>
            <a:r>
              <a:rPr lang="es-ES" sz="1100" cap="small" dirty="0">
                <a:latin typeface="Times New Roman" panose="02020603050405020304" pitchFamily="18" charset="0"/>
                <a:ea typeface="Calibri" panose="020F0502020204030204" pitchFamily="34" charset="0"/>
                <a:cs typeface="Times New Roman" panose="02020603050405020304" pitchFamily="18" charset="0"/>
              </a:rPr>
              <a:t>”</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Resumen: Se trata de analizar el programa de reforma </a:t>
            </a:r>
            <a:r>
              <a:rPr lang="es-ES" sz="1100" dirty="0" err="1">
                <a:latin typeface="Times New Roman" panose="02020603050405020304" pitchFamily="18" charset="0"/>
                <a:ea typeface="Calibri" panose="020F0502020204030204" pitchFamily="34" charset="0"/>
                <a:cs typeface="Times New Roman" panose="02020603050405020304" pitchFamily="18" charset="0"/>
              </a:rPr>
              <a:t>gracano</a:t>
            </a:r>
            <a:r>
              <a:rPr lang="es-ES" sz="1100" dirty="0">
                <a:latin typeface="Times New Roman" panose="02020603050405020304" pitchFamily="18" charset="0"/>
                <a:ea typeface="Calibri" panose="020F0502020204030204" pitchFamily="34" charset="0"/>
                <a:cs typeface="Times New Roman" panose="02020603050405020304" pitchFamily="18" charset="0"/>
              </a:rPr>
              <a:t> que fue fundamentalmente una reforma agraria en la que a través de una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lex</a:t>
            </a:r>
            <a:r>
              <a:rPr lang="es-ES" sz="1100" dirty="0">
                <a:latin typeface="Times New Roman" panose="02020603050405020304" pitchFamily="18" charset="0"/>
                <a:ea typeface="Calibri" panose="020F0502020204030204" pitchFamily="34" charset="0"/>
                <a:cs typeface="Times New Roman" panose="02020603050405020304" pitchFamily="18" charset="0"/>
              </a:rPr>
              <a:t> se habilitaba el procedimiento para proceder a hacer repartos de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ager</a:t>
            </a:r>
            <a:r>
              <a:rPr lang="es-ES" sz="1100" i="1" dirty="0">
                <a:latin typeface="Times New Roman" panose="02020603050405020304" pitchFamily="18" charset="0"/>
                <a:ea typeface="Calibri" panose="020F0502020204030204" pitchFamily="34" charset="0"/>
                <a:cs typeface="Times New Roman" panose="02020603050405020304" pitchFamily="18" charset="0"/>
              </a:rPr>
              <a:t>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publicus</a:t>
            </a:r>
            <a:r>
              <a:rPr lang="es-ES" sz="1100" dirty="0">
                <a:latin typeface="Times New Roman" panose="02020603050405020304" pitchFamily="18" charset="0"/>
                <a:ea typeface="Calibri" panose="020F0502020204030204" pitchFamily="34" charset="0"/>
                <a:cs typeface="Times New Roman" panose="02020603050405020304" pitchFamily="18" charset="0"/>
              </a:rPr>
              <a:t> entre el campesinado romano sin recursos y a la que también acompañaron otras leyes de diverso alcance. La peculiaridad de la reforma es que se reclama, en virtud de sus principios de actuación, no una parte del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ager</a:t>
            </a:r>
            <a:r>
              <a:rPr lang="es-ES" sz="1100" dirty="0">
                <a:latin typeface="Times New Roman" panose="02020603050405020304" pitchFamily="18" charset="0"/>
                <a:ea typeface="Calibri" panose="020F0502020204030204" pitchFamily="34" charset="0"/>
                <a:cs typeface="Times New Roman" panose="02020603050405020304" pitchFamily="18" charset="0"/>
              </a:rPr>
              <a:t>, sino su totalidad por ser propiedad común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ager</a:t>
            </a:r>
            <a:r>
              <a:rPr lang="es-ES" sz="1100" i="1" dirty="0">
                <a:latin typeface="Times New Roman" panose="02020603050405020304" pitchFamily="18" charset="0"/>
                <a:ea typeface="Calibri" panose="020F0502020204030204" pitchFamily="34" charset="0"/>
                <a:cs typeface="Times New Roman" panose="02020603050405020304" pitchFamily="18" charset="0"/>
              </a:rPr>
              <a:t>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publicus</a:t>
            </a:r>
            <a:r>
              <a:rPr lang="es-ES" sz="1100" dirty="0">
                <a:latin typeface="Times New Roman" panose="02020603050405020304" pitchFamily="18" charset="0"/>
                <a:ea typeface="Calibri" panose="020F0502020204030204" pitchFamily="34" charset="0"/>
                <a:cs typeface="Times New Roman" panose="02020603050405020304" pitchFamily="18" charset="0"/>
              </a:rPr>
              <a:t>). Dos ideas estoicas podrían haber alimentado la praxis política </a:t>
            </a:r>
            <a:r>
              <a:rPr lang="es-ES" sz="1100" dirty="0" err="1">
                <a:latin typeface="Times New Roman" panose="02020603050405020304" pitchFamily="18" charset="0"/>
                <a:ea typeface="Calibri" panose="020F0502020204030204" pitchFamily="34" charset="0"/>
                <a:cs typeface="Times New Roman" panose="02020603050405020304" pitchFamily="18" charset="0"/>
              </a:rPr>
              <a:t>gracana</a:t>
            </a:r>
            <a:r>
              <a:rPr lang="es-ES" sz="1100" dirty="0">
                <a:latin typeface="Times New Roman" panose="02020603050405020304" pitchFamily="18" charset="0"/>
                <a:ea typeface="Calibri" panose="020F0502020204030204" pitchFamily="34" charset="0"/>
                <a:cs typeface="Times New Roman" panose="02020603050405020304" pitchFamily="18" charset="0"/>
              </a:rPr>
              <a:t>: la idea de propiedad común y la idea de justicia, ambas centrales en la </a:t>
            </a:r>
            <a:r>
              <a:rPr lang="es-ES" sz="1100" dirty="0" err="1">
                <a:latin typeface="Times New Roman" panose="02020603050405020304" pitchFamily="18" charset="0"/>
                <a:ea typeface="Calibri" panose="020F0502020204030204" pitchFamily="34" charset="0"/>
                <a:cs typeface="Times New Roman" panose="02020603050405020304" pitchFamily="18" charset="0"/>
              </a:rPr>
              <a:t>stoa</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endParaRPr lang="es-ES"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8818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t="-3000" b="-3000"/>
          </a:stretch>
        </a:blipFill>
        <a:effectLst/>
      </p:bgPr>
    </p:bg>
    <p:spTree>
      <p:nvGrpSpPr>
        <p:cNvPr id="1" name=""/>
        <p:cNvGrpSpPr/>
        <p:nvPr/>
      </p:nvGrpSpPr>
      <p:grpSpPr>
        <a:xfrm>
          <a:off x="0" y="0"/>
          <a:ext cx="0" cy="0"/>
          <a:chOff x="0" y="0"/>
          <a:chExt cx="0" cy="0"/>
        </a:xfrm>
      </p:grpSpPr>
      <p:sp>
        <p:nvSpPr>
          <p:cNvPr id="2" name="Rectángulo 1"/>
          <p:cNvSpPr/>
          <p:nvPr/>
        </p:nvSpPr>
        <p:spPr>
          <a:xfrm>
            <a:off x="372269" y="254390"/>
            <a:ext cx="6815136" cy="9599936"/>
          </a:xfrm>
          <a:prstGeom prst="rect">
            <a:avLst/>
          </a:prstGeom>
        </p:spPr>
        <p:txBody>
          <a:bodyPr wrap="square">
            <a:spAutoFit/>
          </a:bodyPr>
          <a:lstStyle/>
          <a:p>
            <a:pPr algn="r">
              <a:lnSpc>
                <a:spcPct val="107000"/>
              </a:lnSpc>
              <a:spcAft>
                <a:spcPts val="300"/>
              </a:spcAft>
            </a:pPr>
            <a:endParaRPr lang="es-ES" sz="1200" b="1" cap="small" dirty="0">
              <a:latin typeface="Times New Roman" panose="02020603050405020304" pitchFamily="18" charset="0"/>
              <a:ea typeface="Calibri" panose="020F0502020204030204" pitchFamily="34" charset="0"/>
              <a:cs typeface="Times New Roman" panose="02020603050405020304" pitchFamily="18" charset="0"/>
            </a:endParaRPr>
          </a:p>
          <a:p>
            <a:pPr algn="r">
              <a:lnSpc>
                <a:spcPct val="107000"/>
              </a:lnSpc>
              <a:spcAft>
                <a:spcPts val="300"/>
              </a:spcAft>
            </a:pPr>
            <a:r>
              <a:rPr lang="es-ES" sz="1200" b="1" cap="small" dirty="0">
                <a:latin typeface="Times New Roman" panose="02020603050405020304" pitchFamily="18" charset="0"/>
                <a:ea typeface="Calibri" panose="020F0502020204030204" pitchFamily="34" charset="0"/>
                <a:cs typeface="Times New Roman" panose="02020603050405020304" pitchFamily="18" charset="0"/>
              </a:rPr>
              <a:t>García Mac </a:t>
            </a:r>
            <a:r>
              <a:rPr lang="es-ES" sz="1200" b="1" cap="small" dirty="0" err="1">
                <a:latin typeface="Times New Roman" panose="02020603050405020304" pitchFamily="18" charset="0"/>
                <a:ea typeface="Calibri" panose="020F0502020204030204" pitchFamily="34" charset="0"/>
                <a:cs typeface="Times New Roman" panose="02020603050405020304" pitchFamily="18" charset="0"/>
              </a:rPr>
              <a:t>Gaw</a:t>
            </a:r>
            <a:r>
              <a:rPr lang="es-ES" sz="1200" b="1" cap="small" dirty="0">
                <a:latin typeface="Times New Roman" panose="02020603050405020304" pitchFamily="18" charset="0"/>
                <a:ea typeface="Calibri" panose="020F0502020204030204" pitchFamily="34" charset="0"/>
                <a:cs typeface="Times New Roman" panose="02020603050405020304" pitchFamily="18" charset="0"/>
              </a:rPr>
              <a:t>, Carlos </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1200"/>
              </a:spcAft>
            </a:pPr>
            <a:r>
              <a:rPr lang="es-ES" sz="1200" cap="small" dirty="0">
                <a:latin typeface="Times New Roman" panose="02020603050405020304" pitchFamily="18" charset="0"/>
                <a:ea typeface="Calibri" panose="020F0502020204030204" pitchFamily="34" charset="0"/>
                <a:cs typeface="Times New Roman" panose="02020603050405020304" pitchFamily="18" charset="0"/>
              </a:rPr>
              <a:t>UNLP-UBA</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s-ES" sz="1200" cap="small" dirty="0">
                <a:latin typeface="Times New Roman" panose="02020603050405020304" pitchFamily="18" charset="0"/>
                <a:ea typeface="Calibri" panose="020F0502020204030204" pitchFamily="34" charset="0"/>
                <a:cs typeface="Times New Roman" panose="02020603050405020304" pitchFamily="18" charset="0"/>
              </a:rPr>
              <a:t>Las reformas de Tiberio </a:t>
            </a:r>
            <a:r>
              <a:rPr lang="es-ES" sz="1200" cap="small" dirty="0" err="1">
                <a:latin typeface="Times New Roman" panose="02020603050405020304" pitchFamily="18" charset="0"/>
                <a:ea typeface="Calibri" panose="020F0502020204030204" pitchFamily="34" charset="0"/>
                <a:cs typeface="Times New Roman" panose="02020603050405020304" pitchFamily="18" charset="0"/>
              </a:rPr>
              <a:t>Graco</a:t>
            </a:r>
            <a:r>
              <a:rPr lang="es-ES" sz="1200" cap="small" dirty="0">
                <a:latin typeface="Times New Roman" panose="02020603050405020304" pitchFamily="18" charset="0"/>
                <a:ea typeface="Calibri" panose="020F0502020204030204" pitchFamily="34" charset="0"/>
                <a:cs typeface="Times New Roman" panose="02020603050405020304" pitchFamily="18" charset="0"/>
              </a:rPr>
              <a:t> y los pobres romanos</a:t>
            </a:r>
            <a:endParaRPr lang="es-E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Las fuentes más importantes que tratan los sucesos que giran alrededor de las reformas agrarias impulsadas por Tiberio </a:t>
            </a:r>
            <a:r>
              <a:rPr lang="es-ES" sz="1100" dirty="0" err="1">
                <a:latin typeface="Times New Roman" panose="02020603050405020304" pitchFamily="18" charset="0"/>
                <a:ea typeface="Calibri" panose="020F0502020204030204" pitchFamily="34" charset="0"/>
                <a:cs typeface="Times New Roman" panose="02020603050405020304" pitchFamily="18" charset="0"/>
              </a:rPr>
              <a:t>Graco</a:t>
            </a:r>
            <a:r>
              <a:rPr lang="es-ES" sz="1100" dirty="0">
                <a:latin typeface="Times New Roman" panose="02020603050405020304" pitchFamily="18" charset="0"/>
                <a:ea typeface="Calibri" panose="020F0502020204030204" pitchFamily="34" charset="0"/>
                <a:cs typeface="Times New Roman" panose="02020603050405020304" pitchFamily="18" charset="0"/>
              </a:rPr>
              <a:t>, destacan el papel central que le cupo a la movilización de sectores populares de origen rural presentes en la ciudad de Roma para apoyar tales políticas. Sectores que, de acuerdo a estas descripciones, podríamos caracterizar como pobres rurales desplazados del acceso a la tierra. Las políticas </a:t>
            </a:r>
            <a:r>
              <a:rPr lang="es-ES" sz="1100" dirty="0" err="1">
                <a:latin typeface="Times New Roman" panose="02020603050405020304" pitchFamily="18" charset="0"/>
                <a:ea typeface="Calibri" panose="020F0502020204030204" pitchFamily="34" charset="0"/>
                <a:cs typeface="Times New Roman" panose="02020603050405020304" pitchFamily="18" charset="0"/>
              </a:rPr>
              <a:t>gracanas</a:t>
            </a:r>
            <a:r>
              <a:rPr lang="es-ES" sz="1100" dirty="0">
                <a:latin typeface="Times New Roman" panose="02020603050405020304" pitchFamily="18" charset="0"/>
                <a:ea typeface="Calibri" panose="020F0502020204030204" pitchFamily="34" charset="0"/>
                <a:cs typeface="Times New Roman" panose="02020603050405020304" pitchFamily="18" charset="0"/>
              </a:rPr>
              <a:t> aparecen como un nudo y un punto de inflexión en la problemática de los pobres romanos. Un nudo, porque se liga la realidad </a:t>
            </a:r>
            <a:r>
              <a:rPr lang="es-ES" sz="1100" dirty="0" err="1">
                <a:latin typeface="Times New Roman" panose="02020603050405020304" pitchFamily="18" charset="0"/>
                <a:ea typeface="Calibri" panose="020F0502020204030204" pitchFamily="34" charset="0"/>
                <a:cs typeface="Times New Roman" panose="02020603050405020304" pitchFamily="18" charset="0"/>
              </a:rPr>
              <a:t>destituyente</a:t>
            </a:r>
            <a:r>
              <a:rPr lang="es-ES" sz="1100" dirty="0">
                <a:latin typeface="Times New Roman" panose="02020603050405020304" pitchFamily="18" charset="0"/>
                <a:ea typeface="Calibri" panose="020F0502020204030204" pitchFamily="34" charset="0"/>
                <a:cs typeface="Times New Roman" panose="02020603050405020304" pitchFamily="18" charset="0"/>
              </a:rPr>
              <a:t> de la concentración de la tierra y la expulsión de sectores campesinos de su medio de vida, quienes en buena parte parecen convertirse en pobres urbanos. Un punto de inflexión porque esos campesinos desarraigados se constituyen en un cuerpo político con un cierto nivel de homogeneidad que se cataliza a través del programa </a:t>
            </a:r>
            <a:r>
              <a:rPr lang="es-ES" sz="1100" dirty="0" err="1">
                <a:latin typeface="Times New Roman" panose="02020603050405020304" pitchFamily="18" charset="0"/>
                <a:ea typeface="Calibri" panose="020F0502020204030204" pitchFamily="34" charset="0"/>
                <a:cs typeface="Times New Roman" panose="02020603050405020304" pitchFamily="18" charset="0"/>
              </a:rPr>
              <a:t>gracano</a:t>
            </a:r>
            <a:r>
              <a:rPr lang="es-ES" sz="1100" dirty="0">
                <a:latin typeface="Times New Roman" panose="02020603050405020304" pitchFamily="18" charset="0"/>
                <a:ea typeface="Calibri" panose="020F0502020204030204" pitchFamily="34" charset="0"/>
                <a:cs typeface="Times New Roman" panose="02020603050405020304" pitchFamily="18" charset="0"/>
              </a:rPr>
              <a:t>, primero a través de Tiberio y luego de Cayo, para organizarse luego en la maquinaria política eleccionaria de los populares (</a:t>
            </a:r>
            <a:r>
              <a:rPr lang="es-ES" sz="1100" dirty="0" err="1">
                <a:latin typeface="Times New Roman" panose="02020603050405020304" pitchFamily="18" charset="0"/>
                <a:ea typeface="Calibri" panose="020F0502020204030204" pitchFamily="34" charset="0"/>
                <a:cs typeface="Times New Roman" panose="02020603050405020304" pitchFamily="18" charset="0"/>
              </a:rPr>
              <a:t>Lintott</a:t>
            </a:r>
            <a:r>
              <a:rPr lang="es-ES" sz="1100" dirty="0">
                <a:latin typeface="Times New Roman" panose="02020603050405020304" pitchFamily="18" charset="0"/>
                <a:ea typeface="Calibri" panose="020F0502020204030204" pitchFamily="34" charset="0"/>
                <a:cs typeface="Times New Roman" panose="02020603050405020304" pitchFamily="18" charset="0"/>
              </a:rPr>
              <a:t> 1992; </a:t>
            </a:r>
            <a:r>
              <a:rPr lang="es-ES" sz="1100" dirty="0" err="1">
                <a:latin typeface="Times New Roman" panose="02020603050405020304" pitchFamily="18" charset="0"/>
                <a:ea typeface="Calibri" panose="020F0502020204030204" pitchFamily="34" charset="0"/>
                <a:cs typeface="Times New Roman" panose="02020603050405020304" pitchFamily="18" charset="0"/>
              </a:rPr>
              <a:t>Flower</a:t>
            </a:r>
            <a:r>
              <a:rPr lang="es-ES" sz="1100" dirty="0">
                <a:latin typeface="Times New Roman" panose="02020603050405020304" pitchFamily="18" charset="0"/>
                <a:ea typeface="Calibri" panose="020F0502020204030204" pitchFamily="34" charset="0"/>
                <a:cs typeface="Times New Roman" panose="02020603050405020304" pitchFamily="18" charset="0"/>
              </a:rPr>
              <a:t> 2013). Por otra parte, en el enfoque de una larga duración, se manifiesta también como la condensación del proceso posterior a la segunda guerra púnica, durante el cual se habrían generado las condiciones para el establecimiento del sistema esclavista romano. El contexto excepcional de las transformaciones que ocurrían en la ciudad como centro del imperio mediterráneo es un elemento central para encuadrar esta situación sociopolítica (Morley 1996). La historiografía del siglo actual ha avanzado en diferentes planos que permiten establecer nuevos marcos y criterios de análisis para el estudio de estos sucesos. Por un lado, desde la reflexión metodológica para definir tanto a los sectores sociales rurales como urbanos contribuye a organizar un acercamiento más preciso en función de la posibilidad de establecer un criterio firme para su estudio (Morley 2006; </a:t>
            </a:r>
            <a:r>
              <a:rPr lang="es-ES" sz="1100" dirty="0" err="1">
                <a:latin typeface="Times New Roman" panose="02020603050405020304" pitchFamily="18" charset="0"/>
                <a:ea typeface="Calibri" panose="020F0502020204030204" pitchFamily="34" charset="0"/>
                <a:cs typeface="Times New Roman" panose="02020603050405020304" pitchFamily="18" charset="0"/>
              </a:rPr>
              <a:t>Scheidel</a:t>
            </a:r>
            <a:r>
              <a:rPr lang="es-ES" sz="1100" dirty="0">
                <a:latin typeface="Times New Roman" panose="02020603050405020304" pitchFamily="18" charset="0"/>
                <a:ea typeface="Calibri" panose="020F0502020204030204" pitchFamily="34" charset="0"/>
                <a:cs typeface="Times New Roman" panose="02020603050405020304" pitchFamily="18" charset="0"/>
              </a:rPr>
              <a:t> 2006). La aplicación de la arqueología al estudio de los pobres rurales lleva a la pregunta de su invisibilidad (</a:t>
            </a:r>
            <a:r>
              <a:rPr lang="es-ES" sz="1100" dirty="0" err="1">
                <a:latin typeface="Times New Roman" panose="02020603050405020304" pitchFamily="18" charset="0"/>
                <a:ea typeface="Calibri" panose="020F0502020204030204" pitchFamily="34" charset="0"/>
                <a:cs typeface="Times New Roman" panose="02020603050405020304" pitchFamily="18" charset="0"/>
              </a:rPr>
              <a:t>Rathbone</a:t>
            </a:r>
            <a:r>
              <a:rPr lang="es-ES" sz="1100" dirty="0">
                <a:latin typeface="Times New Roman" panose="02020603050405020304" pitchFamily="18" charset="0"/>
                <a:ea typeface="Calibri" panose="020F0502020204030204" pitchFamily="34" charset="0"/>
                <a:cs typeface="Times New Roman" panose="02020603050405020304" pitchFamily="18" charset="0"/>
              </a:rPr>
              <a:t> 2008), por un lado, y del alcance del impulso económico desde mediados de la república en adelante como para haberlos incluido, al menos parcialmente, y reflejarlos en sus evidencias materiales, por el otro.  La respuesta afirmativa, si bien condicionada, del equipo del </a:t>
            </a:r>
            <a:r>
              <a:rPr lang="es-ES" sz="1100" dirty="0" err="1">
                <a:latin typeface="Times New Roman" panose="02020603050405020304" pitchFamily="18" charset="0"/>
                <a:ea typeface="Calibri" panose="020F0502020204030204" pitchFamily="34" charset="0"/>
                <a:cs typeface="Times New Roman" panose="02020603050405020304" pitchFamily="18" charset="0"/>
              </a:rPr>
              <a:t>Roman</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Peasant</a:t>
            </a:r>
            <a:r>
              <a:rPr lang="es-ES" sz="1100" dirty="0">
                <a:latin typeface="Times New Roman" panose="02020603050405020304" pitchFamily="18" charset="0"/>
                <a:ea typeface="Calibri" panose="020F0502020204030204" pitchFamily="34" charset="0"/>
                <a:cs typeface="Times New Roman" panose="02020603050405020304" pitchFamily="18" charset="0"/>
              </a:rPr>
              <a:t> Project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Bowes</a:t>
            </a:r>
            <a:r>
              <a:rPr lang="es-ES" sz="1100" dirty="0">
                <a:latin typeface="Times New Roman" panose="02020603050405020304" pitchFamily="18" charset="0"/>
                <a:ea typeface="Calibri" panose="020F0502020204030204" pitchFamily="34" charset="0"/>
                <a:cs typeface="Times New Roman" panose="02020603050405020304" pitchFamily="18" charset="0"/>
              </a:rPr>
              <a:t> 2020) nos orienta hacia la elaboración de ciertas hipótesis de trabajo optimistas. Los hallazgos arqueológicos recientes se inclinan a reforzar la idea de la existencia de fuertes vínculos entre ciudad y campo, unidos por cadenas complejas de producción y consumo entre las cuales se habría movido libremente la fuerza de trabajo. Esto incluso ocurría en los picos estacionales de producción agrícola durante los cuales el trabajo familiar debía desdoblarse para satisfacer las oportunidades ofrecidas por tareas artesanales como la producción cerámica y textil. El objetivo de esta presentación es profundizar en la reflexión sobre el estatuto de los “pobres rurales” movilizados en el espacio urbano en este contexto histórico específico. </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Bibliografía</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S" sz="1100" dirty="0" err="1">
                <a:latin typeface="Times New Roman" panose="02020603050405020304" pitchFamily="18" charset="0"/>
                <a:ea typeface="Calibri" panose="020F0502020204030204" pitchFamily="34" charset="0"/>
                <a:cs typeface="Times New Roman" panose="02020603050405020304" pitchFamily="18" charset="0"/>
              </a:rPr>
              <a:t>Bowes</a:t>
            </a:r>
            <a:r>
              <a:rPr lang="es-ES" sz="1100" dirty="0">
                <a:latin typeface="Times New Roman" panose="02020603050405020304" pitchFamily="18" charset="0"/>
                <a:ea typeface="Calibri" panose="020F0502020204030204" pitchFamily="34" charset="0"/>
                <a:cs typeface="Times New Roman" panose="02020603050405020304" pitchFamily="18" charset="0"/>
              </a:rPr>
              <a:t>, K. (ed.) (2020). </a:t>
            </a:r>
            <a:r>
              <a:rPr lang="es-ES" sz="1100" i="1" dirty="0">
                <a:latin typeface="Times New Roman" panose="02020603050405020304" pitchFamily="18" charset="0"/>
                <a:ea typeface="Calibri" panose="020F0502020204030204" pitchFamily="34" charset="0"/>
                <a:cs typeface="Times New Roman" panose="02020603050405020304" pitchFamily="18" charset="0"/>
              </a:rPr>
              <a:t>The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Roman</a:t>
            </a:r>
            <a:r>
              <a:rPr lang="es-ES" sz="1100" i="1" dirty="0">
                <a:latin typeface="Times New Roman" panose="02020603050405020304" pitchFamily="18" charset="0"/>
                <a:ea typeface="Calibri" panose="020F0502020204030204" pitchFamily="34" charset="0"/>
                <a:cs typeface="Times New Roman" panose="02020603050405020304" pitchFamily="18" charset="0"/>
              </a:rPr>
              <a:t>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Peasant</a:t>
            </a:r>
            <a:r>
              <a:rPr lang="es-ES" sz="1100" i="1" dirty="0">
                <a:latin typeface="Times New Roman" panose="02020603050405020304" pitchFamily="18" charset="0"/>
                <a:ea typeface="Calibri" panose="020F0502020204030204" pitchFamily="34" charset="0"/>
                <a:cs typeface="Times New Roman" panose="02020603050405020304" pitchFamily="18" charset="0"/>
              </a:rPr>
              <a:t> Project 2009-2014: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Excavating</a:t>
            </a:r>
            <a:r>
              <a:rPr lang="es-ES" sz="1100" i="1" dirty="0">
                <a:latin typeface="Times New Roman" panose="02020603050405020304" pitchFamily="18" charset="0"/>
                <a:ea typeface="Calibri" panose="020F0502020204030204" pitchFamily="34" charset="0"/>
                <a:cs typeface="Times New Roman" panose="02020603050405020304" pitchFamily="18" charset="0"/>
              </a:rPr>
              <a:t> the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Roman</a:t>
            </a:r>
            <a:r>
              <a:rPr lang="es-ES" sz="1100" i="1" dirty="0">
                <a:latin typeface="Times New Roman" panose="02020603050405020304" pitchFamily="18" charset="0"/>
                <a:ea typeface="Calibri" panose="020F0502020204030204" pitchFamily="34" charset="0"/>
                <a:cs typeface="Times New Roman" panose="02020603050405020304" pitchFamily="18" charset="0"/>
              </a:rPr>
              <a:t> Rural Poor</a:t>
            </a:r>
            <a:r>
              <a:rPr lang="es-ES" sz="1100" dirty="0">
                <a:latin typeface="Times New Roman" panose="02020603050405020304" pitchFamily="18" charset="0"/>
                <a:ea typeface="Calibri" panose="020F0502020204030204" pitchFamily="34" charset="0"/>
                <a:cs typeface="Times New Roman" panose="02020603050405020304" pitchFamily="18" charset="0"/>
              </a:rPr>
              <a:t>. Pennsylvania. </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100" dirty="0">
                <a:latin typeface="Times New Roman" panose="02020603050405020304" pitchFamily="18" charset="0"/>
                <a:ea typeface="Calibri" panose="020F0502020204030204" pitchFamily="34" charset="0"/>
                <a:cs typeface="Times New Roman" panose="02020603050405020304" pitchFamily="18" charset="0"/>
              </a:rPr>
              <a:t>Flower, H. I. (2013). Beyond the </a:t>
            </a:r>
            <a:r>
              <a:rPr lang="en-US" sz="1100" i="1" dirty="0" err="1">
                <a:latin typeface="Times New Roman" panose="02020603050405020304" pitchFamily="18" charset="0"/>
                <a:ea typeface="Calibri" panose="020F0502020204030204" pitchFamily="34" charset="0"/>
                <a:cs typeface="Times New Roman" panose="02020603050405020304" pitchFamily="18" charset="0"/>
              </a:rPr>
              <a:t>Contio</a:t>
            </a:r>
            <a:r>
              <a:rPr lang="en-US" sz="1100" dirty="0">
                <a:latin typeface="Times New Roman" panose="02020603050405020304" pitchFamily="18" charset="0"/>
                <a:ea typeface="Calibri" panose="020F0502020204030204" pitchFamily="34" charset="0"/>
                <a:cs typeface="Times New Roman" panose="02020603050405020304" pitchFamily="18" charset="0"/>
              </a:rPr>
              <a:t>: Political Communication in the </a:t>
            </a:r>
            <a:r>
              <a:rPr lang="en-US" sz="1100" dirty="0" err="1">
                <a:latin typeface="Times New Roman" panose="02020603050405020304" pitchFamily="18" charset="0"/>
                <a:ea typeface="Calibri" panose="020F0502020204030204" pitchFamily="34" charset="0"/>
                <a:cs typeface="Times New Roman" panose="02020603050405020304" pitchFamily="18" charset="0"/>
              </a:rPr>
              <a:t>Tribunate</a:t>
            </a:r>
            <a:r>
              <a:rPr lang="en-US" sz="1100" dirty="0">
                <a:latin typeface="Times New Roman" panose="02020603050405020304" pitchFamily="18" charset="0"/>
                <a:ea typeface="Calibri" panose="020F0502020204030204" pitchFamily="34" charset="0"/>
                <a:cs typeface="Times New Roman" panose="02020603050405020304" pitchFamily="18" charset="0"/>
              </a:rPr>
              <a:t> of Tiberius Gracchus. </a:t>
            </a:r>
            <a:r>
              <a:rPr lang="en-US" sz="1100" dirty="0" err="1">
                <a:latin typeface="Times New Roman" panose="02020603050405020304" pitchFamily="18" charset="0"/>
                <a:ea typeface="Calibri" panose="020F0502020204030204" pitchFamily="34" charset="0"/>
                <a:cs typeface="Times New Roman" panose="02020603050405020304" pitchFamily="18" charset="0"/>
              </a:rPr>
              <a:t>En</a:t>
            </a:r>
            <a:r>
              <a:rPr lang="en-US" sz="1100" dirty="0">
                <a:latin typeface="Times New Roman" panose="02020603050405020304" pitchFamily="18" charset="0"/>
                <a:ea typeface="Calibri" panose="020F0502020204030204" pitchFamily="34" charset="0"/>
                <a:cs typeface="Times New Roman" panose="02020603050405020304" pitchFamily="18" charset="0"/>
              </a:rPr>
              <a:t> C. Steel y H. Van Der </a:t>
            </a:r>
            <a:r>
              <a:rPr lang="en-US" sz="1100" dirty="0" err="1">
                <a:latin typeface="Times New Roman" panose="02020603050405020304" pitchFamily="18" charset="0"/>
                <a:ea typeface="Calibri" panose="020F0502020204030204" pitchFamily="34" charset="0"/>
                <a:cs typeface="Times New Roman" panose="02020603050405020304" pitchFamily="18" charset="0"/>
              </a:rPr>
              <a:t>Blom</a:t>
            </a:r>
            <a:r>
              <a:rPr lang="en-US" sz="1100" dirty="0">
                <a:latin typeface="Times New Roman" panose="02020603050405020304" pitchFamily="18" charset="0"/>
                <a:ea typeface="Calibri" panose="020F0502020204030204" pitchFamily="34" charset="0"/>
                <a:cs typeface="Times New Roman" panose="02020603050405020304" pitchFamily="18" charset="0"/>
              </a:rPr>
              <a:t> (Eds.), </a:t>
            </a:r>
            <a:r>
              <a:rPr lang="en-US" sz="1100" i="1" dirty="0">
                <a:latin typeface="Times New Roman" panose="02020603050405020304" pitchFamily="18" charset="0"/>
                <a:ea typeface="Calibri" panose="020F0502020204030204" pitchFamily="34" charset="0"/>
                <a:cs typeface="Times New Roman" panose="02020603050405020304" pitchFamily="18" charset="0"/>
              </a:rPr>
              <a:t>Community and Communication Oratory and Politics in Republican Rome </a:t>
            </a:r>
            <a:r>
              <a:rPr lang="en-US" sz="1100" dirty="0">
                <a:latin typeface="Times New Roman" panose="02020603050405020304" pitchFamily="18" charset="0"/>
                <a:ea typeface="Calibri" panose="020F0502020204030204" pitchFamily="34" charset="0"/>
                <a:cs typeface="Times New Roman" panose="02020603050405020304" pitchFamily="18" charset="0"/>
              </a:rPr>
              <a:t>(pp. 85-100). Oxford.</a:t>
            </a:r>
          </a:p>
          <a:p>
            <a:pPr algn="just">
              <a:lnSpc>
                <a:spcPct val="107000"/>
              </a:lnSpc>
            </a:pPr>
            <a:r>
              <a:rPr lang="en-US" sz="1100" dirty="0">
                <a:latin typeface="Times New Roman" panose="02020603050405020304" pitchFamily="18" charset="0"/>
                <a:ea typeface="Calibri" panose="020F0502020204030204" pitchFamily="34" charset="0"/>
                <a:cs typeface="Times New Roman" panose="02020603050405020304" pitchFamily="18" charset="0"/>
              </a:rPr>
              <a:t>Lintott, A. W. (2006 [1992]). The crisis of the Republic: sources and source-problems, y Political history, 146-95 B.C. </a:t>
            </a:r>
            <a:r>
              <a:rPr lang="en-US" sz="1100" dirty="0" err="1">
                <a:latin typeface="Times New Roman" panose="02020603050405020304" pitchFamily="18" charset="0"/>
                <a:ea typeface="Calibri" panose="020F0502020204030204" pitchFamily="34" charset="0"/>
                <a:cs typeface="Times New Roman" panose="02020603050405020304" pitchFamily="18" charset="0"/>
              </a:rPr>
              <a:t>En</a:t>
            </a:r>
            <a:r>
              <a:rPr lang="en-US" sz="1100" dirty="0">
                <a:latin typeface="Times New Roman" panose="02020603050405020304" pitchFamily="18" charset="0"/>
                <a:ea typeface="Calibri" panose="020F0502020204030204" pitchFamily="34" charset="0"/>
                <a:cs typeface="Times New Roman" panose="02020603050405020304" pitchFamily="18" charset="0"/>
              </a:rPr>
              <a:t> J. A. </a:t>
            </a:r>
            <a:r>
              <a:rPr lang="en-US" sz="1100" dirty="0" err="1">
                <a:latin typeface="Times New Roman" panose="02020603050405020304" pitchFamily="18" charset="0"/>
                <a:ea typeface="Calibri" panose="020F0502020204030204" pitchFamily="34" charset="0"/>
                <a:cs typeface="Times New Roman" panose="02020603050405020304" pitchFamily="18" charset="0"/>
              </a:rPr>
              <a:t>Crooket</a:t>
            </a:r>
            <a:r>
              <a:rPr lang="en-US" sz="1100" dirty="0">
                <a:latin typeface="Times New Roman" panose="02020603050405020304" pitchFamily="18" charset="0"/>
                <a:ea typeface="Calibri" panose="020F0502020204030204" pitchFamily="34" charset="0"/>
                <a:cs typeface="Times New Roman" panose="02020603050405020304" pitchFamily="18" charset="0"/>
              </a:rPr>
              <a:t> al. (Eds.), </a:t>
            </a:r>
            <a:r>
              <a:rPr lang="en-US" sz="1100" i="1" dirty="0">
                <a:latin typeface="Times New Roman" panose="02020603050405020304" pitchFamily="18" charset="0"/>
                <a:ea typeface="Calibri" panose="020F0502020204030204" pitchFamily="34" charset="0"/>
                <a:cs typeface="Times New Roman" panose="02020603050405020304" pitchFamily="18" charset="0"/>
              </a:rPr>
              <a:t>Cambridge Ancient History</a:t>
            </a:r>
            <a:r>
              <a:rPr lang="en-US" sz="1100" dirty="0">
                <a:latin typeface="Times New Roman" panose="02020603050405020304" pitchFamily="18" charset="0"/>
                <a:ea typeface="Calibri" panose="020F0502020204030204" pitchFamily="34" charset="0"/>
                <a:cs typeface="Times New Roman" panose="02020603050405020304" pitchFamily="18" charset="0"/>
              </a:rPr>
              <a:t> </a:t>
            </a:r>
            <a:r>
              <a:rPr lang="en-US" sz="1100" i="1" dirty="0">
                <a:latin typeface="Times New Roman" panose="02020603050405020304" pitchFamily="18" charset="0"/>
                <a:ea typeface="Calibri" panose="020F0502020204030204" pitchFamily="34" charset="0"/>
                <a:cs typeface="Times New Roman" panose="02020603050405020304" pitchFamily="18" charset="0"/>
              </a:rPr>
              <a:t>(2</a:t>
            </a:r>
            <a:r>
              <a:rPr lang="en-US" sz="1100" i="1" baseline="30000" dirty="0">
                <a:latin typeface="Times New Roman" panose="02020603050405020304" pitchFamily="18" charset="0"/>
                <a:ea typeface="Calibri" panose="020F0502020204030204" pitchFamily="34" charset="0"/>
                <a:cs typeface="Times New Roman" panose="02020603050405020304" pitchFamily="18" charset="0"/>
              </a:rPr>
              <a:t>nd</a:t>
            </a:r>
            <a:r>
              <a:rPr lang="en-US" sz="1100" i="1" dirty="0">
                <a:latin typeface="Times New Roman" panose="02020603050405020304" pitchFamily="18" charset="0"/>
                <a:ea typeface="Calibri" panose="020F0502020204030204" pitchFamily="34" charset="0"/>
                <a:cs typeface="Times New Roman" panose="02020603050405020304" pitchFamily="18" charset="0"/>
              </a:rPr>
              <a:t> Ed.)</a:t>
            </a:r>
            <a:r>
              <a:rPr lang="en-US" sz="1100" dirty="0">
                <a:latin typeface="Times New Roman" panose="02020603050405020304" pitchFamily="18" charset="0"/>
                <a:ea typeface="Calibri" panose="020F0502020204030204" pitchFamily="34" charset="0"/>
                <a:cs typeface="Times New Roman" panose="02020603050405020304" pitchFamily="18" charset="0"/>
              </a:rPr>
              <a:t>, vol. 9 (pp.1-15 y 40-103). Cambridge.</a:t>
            </a:r>
          </a:p>
          <a:p>
            <a:pPr algn="just">
              <a:lnSpc>
                <a:spcPct val="107000"/>
              </a:lnSpc>
            </a:pPr>
            <a:r>
              <a:rPr lang="es-ES" sz="1100" dirty="0">
                <a:latin typeface="Times New Roman" panose="02020603050405020304" pitchFamily="18" charset="0"/>
                <a:ea typeface="Calibri" panose="020F0502020204030204" pitchFamily="34" charset="0"/>
                <a:cs typeface="Times New Roman" panose="02020603050405020304" pitchFamily="18" charset="0"/>
              </a:rPr>
              <a:t>Morley, N. (1996).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Metropolis</a:t>
            </a:r>
            <a:r>
              <a:rPr lang="es-ES" sz="1100" i="1" dirty="0">
                <a:latin typeface="Times New Roman" panose="02020603050405020304" pitchFamily="18" charset="0"/>
                <a:ea typeface="Calibri" panose="020F0502020204030204" pitchFamily="34" charset="0"/>
                <a:cs typeface="Times New Roman" panose="02020603050405020304" pitchFamily="18" charset="0"/>
              </a:rPr>
              <a:t> and Hinterland: The City of Rome and the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Italian</a:t>
            </a:r>
            <a:r>
              <a:rPr lang="es-ES" sz="1100" i="1" dirty="0">
                <a:latin typeface="Times New Roman" panose="02020603050405020304" pitchFamily="18" charset="0"/>
                <a:ea typeface="Calibri" panose="020F0502020204030204" pitchFamily="34" charset="0"/>
                <a:cs typeface="Times New Roman" panose="02020603050405020304" pitchFamily="18" charset="0"/>
              </a:rPr>
              <a:t>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Economy</a:t>
            </a:r>
            <a:r>
              <a:rPr lang="es-ES" sz="1100" i="1" dirty="0">
                <a:latin typeface="Times New Roman" panose="02020603050405020304" pitchFamily="18" charset="0"/>
                <a:ea typeface="Calibri" panose="020F0502020204030204" pitchFamily="34" charset="0"/>
                <a:cs typeface="Times New Roman" panose="02020603050405020304" pitchFamily="18" charset="0"/>
              </a:rPr>
              <a:t> 200 B.C. – A.D. 200. </a:t>
            </a:r>
            <a:r>
              <a:rPr lang="es-ES" sz="1100" dirty="0">
                <a:latin typeface="Times New Roman" panose="02020603050405020304" pitchFamily="18" charset="0"/>
                <a:ea typeface="Calibri" panose="020F0502020204030204" pitchFamily="34" charset="0"/>
                <a:cs typeface="Times New Roman" panose="02020603050405020304" pitchFamily="18" charset="0"/>
              </a:rPr>
              <a:t>Cambridge.</a:t>
            </a:r>
          </a:p>
          <a:p>
            <a:pPr algn="just">
              <a:lnSpc>
                <a:spcPct val="107000"/>
              </a:lnSpc>
              <a:spcAft>
                <a:spcPts val="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Morley, N. (2006). The </a:t>
            </a:r>
            <a:r>
              <a:rPr lang="es-ES" sz="1100" dirty="0" err="1">
                <a:latin typeface="Times New Roman" panose="02020603050405020304" pitchFamily="18" charset="0"/>
                <a:ea typeface="Calibri" panose="020F0502020204030204" pitchFamily="34" charset="0"/>
                <a:cs typeface="Times New Roman" panose="02020603050405020304" pitchFamily="18" charset="0"/>
              </a:rPr>
              <a:t>poor</a:t>
            </a:r>
            <a:r>
              <a:rPr lang="es-ES" sz="1100" dirty="0">
                <a:latin typeface="Times New Roman" panose="02020603050405020304" pitchFamily="18" charset="0"/>
                <a:ea typeface="Calibri" panose="020F0502020204030204" pitchFamily="34" charset="0"/>
                <a:cs typeface="Times New Roman" panose="02020603050405020304" pitchFamily="18" charset="0"/>
              </a:rPr>
              <a:t> in the </a:t>
            </a:r>
            <a:r>
              <a:rPr lang="es-ES" sz="1100" dirty="0" err="1">
                <a:latin typeface="Times New Roman" panose="02020603050405020304" pitchFamily="18" charset="0"/>
                <a:ea typeface="Calibri" panose="020F0502020204030204" pitchFamily="34" charset="0"/>
                <a:cs typeface="Times New Roman" panose="02020603050405020304" pitchFamily="18" charset="0"/>
              </a:rPr>
              <a:t>city</a:t>
            </a:r>
            <a:r>
              <a:rPr lang="es-ES" sz="1100" dirty="0">
                <a:latin typeface="Times New Roman" panose="02020603050405020304" pitchFamily="18" charset="0"/>
                <a:ea typeface="Calibri" panose="020F0502020204030204" pitchFamily="34" charset="0"/>
                <a:cs typeface="Times New Roman" panose="02020603050405020304" pitchFamily="18" charset="0"/>
              </a:rPr>
              <a:t> of Rome. En M. </a:t>
            </a:r>
            <a:r>
              <a:rPr lang="es-ES" sz="1100" dirty="0" err="1">
                <a:latin typeface="Times New Roman" panose="02020603050405020304" pitchFamily="18" charset="0"/>
                <a:ea typeface="Calibri" panose="020F0502020204030204" pitchFamily="34" charset="0"/>
                <a:cs typeface="Times New Roman" panose="02020603050405020304" pitchFamily="18" charset="0"/>
              </a:rPr>
              <a:t>Atkins</a:t>
            </a:r>
            <a:r>
              <a:rPr lang="es-ES" sz="1100" dirty="0">
                <a:latin typeface="Times New Roman" panose="02020603050405020304" pitchFamily="18" charset="0"/>
                <a:ea typeface="Calibri" panose="020F0502020204030204" pitchFamily="34" charset="0"/>
                <a:cs typeface="Times New Roman" panose="02020603050405020304" pitchFamily="18" charset="0"/>
              </a:rPr>
              <a:t> y R. </a:t>
            </a:r>
            <a:r>
              <a:rPr lang="es-ES" sz="1100" dirty="0" err="1">
                <a:latin typeface="Times New Roman" panose="02020603050405020304" pitchFamily="18" charset="0"/>
                <a:ea typeface="Calibri" panose="020F0502020204030204" pitchFamily="34" charset="0"/>
                <a:cs typeface="Times New Roman" panose="02020603050405020304" pitchFamily="18" charset="0"/>
              </a:rPr>
              <a:t>Osborne</a:t>
            </a:r>
            <a:r>
              <a:rPr lang="es-ES" sz="1100" dirty="0">
                <a:latin typeface="Times New Roman" panose="02020603050405020304" pitchFamily="18" charset="0"/>
                <a:ea typeface="Calibri" panose="020F0502020204030204" pitchFamily="34" charset="0"/>
                <a:cs typeface="Times New Roman" panose="02020603050405020304" pitchFamily="18" charset="0"/>
              </a:rPr>
              <a:t> (eds.),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Poverty</a:t>
            </a:r>
            <a:r>
              <a:rPr lang="es-ES" sz="1100" i="1" dirty="0">
                <a:latin typeface="Times New Roman" panose="02020603050405020304" pitchFamily="18" charset="0"/>
                <a:ea typeface="Calibri" panose="020F0502020204030204" pitchFamily="34" charset="0"/>
                <a:cs typeface="Times New Roman" panose="02020603050405020304" pitchFamily="18" charset="0"/>
              </a:rPr>
              <a:t> in the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Roman</a:t>
            </a:r>
            <a:r>
              <a:rPr lang="es-ES" sz="1100" i="1" dirty="0">
                <a:latin typeface="Times New Roman" panose="02020603050405020304" pitchFamily="18" charset="0"/>
                <a:ea typeface="Calibri" panose="020F0502020204030204" pitchFamily="34" charset="0"/>
                <a:cs typeface="Times New Roman" panose="02020603050405020304" pitchFamily="18" charset="0"/>
              </a:rPr>
              <a:t>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World</a:t>
            </a:r>
            <a:r>
              <a:rPr lang="es-ES" sz="1100" i="1"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a:latin typeface="Times New Roman" panose="02020603050405020304" pitchFamily="18" charset="0"/>
                <a:ea typeface="Calibri" panose="020F0502020204030204" pitchFamily="34" charset="0"/>
                <a:cs typeface="Times New Roman" panose="02020603050405020304" pitchFamily="18" charset="0"/>
              </a:rPr>
              <a:t>(pp. 20-39). Cambridge.</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S" sz="1100" dirty="0" err="1">
                <a:latin typeface="Times New Roman" panose="02020603050405020304" pitchFamily="18" charset="0"/>
                <a:ea typeface="Calibri" panose="020F0502020204030204" pitchFamily="34" charset="0"/>
                <a:cs typeface="Times New Roman" panose="02020603050405020304" pitchFamily="18" charset="0"/>
              </a:rPr>
              <a:t>Rathbone</a:t>
            </a:r>
            <a:r>
              <a:rPr lang="es-ES" sz="1100" dirty="0">
                <a:latin typeface="Times New Roman" panose="02020603050405020304" pitchFamily="18" charset="0"/>
                <a:ea typeface="Calibri" panose="020F0502020204030204" pitchFamily="34" charset="0"/>
                <a:cs typeface="Times New Roman" panose="02020603050405020304" pitchFamily="18" charset="0"/>
              </a:rPr>
              <a:t>, D. (2008). Poor </a:t>
            </a:r>
            <a:r>
              <a:rPr lang="es-ES" sz="1100" dirty="0" err="1">
                <a:latin typeface="Times New Roman" panose="02020603050405020304" pitchFamily="18" charset="0"/>
                <a:ea typeface="Calibri" panose="020F0502020204030204" pitchFamily="34" charset="0"/>
                <a:cs typeface="Times New Roman" panose="02020603050405020304" pitchFamily="18" charset="0"/>
              </a:rPr>
              <a:t>peasants</a:t>
            </a:r>
            <a:r>
              <a:rPr lang="es-ES" sz="1100" dirty="0">
                <a:latin typeface="Times New Roman" panose="02020603050405020304" pitchFamily="18" charset="0"/>
                <a:ea typeface="Calibri" panose="020F0502020204030204" pitchFamily="34" charset="0"/>
                <a:cs typeface="Times New Roman" panose="02020603050405020304" pitchFamily="18" charset="0"/>
              </a:rPr>
              <a:t> and </a:t>
            </a:r>
            <a:r>
              <a:rPr lang="es-ES" sz="1100" dirty="0" err="1">
                <a:latin typeface="Times New Roman" panose="02020603050405020304" pitchFamily="18" charset="0"/>
                <a:ea typeface="Calibri" panose="020F0502020204030204" pitchFamily="34" charset="0"/>
                <a:cs typeface="Times New Roman" panose="02020603050405020304" pitchFamily="18" charset="0"/>
              </a:rPr>
              <a:t>silent</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sherds</a:t>
            </a:r>
            <a:r>
              <a:rPr lang="es-ES" sz="1100" dirty="0">
                <a:latin typeface="Times New Roman" panose="02020603050405020304" pitchFamily="18" charset="0"/>
                <a:ea typeface="Calibri" panose="020F0502020204030204" pitchFamily="34" charset="0"/>
                <a:cs typeface="Times New Roman" panose="02020603050405020304" pitchFamily="18" charset="0"/>
              </a:rPr>
              <a:t>. En L. de </a:t>
            </a:r>
            <a:r>
              <a:rPr lang="es-ES" sz="1100" dirty="0" err="1">
                <a:latin typeface="Times New Roman" panose="02020603050405020304" pitchFamily="18" charset="0"/>
                <a:ea typeface="Calibri" panose="020F0502020204030204" pitchFamily="34" charset="0"/>
                <a:cs typeface="Times New Roman" panose="02020603050405020304" pitchFamily="18" charset="0"/>
              </a:rPr>
              <a:t>Ligt</a:t>
            </a:r>
            <a:r>
              <a:rPr lang="es-ES" sz="1100" dirty="0">
                <a:latin typeface="Times New Roman" panose="02020603050405020304" pitchFamily="18" charset="0"/>
                <a:ea typeface="Calibri" panose="020F0502020204030204" pitchFamily="34" charset="0"/>
                <a:cs typeface="Times New Roman" panose="02020603050405020304" pitchFamily="18" charset="0"/>
              </a:rPr>
              <a:t> y S. </a:t>
            </a:r>
            <a:r>
              <a:rPr lang="es-ES" sz="1100" dirty="0" err="1">
                <a:latin typeface="Times New Roman" panose="02020603050405020304" pitchFamily="18" charset="0"/>
                <a:ea typeface="Calibri" panose="020F0502020204030204" pitchFamily="34" charset="0"/>
                <a:cs typeface="Times New Roman" panose="02020603050405020304" pitchFamily="18" charset="0"/>
              </a:rPr>
              <a:t>Northwood</a:t>
            </a:r>
            <a:r>
              <a:rPr lang="es-ES" sz="1100" dirty="0">
                <a:latin typeface="Times New Roman" panose="02020603050405020304" pitchFamily="18" charset="0"/>
                <a:ea typeface="Calibri" panose="020F0502020204030204" pitchFamily="34" charset="0"/>
                <a:cs typeface="Times New Roman" panose="02020603050405020304" pitchFamily="18" charset="0"/>
              </a:rPr>
              <a:t> (ed.),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People</a:t>
            </a:r>
            <a:r>
              <a:rPr lang="es-ES" sz="1100" i="1" dirty="0">
                <a:latin typeface="Times New Roman" panose="02020603050405020304" pitchFamily="18" charset="0"/>
                <a:ea typeface="Calibri" panose="020F0502020204030204" pitchFamily="34" charset="0"/>
                <a:cs typeface="Times New Roman" panose="02020603050405020304" pitchFamily="18" charset="0"/>
              </a:rPr>
              <a:t>,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Land</a:t>
            </a:r>
            <a:r>
              <a:rPr lang="es-ES" sz="1100" i="1" dirty="0">
                <a:latin typeface="Times New Roman" panose="02020603050405020304" pitchFamily="18" charset="0"/>
                <a:ea typeface="Calibri" panose="020F0502020204030204" pitchFamily="34" charset="0"/>
                <a:cs typeface="Times New Roman" panose="02020603050405020304" pitchFamily="18" charset="0"/>
              </a:rPr>
              <a:t> and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Politics</a:t>
            </a:r>
            <a:r>
              <a:rPr lang="es-ES" sz="1100" i="1" dirty="0">
                <a:latin typeface="Times New Roman" panose="02020603050405020304" pitchFamily="18" charset="0"/>
                <a:ea typeface="Calibri" panose="020F0502020204030204" pitchFamily="34" charset="0"/>
                <a:cs typeface="Times New Roman" panose="02020603050405020304" pitchFamily="18" charset="0"/>
              </a:rPr>
              <a:t>.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Demographic</a:t>
            </a:r>
            <a:r>
              <a:rPr lang="es-ES" sz="1100" i="1" dirty="0">
                <a:latin typeface="Times New Roman" panose="02020603050405020304" pitchFamily="18" charset="0"/>
                <a:ea typeface="Calibri" panose="020F0502020204030204" pitchFamily="34" charset="0"/>
                <a:cs typeface="Times New Roman" panose="02020603050405020304" pitchFamily="18" charset="0"/>
              </a:rPr>
              <a:t>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Developments</a:t>
            </a:r>
            <a:r>
              <a:rPr lang="es-ES" sz="1100" i="1" dirty="0">
                <a:latin typeface="Times New Roman" panose="02020603050405020304" pitchFamily="18" charset="0"/>
                <a:ea typeface="Calibri" panose="020F0502020204030204" pitchFamily="34" charset="0"/>
                <a:cs typeface="Times New Roman" panose="02020603050405020304" pitchFamily="18" charset="0"/>
              </a:rPr>
              <a:t> and the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Transformation</a:t>
            </a:r>
            <a:r>
              <a:rPr lang="es-ES" sz="1100" i="1" dirty="0">
                <a:latin typeface="Times New Roman" panose="02020603050405020304" pitchFamily="18" charset="0"/>
                <a:ea typeface="Calibri" panose="020F0502020204030204" pitchFamily="34" charset="0"/>
                <a:cs typeface="Times New Roman" panose="02020603050405020304" pitchFamily="18" charset="0"/>
              </a:rPr>
              <a:t> of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Roman</a:t>
            </a:r>
            <a:r>
              <a:rPr lang="es-ES" sz="1100" i="1" dirty="0">
                <a:latin typeface="Times New Roman" panose="02020603050405020304" pitchFamily="18" charset="0"/>
                <a:ea typeface="Calibri" panose="020F0502020204030204" pitchFamily="34" charset="0"/>
                <a:cs typeface="Times New Roman" panose="02020603050405020304" pitchFamily="18" charset="0"/>
              </a:rPr>
              <a:t>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Italy</a:t>
            </a:r>
            <a:r>
              <a:rPr lang="es-ES" sz="1100" i="1" dirty="0">
                <a:latin typeface="Times New Roman" panose="02020603050405020304" pitchFamily="18" charset="0"/>
                <a:ea typeface="Calibri" panose="020F0502020204030204" pitchFamily="34" charset="0"/>
                <a:cs typeface="Times New Roman" panose="02020603050405020304" pitchFamily="18" charset="0"/>
              </a:rPr>
              <a:t>, 300 BC - AD 14 </a:t>
            </a:r>
            <a:r>
              <a:rPr lang="es-ES" sz="1100" dirty="0">
                <a:latin typeface="Times New Roman" panose="02020603050405020304" pitchFamily="18" charset="0"/>
                <a:ea typeface="Calibri" panose="020F0502020204030204" pitchFamily="34" charset="0"/>
                <a:cs typeface="Times New Roman" panose="02020603050405020304" pitchFamily="18" charset="0"/>
              </a:rPr>
              <a:t>(pp. 305-332). Leiden.</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S" sz="1100" dirty="0" err="1">
                <a:latin typeface="Times New Roman" panose="02020603050405020304" pitchFamily="18" charset="0"/>
                <a:ea typeface="Calibri" panose="020F0502020204030204" pitchFamily="34" charset="0"/>
                <a:cs typeface="Times New Roman" panose="02020603050405020304" pitchFamily="18" charset="0"/>
              </a:rPr>
              <a:t>Scheidel</a:t>
            </a:r>
            <a:r>
              <a:rPr lang="es-ES" sz="1100" dirty="0">
                <a:latin typeface="Times New Roman" panose="02020603050405020304" pitchFamily="18" charset="0"/>
                <a:ea typeface="Calibri" panose="020F0502020204030204" pitchFamily="34" charset="0"/>
                <a:cs typeface="Times New Roman" panose="02020603050405020304" pitchFamily="18" charset="0"/>
              </a:rPr>
              <a:t>, W. (2006). </a:t>
            </a:r>
            <a:r>
              <a:rPr lang="es-ES" sz="1100" dirty="0" err="1">
                <a:latin typeface="Times New Roman" panose="02020603050405020304" pitchFamily="18" charset="0"/>
                <a:ea typeface="Calibri" panose="020F0502020204030204" pitchFamily="34" charset="0"/>
                <a:cs typeface="Times New Roman" panose="02020603050405020304" pitchFamily="18" charset="0"/>
              </a:rPr>
              <a:t>Stratification</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err="1">
                <a:latin typeface="Times New Roman" panose="02020603050405020304" pitchFamily="18" charset="0"/>
                <a:ea typeface="Calibri" panose="020F0502020204030204" pitchFamily="34" charset="0"/>
                <a:cs typeface="Times New Roman" panose="02020603050405020304" pitchFamily="18" charset="0"/>
              </a:rPr>
              <a:t>deprivation</a:t>
            </a:r>
            <a:r>
              <a:rPr lang="es-ES" sz="1100" dirty="0">
                <a:latin typeface="Times New Roman" panose="02020603050405020304" pitchFamily="18" charset="0"/>
                <a:ea typeface="Calibri" panose="020F0502020204030204" pitchFamily="34" charset="0"/>
                <a:cs typeface="Times New Roman" panose="02020603050405020304" pitchFamily="18" charset="0"/>
              </a:rPr>
              <a:t> and </a:t>
            </a:r>
            <a:r>
              <a:rPr lang="es-ES" sz="1100" dirty="0" err="1">
                <a:latin typeface="Times New Roman" panose="02020603050405020304" pitchFamily="18" charset="0"/>
                <a:ea typeface="Calibri" panose="020F0502020204030204" pitchFamily="34" charset="0"/>
                <a:cs typeface="Times New Roman" panose="02020603050405020304" pitchFamily="18" charset="0"/>
              </a:rPr>
              <a:t>quality</a:t>
            </a:r>
            <a:r>
              <a:rPr lang="es-ES" sz="1100" dirty="0">
                <a:latin typeface="Times New Roman" panose="02020603050405020304" pitchFamily="18" charset="0"/>
                <a:ea typeface="Calibri" panose="020F0502020204030204" pitchFamily="34" charset="0"/>
                <a:cs typeface="Times New Roman" panose="02020603050405020304" pitchFamily="18" charset="0"/>
              </a:rPr>
              <a:t> of </a:t>
            </a:r>
            <a:r>
              <a:rPr lang="es-ES" sz="1100" dirty="0" err="1">
                <a:latin typeface="Times New Roman" panose="02020603050405020304" pitchFamily="18" charset="0"/>
                <a:ea typeface="Calibri" panose="020F0502020204030204" pitchFamily="34" charset="0"/>
                <a:cs typeface="Times New Roman" panose="02020603050405020304" pitchFamily="18" charset="0"/>
              </a:rPr>
              <a:t>life</a:t>
            </a:r>
            <a:r>
              <a:rPr lang="es-ES" sz="1100" dirty="0">
                <a:latin typeface="Times New Roman" panose="02020603050405020304" pitchFamily="18" charset="0"/>
                <a:ea typeface="Calibri" panose="020F0502020204030204" pitchFamily="34" charset="0"/>
                <a:cs typeface="Times New Roman" panose="02020603050405020304" pitchFamily="18" charset="0"/>
              </a:rPr>
              <a:t>. En M. </a:t>
            </a:r>
            <a:r>
              <a:rPr lang="es-ES" sz="1100" dirty="0" err="1">
                <a:latin typeface="Times New Roman" panose="02020603050405020304" pitchFamily="18" charset="0"/>
                <a:ea typeface="Calibri" panose="020F0502020204030204" pitchFamily="34" charset="0"/>
                <a:cs typeface="Times New Roman" panose="02020603050405020304" pitchFamily="18" charset="0"/>
              </a:rPr>
              <a:t>Atkins</a:t>
            </a:r>
            <a:r>
              <a:rPr lang="es-ES" sz="1100" dirty="0">
                <a:latin typeface="Times New Roman" panose="02020603050405020304" pitchFamily="18" charset="0"/>
                <a:ea typeface="Calibri" panose="020F0502020204030204" pitchFamily="34" charset="0"/>
                <a:cs typeface="Times New Roman" panose="02020603050405020304" pitchFamily="18" charset="0"/>
              </a:rPr>
              <a:t> and R. </a:t>
            </a:r>
            <a:r>
              <a:rPr lang="es-ES" sz="1100" dirty="0" err="1">
                <a:latin typeface="Times New Roman" panose="02020603050405020304" pitchFamily="18" charset="0"/>
                <a:ea typeface="Calibri" panose="020F0502020204030204" pitchFamily="34" charset="0"/>
                <a:cs typeface="Times New Roman" panose="02020603050405020304" pitchFamily="18" charset="0"/>
              </a:rPr>
              <a:t>Osborne</a:t>
            </a:r>
            <a:r>
              <a:rPr lang="es-ES" sz="1100" dirty="0">
                <a:latin typeface="Times New Roman" panose="02020603050405020304" pitchFamily="18" charset="0"/>
                <a:ea typeface="Calibri" panose="020F0502020204030204" pitchFamily="34" charset="0"/>
                <a:cs typeface="Times New Roman" panose="02020603050405020304" pitchFamily="18" charset="0"/>
              </a:rPr>
              <a:t> (eds.), </a:t>
            </a:r>
            <a:r>
              <a:rPr lang="es-ES" sz="1100" dirty="0" err="1">
                <a:latin typeface="Times New Roman" panose="02020603050405020304" pitchFamily="18" charset="0"/>
                <a:ea typeface="Calibri" panose="020F0502020204030204" pitchFamily="34" charset="0"/>
                <a:cs typeface="Times New Roman" panose="02020603050405020304" pitchFamily="18" charset="0"/>
              </a:rPr>
              <a:t>op</a:t>
            </a:r>
            <a:r>
              <a:rPr lang="es-ES" sz="1100" dirty="0">
                <a:latin typeface="Times New Roman" panose="02020603050405020304" pitchFamily="18" charset="0"/>
                <a:ea typeface="Calibri" panose="020F0502020204030204" pitchFamily="34" charset="0"/>
                <a:cs typeface="Times New Roman" panose="02020603050405020304" pitchFamily="18" charset="0"/>
              </a:rPr>
              <a:t>. cit. (pp. 40-59).</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30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7223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t="-3000" b="-3000"/>
          </a:stretch>
        </a:blipFill>
        <a:effectLst/>
      </p:bgPr>
    </p:bg>
    <p:spTree>
      <p:nvGrpSpPr>
        <p:cNvPr id="1" name=""/>
        <p:cNvGrpSpPr/>
        <p:nvPr/>
      </p:nvGrpSpPr>
      <p:grpSpPr>
        <a:xfrm>
          <a:off x="0" y="0"/>
          <a:ext cx="0" cy="0"/>
          <a:chOff x="0" y="0"/>
          <a:chExt cx="0" cy="0"/>
        </a:xfrm>
      </p:grpSpPr>
      <p:sp>
        <p:nvSpPr>
          <p:cNvPr id="3" name="Rectángulo 2"/>
          <p:cNvSpPr/>
          <p:nvPr/>
        </p:nvSpPr>
        <p:spPr>
          <a:xfrm>
            <a:off x="328612" y="387564"/>
            <a:ext cx="6915151" cy="9608656"/>
          </a:xfrm>
          <a:prstGeom prst="rect">
            <a:avLst/>
          </a:prstGeom>
        </p:spPr>
        <p:txBody>
          <a:bodyPr wrap="square">
            <a:spAutoFit/>
          </a:bodyPr>
          <a:lstStyle/>
          <a:p>
            <a:pPr algn="r">
              <a:lnSpc>
                <a:spcPct val="107000"/>
              </a:lnSpc>
              <a:spcAft>
                <a:spcPts val="300"/>
              </a:spcAft>
            </a:pPr>
            <a:r>
              <a:rPr lang="fr-FR" sz="1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1100" b="1" cap="small" dirty="0">
                <a:latin typeface="Times New Roman" panose="02020603050405020304" pitchFamily="18" charset="0"/>
                <a:ea typeface="Calibri" panose="020F0502020204030204" pitchFamily="34" charset="0"/>
                <a:cs typeface="Times New Roman" panose="02020603050405020304" pitchFamily="18" charset="0"/>
              </a:rPr>
              <a:t>Gonzales, Antonio</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1200"/>
              </a:spcAft>
            </a:pPr>
            <a:r>
              <a:rPr lang="es-ES" sz="1100" cap="small" dirty="0" err="1">
                <a:latin typeface="Times New Roman" panose="02020603050405020304" pitchFamily="18" charset="0"/>
                <a:ea typeface="Calibri" panose="020F0502020204030204" pitchFamily="34" charset="0"/>
                <a:cs typeface="Times New Roman" panose="02020603050405020304" pitchFamily="18" charset="0"/>
              </a:rPr>
              <a:t>University</a:t>
            </a:r>
            <a:r>
              <a:rPr lang="es-ES" sz="1100" cap="small" dirty="0">
                <a:latin typeface="Times New Roman" panose="02020603050405020304" pitchFamily="18" charset="0"/>
                <a:ea typeface="Calibri" panose="020F0502020204030204" pitchFamily="34" charset="0"/>
                <a:cs typeface="Times New Roman" panose="02020603050405020304" pitchFamily="18" charset="0"/>
              </a:rPr>
              <a:t> of </a:t>
            </a:r>
            <a:r>
              <a:rPr lang="es-ES" sz="1100" cap="small" dirty="0" err="1">
                <a:latin typeface="Times New Roman" panose="02020603050405020304" pitchFamily="18" charset="0"/>
                <a:ea typeface="Calibri" panose="020F0502020204030204" pitchFamily="34" charset="0"/>
                <a:cs typeface="Times New Roman" panose="02020603050405020304" pitchFamily="18" charset="0"/>
              </a:rPr>
              <a:t>Franche-Comté</a:t>
            </a:r>
            <a:r>
              <a:rPr lang="es-ES" sz="1100" cap="small" dirty="0">
                <a:latin typeface="Times New Roman" panose="02020603050405020304" pitchFamily="18" charset="0"/>
                <a:ea typeface="Calibri" panose="020F0502020204030204" pitchFamily="34" charset="0"/>
                <a:cs typeface="Times New Roman" panose="02020603050405020304" pitchFamily="18" charset="0"/>
              </a:rPr>
              <a:t> | </a:t>
            </a:r>
            <a:r>
              <a:rPr lang="es-ES" sz="1100" cap="small" dirty="0" err="1">
                <a:latin typeface="Times New Roman" panose="02020603050405020304" pitchFamily="18" charset="0"/>
                <a:ea typeface="Calibri" panose="020F0502020204030204" pitchFamily="34" charset="0"/>
                <a:cs typeface="Times New Roman" panose="02020603050405020304" pitchFamily="18" charset="0"/>
              </a:rPr>
              <a:t>Institut</a:t>
            </a:r>
            <a:r>
              <a:rPr lang="es-ES" sz="1100" cap="small" dirty="0">
                <a:latin typeface="Times New Roman" panose="02020603050405020304" pitchFamily="18" charset="0"/>
                <a:ea typeface="Calibri" panose="020F0502020204030204" pitchFamily="34" charset="0"/>
                <a:cs typeface="Times New Roman" panose="02020603050405020304" pitchFamily="18" charset="0"/>
              </a:rPr>
              <a:t> des </a:t>
            </a:r>
            <a:r>
              <a:rPr lang="es-ES" sz="1100" cap="small" dirty="0" err="1">
                <a:latin typeface="Times New Roman" panose="02020603050405020304" pitchFamily="18" charset="0"/>
                <a:ea typeface="Calibri" panose="020F0502020204030204" pitchFamily="34" charset="0"/>
                <a:cs typeface="Times New Roman" panose="02020603050405020304" pitchFamily="18" charset="0"/>
              </a:rPr>
              <a:t>Sciences</a:t>
            </a:r>
            <a:r>
              <a:rPr lang="es-ES" sz="1100" cap="small" dirty="0">
                <a:latin typeface="Times New Roman" panose="02020603050405020304" pitchFamily="18" charset="0"/>
                <a:ea typeface="Calibri" panose="020F0502020204030204" pitchFamily="34" charset="0"/>
                <a:cs typeface="Times New Roman" panose="02020603050405020304" pitchFamily="18" charset="0"/>
              </a:rPr>
              <a:t> et </a:t>
            </a:r>
            <a:r>
              <a:rPr lang="es-ES" sz="1100" cap="small" dirty="0" err="1">
                <a:latin typeface="Times New Roman" panose="02020603050405020304" pitchFamily="18" charset="0"/>
                <a:ea typeface="Calibri" panose="020F0502020204030204" pitchFamily="34" charset="0"/>
                <a:cs typeface="Times New Roman" panose="02020603050405020304" pitchFamily="18" charset="0"/>
              </a:rPr>
              <a:t>Techniques</a:t>
            </a:r>
            <a:r>
              <a:rPr lang="es-ES" sz="1100" cap="small" dirty="0">
                <a:latin typeface="Times New Roman" panose="02020603050405020304" pitchFamily="18" charset="0"/>
                <a:ea typeface="Calibri" panose="020F0502020204030204" pitchFamily="34" charset="0"/>
                <a:cs typeface="Times New Roman" panose="02020603050405020304" pitchFamily="18" charset="0"/>
              </a:rPr>
              <a:t> de </a:t>
            </a:r>
            <a:r>
              <a:rPr lang="es-ES" sz="1100" cap="small" dirty="0" err="1">
                <a:latin typeface="Times New Roman" panose="02020603050405020304" pitchFamily="18" charset="0"/>
                <a:ea typeface="Calibri" panose="020F0502020204030204" pitchFamily="34" charset="0"/>
                <a:cs typeface="Times New Roman" panose="02020603050405020304" pitchFamily="18" charset="0"/>
              </a:rPr>
              <a:t>l’Antiquité</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fr-FR" sz="1200" cap="small" dirty="0">
                <a:latin typeface="Times New Roman" panose="02020603050405020304" pitchFamily="18" charset="0"/>
                <a:ea typeface="Times New Roman" panose="02020603050405020304" pitchFamily="18" charset="0"/>
                <a:cs typeface="Times New Roman" panose="02020603050405020304" pitchFamily="18" charset="0"/>
              </a:rPr>
              <a:t>Les esclaves ruraux au risque de la pauvreté ?</a:t>
            </a:r>
            <a:endParaRPr lang="es-E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1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Resumen : « Il s’agit dans cette communication de s’interroger sur la dégradation des conditions d’existence des esclaves ruraux depuis la République romaine jusqu’à l’Antiquité tardive.</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800"/>
              </a:spcAft>
            </a:pPr>
            <a:r>
              <a:rPr lang="fr-FR" sz="11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Alors que la question ne semble pas se poser dans les sources d’époque républicaine, on observe une évolution dès le Haut-Empire qui devient patente avec l’instauration du colonat qui permet à des esclaves ruraux d’accéder à un statut d’exploitant, ce qui se traduit par une situation de plus en plus fragile sur le plan économique et social pour un nombre non négligeable d’entre eux. Peut-on dès lors postuler et vérifier que le rapport entre esclavage et agriculture, dans la longue durée, se traduit par une dégradation accrue des conditions d’existence des esclaves ruraux ? C’est à cette interrogation que sera consacrée la commuication proposée. »</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300"/>
              </a:spcAft>
            </a:pPr>
            <a:r>
              <a:rPr lang="es-ES" sz="1100" b="1" cap="small" dirty="0">
                <a:latin typeface="Times New Roman" panose="02020603050405020304" pitchFamily="18" charset="0"/>
                <a:ea typeface="Calibri" panose="020F0502020204030204" pitchFamily="34" charset="0"/>
                <a:cs typeface="Times New Roman" panose="02020603050405020304" pitchFamily="18" charset="0"/>
              </a:rPr>
              <a:t>González Palacios, Héctor </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1200"/>
              </a:spcAft>
            </a:pPr>
            <a:r>
              <a:rPr lang="es-ES" sz="1100" cap="small" dirty="0" err="1">
                <a:latin typeface="Times New Roman" panose="02020603050405020304" pitchFamily="18" charset="0"/>
                <a:ea typeface="Calibri" panose="020F0502020204030204" pitchFamily="34" charset="0"/>
                <a:cs typeface="Times New Roman" panose="02020603050405020304" pitchFamily="18" charset="0"/>
              </a:rPr>
              <a:t>Écoles</a:t>
            </a:r>
            <a:r>
              <a:rPr lang="es-ES" sz="1100" cap="small" dirty="0">
                <a:latin typeface="Times New Roman" panose="02020603050405020304" pitchFamily="18" charset="0"/>
                <a:ea typeface="Calibri" panose="020F0502020204030204" pitchFamily="34" charset="0"/>
                <a:cs typeface="Times New Roman" panose="02020603050405020304" pitchFamily="18" charset="0"/>
              </a:rPr>
              <a:t> des Hautes </a:t>
            </a:r>
            <a:r>
              <a:rPr lang="es-ES" sz="1100" cap="small" dirty="0" err="1">
                <a:latin typeface="Times New Roman" panose="02020603050405020304" pitchFamily="18" charset="0"/>
                <a:ea typeface="Calibri" panose="020F0502020204030204" pitchFamily="34" charset="0"/>
                <a:cs typeface="Times New Roman" panose="02020603050405020304" pitchFamily="18" charset="0"/>
              </a:rPr>
              <a:t>Études</a:t>
            </a:r>
            <a:r>
              <a:rPr lang="es-ES" sz="1100" cap="small" dirty="0">
                <a:latin typeface="Times New Roman" panose="02020603050405020304" pitchFamily="18" charset="0"/>
                <a:ea typeface="Calibri" panose="020F0502020204030204" pitchFamily="34" charset="0"/>
                <a:cs typeface="Times New Roman" panose="02020603050405020304" pitchFamily="18" charset="0"/>
              </a:rPr>
              <a:t> en </a:t>
            </a:r>
            <a:r>
              <a:rPr lang="es-ES" sz="1100" cap="small" dirty="0" err="1">
                <a:latin typeface="Times New Roman" panose="02020603050405020304" pitchFamily="18" charset="0"/>
                <a:ea typeface="Calibri" panose="020F0502020204030204" pitchFamily="34" charset="0"/>
                <a:cs typeface="Times New Roman" panose="02020603050405020304" pitchFamily="18" charset="0"/>
              </a:rPr>
              <a:t>Sciences</a:t>
            </a:r>
            <a:r>
              <a:rPr lang="es-ES" sz="1100" cap="small" dirty="0">
                <a:latin typeface="Times New Roman" panose="02020603050405020304" pitchFamily="18" charset="0"/>
                <a:ea typeface="Calibri" panose="020F0502020204030204" pitchFamily="34" charset="0"/>
                <a:cs typeface="Times New Roman" panose="02020603050405020304" pitchFamily="18" charset="0"/>
              </a:rPr>
              <a:t> Sociales/ Universidad de Málaga</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s-ES" sz="1200" cap="small" dirty="0">
                <a:latin typeface="Times New Roman" panose="02020603050405020304" pitchFamily="18" charset="0"/>
                <a:ea typeface="Calibri" panose="020F0502020204030204" pitchFamily="34" charset="0"/>
                <a:cs typeface="Times New Roman" panose="02020603050405020304" pitchFamily="18" charset="0"/>
              </a:rPr>
              <a:t>Cuando no hay nada a lo que renunciar: santos y monjes de origen humilde en el cristianismo temprano oriental</a:t>
            </a:r>
            <a:endParaRPr lang="es-E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30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Resumen: Uno de los valores del ascetismo ensalzado habitualmente en tratados morales, historias de santos y recopilaciones de dichos de monjes era el de la renuncia a los bienes materiales, en pos de una pobreza que acercaría al practicante a Dios. Así pues, podríamos decir que el ascetismo cristiano era, en verdad, un privilegio de personas acomodadas, que voluntariamente renunciaban a su riqueza. De hecho, un vistazo rápido a los trasfondos de los principales apologetas cristianos, los llamados Padres de la Iglesia, refleja como la mayoría provenían de familias acomodadas, contaban con una amplia educación y mantenían importantes contactos con las élites seculares del Imperio. En la literatura hagiográfica de la Tardoantigüedad, el origen aristocrático de muchos santos es específicamente señalado como un valor personal más, enfatizando, de esta forma, el mérito de su renuncia. Las investigaciones más recientes han señalado, precisamente, las paradojas de los líderes eclesiásticos, que predican la pobreza, pero dirigen una institución cada vez más rica; que abogan por la renuncia a todo lo mundano, pero a su vez ejercen un control importante en el mundo secular.</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80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En esta comunicación pretendemos cambiar el foco de atención y centrarnos en aquellos personajes que, irónicamente, constituyen una excepción: los monjes y santos de orígenes humildes, que son encumbrados como ejemplos de virtud y reconocidos como líderes de la comunidad. Buscaremos en las pasiones, vidas y dichos de personajes como </a:t>
            </a:r>
            <a:r>
              <a:rPr lang="es-ES" sz="1100" dirty="0" err="1">
                <a:latin typeface="Times New Roman" panose="02020603050405020304" pitchFamily="18" charset="0"/>
                <a:ea typeface="Calibri" panose="020F0502020204030204" pitchFamily="34" charset="0"/>
                <a:cs typeface="Times New Roman" panose="02020603050405020304" pitchFamily="18" charset="0"/>
              </a:rPr>
              <a:t>Eucaristo</a:t>
            </a:r>
            <a:r>
              <a:rPr lang="es-ES" sz="1100" dirty="0">
                <a:latin typeface="Times New Roman" panose="02020603050405020304" pitchFamily="18" charset="0"/>
                <a:ea typeface="Calibri" panose="020F0502020204030204" pitchFamily="34" charset="0"/>
                <a:cs typeface="Times New Roman" panose="02020603050405020304" pitchFamily="18" charset="0"/>
              </a:rPr>
              <a:t> el Seglar o Juan Colobos cómo se presenta su extracción social (en contraposición a los santos de orígenes acomodados), las limitaciones que supone y los usos instrumentales de su pobreza en la literatura hagiográfica del cristianismo oriental durante la Antigüedad Tardía. ¿Qué sucede cuando no hay nada a lo que renunciar? </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300"/>
              </a:spcAft>
            </a:pPr>
            <a:r>
              <a:rPr lang="es-ES" sz="1100" b="1" cap="small" dirty="0" err="1">
                <a:latin typeface="Times New Roman" panose="02020603050405020304" pitchFamily="18" charset="0"/>
                <a:ea typeface="Calibri" panose="020F0502020204030204" pitchFamily="34" charset="0"/>
                <a:cs typeface="Times New Roman" panose="02020603050405020304" pitchFamily="18" charset="0"/>
              </a:rPr>
              <a:t>Guimerà</a:t>
            </a:r>
            <a:r>
              <a:rPr lang="es-ES" sz="1100" b="1" cap="small" dirty="0">
                <a:latin typeface="Times New Roman" panose="02020603050405020304" pitchFamily="18" charset="0"/>
                <a:ea typeface="Calibri" panose="020F0502020204030204" pitchFamily="34" charset="0"/>
                <a:cs typeface="Times New Roman" panose="02020603050405020304" pitchFamily="18" charset="0"/>
              </a:rPr>
              <a:t> Martínez, Ariadna</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1200"/>
              </a:spcAft>
            </a:pPr>
            <a:r>
              <a:rPr lang="es-ES" sz="1100" cap="small" dirty="0" err="1">
                <a:latin typeface="Times New Roman" panose="02020603050405020304" pitchFamily="18" charset="0"/>
                <a:ea typeface="Calibri" panose="020F0502020204030204" pitchFamily="34" charset="0"/>
                <a:cs typeface="Times New Roman" panose="02020603050405020304" pitchFamily="18" charset="0"/>
              </a:rPr>
              <a:t>Universitat</a:t>
            </a:r>
            <a:r>
              <a:rPr lang="es-ES" sz="1100" cap="small" dirty="0">
                <a:latin typeface="Times New Roman" panose="02020603050405020304" pitchFamily="18" charset="0"/>
                <a:ea typeface="Calibri" panose="020F0502020204030204" pitchFamily="34" charset="0"/>
                <a:cs typeface="Times New Roman" panose="02020603050405020304" pitchFamily="18" charset="0"/>
              </a:rPr>
              <a:t> </a:t>
            </a:r>
            <a:r>
              <a:rPr lang="es-ES" sz="1100" cap="small" dirty="0" err="1">
                <a:latin typeface="Times New Roman" panose="02020603050405020304" pitchFamily="18" charset="0"/>
                <a:ea typeface="Calibri" panose="020F0502020204030204" pitchFamily="34" charset="0"/>
                <a:cs typeface="Times New Roman" panose="02020603050405020304" pitchFamily="18" charset="0"/>
              </a:rPr>
              <a:t>Autònoma</a:t>
            </a:r>
            <a:r>
              <a:rPr lang="es-ES" sz="1100" cap="small" dirty="0">
                <a:latin typeface="Times New Roman" panose="02020603050405020304" pitchFamily="18" charset="0"/>
                <a:ea typeface="Calibri" panose="020F0502020204030204" pitchFamily="34" charset="0"/>
                <a:cs typeface="Times New Roman" panose="02020603050405020304" pitchFamily="18" charset="0"/>
              </a:rPr>
              <a:t> de Barcelona</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s-ES" sz="1200" cap="small" dirty="0">
                <a:latin typeface="Times New Roman" panose="02020603050405020304" pitchFamily="18" charset="0"/>
                <a:ea typeface="Calibri" panose="020F0502020204030204" pitchFamily="34" charset="0"/>
                <a:cs typeface="Times New Roman" panose="02020603050405020304" pitchFamily="18" charset="0"/>
              </a:rPr>
              <a:t>Pobreza y restricción alimentaria en la observancia litúrgica del movimiento ascético una vía de control de los cuerpos femeninos en el monasterio blanco de </a:t>
            </a:r>
            <a:r>
              <a:rPr lang="es-ES" sz="1200" cap="small" dirty="0" err="1">
                <a:latin typeface="Times New Roman" panose="02020603050405020304" pitchFamily="18" charset="0"/>
                <a:ea typeface="Calibri" panose="020F0502020204030204" pitchFamily="34" charset="0"/>
                <a:cs typeface="Times New Roman" panose="02020603050405020304" pitchFamily="18" charset="0"/>
              </a:rPr>
              <a:t>Arthibris</a:t>
            </a:r>
            <a:r>
              <a:rPr lang="es-ES" sz="1200" cap="small" dirty="0">
                <a:latin typeface="Times New Roman" panose="02020603050405020304" pitchFamily="18" charset="0"/>
                <a:ea typeface="Calibri" panose="020F0502020204030204" pitchFamily="34" charset="0"/>
                <a:cs typeface="Times New Roman" panose="02020603050405020304" pitchFamily="18" charset="0"/>
              </a:rPr>
              <a:t> (</a:t>
            </a:r>
            <a:r>
              <a:rPr lang="es-ES" sz="1200" cap="small" dirty="0" err="1">
                <a:latin typeface="Times New Roman" panose="02020603050405020304" pitchFamily="18" charset="0"/>
                <a:ea typeface="Calibri" panose="020F0502020204030204" pitchFamily="34" charset="0"/>
                <a:cs typeface="Times New Roman" panose="02020603050405020304" pitchFamily="18" charset="0"/>
              </a:rPr>
              <a:t>Dayr</a:t>
            </a:r>
            <a:r>
              <a:rPr lang="es-ES" sz="1200" cap="small" dirty="0">
                <a:latin typeface="Times New Roman" panose="02020603050405020304" pitchFamily="18" charset="0"/>
                <a:ea typeface="Calibri" panose="020F0502020204030204" pitchFamily="34" charset="0"/>
                <a:cs typeface="Times New Roman" panose="02020603050405020304" pitchFamily="18" charset="0"/>
              </a:rPr>
              <a:t> al-Abad) del siglo v</a:t>
            </a:r>
            <a:endParaRPr lang="es-E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A finales del siglo IV, los elementos de pobreza material y austeridad alimentaria proporcionaron un discurso simbólico a través del cual las comunidades monofisitas establecieron una identidad sacra, a nivel local, y profana, mediante la homogenización discursiva dogmática. En términos generales, la dieta era considerada una expresión de la unidad social que nacía de la misma identidad compartida. Sin embargo, la desigualdad y la pobreza dividían a los individuos tanto o más que los unía. En este sentido, el discurso de la restricción alimentaria en las comunidades ascéticas manipulaba las tensiones inherentes en las distintas realidades sociales, mediante la articulación de una visión idealizada y ordenada a través del control masculino de los procesos de producción y distribución alimentarios. Así, las circunstancias alimentarias de la celebración eucarística y los valores íntimamente asociados a la dieta común, contribuyeron a la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4574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t="-3000" b="-3000"/>
          </a:stretch>
        </a:blipFill>
        <a:effectLst/>
      </p:bgPr>
    </p:bg>
    <p:spTree>
      <p:nvGrpSpPr>
        <p:cNvPr id="1" name=""/>
        <p:cNvGrpSpPr/>
        <p:nvPr/>
      </p:nvGrpSpPr>
      <p:grpSpPr>
        <a:xfrm>
          <a:off x="0" y="0"/>
          <a:ext cx="0" cy="0"/>
          <a:chOff x="0" y="0"/>
          <a:chExt cx="0" cy="0"/>
        </a:xfrm>
      </p:grpSpPr>
      <p:sp>
        <p:nvSpPr>
          <p:cNvPr id="2" name="Rectángulo 1"/>
          <p:cNvSpPr/>
          <p:nvPr/>
        </p:nvSpPr>
        <p:spPr>
          <a:xfrm>
            <a:off x="414338" y="412978"/>
            <a:ext cx="6815137" cy="1446550"/>
          </a:xfrm>
          <a:prstGeom prst="rect">
            <a:avLst/>
          </a:prstGeom>
        </p:spPr>
        <p:txBody>
          <a:bodyPr wrap="square">
            <a:spAutoFit/>
          </a:bodyPr>
          <a:lstStyle/>
          <a:p>
            <a:pPr algn="just">
              <a:spcAft>
                <a:spcPts val="180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creación de un sistema compartido de pensamiento y práctica que conceptualizaba una restricción material y corporal mayor para las mujeres. La siguiente comunicación expondrá de forma inédita la construcción social de la restricción alimentaria en las obras de </a:t>
            </a:r>
            <a:r>
              <a:rPr lang="es-ES" sz="1100" dirty="0" err="1">
                <a:latin typeface="Times New Roman" panose="02020603050405020304" pitchFamily="18" charset="0"/>
                <a:ea typeface="Calibri" panose="020F0502020204030204" pitchFamily="34" charset="0"/>
                <a:cs typeface="Times New Roman" panose="02020603050405020304" pitchFamily="18" charset="0"/>
              </a:rPr>
              <a:t>Shenoute</a:t>
            </a:r>
            <a:r>
              <a:rPr lang="es-ES" sz="1100" dirty="0">
                <a:latin typeface="Times New Roman" panose="02020603050405020304" pitchFamily="18" charset="0"/>
                <a:ea typeface="Calibri" panose="020F0502020204030204" pitchFamily="34" charset="0"/>
                <a:cs typeface="Times New Roman" panose="02020603050405020304" pitchFamily="18" charset="0"/>
              </a:rPr>
              <a:t> de </a:t>
            </a:r>
            <a:r>
              <a:rPr lang="es-ES" sz="1100" dirty="0" err="1">
                <a:latin typeface="Times New Roman" panose="02020603050405020304" pitchFamily="18" charset="0"/>
                <a:ea typeface="Calibri" panose="020F0502020204030204" pitchFamily="34" charset="0"/>
                <a:cs typeface="Times New Roman" panose="02020603050405020304" pitchFamily="18" charset="0"/>
              </a:rPr>
              <a:t>Atripe</a:t>
            </a:r>
            <a:r>
              <a:rPr lang="es-ES" sz="1100" dirty="0">
                <a:latin typeface="Times New Roman" panose="02020603050405020304" pitchFamily="18" charset="0"/>
                <a:ea typeface="Calibri" panose="020F0502020204030204" pitchFamily="34" charset="0"/>
                <a:cs typeface="Times New Roman" panose="02020603050405020304" pitchFamily="18" charset="0"/>
              </a:rPr>
              <a:t>, las cuales resultan una importante fuente de información de las comunidades coptas femeninas, ya que comprenden tanto la instrucción monofisita interna, en los Cánones, y  los ser- mones públicos, con los Discursos. A través de la restricción discursiva alimentaria de </a:t>
            </a:r>
            <a:r>
              <a:rPr lang="es-ES" sz="1100" dirty="0" err="1">
                <a:latin typeface="Times New Roman" panose="02020603050405020304" pitchFamily="18" charset="0"/>
                <a:ea typeface="Calibri" panose="020F0502020204030204" pitchFamily="34" charset="0"/>
                <a:cs typeface="Times New Roman" panose="02020603050405020304" pitchFamily="18" charset="0"/>
              </a:rPr>
              <a:t>Shenoute</a:t>
            </a:r>
            <a:r>
              <a:rPr lang="es-ES" sz="1100" dirty="0">
                <a:latin typeface="Times New Roman" panose="02020603050405020304" pitchFamily="18" charset="0"/>
                <a:ea typeface="Calibri" panose="020F0502020204030204" pitchFamily="34" charset="0"/>
                <a:cs typeface="Times New Roman" panose="02020603050405020304" pitchFamily="18" charset="0"/>
              </a:rPr>
              <a:t> dirigida a las integrantes femeninas de su congregación y el evidente control masculino de los procesos de distribución de riqueza material, veremos cómo el fin último radicaba en la creación de cuerpos femeninos cada vez más delgados, ejemplo del espacio físico y simbólico que se esperaba de ellas en la creación del movimiento monofisita copto. </a:t>
            </a:r>
            <a:endParaRPr lang="es-ES" sz="1100" dirty="0"/>
          </a:p>
        </p:txBody>
      </p:sp>
      <p:sp>
        <p:nvSpPr>
          <p:cNvPr id="3" name="Rectángulo 2"/>
          <p:cNvSpPr/>
          <p:nvPr/>
        </p:nvSpPr>
        <p:spPr>
          <a:xfrm>
            <a:off x="409853" y="2005111"/>
            <a:ext cx="6785068" cy="2943626"/>
          </a:xfrm>
          <a:prstGeom prst="rect">
            <a:avLst/>
          </a:prstGeom>
        </p:spPr>
        <p:txBody>
          <a:bodyPr wrap="square">
            <a:spAutoFit/>
          </a:bodyPr>
          <a:lstStyle/>
          <a:p>
            <a:pPr algn="r">
              <a:lnSpc>
                <a:spcPct val="107000"/>
              </a:lnSpc>
            </a:pPr>
            <a:r>
              <a:rPr lang="es-ES" sz="1100" b="1" cap="small" dirty="0">
                <a:latin typeface="Times New Roman" panose="02020603050405020304" pitchFamily="18" charset="0"/>
                <a:ea typeface="Calibri" panose="020F0502020204030204" pitchFamily="34" charset="0"/>
                <a:cs typeface="Times New Roman" panose="02020603050405020304" pitchFamily="18" charset="0"/>
              </a:rPr>
              <a:t>López Medina, María Juana</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600"/>
              </a:spcAft>
            </a:pPr>
            <a:r>
              <a:rPr lang="es-ES" sz="1100" cap="small" dirty="0">
                <a:latin typeface="Times New Roman" panose="02020603050405020304" pitchFamily="18" charset="0"/>
                <a:ea typeface="Calibri" panose="020F0502020204030204" pitchFamily="34" charset="0"/>
                <a:cs typeface="Times New Roman" panose="02020603050405020304" pitchFamily="18" charset="0"/>
              </a:rPr>
              <a:t>Universidad de Almería</a:t>
            </a:r>
          </a:p>
          <a:p>
            <a:pPr algn="r">
              <a:lnSpc>
                <a:spcPct val="107000"/>
              </a:lnSpc>
            </a:pPr>
            <a:r>
              <a:rPr lang="es-ES" sz="1100" b="1" cap="small" dirty="0">
                <a:latin typeface="Times New Roman" panose="02020603050405020304" pitchFamily="18" charset="0"/>
                <a:ea typeface="Calibri" panose="020F0502020204030204" pitchFamily="34" charset="0"/>
                <a:cs typeface="Times New Roman" panose="02020603050405020304" pitchFamily="18" charset="0"/>
              </a:rPr>
              <a:t>Enrique Aragón Núñez</a:t>
            </a:r>
          </a:p>
          <a:p>
            <a:pPr algn="r">
              <a:lnSpc>
                <a:spcPct val="107000"/>
              </a:lnSpc>
              <a:spcAft>
                <a:spcPts val="1200"/>
              </a:spcAft>
            </a:pPr>
            <a:r>
              <a:rPr lang="es-ES" sz="1100" cap="small" dirty="0">
                <a:latin typeface="Times New Roman" panose="02020603050405020304" pitchFamily="18" charset="0"/>
                <a:ea typeface="Calibri" panose="020F0502020204030204" pitchFamily="34" charset="0"/>
                <a:cs typeface="Times New Roman" panose="02020603050405020304" pitchFamily="18" charset="0"/>
              </a:rPr>
              <a:t>Universidad de Almería</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s-ES" sz="1200" cap="small" dirty="0">
                <a:latin typeface="Times New Roman" panose="02020603050405020304" pitchFamily="18" charset="0"/>
                <a:ea typeface="Calibri" panose="020F0502020204030204" pitchFamily="34" charset="0"/>
                <a:cs typeface="Times New Roman" panose="02020603050405020304" pitchFamily="18" charset="0"/>
              </a:rPr>
              <a:t>Pobreza y marginalidad a través de las </a:t>
            </a:r>
            <a:r>
              <a:rPr lang="es-ES" sz="1200" i="1" cap="small" dirty="0">
                <a:latin typeface="Times New Roman" panose="02020603050405020304" pitchFamily="18" charset="0"/>
                <a:ea typeface="Calibri" panose="020F0502020204030204" pitchFamily="34" charset="0"/>
                <a:cs typeface="Times New Roman" panose="02020603050405020304" pitchFamily="18" charset="0"/>
              </a:rPr>
              <a:t>Metamorfosis</a:t>
            </a:r>
            <a:r>
              <a:rPr lang="es-ES" sz="1200" cap="small" dirty="0">
                <a:latin typeface="Times New Roman" panose="02020603050405020304" pitchFamily="18" charset="0"/>
                <a:ea typeface="Calibri" panose="020F0502020204030204" pitchFamily="34" charset="0"/>
                <a:cs typeface="Times New Roman" panose="02020603050405020304" pitchFamily="18" charset="0"/>
              </a:rPr>
              <a:t> de Ovidio: el caso de Baucis y Filemón</a:t>
            </a:r>
            <a:endParaRPr lang="es-E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20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Resumen</a:t>
            </a:r>
            <a:r>
              <a:rPr lang="es-ES" sz="1100" i="1" dirty="0">
                <a:latin typeface="Times New Roman" panose="02020603050405020304" pitchFamily="18" charset="0"/>
                <a:ea typeface="Calibri" panose="020F0502020204030204" pitchFamily="34" charset="0"/>
                <a:cs typeface="Times New Roman" panose="02020603050405020304" pitchFamily="18" charset="0"/>
              </a:rPr>
              <a:t>: </a:t>
            </a:r>
            <a:r>
              <a:rPr lang="es-ES" sz="1100" dirty="0">
                <a:latin typeface="Times New Roman" panose="02020603050405020304" pitchFamily="18" charset="0"/>
                <a:ea typeface="Calibri" panose="020F0502020204030204" pitchFamily="34" charset="0"/>
                <a:cs typeface="Times New Roman" panose="02020603050405020304" pitchFamily="18" charset="0"/>
              </a:rPr>
              <a:t>Las </a:t>
            </a:r>
            <a:r>
              <a:rPr lang="es-ES" sz="1100" i="1" dirty="0">
                <a:latin typeface="Times New Roman" panose="02020603050405020304" pitchFamily="18" charset="0"/>
                <a:ea typeface="Calibri" panose="020F0502020204030204" pitchFamily="34" charset="0"/>
                <a:cs typeface="Times New Roman" panose="02020603050405020304" pitchFamily="18" charset="0"/>
              </a:rPr>
              <a:t>Metamorfosis</a:t>
            </a:r>
            <a:r>
              <a:rPr lang="es-ES" sz="1100" dirty="0">
                <a:latin typeface="Times New Roman" panose="02020603050405020304" pitchFamily="18" charset="0"/>
                <a:ea typeface="Calibri" panose="020F0502020204030204" pitchFamily="34" charset="0"/>
                <a:cs typeface="Times New Roman" panose="02020603050405020304" pitchFamily="18" charset="0"/>
              </a:rPr>
              <a:t> de Ovidio, uno de los compendios de mitología más completos que han llegado hasta nosotros, se consideran una expresión de su propio tiempo, donde los mitos se pueden entender como una justificación del orden social establecido. En este sentido, a lo largo de la obra se pueden analizar distintos pasajes que son una expresión de las desigualdades sociales existentes en el periodo de inicios del Principado. En este trabajo nos centraremos en aquellos vinculados con la pobreza, que a menudo están también relacionados con la marginalidad no sólo social sino también territorial, un ejemplo de ello es el episodio de Baucis y Filemón (</a:t>
            </a:r>
            <a:r>
              <a:rPr lang="es-ES" sz="1100" dirty="0" err="1">
                <a:latin typeface="Times New Roman" panose="02020603050405020304" pitchFamily="18" charset="0"/>
                <a:ea typeface="Calibri" panose="020F0502020204030204" pitchFamily="34" charset="0"/>
                <a:cs typeface="Times New Roman" panose="02020603050405020304" pitchFamily="18" charset="0"/>
              </a:rPr>
              <a:t>Ov</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r>
              <a:rPr lang="es-ES" sz="1100" i="1" dirty="0" err="1">
                <a:latin typeface="Times New Roman" panose="02020603050405020304" pitchFamily="18" charset="0"/>
                <a:ea typeface="Calibri" panose="020F0502020204030204" pitchFamily="34" charset="0"/>
                <a:cs typeface="Times New Roman" panose="02020603050405020304" pitchFamily="18" charset="0"/>
              </a:rPr>
              <a:t>Met</a:t>
            </a:r>
            <a:r>
              <a:rPr lang="es-ES" sz="1100" i="1" dirty="0">
                <a:latin typeface="Times New Roman" panose="02020603050405020304" pitchFamily="18" charset="0"/>
                <a:ea typeface="Calibri" panose="020F0502020204030204" pitchFamily="34" charset="0"/>
                <a:cs typeface="Times New Roman" panose="02020603050405020304" pitchFamily="18" charset="0"/>
              </a:rPr>
              <a:t>.</a:t>
            </a:r>
            <a:r>
              <a:rPr lang="es-ES" sz="1100" dirty="0">
                <a:latin typeface="Times New Roman" panose="02020603050405020304" pitchFamily="18" charset="0"/>
                <a:ea typeface="Calibri" panose="020F0502020204030204" pitchFamily="34" charset="0"/>
                <a:cs typeface="Times New Roman" panose="02020603050405020304" pitchFamily="18" charset="0"/>
              </a:rPr>
              <a:t> 8.624-724.). Se trata de un mito original tanto en su concepción como en su desarrollo en Ovidio y llama la atención por su relación con los grupos sociales más desfavorecidos, especialmente las unidades domésticas campesinas, y por ensalzar las virtudes de la humildad y la piedad.</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393302" y="5024255"/>
            <a:ext cx="6773067" cy="2934458"/>
          </a:xfrm>
          <a:prstGeom prst="rect">
            <a:avLst/>
          </a:prstGeom>
        </p:spPr>
        <p:txBody>
          <a:bodyPr wrap="square">
            <a:spAutoFit/>
          </a:bodyPr>
          <a:lstStyle/>
          <a:p>
            <a:pPr algn="r">
              <a:lnSpc>
                <a:spcPct val="107000"/>
              </a:lnSpc>
              <a:spcAft>
                <a:spcPts val="400"/>
              </a:spcAft>
            </a:pPr>
            <a:r>
              <a:rPr lang="es-ES" sz="1100" b="1" cap="small" dirty="0">
                <a:latin typeface="Times New Roman" panose="02020603050405020304" pitchFamily="18" charset="0"/>
                <a:ea typeface="Calibri" panose="020F0502020204030204" pitchFamily="34" charset="0"/>
                <a:cs typeface="Times New Roman" panose="02020603050405020304" pitchFamily="18" charset="0"/>
              </a:rPr>
              <a:t>Martínez Maza, </a:t>
            </a:r>
            <a:r>
              <a:rPr lang="es-ES" sz="1100" b="1" cap="small" dirty="0" err="1">
                <a:latin typeface="Times New Roman" panose="02020603050405020304" pitchFamily="18" charset="0"/>
                <a:ea typeface="Calibri" panose="020F0502020204030204" pitchFamily="34" charset="0"/>
                <a:cs typeface="Times New Roman" panose="02020603050405020304" pitchFamily="18" charset="0"/>
              </a:rPr>
              <a:t>Clelia</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1200"/>
              </a:spcAft>
            </a:pPr>
            <a:r>
              <a:rPr lang="es-ES" sz="1100" cap="small" dirty="0">
                <a:latin typeface="Times New Roman" panose="02020603050405020304" pitchFamily="18" charset="0"/>
                <a:ea typeface="Calibri" panose="020F0502020204030204" pitchFamily="34" charset="0"/>
                <a:cs typeface="Times New Roman" panose="02020603050405020304" pitchFamily="18" charset="0"/>
              </a:rPr>
              <a:t>Universidad de Málaga</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s-ES" sz="1200" cap="small" dirty="0">
                <a:latin typeface="Times New Roman" panose="02020603050405020304" pitchFamily="18" charset="0"/>
                <a:ea typeface="Calibri" panose="020F0502020204030204" pitchFamily="34" charset="0"/>
                <a:cs typeface="Times New Roman" panose="02020603050405020304" pitchFamily="18" charset="0"/>
              </a:rPr>
              <a:t>Pobres reales, pobres voluntarios: el ascetismo y la perpetuación de las desigualdades en el cristianismo tardoantiguo</a:t>
            </a:r>
            <a:r>
              <a:rPr lang="es-ES" sz="1200" dirty="0">
                <a:latin typeface="Times New Roman" panose="02020603050405020304" pitchFamily="18" charset="0"/>
                <a:ea typeface="Calibri" panose="020F0502020204030204" pitchFamily="34" charset="0"/>
                <a:cs typeface="Times New Roman" panose="02020603050405020304" pitchFamily="18" charset="0"/>
              </a:rPr>
              <a:t> </a:t>
            </a:r>
            <a:endParaRPr lang="es-E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Resumen: Aunque la renuncia a la vida terrenal y el abandono de las riquezas familiares fueron compromisos que reflejaban el inicio de una vida consagrada a dios y definieron en el imaginario cristiano tardoantiguo el retrato del buen asceta, en las fuentes hagiográficas se adivinan una gran heterogeneidad entre los fieles que integraban las comunidades monásticas primitivas. De manera previsible, son los ascetas de la elite los que han dejado mayor huella y sus vidas de renuncia y privaciones voluntarias quedan formuladas como arquetipo de conducta ideal. Menos indicios hay de los nacidos pobres: esclavos o población libre sin medios de vida que, vinculados de un modo u otro a esta alternativa vital, no reciben un trato mejor que mejore sus condiciones vitales previas. Las advertencias lanzadas desde la propia Iglesia hacia la avaricia ascética, los ataques que la población perpetra en contra de estos pobres ficticios, permite adivinar la desigualdad estructural camuflada en esa vida aparentemente igualitaria. </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AF2D74D1-39B8-300E-EAC3-D0D8026B73A9}"/>
              </a:ext>
            </a:extLst>
          </p:cNvPr>
          <p:cNvSpPr txBox="1"/>
          <p:nvPr/>
        </p:nvSpPr>
        <p:spPr>
          <a:xfrm>
            <a:off x="421854" y="8034232"/>
            <a:ext cx="6715965" cy="2028761"/>
          </a:xfrm>
          <a:prstGeom prst="rect">
            <a:avLst/>
          </a:prstGeom>
          <a:noFill/>
        </p:spPr>
        <p:txBody>
          <a:bodyPr wrap="square">
            <a:spAutoFit/>
          </a:bodyPr>
          <a:lstStyle/>
          <a:p>
            <a:pPr marL="0" marR="0" lvl="0" indent="0" algn="r" defTabSz="914400" rtl="0" eaLnBrk="1" fontAlgn="auto" latinLnBrk="0" hangingPunct="1">
              <a:lnSpc>
                <a:spcPct val="107000"/>
              </a:lnSpc>
              <a:spcBef>
                <a:spcPts val="0"/>
              </a:spcBef>
              <a:spcAft>
                <a:spcPts val="400"/>
              </a:spcAft>
              <a:buClrTx/>
              <a:buSzTx/>
              <a:buFontTx/>
              <a:buNone/>
              <a:tabLst/>
              <a:defRPr/>
            </a:pPr>
            <a:r>
              <a:rPr kumimoji="0" lang="es-ES" sz="1100" b="1" i="0" u="none" strike="noStrike" kern="1200" cap="sm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Mauro, Chiara M.</a:t>
            </a:r>
            <a:endParaRPr kumimoji="0" lang="es-E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r" defTabSz="914400" rtl="0" eaLnBrk="1" fontAlgn="auto" latinLnBrk="0" hangingPunct="1">
              <a:lnSpc>
                <a:spcPct val="107000"/>
              </a:lnSpc>
              <a:spcBef>
                <a:spcPts val="0"/>
              </a:spcBef>
              <a:spcAft>
                <a:spcPts val="1200"/>
              </a:spcAft>
              <a:buClrTx/>
              <a:buSzTx/>
              <a:buFontTx/>
              <a:buNone/>
              <a:tabLst/>
              <a:defRPr/>
            </a:pPr>
            <a:r>
              <a:rPr kumimoji="0" lang="es-ES" sz="1100" b="0" i="0" u="none" strike="noStrike" kern="1200" cap="sm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Universidad Complutense de Madrid</a:t>
            </a:r>
            <a:endParaRPr kumimoji="0" lang="es-E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600"/>
              </a:spcAft>
              <a:buClrTx/>
              <a:buSzTx/>
              <a:buFontTx/>
              <a:buNone/>
              <a:tabLst/>
              <a:defRPr/>
            </a:pPr>
            <a:r>
              <a:rPr kumimoji="0" lang="es-ES" sz="1200" b="0" i="0" u="none" strike="noStrike" kern="1200" cap="sm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Vivir al límite: los puertos como espacios de marginación y pobreza en el mundo griego antiguo</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Resumen: Los puertos siempre han sido espacios-bisagra, puntos de conexión entre dos mundos: el terrestre y el marítimo. En el imaginario griego esta </a:t>
            </a:r>
            <a:r>
              <a:rPr kumimoji="0" lang="es-ES" sz="11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liminaridad</a:t>
            </a:r>
            <a:r>
              <a:rPr kumimoji="0" 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afectaba no solo al plano físico (es decir, se reconocía efectivamente una diferencia entre la superficie terrestre y la marítima), sino también al plano político y moral: la tierra se configuraba como un espacio seguro y estructurado, así como el mar, a su vez, se consideraba como un territorio fluido, cambiante y privo de control legal.</a:t>
            </a:r>
            <a:endParaRPr kumimoji="0" lang="es-E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45997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d52ef99b-2908-4289-979e-7c27270e3690"/>
</p:tagLst>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353</TotalTime>
  <Words>10198</Words>
  <Application>Microsoft Office PowerPoint</Application>
  <PresentationFormat>Personalizado</PresentationFormat>
  <Paragraphs>241</Paragraphs>
  <Slides>15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15</vt:i4>
      </vt:variant>
    </vt:vector>
  </HeadingPairs>
  <TitlesOfParts>
    <vt:vector size="20" baseType="lpstr">
      <vt:lpstr>Arial</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Aida</dc:creator>
  <cp:lastModifiedBy>MIRIAM AMPARO VALDES GUIA</cp:lastModifiedBy>
  <cp:revision>49</cp:revision>
  <dcterms:created xsi:type="dcterms:W3CDTF">2022-12-13T13:44:52Z</dcterms:created>
  <dcterms:modified xsi:type="dcterms:W3CDTF">2023-09-29T08:51:53Z</dcterms:modified>
</cp:coreProperties>
</file>