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hRrxcfugPvp1so4t3Kd+lqDweB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a7d37a242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a7d37a24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2" name="Google Shape;3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hyperlink" Target="https://www.ucm.es/file/learning-agreement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ucm.es/file/ficha-empresa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europass.cedefop.europa.eu/es/documents/european-skills-passport/language-passport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erasmusintern.org/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ec.europa.eu/eures/public/es/homepage" TargetMode="External"/><Relationship Id="rId4" Type="http://schemas.openxmlformats.org/officeDocument/2006/relationships/hyperlink" Target="https://ec.europa.eu/eures/public/en/opportunities" TargetMode="External"/><Relationship Id="rId5" Type="http://schemas.openxmlformats.org/officeDocument/2006/relationships/hyperlink" Target="https://www.sepe.es/HomeSepe/Personas/encontrar-trabajo/empleo-europa/practicas.html" TargetMode="External"/><Relationship Id="rId6" Type="http://schemas.openxmlformats.org/officeDocument/2006/relationships/hyperlink" Target="http://www.eurodesk.eu/" TargetMode="External"/><Relationship Id="rId7" Type="http://schemas.openxmlformats.org/officeDocument/2006/relationships/hyperlink" Target="https://europa.eu/youth/go-abroad/traineeships_enhttps:/europa.eu/youth/go-abroad/traineeships_en" TargetMode="External"/><Relationship Id="rId8" Type="http://schemas.openxmlformats.org/officeDocument/2006/relationships/hyperlink" Target="https://recruitingerasmus.com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erasmuspracticas@ucm.es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1" Type="http://schemas.openxmlformats.org/officeDocument/2006/relationships/image" Target="../media/image7.png"/><Relationship Id="rId10" Type="http://schemas.openxmlformats.org/officeDocument/2006/relationships/image" Target="../media/image11.png"/><Relationship Id="rId12" Type="http://schemas.openxmlformats.org/officeDocument/2006/relationships/image" Target="../media/image4.png"/><Relationship Id="rId9" Type="http://schemas.openxmlformats.org/officeDocument/2006/relationships/image" Target="../media/image9.png"/><Relationship Id="rId5" Type="http://schemas.openxmlformats.org/officeDocument/2006/relationships/image" Target="../media/image22.pn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26.png"/><Relationship Id="rId6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ucm.es/convocatoria-alumnos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hyperlink" Target="https://www.ucm.es/file/smp23-24?ver" TargetMode="External"/><Relationship Id="rId5" Type="http://schemas.openxmlformats.org/officeDocument/2006/relationships/hyperlink" Target="https://www.ucm.es/practicas-erasmus-facultade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europa.eu/about-eu/institutions-bodies/index_en.htm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433166" y="-478"/>
            <a:ext cx="6754318" cy="6858478"/>
          </a:xfrm>
          <a:custGeom>
            <a:rect b="b" l="l" r="r" t="t"/>
            <a:pathLst>
              <a:path extrusionOk="0" h="6858478" w="675431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-478"/>
            <a:ext cx="6386947" cy="6858478"/>
          </a:xfrm>
          <a:custGeom>
            <a:rect b="b" l="l" r="r" t="t"/>
            <a:pathLst>
              <a:path extrusionOk="0" h="6858478" w="6386947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78266" y="3993706"/>
            <a:ext cx="57843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Sesión informativa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Erasmus Prácticas 23/24</a:t>
            </a:r>
            <a:endParaRPr b="1"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Doctorado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0" lang="es-ES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Convocatoria abierta hasta el </a:t>
            </a:r>
            <a:r>
              <a:rPr b="1" i="0" lang="es-ES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30 de abril de 202</a:t>
            </a:r>
            <a:r>
              <a:rPr b="1" lang="es-ES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b="1"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0" lang="es-ES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Movilidades posibles hasta </a:t>
            </a:r>
            <a:r>
              <a:rPr b="1" i="0" lang="es-ES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30 de septiembre de 202</a:t>
            </a:r>
            <a:r>
              <a:rPr b="1" lang="es-ES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b="1"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Texto&#10;&#10;Descripción generada automáticamente"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9863" y="4979560"/>
            <a:ext cx="4696887" cy="98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7270" y="345655"/>
            <a:ext cx="2931564" cy="2931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/>
          <p:nvPr/>
        </p:nvSpPr>
        <p:spPr>
          <a:xfrm>
            <a:off x="1061213" y="2379113"/>
            <a:ext cx="10158300" cy="314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Duración mínima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estancia: </a:t>
            </a:r>
            <a:r>
              <a:rPr lang="es-E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 días consecutivos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Duración máxima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360 días (12 meses, aunque la cuantía de la beca sería por un máximo de 3 meses, salvo aprobación disponibilidad mayor)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Crédito de días Erasmus: </a:t>
            </a:r>
            <a:r>
              <a:rPr b="1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360 días por ciclo de estudios 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(Grado, Máster y Doctorado). Se descuentan las estancias Erasmus previas (prácticas o estudios) a este máximo de días disponibles por ciclo de estudios.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REQUISITO INDISPENSABLE: completar la solicitud online antes de comenzar las prácticas.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</a:rPr>
              <a:t> </a:t>
            </a:r>
            <a:endParaRPr b="1" sz="1800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6794" y="917404"/>
            <a:ext cx="2712719" cy="61401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4"/>
          <p:cNvSpPr txBox="1"/>
          <p:nvPr/>
        </p:nvSpPr>
        <p:spPr>
          <a:xfrm>
            <a:off x="1061225" y="1023525"/>
            <a:ext cx="7094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DURACIÓN ERASMUS PRÁCTICAS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/>
          <p:nvPr/>
        </p:nvSpPr>
        <p:spPr>
          <a:xfrm>
            <a:off x="1085852" y="1434242"/>
            <a:ext cx="10158300" cy="452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«Durante su movilidad, cada estudiante seguirá disfrutando de las becas o préstamos con fines educativos que podría obtener normalmente para estudiar en su institución de origen. Las ayudas de movilidad Erasmus+ son compatibles con: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▪ Los sistemas nacionales y/o regionales de becas, incluidos los sistemas que ofrecen una compensación por los gastos adicionales de los estudios realizados en el extranjero.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*IMPORTANTE: COMPROBAR LAS INCOMPATIBILIDAD O LIMITACIONES DE LAS OTRAS AYUDAS RESPECTO ERASMUS PRÁCTICAS.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1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▪ Cualquier tipo de remuneración de la empresa u organización de destino.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1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▪ Con un trabajo a tiempo parcial, siempre que se desempeñen las actividades previstas en el Acuerdo de Formación. »</a:t>
            </a:r>
            <a:endParaRPr b="0" i="1" sz="1800" u="none" cap="none" strike="noStrike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/>
          <p:nvPr/>
        </p:nvSpPr>
        <p:spPr>
          <a:xfrm>
            <a:off x="2617950" y="356225"/>
            <a:ext cx="7094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COMPATIBILIDAD </a:t>
            </a:r>
            <a:r>
              <a:rPr b="1" lang="es-E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ERASMUS PRÁCTICAS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/>
          <p:nvPr/>
        </p:nvSpPr>
        <p:spPr>
          <a:xfrm>
            <a:off x="489065" y="498764"/>
            <a:ext cx="11214000" cy="56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SOLICITUD DE PARTICIPACIÓN EN EL PROGRAMA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REQUISITO INDISPENSABLE: completar la solicitud online antes de comenzar las prácticas.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SOLICITUD ONLINE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suficiente antelación a la incorporación de las prácticas (</a:t>
            </a:r>
            <a:r>
              <a:rPr b="1"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mín. 1 mes de antelación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enlace estará en la convocatoria.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subirán a la aplicación en línea los siguientes documentos: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Copia escaneada del DNI, NIE o permiso de residencia en vigor.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1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Agreement for Traineeships</a:t>
            </a: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Ficha de empresa.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Currículum Vitae, modelo EUROPASS.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Título de idiomas: nivel adecuado para el desarrollo tareas (</a:t>
            </a:r>
            <a:r>
              <a:rPr b="1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se exige certificado o título concreto</a:t>
            </a: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/>
        </p:nvSpPr>
        <p:spPr>
          <a:xfrm>
            <a:off x="332509" y="439942"/>
            <a:ext cx="11214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DOCUMENTACIÓN SOLICITUD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Modelos enlace </a:t>
            </a:r>
            <a:r>
              <a:rPr i="1" lang="es-E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Facultades y Documentación</a:t>
            </a:r>
            <a:endParaRPr/>
          </a:p>
        </p:txBody>
      </p:sp>
      <p:pic>
        <p:nvPicPr>
          <p:cNvPr id="212" name="Google Shape;212;p12"/>
          <p:cNvPicPr preferRelativeResize="0"/>
          <p:nvPr/>
        </p:nvPicPr>
        <p:blipFill rotWithShape="1">
          <a:blip r:embed="rId3">
            <a:alphaModFix/>
          </a:blip>
          <a:srcRect b="20148" l="33286" r="37176" t="14609"/>
          <a:stretch/>
        </p:blipFill>
        <p:spPr>
          <a:xfrm>
            <a:off x="6834750" y="1224900"/>
            <a:ext cx="4078498" cy="50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2"/>
          <p:cNvSpPr txBox="1"/>
          <p:nvPr/>
        </p:nvSpPr>
        <p:spPr>
          <a:xfrm>
            <a:off x="704879" y="1798604"/>
            <a:ext cx="58872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LEARNING AGREEMENT FOR TRAINEESHIPS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https://www.ucm.es/file/learning-agreement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Completado y firmado por 3 partes: estudiante, institución de destino e institución de origen.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Contactar con la </a:t>
            </a: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Oficina Erasmus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su gestión.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/>
          <p:nvPr/>
        </p:nvSpPr>
        <p:spPr>
          <a:xfrm>
            <a:off x="584613" y="1976593"/>
            <a:ext cx="55422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FICHA DE EMPRESA</a:t>
            </a: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https://www.ucm.es/file/ficha-empresa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aportar en la solicitud.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Documento Word con los datos de la institución de destino y el contacto de la persona que tutoriza las prácticas.</a:t>
            </a:r>
            <a:endParaRPr/>
          </a:p>
        </p:txBody>
      </p:sp>
      <p:pic>
        <p:nvPicPr>
          <p:cNvPr id="219" name="Google Shape;219;p13"/>
          <p:cNvPicPr preferRelativeResize="0"/>
          <p:nvPr/>
        </p:nvPicPr>
        <p:blipFill rotWithShape="1">
          <a:blip r:embed="rId4">
            <a:alphaModFix/>
          </a:blip>
          <a:srcRect b="4424" l="25531" r="25106" t="15664"/>
          <a:stretch/>
        </p:blipFill>
        <p:spPr>
          <a:xfrm>
            <a:off x="6688232" y="1389699"/>
            <a:ext cx="4628314" cy="421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7351" y="474061"/>
            <a:ext cx="2712719" cy="614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/>
        </p:nvSpPr>
        <p:spPr>
          <a:xfrm>
            <a:off x="505179" y="995377"/>
            <a:ext cx="4884300" cy="47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RECURSOS BÚSQUEDA DESTINO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Candidaturas espontáneas: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Carta de presentación, CV en </a:t>
            </a:r>
            <a:r>
              <a:rPr b="0" i="0" lang="es-ES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formato Europass</a:t>
            </a:r>
            <a:r>
              <a:rPr b="0" i="0" lang="es-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 directo con la institución por email. </a:t>
            </a:r>
            <a:endParaRPr b="0" i="0" sz="16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b="1" lang="es-ES" sz="1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RECOMENDACIÓN</a:t>
            </a:r>
            <a:r>
              <a:rPr b="1"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te decides por una Institución de Educación Superior (una </a:t>
            </a:r>
            <a:r>
              <a:rPr b="1"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</a:t>
            </a: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puedes </a:t>
            </a:r>
            <a:r>
              <a:rPr b="1"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contactar directamente con su Oficina de Relaciones Internacionales</a:t>
            </a: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informarte de la posibilidad de hacer en esa institución un Erasmus prácticas.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6"/>
          <p:cNvPicPr preferRelativeResize="0"/>
          <p:nvPr/>
        </p:nvPicPr>
        <p:blipFill rotWithShape="1">
          <a:blip r:embed="rId4">
            <a:alphaModFix/>
          </a:blip>
          <a:srcRect b="19302" l="17985" r="13700" t="11260"/>
          <a:stretch/>
        </p:blipFill>
        <p:spPr>
          <a:xfrm>
            <a:off x="5794002" y="995372"/>
            <a:ext cx="5888395" cy="336665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6"/>
          <p:cNvSpPr/>
          <p:nvPr/>
        </p:nvSpPr>
        <p:spPr>
          <a:xfrm>
            <a:off x="8448693" y="4680868"/>
            <a:ext cx="309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https://europa.eu/europass/es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/>
        </p:nvSpPr>
        <p:spPr>
          <a:xfrm>
            <a:off x="401151" y="1475063"/>
            <a:ext cx="4054500" cy="4117800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ERASMUS INTERN:</a:t>
            </a: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http://erasmusintern.org/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08940" marR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9" marR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Agencias Nacionales del programa Erasmus+ han acordado utilizar una plataforma común para la publicación de ofertas de prácticas. </a:t>
            </a:r>
            <a:endParaRPr/>
          </a:p>
          <a:p>
            <a:pPr indent="0" lvl="0" marL="89999" marR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9" marR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herramienta ha sido desarrollada por la </a:t>
            </a:r>
            <a:r>
              <a:rPr b="1" i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Erasmus Student Network</a:t>
            </a: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(ESN</a:t>
            </a: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una asociación internacional de estudiantes sin ánimo de lucro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406" y="1475587"/>
            <a:ext cx="7232394" cy="40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/>
          <p:nvPr/>
        </p:nvSpPr>
        <p:spPr>
          <a:xfrm>
            <a:off x="948890" y="412651"/>
            <a:ext cx="10294200" cy="5658300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 RECURSOS: ver pdf en nuestra web.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1"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EURES: </a:t>
            </a: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red de servicios de empleo que abarca a todos los países de la UE, además de Islandia, Liechtenstein, Noruega y Suiza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0894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1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https://ec.europa.eu/eures/public/es/homepage</a:t>
            </a:r>
            <a:endParaRPr sz="1400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0894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1"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Drop'pin @EURES: </a:t>
            </a:r>
            <a:r>
              <a:rPr lang="es-ES" sz="1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https://ec.europa.eu/eures/public/en/opportunities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red europea para la búsqueda de empleo EURES, ha desarrollado un portal específico, Drop’pin @EURES para jóvenes desempleados, en el que pueden consultarse diversas ofertas de prácticas, voluntariado, etc.</a:t>
            </a:r>
            <a:endParaRPr/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1"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SEPE</a:t>
            </a:r>
            <a:r>
              <a:rPr b="1" lang="es-E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1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https://www.sepe.es/HomeSepe/Personas/encontrar-trabajo/empleo-europa/practicas.html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1" lang="es-E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 Eurodesk:</a:t>
            </a: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http://www.eurodesk.eu</a:t>
            </a:r>
            <a:r>
              <a:rPr lang="es-ES" sz="9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s-ES" sz="14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0894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red Eurodesk ofrece servicios de información a los jóvenes y a quienes trabajan con ellos sobre las oportunidades existentes en Europa en materia de educación, formación y juventud y sobre la participación de los jóvenes en actividades europeas</a:t>
            </a: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40894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1" lang="es-E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European Youth Portal:</a:t>
            </a:r>
            <a:r>
              <a:rPr lang="es-ES" sz="1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https://europa.eu/youth/go-abroad/traineeships_en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0894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Portal Europeo de la Juventud ofrece información y oportunidades europeas y nacionales de interés para los jóvenes que viven, aprenden y trabajan en Europa.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089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u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1"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Recruiting Erasmus:</a:t>
            </a: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https://recruitingerasmus.com/</a:t>
            </a:r>
            <a:endParaRPr sz="1400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IMPORTANTE: no incurrir en gastos de alojamiento, desplazamiento, etc. hasta no obtener la confirmación de la beca Erasmus Prácticas.</a:t>
            </a:r>
            <a:endParaRPr sz="105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2"/>
          <p:cNvSpPr/>
          <p:nvPr/>
        </p:nvSpPr>
        <p:spPr>
          <a:xfrm>
            <a:off x="0" y="0"/>
            <a:ext cx="5653438" cy="6858000"/>
          </a:xfrm>
          <a:custGeom>
            <a:rect b="b" l="l" r="r" t="t"/>
            <a:pathLst>
              <a:path extrusionOk="0" h="6858000" w="6096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2"/>
          <p:cNvSpPr txBox="1"/>
          <p:nvPr/>
        </p:nvSpPr>
        <p:spPr>
          <a:xfrm>
            <a:off x="507175" y="807800"/>
            <a:ext cx="3671400" cy="4358100"/>
          </a:xfrm>
          <a:prstGeom prst="rect">
            <a:avLst/>
          </a:prstGeom>
          <a:solidFill>
            <a:srgbClr val="EA9999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 GRACIAS POR VUESTRA ATENCIÓN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 PRÁCTICAS ERASMUS: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Cristina Quintas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Oficina de Relaciones Internacionales</a:t>
            </a:r>
            <a:b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Edificio de Estudiantes – 1ª Planta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6725" lvl="0" marL="540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erasmuspracticas@ucm.es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6725" lvl="1" marL="5400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s-ES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91 394 6923</a:t>
            </a:r>
            <a:endParaRPr/>
          </a:p>
        </p:txBody>
      </p:sp>
      <p:pic>
        <p:nvPicPr>
          <p:cNvPr id="246" name="Google Shape;24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4123" y="214801"/>
            <a:ext cx="2854850" cy="285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o&#10;&#10;Descripción generada automáticamente" id="247" name="Google Shape;24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12898" y="5710687"/>
            <a:ext cx="4454779" cy="935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2143826" y="974425"/>
            <a:ext cx="7534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¿Qué es Erasmus Prácticas</a:t>
            </a:r>
            <a:r>
              <a:rPr b="1" lang="es-E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sz="4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239616" y="2248680"/>
            <a:ext cx="9815400" cy="3294000"/>
          </a:xfrm>
          <a:prstGeom prst="rect">
            <a:avLst/>
          </a:prstGeom>
          <a:gradFill>
            <a:gsLst>
              <a:gs pos="0">
                <a:srgbClr val="D1D1D1">
                  <a:alpha val="34901"/>
                </a:srgbClr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«La movilidad Erasmus para realizar </a:t>
            </a:r>
            <a:r>
              <a:rPr b="1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prácticas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tiene por finalidad contribuir a que las personas se adapten a las exigencias del mercado laboral a escala comunitaria, alcancen aptitudes específicas y mejoren su comprensión del entorno económico y social del país en cuestión, al mismo tiempo que adquieren experiencia laboral».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Durante el periodo de movilidad se desarrollarán </a:t>
            </a:r>
            <a:r>
              <a:rPr b="1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tareas y objetivos 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aprobados en el documento “Acuerdo de  Aprendizaje” (</a:t>
            </a:r>
            <a:r>
              <a:rPr i="1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Agreement for Traineeships</a:t>
            </a: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relacionadas con el área de estudio del participante. </a:t>
            </a:r>
            <a:r>
              <a:rPr b="1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Deben tener una </a:t>
            </a:r>
            <a:r>
              <a:rPr b="1" lang="es-E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naturaleza práctica </a:t>
            </a:r>
            <a:r>
              <a:rPr b="1"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(por ejemplo, formación práctica en investigación).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incluye la asistencia a cursos, seminarios o conferencias.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2ba7d37a242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850" y="1885950"/>
            <a:ext cx="25146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ba7d37a242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175" y="2771775"/>
            <a:ext cx="28098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ba7d37a242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1625" y="1919288"/>
            <a:ext cx="258127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ba7d37a242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9675" y="2767000"/>
            <a:ext cx="310515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ba7d37a242_0_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19350" y="1885950"/>
            <a:ext cx="26295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ba7d37a242_0_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87950" y="2771775"/>
            <a:ext cx="281940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ba7d37a242_0_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52175" y="4391025"/>
            <a:ext cx="380047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ba7d37a242_0_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52175" y="5051950"/>
            <a:ext cx="393382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ba7d37a242_0_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24375" y="4320963"/>
            <a:ext cx="29908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ba7d37a242_0_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71725" y="4838175"/>
            <a:ext cx="3990975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ba7d37a242_0_1"/>
          <p:cNvSpPr txBox="1"/>
          <p:nvPr/>
        </p:nvSpPr>
        <p:spPr>
          <a:xfrm>
            <a:off x="1994212" y="707475"/>
            <a:ext cx="8220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¿Por qué Erasmus Prácticas</a:t>
            </a:r>
            <a:r>
              <a:rPr b="1" lang="es-E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sz="4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5"/>
          <p:cNvGrpSpPr/>
          <p:nvPr/>
        </p:nvGrpSpPr>
        <p:grpSpPr>
          <a:xfrm>
            <a:off x="705977" y="1123888"/>
            <a:ext cx="10642100" cy="4808914"/>
            <a:chOff x="3251" y="0"/>
            <a:chExt cx="10642100" cy="4808914"/>
          </a:xfrm>
        </p:grpSpPr>
        <p:sp>
          <p:nvSpPr>
            <p:cNvPr id="128" name="Google Shape;128;p5"/>
            <p:cNvSpPr/>
            <p:nvPr/>
          </p:nvSpPr>
          <p:spPr>
            <a:xfrm>
              <a:off x="798645" y="0"/>
              <a:ext cx="9051312" cy="480891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E1E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251" y="1495302"/>
              <a:ext cx="1536456" cy="1923565"/>
            </a:xfrm>
            <a:prstGeom prst="roundRect">
              <a:avLst>
                <a:gd fmla="val 16667" name="adj"/>
              </a:avLst>
            </a:prstGeom>
            <a:solidFill>
              <a:srgbClr val="222A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78255" y="1570306"/>
              <a:ext cx="1386448" cy="1773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1" lang="es-E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Lectura de la convocatoria y la guía de trámites</a:t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778611" y="1475547"/>
              <a:ext cx="1536456" cy="1923565"/>
            </a:xfrm>
            <a:prstGeom prst="roundRect">
              <a:avLst>
                <a:gd fmla="val 16667" name="adj"/>
              </a:avLst>
            </a:prstGeom>
            <a:solidFill>
              <a:srgbClr val="222A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853615" y="1550551"/>
              <a:ext cx="1386448" cy="1773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1" lang="es-E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Búsqueda de destino</a:t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588316" y="1442674"/>
              <a:ext cx="1679438" cy="1923565"/>
            </a:xfrm>
            <a:prstGeom prst="roundRect">
              <a:avLst>
                <a:gd fmla="val 16667" name="adj"/>
              </a:avLst>
            </a:prstGeom>
            <a:solidFill>
              <a:srgbClr val="222A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3670299" y="1524657"/>
              <a:ext cx="1515472" cy="1759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1" lang="es-E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Preparar documentación y solicitud online de la beca</a:t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570966" y="1480376"/>
              <a:ext cx="1536456" cy="192356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5645970" y="1555380"/>
              <a:ext cx="1386448" cy="1773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1600"/>
                <a:buFont typeface="Calibri"/>
                <a:buNone/>
              </a:pPr>
              <a:r>
                <a:rPr b="1" lang="es-ES" sz="1600">
                  <a:solidFill>
                    <a:srgbClr val="44546A"/>
                  </a:solidFill>
                  <a:latin typeface="Calibri"/>
                  <a:ea typeface="Calibri"/>
                  <a:cs typeface="Calibri"/>
                  <a:sym typeface="Calibri"/>
                </a:rPr>
                <a:t>4. Concesión de la beca, entrega convenio, seguro y prueba de idiomas</a:t>
              </a: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7316362" y="1442674"/>
              <a:ext cx="1536456" cy="192356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7391366" y="1517678"/>
              <a:ext cx="1386448" cy="1773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1600"/>
                <a:buFont typeface="Calibri"/>
                <a:buNone/>
              </a:pPr>
              <a:r>
                <a:rPr b="1" lang="es-ES" sz="1600">
                  <a:solidFill>
                    <a:srgbClr val="44546A"/>
                  </a:solidFill>
                  <a:latin typeface="Calibri"/>
                  <a:ea typeface="Calibri"/>
                  <a:cs typeface="Calibri"/>
                  <a:sym typeface="Calibri"/>
                </a:rPr>
                <a:t>5. Comienzo de las prácticas</a:t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9108895" y="1442674"/>
              <a:ext cx="1536456" cy="192356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9183899" y="1517678"/>
              <a:ext cx="1386448" cy="1773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1600"/>
                <a:buFont typeface="Calibri"/>
                <a:buNone/>
              </a:pPr>
              <a:r>
                <a:rPr b="1" lang="es-ES" sz="1600">
                  <a:solidFill>
                    <a:srgbClr val="44546A"/>
                  </a:solidFill>
                  <a:latin typeface="Calibri"/>
                  <a:ea typeface="Calibri"/>
                  <a:cs typeface="Calibri"/>
                  <a:sym typeface="Calibri"/>
                </a:rPr>
                <a:t>6. Final de las prácticas</a:t>
              </a:r>
              <a:endParaRPr/>
            </a:p>
          </p:txBody>
        </p:sp>
      </p:grp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726" y="816879"/>
            <a:ext cx="2712719" cy="61401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4002076" y="923000"/>
            <a:ext cx="7534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Erasmus Prácticas: pasos a seguir</a:t>
            </a:r>
            <a:endParaRPr sz="3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2303" y="2393801"/>
            <a:ext cx="1807393" cy="2070397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sp>
        <p:nvSpPr>
          <p:cNvPr id="148" name="Google Shape;148;p7"/>
          <p:cNvSpPr/>
          <p:nvPr/>
        </p:nvSpPr>
        <p:spPr>
          <a:xfrm>
            <a:off x="310650" y="523980"/>
            <a:ext cx="68655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LECTURA DE LA CONVOCATORIA Y LA GUÍA DE TRÁMITES</a:t>
            </a:r>
            <a:endParaRPr sz="1600"/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 b="29272" l="12587" r="12973" t="9910"/>
          <a:stretch/>
        </p:blipFill>
        <p:spPr>
          <a:xfrm>
            <a:off x="2291696" y="2188568"/>
            <a:ext cx="8573654" cy="394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6105424" y="3159805"/>
            <a:ext cx="523701" cy="31588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82851" y="523979"/>
            <a:ext cx="2712719" cy="614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2303" y="2393801"/>
            <a:ext cx="1807393" cy="2070397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4">
            <a:alphaModFix/>
          </a:blip>
          <a:srcRect b="4774" l="12248" r="10014" t="12730"/>
          <a:stretch/>
        </p:blipFill>
        <p:spPr>
          <a:xfrm>
            <a:off x="482789" y="1326900"/>
            <a:ext cx="5710192" cy="340861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814647" y="2468796"/>
            <a:ext cx="1271848" cy="739833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5">
            <a:alphaModFix/>
          </a:blip>
          <a:srcRect b="7610" l="13132" r="14310" t="11252"/>
          <a:stretch/>
        </p:blipFill>
        <p:spPr>
          <a:xfrm>
            <a:off x="6095999" y="1934035"/>
            <a:ext cx="5843586" cy="367568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/>
          <p:nvPr/>
        </p:nvSpPr>
        <p:spPr>
          <a:xfrm>
            <a:off x="6309089" y="4834994"/>
            <a:ext cx="1022465" cy="696105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17792" y="335135"/>
            <a:ext cx="2712719" cy="61401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"/>
          <p:cNvSpPr/>
          <p:nvPr/>
        </p:nvSpPr>
        <p:spPr>
          <a:xfrm>
            <a:off x="5685905" y="5129063"/>
            <a:ext cx="507076" cy="2576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867945" y="5015242"/>
            <a:ext cx="4612913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Perfil estudiantes</a:t>
            </a: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Erasmus Prácticas es una movilidad para estudiantes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(no personal)</a:t>
            </a:r>
            <a:endParaRPr/>
          </a:p>
        </p:txBody>
      </p:sp>
      <p:sp>
        <p:nvSpPr>
          <p:cNvPr id="164" name="Google Shape;164;p8"/>
          <p:cNvSpPr txBox="1"/>
          <p:nvPr/>
        </p:nvSpPr>
        <p:spPr>
          <a:xfrm>
            <a:off x="634676" y="539250"/>
            <a:ext cx="7534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Lectura de la convocatoria</a:t>
            </a:r>
            <a:endParaRPr sz="2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1581000" y="884425"/>
            <a:ext cx="8726400" cy="7620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CONVOCATORIAS ESTUDIANTES ORI UCM</a:t>
            </a:r>
            <a:r>
              <a:rPr b="1" lang="es-ES" sz="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https://www.ucm.es/convocatoria-alumnos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4692" y="2097931"/>
            <a:ext cx="9803858" cy="198528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"/>
          <p:cNvSpPr txBox="1"/>
          <p:nvPr/>
        </p:nvSpPr>
        <p:spPr>
          <a:xfrm>
            <a:off x="1215074" y="4355829"/>
            <a:ext cx="10015500" cy="123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que completar l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solicitu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online con </a:t>
            </a:r>
            <a:r>
              <a:rPr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 antelación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comienzo de las prácticas, de forma que se tenga margen para cumplimentar todos los requisitos previos.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MÍNIMO RECOMENDABLE: </a:t>
            </a: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MES DE ANTELACIÓN</a:t>
            </a: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RESPECTO AL COMIENZO DE LA MOVILIDAD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0"/>
          <p:cNvPicPr preferRelativeResize="0"/>
          <p:nvPr/>
        </p:nvPicPr>
        <p:blipFill rotWithShape="1">
          <a:blip r:embed="rId3">
            <a:alphaModFix/>
          </a:blip>
          <a:srcRect b="17497" l="23939" r="21000" t="27251"/>
          <a:stretch/>
        </p:blipFill>
        <p:spPr>
          <a:xfrm>
            <a:off x="6425059" y="2903364"/>
            <a:ext cx="5402755" cy="325492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0"/>
          <p:cNvSpPr txBox="1"/>
          <p:nvPr/>
        </p:nvSpPr>
        <p:spPr>
          <a:xfrm>
            <a:off x="477110" y="759114"/>
            <a:ext cx="9874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ERASMUS+ CONVOCATORIA PARA LA MOVILIDAD EN PRÁCTICAS DE ESTUDIANTES DE GRADO, MÁSTER Y </a:t>
            </a:r>
            <a:r>
              <a:rPr b="1" i="1" lang="es-E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DOCTORADO</a:t>
            </a:r>
            <a:r>
              <a:rPr i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UCM.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Enlace directo a la </a:t>
            </a: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CONVOCATORIA: </a:t>
            </a:r>
            <a:r>
              <a:rPr lang="es-E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https://www.ucm.es/file/smp23-24?ver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>
            <a:off x="762917" y="3542688"/>
            <a:ext cx="5270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texto de la convocatoria, al final, se incluye la </a:t>
            </a:r>
            <a:r>
              <a:rPr b="1"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 DE TRÁMITES</a:t>
            </a: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(consulta muy recomendable)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Enlace </a:t>
            </a:r>
            <a:r>
              <a:rPr b="1" lang="es-E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“Facultades y Documentación” </a:t>
            </a:r>
            <a:r>
              <a:rPr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https://www.ucm.es/practicas-erasmus-facultades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2932684" y="2603600"/>
            <a:ext cx="930900" cy="800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7CA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644951" y="682975"/>
            <a:ext cx="7534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Lectura de la convocatoria</a:t>
            </a:r>
            <a:endParaRPr sz="2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/>
          <p:nvPr/>
        </p:nvSpPr>
        <p:spPr>
          <a:xfrm>
            <a:off x="581320" y="258064"/>
            <a:ext cx="11029500" cy="1339200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PLAZAS NO DETERMINADAS – PROCEDIMIENTO HABITUAL</a:t>
            </a:r>
            <a:endParaRPr b="1" sz="15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⮚"/>
            </a:pPr>
            <a:r>
              <a:rPr lang="es-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persona </a:t>
            </a:r>
            <a:r>
              <a:rPr b="0" i="0" lang="es-E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solicitante </a:t>
            </a:r>
            <a:r>
              <a:rPr lang="es-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aporta </a:t>
            </a:r>
            <a:r>
              <a:rPr b="0" i="0" lang="es-E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aceptación de </a:t>
            </a:r>
            <a:r>
              <a:rPr lang="es-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institución </a:t>
            </a:r>
            <a:r>
              <a:rPr b="0" i="0" lang="es-E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haya buscado por cuenta propia.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⮚"/>
            </a:pPr>
            <a:r>
              <a:rPr b="0" i="0" lang="es-E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establece un </a:t>
            </a:r>
            <a:r>
              <a:rPr b="1" i="0" lang="es-E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acuerdo académico puntual </a:t>
            </a:r>
            <a:r>
              <a:rPr b="0" i="0" lang="es-E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1" lang="es-E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Agreement for Traineeships</a:t>
            </a:r>
            <a:r>
              <a:rPr b="0" i="0" lang="es-E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para cada estancia de prácticas.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726819" y="1758146"/>
            <a:ext cx="55161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  SI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lphaUcPeriod"/>
            </a:pP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b="1"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empresa pública o privada.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lphaUcPeriod"/>
            </a:pP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organismo público </a:t>
            </a: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local, regional o nacional.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lphaUcPeriod"/>
            </a:pP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interlocutor social </a:t>
            </a: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otro </a:t>
            </a:r>
            <a:r>
              <a:rPr b="1"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representante </a:t>
            </a: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vida laboral: las cámaras de comercio, las asociaciones artesanales o profesionales y los sindicatos.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lphaUcPeriod"/>
            </a:pP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instituto de investigación</a:t>
            </a: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lphaUcPeriod"/>
            </a:pP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b="1"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fundación</a:t>
            </a: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lphaUcPeriod"/>
            </a:pP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 educativo. </a:t>
            </a: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Incluidas </a:t>
            </a:r>
            <a:r>
              <a:rPr lang="es-ES" sz="1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universidades</a:t>
            </a: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lphaUcPeriod"/>
            </a:pP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organización, asociación u </a:t>
            </a:r>
            <a:r>
              <a:rPr b="1"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</a:t>
            </a: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ánimo de lucro.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lphaUcPeriod"/>
            </a:pPr>
            <a:r>
              <a:rPr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organismo de </a:t>
            </a:r>
            <a:r>
              <a:rPr b="1" lang="es-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asesoramiento académico, orientación profesional y servicios</a:t>
            </a:r>
            <a:endParaRPr/>
          </a:p>
        </p:txBody>
      </p:sp>
      <p:sp>
        <p:nvSpPr>
          <p:cNvPr id="187" name="Google Shape;187;p4"/>
          <p:cNvSpPr txBox="1"/>
          <p:nvPr/>
        </p:nvSpPr>
        <p:spPr>
          <a:xfrm>
            <a:off x="726818" y="4451191"/>
            <a:ext cx="56406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  <a:p>
            <a:pPr indent="-2540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UcPeriod"/>
            </a:pPr>
            <a:r>
              <a:rPr b="1"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instituciones de la UE y otros organismos de la UE</a:t>
            </a: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incluidas las agencias especializadas (cuya lista exhaustiva se puede consultar en </a:t>
            </a:r>
            <a:r>
              <a:rPr lang="es-ES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http://europa.eu/about-eu/institutions-bodies/index_en.htm</a:t>
            </a: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UcPeriod"/>
            </a:pPr>
            <a:r>
              <a:rPr b="1"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Agencias Nacionales Erasmus+</a:t>
            </a: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540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4"/>
          <p:cNvPicPr preferRelativeResize="0"/>
          <p:nvPr/>
        </p:nvPicPr>
        <p:blipFill rotWithShape="1">
          <a:blip r:embed="rId4">
            <a:alphaModFix/>
          </a:blip>
          <a:srcRect b="0" l="0" r="1806" t="0"/>
          <a:stretch/>
        </p:blipFill>
        <p:spPr>
          <a:xfrm>
            <a:off x="6314775" y="2070500"/>
            <a:ext cx="5420075" cy="37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2019-11-11T13:46:19Z</dcterms:created>
  <dc:creator>CRISTINA QUINTAS GARCIANDIA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0x0101007CCB8A696161DC439858F11DBD8A7F0C</vt:lpwstr>
  </property>
</Properties>
</file>