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4" r:id="rId3"/>
    <p:sldId id="267" r:id="rId4"/>
    <p:sldId id="275" r:id="rId5"/>
    <p:sldId id="272" r:id="rId6"/>
    <p:sldId id="258" r:id="rId7"/>
    <p:sldId id="270" r:id="rId8"/>
    <p:sldId id="259" r:id="rId9"/>
    <p:sldId id="260" r:id="rId10"/>
    <p:sldId id="261" r:id="rId11"/>
    <p:sldId id="262" r:id="rId12"/>
    <p:sldId id="263" r:id="rId13"/>
    <p:sldId id="264" r:id="rId14"/>
    <p:sldId id="271" r:id="rId15"/>
    <p:sldId id="276" r:id="rId16"/>
    <p:sldId id="266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36" y="60"/>
      </p:cViewPr>
      <p:guideLst>
        <p:guide orient="horz" pos="204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34D96-ADE1-454E-BDB4-1B88B9821D70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927-33ED-4AF8-9063-D7E1F32DC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228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0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  <p:sp>
        <p:nvSpPr>
          <p:cNvPr id="155651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221E8-F03D-4BE1-8DA9-F25C6447C358}" type="slidenum">
              <a:rPr lang="es-ES" altLang="es-ES">
                <a:solidFill>
                  <a:srgbClr val="000000"/>
                </a:solidFill>
              </a:rPr>
              <a:pPr/>
              <a:t>1</a:t>
            </a:fld>
            <a:endParaRPr lang="es-ES" alt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04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7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94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45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28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48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23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994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91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172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268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535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049F9-E6E1-420D-A584-87019B4144CA}" type="datetimeFigureOut">
              <a:rPr lang="es-ES" smtClean="0"/>
              <a:t>30/10/2019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ADA3D-BE75-4EE1-86AD-BA164F5CF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5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m.es/ayudas-extraordinarias-para-estudiantes-ucm-2018-201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cionyfp.gob.es/servicios-al-ciudadano/catalogo/general/99/998142/ficha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m.es/becas-ucm-colaboracion-departamento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cionyfp.gob.es/servicios-al-ciudadano/catalogo/general/99/998142/fich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m.es/becas-ucm-excelencia-y-matricul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m.es/solicitud-ayudas-ucm-de-excelenc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Título"/>
          <p:cNvSpPr>
            <a:spLocks noGrp="1"/>
          </p:cNvSpPr>
          <p:nvPr>
            <p:ph type="ctrTitle"/>
          </p:nvPr>
        </p:nvSpPr>
        <p:spPr>
          <a:xfrm>
            <a:off x="2324100" y="2781300"/>
            <a:ext cx="7543800" cy="152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ES" altLang="es-ES" sz="24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BECAS Y AYUDAS AL ESTUDIO 2019-20</a:t>
            </a:r>
            <a:endParaRPr lang="es-ES" altLang="es-ES" sz="24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52579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s-ES" altLang="es-ES" sz="2000" dirty="0" smtClean="0">
                <a:solidFill>
                  <a:srgbClr val="454545"/>
                </a:solidFill>
                <a:latin typeface="Calibri" pitchFamily="34" charset="0"/>
              </a:rPr>
              <a:t>Vicerrectorado de Estudiantes</a:t>
            </a:r>
          </a:p>
        </p:txBody>
      </p:sp>
      <p:pic>
        <p:nvPicPr>
          <p:cNvPr id="152580" name="Picture 1" descr="C:\Users\megrocha\Desktop\Marca UCM logo negr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4594" y="254762"/>
            <a:ext cx="2682811" cy="2287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2319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AYUDAS UCM EXTRAORDINARIAS PARA SITUACIONES SOBREVENIDAS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0184" y="1816480"/>
            <a:ext cx="10515600" cy="48403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sz="2400" dirty="0"/>
              <a:t>Ayudas para atender a estudiantes que se encuentren en situaciones económicas desfavorecidas derivadas de causas sobrevenidas o imprevistas a lo largo del curso académico</a:t>
            </a:r>
            <a:r>
              <a:rPr lang="es-ES" sz="2400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400" dirty="0" smtClean="0"/>
              <a:t> </a:t>
            </a:r>
            <a:r>
              <a:rPr lang="es-ES" sz="2400" u="sng" dirty="0" smtClean="0"/>
              <a:t>Solicitudes:</a:t>
            </a:r>
            <a:endParaRPr lang="es-ES" sz="2400" u="sng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2400" dirty="0" smtClean="0"/>
              <a:t>La convocatoria se pública en mayo</a:t>
            </a:r>
            <a:r>
              <a:rPr lang="es-ES" sz="2400" dirty="0"/>
              <a:t> </a:t>
            </a:r>
            <a:r>
              <a:rPr lang="es-ES" sz="2400" dirty="0" smtClean="0"/>
              <a:t>y se resuelve en junio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400" dirty="0" smtClean="0"/>
              <a:t>Se solicita on-line a través de la página </a:t>
            </a:r>
            <a:r>
              <a:rPr lang="es-ES" sz="2400" smtClean="0"/>
              <a:t>web de la </a:t>
            </a:r>
            <a:r>
              <a:rPr lang="es-ES" sz="2400" dirty="0" smtClean="0"/>
              <a:t>UCM: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400" dirty="0">
                <a:hlinkClick r:id="rId2"/>
              </a:rPr>
              <a:t>https://</a:t>
            </a:r>
            <a:r>
              <a:rPr lang="es-ES" sz="2400" dirty="0" smtClean="0">
                <a:hlinkClick r:id="rId2"/>
              </a:rPr>
              <a:t>www.ucm.es/ayudas-extraordinarias-para-estudiantes-ucm-2018-2019</a:t>
            </a:r>
            <a:endParaRPr lang="es-ES" sz="2400" dirty="0" smtClean="0"/>
          </a:p>
          <a:p>
            <a:pPr marL="0" indent="0">
              <a:buNone/>
            </a:pPr>
            <a:r>
              <a:rPr lang="es-ES" sz="2400" u="sng" dirty="0" smtClean="0"/>
              <a:t>Condiciones </a:t>
            </a:r>
            <a:r>
              <a:rPr lang="es-ES" sz="2400" u="sng" dirty="0"/>
              <a:t>de la beca</a:t>
            </a:r>
            <a:r>
              <a:rPr lang="es-ES" sz="2400" dirty="0"/>
              <a:t>:</a:t>
            </a:r>
          </a:p>
          <a:p>
            <a:r>
              <a:rPr lang="es-ES" sz="2400" dirty="0"/>
              <a:t>Para situaciones imprevistas o sobrevenidas a lo largo del curso académico.</a:t>
            </a:r>
          </a:p>
          <a:p>
            <a:r>
              <a:rPr lang="es-ES" sz="2400" dirty="0"/>
              <a:t>Compensación de la matrícula del 50,75 y 100% para grado y 50% para Máster. 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lnSpc>
                <a:spcPct val="100000"/>
              </a:lnSpc>
              <a:buNone/>
            </a:pPr>
            <a:endParaRPr lang="es-ES" sz="2400" dirty="0" smtClean="0"/>
          </a:p>
          <a:p>
            <a:pPr marL="0" indent="0">
              <a:lnSpc>
                <a:spcPct val="100000"/>
              </a:lnSpc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726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4000" b="1" dirty="0" smtClean="0"/>
              <a:t>BECAS COLABORACIÓN EN DEPARTAMENTOS MEFP</a:t>
            </a:r>
            <a:endParaRPr lang="es-ES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3191"/>
          </a:xfrm>
        </p:spPr>
        <p:txBody>
          <a:bodyPr>
            <a:normAutofit/>
          </a:bodyPr>
          <a:lstStyle/>
          <a:p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Iniciación a la investigación y desarrollo de proyectos de colaboración durante tres horas diarias.</a:t>
            </a:r>
          </a:p>
          <a:p>
            <a:r>
              <a:rPr lang="es-ES" sz="2400" dirty="0" smtClean="0"/>
              <a:t>2.000 euros al año por desarrollo del proyecto de investigación (8 meses)</a:t>
            </a:r>
          </a:p>
          <a:p>
            <a:r>
              <a:rPr lang="es-ES" sz="2400" dirty="0" smtClean="0"/>
              <a:t>Se publica en julio-agosto en la página web de Ministerio</a:t>
            </a:r>
          </a:p>
          <a:p>
            <a:pPr marL="0" indent="0">
              <a:buNone/>
            </a:pPr>
            <a:r>
              <a:rPr lang="es-ES" sz="2400" dirty="0" smtClean="0">
                <a:hlinkClick r:id="rId2"/>
              </a:rPr>
              <a:t> http</a:t>
            </a:r>
            <a:r>
              <a:rPr lang="es-ES" sz="2400" dirty="0">
                <a:hlinkClick r:id="rId2"/>
              </a:rPr>
              <a:t>://</a:t>
            </a:r>
            <a:r>
              <a:rPr lang="es-ES" sz="2400" dirty="0" smtClean="0">
                <a:hlinkClick r:id="rId2"/>
              </a:rPr>
              <a:t>www.educacionyfp.gob.es/servicios-al-  ciudadano/catalogo/general/99/998142/ficha.html</a:t>
            </a:r>
            <a:endParaRPr lang="es-ES" sz="2400" dirty="0" smtClean="0"/>
          </a:p>
          <a:p>
            <a:r>
              <a:rPr lang="es-ES" sz="2400" dirty="0" smtClean="0"/>
              <a:t>El plazo termina en septiembre y se resuelven a primeros de octubre.</a:t>
            </a:r>
          </a:p>
          <a:p>
            <a:r>
              <a:rPr lang="es-ES" sz="2400" dirty="0" smtClean="0"/>
              <a:t>La distribución por departamentos la realiza el Consejo Social de la Universidad, y se tramitan en el servicio.</a:t>
            </a:r>
          </a:p>
          <a:p>
            <a:r>
              <a:rPr lang="es-ES" sz="2400" dirty="0" smtClean="0"/>
              <a:t>Resuelve la Comisión de Selección de Becas.</a:t>
            </a:r>
          </a:p>
          <a:p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408587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BECA UCM COLABORACIÓN DEPARTAMENTOS E INSTITUTOS UNIVERSITARIOS. 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9368" y="200850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s-ES" sz="2400" dirty="0" smtClean="0"/>
              <a:t>Iniciación en </a:t>
            </a:r>
            <a:r>
              <a:rPr lang="es-ES" sz="2400" dirty="0"/>
              <a:t>tareas de investigación vinculadas con los estudios cursados para estudiantes que vayan a finalizar los estudios oficiales de Grado o estén matriculados en 1º curso de máster</a:t>
            </a:r>
            <a:r>
              <a:rPr lang="es-ES" sz="2400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es-ES" sz="2400" dirty="0" smtClean="0"/>
              <a:t>Las solicitudes se realizan a través de la página web de </a:t>
            </a:r>
            <a:r>
              <a:rPr lang="es-ES" sz="2400" dirty="0"/>
              <a:t>la UCM: </a:t>
            </a:r>
            <a:r>
              <a:rPr lang="es-ES" sz="2400" dirty="0">
                <a:hlinkClick r:id="rId2"/>
              </a:rPr>
              <a:t>https://</a:t>
            </a:r>
            <a:r>
              <a:rPr lang="es-ES" sz="2400" dirty="0" smtClean="0">
                <a:hlinkClick r:id="rId2"/>
              </a:rPr>
              <a:t>www.ucm.es/becas-ucm-colaboracion-departamentos</a:t>
            </a:r>
            <a:endParaRPr lang="es-ES" sz="2400" dirty="0"/>
          </a:p>
          <a:p>
            <a:pPr algn="just">
              <a:lnSpc>
                <a:spcPct val="110000"/>
              </a:lnSpc>
            </a:pPr>
            <a:r>
              <a:rPr lang="es-ES" sz="2400" dirty="0"/>
              <a:t>La dotación total y única de la beca para cada uno de los beneficiarios será de 2.000 euros. La concesión de esta beca no conlleva la exención de </a:t>
            </a:r>
            <a:r>
              <a:rPr lang="es-ES" sz="2400" dirty="0" smtClean="0"/>
              <a:t>matrícula. Es compatible con la beca Ministerio.</a:t>
            </a:r>
          </a:p>
          <a:p>
            <a:pPr algn="just">
              <a:lnSpc>
                <a:spcPct val="110000"/>
              </a:lnSpc>
            </a:pPr>
            <a:r>
              <a:rPr lang="es-ES" sz="2400" dirty="0" smtClean="0"/>
              <a:t>Se requiere haber </a:t>
            </a:r>
            <a:r>
              <a:rPr lang="es-ES" sz="2400" dirty="0"/>
              <a:t>solicitado previamente la beca colaboración del Ministerio de Educación, así como reunir los requisitos académicos establecidos en dicha </a:t>
            </a:r>
            <a:r>
              <a:rPr lang="es-ES" sz="2400" dirty="0" smtClean="0"/>
              <a:t>convocatoria.</a:t>
            </a:r>
          </a:p>
          <a:p>
            <a:pPr algn="just">
              <a:lnSpc>
                <a:spcPct val="110000"/>
              </a:lnSpc>
            </a:pPr>
            <a:r>
              <a:rPr lang="es-ES" sz="2400" dirty="0"/>
              <a:t>Se publica en Septiembre y termina el 23 de octubre.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34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37693"/>
            <a:ext cx="1051560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BECAS DE FORMACIÓN PRÁCTICA UCM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6008" y="183476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 smtClean="0"/>
              <a:t>Las solicitudes se realizan a través de la página web de la UCM, on-line, cada convocatoria tiene su período de solicitud, tramitación y resolución.</a:t>
            </a:r>
          </a:p>
          <a:p>
            <a:pPr marL="0" indent="0">
              <a:buNone/>
            </a:pPr>
            <a:endParaRPr lang="es-ES" sz="2400" u="sng" dirty="0"/>
          </a:p>
          <a:p>
            <a:pPr marL="0" indent="0">
              <a:buNone/>
            </a:pPr>
            <a:r>
              <a:rPr lang="es-ES" sz="2400" u="sng" dirty="0" smtClean="0"/>
              <a:t>Becas de formación práctica básicas.</a:t>
            </a:r>
          </a:p>
          <a:p>
            <a:r>
              <a:rPr lang="es-ES" sz="2400" dirty="0" smtClean="0"/>
              <a:t>Dirigidas a estudiantes de estudios oficiales (doctorado, máster o grado).</a:t>
            </a:r>
          </a:p>
          <a:p>
            <a:r>
              <a:rPr lang="es-ES" sz="2400" dirty="0" smtClean="0"/>
              <a:t>La dedicación con carácter general será de 20 horas semanales.</a:t>
            </a:r>
          </a:p>
          <a:p>
            <a:r>
              <a:rPr lang="es-ES" sz="2400" dirty="0" smtClean="0"/>
              <a:t>Destinadas a colaborar en cualquier centro o servicio de la Universidad.</a:t>
            </a:r>
          </a:p>
          <a:p>
            <a:r>
              <a:rPr lang="es-ES" sz="2400" dirty="0" smtClean="0"/>
              <a:t>Se publican a lo largo de año.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714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/>
              <a:t>BECAS DE FORMACIÓN PRÁCTICA </a:t>
            </a:r>
            <a:r>
              <a:rPr lang="es-ES" sz="3600" b="1" dirty="0" smtClean="0"/>
              <a:t>UCM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400" u="sng" dirty="0"/>
              <a:t>Becas de formación práctica especializadas</a:t>
            </a:r>
          </a:p>
          <a:p>
            <a:r>
              <a:rPr lang="es-ES" sz="2400" dirty="0"/>
              <a:t>Dirigidas a egresados o titulados.</a:t>
            </a:r>
          </a:p>
          <a:p>
            <a:r>
              <a:rPr lang="es-ES" sz="2400" dirty="0"/>
              <a:t>La dedicación con carácter general será de 30-35 horas semanales.</a:t>
            </a:r>
          </a:p>
          <a:p>
            <a:r>
              <a:rPr lang="es-ES" sz="2400" dirty="0"/>
              <a:t>Destinadas a colaborar en cualquier centro o servicio de la Universidad.</a:t>
            </a:r>
          </a:p>
          <a:p>
            <a:r>
              <a:rPr lang="es-ES" sz="2400" dirty="0"/>
              <a:t>Se publican a lo largo de año.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77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763894"/>
              </p:ext>
            </p:extLst>
          </p:nvPr>
        </p:nvGraphicFramePr>
        <p:xfrm>
          <a:off x="4002405" y="1946636"/>
          <a:ext cx="4918710" cy="15122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32840">
                  <a:extLst>
                    <a:ext uri="{9D8B030D-6E8A-4147-A177-3AD203B41FA5}">
                      <a16:colId xmlns:a16="http://schemas.microsoft.com/office/drawing/2014/main" xmlns="" val="2458997317"/>
                    </a:ext>
                  </a:extLst>
                </a:gridCol>
                <a:gridCol w="1360170">
                  <a:extLst>
                    <a:ext uri="{9D8B030D-6E8A-4147-A177-3AD203B41FA5}">
                      <a16:colId xmlns:a16="http://schemas.microsoft.com/office/drawing/2014/main" xmlns="" val="2851677751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xmlns="" val="3956306983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xmlns="" val="1169944325"/>
                    </a:ext>
                  </a:extLst>
                </a:gridCol>
              </a:tblGrid>
              <a:tr h="331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Convocatorias Sept-Diciembre 2018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Convocatorias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2019 (hasta junio)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Total Convocatorias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1105306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Convocatorias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30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36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66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1166093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 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 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0339921"/>
                  </a:ext>
                </a:extLst>
              </a:tr>
              <a:tr h="256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Altas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Bajas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Prórrogas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7644041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Situación de beneficiarios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423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187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311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87469112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112825"/>
              </p:ext>
            </p:extLst>
          </p:nvPr>
        </p:nvGraphicFramePr>
        <p:xfrm>
          <a:off x="3884295" y="3683087"/>
          <a:ext cx="5036820" cy="2707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1845">
                  <a:extLst>
                    <a:ext uri="{9D8B030D-6E8A-4147-A177-3AD203B41FA5}">
                      <a16:colId xmlns:a16="http://schemas.microsoft.com/office/drawing/2014/main" xmlns="" val="86900625"/>
                    </a:ext>
                  </a:extLst>
                </a:gridCol>
                <a:gridCol w="837565">
                  <a:extLst>
                    <a:ext uri="{9D8B030D-6E8A-4147-A177-3AD203B41FA5}">
                      <a16:colId xmlns:a16="http://schemas.microsoft.com/office/drawing/2014/main" xmlns="" val="2317906013"/>
                    </a:ext>
                  </a:extLst>
                </a:gridCol>
                <a:gridCol w="1059815">
                  <a:extLst>
                    <a:ext uri="{9D8B030D-6E8A-4147-A177-3AD203B41FA5}">
                      <a16:colId xmlns:a16="http://schemas.microsoft.com/office/drawing/2014/main" xmlns="" val="2957787785"/>
                    </a:ext>
                  </a:extLst>
                </a:gridCol>
                <a:gridCol w="1271270">
                  <a:extLst>
                    <a:ext uri="{9D8B030D-6E8A-4147-A177-3AD203B41FA5}">
                      <a16:colId xmlns:a16="http://schemas.microsoft.com/office/drawing/2014/main" xmlns="" val="3718247206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xmlns="" val="8396332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45021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EVOLUCIÓN BECAS DE FORMACIÓN PRÁCTICA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8114917"/>
                  </a:ext>
                </a:extLst>
              </a:tr>
              <a:tr h="391795">
                <a:tc>
                  <a:txBody>
                    <a:bodyPr/>
                    <a:lstStyle/>
                    <a:p>
                      <a:pPr marL="9017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Período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5113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Becas Básicas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Becas Especializadas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239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Alta Especialización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Presupuesto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863955123"/>
                  </a:ext>
                </a:extLst>
              </a:tr>
              <a:tr h="383540">
                <a:tc>
                  <a:txBody>
                    <a:bodyPr/>
                    <a:lstStyle/>
                    <a:p>
                      <a:pPr marL="270510" indent="-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2016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223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61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1.351.891,00 €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085619636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marL="9017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2017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353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78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2.056.789.11€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5516897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marL="9017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2018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322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83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9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1.990.758,00 €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684558186"/>
                  </a:ext>
                </a:extLst>
              </a:tr>
              <a:tr h="404495">
                <a:tc>
                  <a:txBody>
                    <a:bodyPr/>
                    <a:lstStyle/>
                    <a:p>
                      <a:pPr marL="9017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2019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316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85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11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2.124.734,44 €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294729992"/>
                  </a:ext>
                </a:extLst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/>
              <a:t>BECAS DE FORMACIÓN PRÁCTICA </a:t>
            </a:r>
            <a:r>
              <a:rPr lang="es-ES" sz="3600" b="1" dirty="0" smtClean="0"/>
              <a:t>UCM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837056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s-ES" sz="3600" dirty="0" smtClean="0"/>
          </a:p>
          <a:p>
            <a:pPr algn="r"/>
            <a:endParaRPr lang="es-ES" sz="3600" dirty="0"/>
          </a:p>
          <a:p>
            <a:pPr algn="r"/>
            <a:endParaRPr lang="es-ES" sz="3600" dirty="0" smtClean="0"/>
          </a:p>
          <a:p>
            <a:pPr algn="r"/>
            <a:endParaRPr lang="es-ES" sz="3600" dirty="0"/>
          </a:p>
          <a:p>
            <a:pPr algn="r"/>
            <a:endParaRPr lang="es-ES" sz="3600" dirty="0" smtClean="0"/>
          </a:p>
          <a:p>
            <a:pPr marL="0" indent="0" algn="r">
              <a:buNone/>
            </a:pPr>
            <a:r>
              <a:rPr lang="es-ES" sz="3600" dirty="0" smtClean="0"/>
              <a:t>Vicerrectorado de Estudiantes</a:t>
            </a:r>
          </a:p>
          <a:p>
            <a:pPr marL="0" indent="0" algn="r">
              <a:buNone/>
            </a:pPr>
            <a:r>
              <a:rPr lang="es-ES" sz="2000" dirty="0" smtClean="0"/>
              <a:t>Servicio de Becas y Ayudas al estudio</a:t>
            </a:r>
            <a:endParaRPr lang="es-E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7679"/>
            <a:ext cx="3800856" cy="352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03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sz="2600" dirty="0" smtClean="0"/>
              <a:t>Tipos de convocatorias:</a:t>
            </a:r>
          </a:p>
          <a:p>
            <a:pPr marL="0" indent="0">
              <a:buNone/>
            </a:pPr>
            <a:endParaRPr lang="es-ES" sz="1600" dirty="0" smtClean="0"/>
          </a:p>
          <a:p>
            <a:r>
              <a:rPr lang="es-ES" sz="2600" dirty="0" smtClean="0"/>
              <a:t>Socio-económicas</a:t>
            </a:r>
          </a:p>
          <a:p>
            <a:pPr marL="457200" lvl="1" indent="0">
              <a:buNone/>
            </a:pPr>
            <a:r>
              <a:rPr lang="es-ES" sz="2300" dirty="0" smtClean="0"/>
              <a:t>Son becas dirigidas a ayudar económicamente a los estudiantes con menos recursos.</a:t>
            </a:r>
          </a:p>
          <a:p>
            <a:pPr lvl="1"/>
            <a:r>
              <a:rPr lang="es-ES" sz="2100" dirty="0" smtClean="0"/>
              <a:t>MEFP</a:t>
            </a:r>
          </a:p>
          <a:p>
            <a:pPr lvl="1"/>
            <a:r>
              <a:rPr lang="es-ES" sz="2100" dirty="0" smtClean="0"/>
              <a:t>UCM, con subvención parcial de la Comunidad de Madrid.</a:t>
            </a:r>
          </a:p>
          <a:p>
            <a:pPr lvl="1"/>
            <a:r>
              <a:rPr lang="es-ES" sz="2100" dirty="0" smtClean="0"/>
              <a:t>Otras: Gobierno Vasco, etc.</a:t>
            </a:r>
          </a:p>
          <a:p>
            <a:r>
              <a:rPr lang="es-ES" sz="2600" dirty="0" smtClean="0"/>
              <a:t>Becas al rendimiento</a:t>
            </a:r>
          </a:p>
          <a:p>
            <a:pPr lvl="1"/>
            <a:r>
              <a:rPr lang="es-ES" sz="1900" dirty="0" smtClean="0"/>
              <a:t>UCM</a:t>
            </a:r>
          </a:p>
          <a:p>
            <a:r>
              <a:rPr lang="es-ES" sz="2600" dirty="0" smtClean="0"/>
              <a:t>Becas de formación práctica</a:t>
            </a:r>
          </a:p>
          <a:p>
            <a:pPr lvl="1"/>
            <a:r>
              <a:rPr lang="es-ES" sz="1900" dirty="0" smtClean="0"/>
              <a:t>Básicas</a:t>
            </a:r>
          </a:p>
          <a:p>
            <a:pPr lvl="1"/>
            <a:r>
              <a:rPr lang="es-ES" sz="1900" dirty="0" smtClean="0"/>
              <a:t>Especializadas</a:t>
            </a:r>
          </a:p>
          <a:p>
            <a:r>
              <a:rPr lang="es-ES" sz="2600" dirty="0" smtClean="0"/>
              <a:t>Premios</a:t>
            </a:r>
          </a:p>
          <a:p>
            <a:r>
              <a:rPr lang="es-ES" sz="2600" dirty="0" smtClean="0">
                <a:solidFill>
                  <a:schemeClr val="accent1">
                    <a:lumMod val="50000"/>
                  </a:schemeClr>
                </a:solidFill>
              </a:rPr>
              <a:t>Nuevas convocatorias previstas 2020: Becas postgrado para estudiantes latinoamericanos</a:t>
            </a:r>
          </a:p>
          <a:p>
            <a:pPr marL="457200" lvl="1" indent="0">
              <a:buNone/>
            </a:pPr>
            <a:endParaRPr lang="es-ES" sz="2200" dirty="0" smtClean="0"/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8104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BECAS Y AYUDAS AL ESTUDIO 2019-20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376848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5"/>
          <p:cNvSpPr txBox="1"/>
          <p:nvPr/>
        </p:nvSpPr>
        <p:spPr>
          <a:xfrm>
            <a:off x="7926000" y="124941"/>
            <a:ext cx="166830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algn="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900" b="1" spc="-19" dirty="0">
                <a:solidFill>
                  <a:prstClr val="white"/>
                </a:solidFill>
                <a:latin typeface="Arial"/>
                <a:cs typeface="Arial"/>
              </a:rPr>
              <a:t>Becas y Ayudas</a:t>
            </a:r>
            <a:endParaRPr sz="9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2467822" y="6443165"/>
            <a:ext cx="166830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sz="900" b="1" spc="-19" dirty="0">
                <a:solidFill>
                  <a:srgbClr val="434343"/>
                </a:solidFill>
                <a:latin typeface="Arial"/>
                <a:cs typeface="Arial"/>
              </a:rPr>
              <a:t>V</a:t>
            </a:r>
            <a:r>
              <a:rPr sz="900" b="1" dirty="0">
                <a:solidFill>
                  <a:srgbClr val="434343"/>
                </a:solidFill>
                <a:latin typeface="Arial"/>
                <a:cs typeface="Arial"/>
              </a:rPr>
              <a:t>icerr</a:t>
            </a:r>
            <a:r>
              <a:rPr sz="900" b="1" spc="4" dirty="0">
                <a:solidFill>
                  <a:srgbClr val="434343"/>
                </a:solidFill>
                <a:latin typeface="Arial"/>
                <a:cs typeface="Arial"/>
              </a:rPr>
              <a:t>e</a:t>
            </a:r>
            <a:r>
              <a:rPr sz="900" b="1" spc="-8" dirty="0">
                <a:solidFill>
                  <a:srgbClr val="434343"/>
                </a:solidFill>
                <a:latin typeface="Arial"/>
                <a:cs typeface="Arial"/>
              </a:rPr>
              <a:t>c</a:t>
            </a:r>
            <a:r>
              <a:rPr sz="900" b="1" spc="-4" dirty="0">
                <a:solidFill>
                  <a:srgbClr val="434343"/>
                </a:solidFill>
                <a:latin typeface="Arial"/>
                <a:cs typeface="Arial"/>
              </a:rPr>
              <a:t>to</a:t>
            </a:r>
            <a:r>
              <a:rPr sz="900" b="1" dirty="0">
                <a:solidFill>
                  <a:srgbClr val="434343"/>
                </a:solidFill>
                <a:latin typeface="Arial"/>
                <a:cs typeface="Arial"/>
              </a:rPr>
              <a:t>r</a:t>
            </a:r>
            <a:r>
              <a:rPr sz="900" b="1" spc="-8" dirty="0">
                <a:solidFill>
                  <a:srgbClr val="434343"/>
                </a:solidFill>
                <a:latin typeface="Arial"/>
                <a:cs typeface="Arial"/>
              </a:rPr>
              <a:t>a</a:t>
            </a:r>
            <a:r>
              <a:rPr sz="900" b="1" spc="-4" dirty="0">
                <a:solidFill>
                  <a:srgbClr val="434343"/>
                </a:solidFill>
                <a:latin typeface="Arial"/>
                <a:cs typeface="Arial"/>
              </a:rPr>
              <a:t>d</a:t>
            </a:r>
            <a:r>
              <a:rPr sz="900" b="1" dirty="0">
                <a:solidFill>
                  <a:srgbClr val="434343"/>
                </a:solidFill>
                <a:latin typeface="Arial"/>
                <a:cs typeface="Arial"/>
              </a:rPr>
              <a:t>o</a:t>
            </a:r>
            <a:r>
              <a:rPr sz="900" b="1" spc="-19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900" b="1" spc="-4" dirty="0">
                <a:solidFill>
                  <a:srgbClr val="434343"/>
                </a:solidFill>
                <a:latin typeface="Arial"/>
                <a:cs typeface="Arial"/>
              </a:rPr>
              <a:t>d</a:t>
            </a:r>
            <a:r>
              <a:rPr sz="900" b="1" dirty="0">
                <a:solidFill>
                  <a:srgbClr val="434343"/>
                </a:solidFill>
                <a:latin typeface="Arial"/>
                <a:cs typeface="Arial"/>
              </a:rPr>
              <a:t>e</a:t>
            </a:r>
            <a:r>
              <a:rPr sz="900" b="1" spc="4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434343"/>
                </a:solidFill>
                <a:latin typeface="Arial"/>
                <a:cs typeface="Arial"/>
              </a:rPr>
              <a:t>Es</a:t>
            </a:r>
            <a:r>
              <a:rPr sz="900" b="1" spc="-4" dirty="0">
                <a:solidFill>
                  <a:srgbClr val="434343"/>
                </a:solidFill>
                <a:latin typeface="Arial"/>
                <a:cs typeface="Arial"/>
              </a:rPr>
              <a:t>tud</a:t>
            </a:r>
            <a:r>
              <a:rPr sz="900" b="1" dirty="0">
                <a:solidFill>
                  <a:srgbClr val="434343"/>
                </a:solidFill>
                <a:latin typeface="Arial"/>
                <a:cs typeface="Arial"/>
              </a:rPr>
              <a:t>ia</a:t>
            </a:r>
            <a:r>
              <a:rPr sz="900" b="1" spc="-4" dirty="0">
                <a:solidFill>
                  <a:srgbClr val="434343"/>
                </a:solidFill>
                <a:latin typeface="Arial"/>
                <a:cs typeface="Arial"/>
              </a:rPr>
              <a:t>nt</a:t>
            </a:r>
            <a:r>
              <a:rPr sz="900" b="1" dirty="0">
                <a:solidFill>
                  <a:srgbClr val="434343"/>
                </a:solidFill>
                <a:latin typeface="Arial"/>
                <a:cs typeface="Arial"/>
              </a:rPr>
              <a:t>es</a:t>
            </a:r>
            <a:endParaRPr sz="9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60355"/>
              </p:ext>
            </p:extLst>
          </p:nvPr>
        </p:nvGraphicFramePr>
        <p:xfrm>
          <a:off x="2312257" y="878305"/>
          <a:ext cx="7556846" cy="4645978"/>
        </p:xfrm>
        <a:graphic>
          <a:graphicData uri="http://schemas.openxmlformats.org/drawingml/2006/table">
            <a:tbl>
              <a:tblPr/>
              <a:tblGrid>
                <a:gridCol w="1002042">
                  <a:extLst>
                    <a:ext uri="{9D8B030D-6E8A-4147-A177-3AD203B41FA5}">
                      <a16:colId xmlns:a16="http://schemas.microsoft.com/office/drawing/2014/main" xmlns="" val="2705598416"/>
                    </a:ext>
                  </a:extLst>
                </a:gridCol>
                <a:gridCol w="159692">
                  <a:extLst>
                    <a:ext uri="{9D8B030D-6E8A-4147-A177-3AD203B41FA5}">
                      <a16:colId xmlns:a16="http://schemas.microsoft.com/office/drawing/2014/main" xmlns="" val="3166645972"/>
                    </a:ext>
                  </a:extLst>
                </a:gridCol>
                <a:gridCol w="331196">
                  <a:extLst>
                    <a:ext uri="{9D8B030D-6E8A-4147-A177-3AD203B41FA5}">
                      <a16:colId xmlns:a16="http://schemas.microsoft.com/office/drawing/2014/main" xmlns="" val="3490016078"/>
                    </a:ext>
                  </a:extLst>
                </a:gridCol>
                <a:gridCol w="157719">
                  <a:extLst>
                    <a:ext uri="{9D8B030D-6E8A-4147-A177-3AD203B41FA5}">
                      <a16:colId xmlns:a16="http://schemas.microsoft.com/office/drawing/2014/main" xmlns="" val="2177769175"/>
                    </a:ext>
                  </a:extLst>
                </a:gridCol>
                <a:gridCol w="342795">
                  <a:extLst>
                    <a:ext uri="{9D8B030D-6E8A-4147-A177-3AD203B41FA5}">
                      <a16:colId xmlns:a16="http://schemas.microsoft.com/office/drawing/2014/main" xmlns="" val="2097630958"/>
                    </a:ext>
                  </a:extLst>
                </a:gridCol>
                <a:gridCol w="146120">
                  <a:extLst>
                    <a:ext uri="{9D8B030D-6E8A-4147-A177-3AD203B41FA5}">
                      <a16:colId xmlns:a16="http://schemas.microsoft.com/office/drawing/2014/main" xmlns="" val="1036266638"/>
                    </a:ext>
                  </a:extLst>
                </a:gridCol>
                <a:gridCol w="392895">
                  <a:extLst>
                    <a:ext uri="{9D8B030D-6E8A-4147-A177-3AD203B41FA5}">
                      <a16:colId xmlns:a16="http://schemas.microsoft.com/office/drawing/2014/main" xmlns="" val="2429886688"/>
                    </a:ext>
                  </a:extLst>
                </a:gridCol>
                <a:gridCol w="205914">
                  <a:extLst>
                    <a:ext uri="{9D8B030D-6E8A-4147-A177-3AD203B41FA5}">
                      <a16:colId xmlns:a16="http://schemas.microsoft.com/office/drawing/2014/main" xmlns="" val="943041117"/>
                    </a:ext>
                  </a:extLst>
                </a:gridCol>
                <a:gridCol w="390854">
                  <a:extLst>
                    <a:ext uri="{9D8B030D-6E8A-4147-A177-3AD203B41FA5}">
                      <a16:colId xmlns:a16="http://schemas.microsoft.com/office/drawing/2014/main" xmlns="" val="3886368808"/>
                    </a:ext>
                  </a:extLst>
                </a:gridCol>
                <a:gridCol w="154002">
                  <a:extLst>
                    <a:ext uri="{9D8B030D-6E8A-4147-A177-3AD203B41FA5}">
                      <a16:colId xmlns:a16="http://schemas.microsoft.com/office/drawing/2014/main" xmlns="" val="633460842"/>
                    </a:ext>
                  </a:extLst>
                </a:gridCol>
                <a:gridCol w="327262">
                  <a:extLst>
                    <a:ext uri="{9D8B030D-6E8A-4147-A177-3AD203B41FA5}">
                      <a16:colId xmlns:a16="http://schemas.microsoft.com/office/drawing/2014/main" xmlns="" val="2892197266"/>
                    </a:ext>
                  </a:extLst>
                </a:gridCol>
                <a:gridCol w="134751">
                  <a:extLst>
                    <a:ext uri="{9D8B030D-6E8A-4147-A177-3AD203B41FA5}">
                      <a16:colId xmlns:a16="http://schemas.microsoft.com/office/drawing/2014/main" xmlns="" val="2149009529"/>
                    </a:ext>
                  </a:extLst>
                </a:gridCol>
                <a:gridCol w="346513">
                  <a:extLst>
                    <a:ext uri="{9D8B030D-6E8A-4147-A177-3AD203B41FA5}">
                      <a16:colId xmlns:a16="http://schemas.microsoft.com/office/drawing/2014/main" xmlns="" val="589479336"/>
                    </a:ext>
                  </a:extLst>
                </a:gridCol>
                <a:gridCol w="115500">
                  <a:extLst>
                    <a:ext uri="{9D8B030D-6E8A-4147-A177-3AD203B41FA5}">
                      <a16:colId xmlns:a16="http://schemas.microsoft.com/office/drawing/2014/main" xmlns="" val="1477076622"/>
                    </a:ext>
                  </a:extLst>
                </a:gridCol>
                <a:gridCol w="471637">
                  <a:extLst>
                    <a:ext uri="{9D8B030D-6E8A-4147-A177-3AD203B41FA5}">
                      <a16:colId xmlns:a16="http://schemas.microsoft.com/office/drawing/2014/main" xmlns="" val="2524723936"/>
                    </a:ext>
                  </a:extLst>
                </a:gridCol>
                <a:gridCol w="118307">
                  <a:extLst>
                    <a:ext uri="{9D8B030D-6E8A-4147-A177-3AD203B41FA5}">
                      <a16:colId xmlns:a16="http://schemas.microsoft.com/office/drawing/2014/main" xmlns="" val="2610149017"/>
                    </a:ext>
                  </a:extLst>
                </a:gridCol>
                <a:gridCol w="477701">
                  <a:extLst>
                    <a:ext uri="{9D8B030D-6E8A-4147-A177-3AD203B41FA5}">
                      <a16:colId xmlns:a16="http://schemas.microsoft.com/office/drawing/2014/main" xmlns="" val="709307616"/>
                    </a:ext>
                  </a:extLst>
                </a:gridCol>
                <a:gridCol w="164388">
                  <a:extLst>
                    <a:ext uri="{9D8B030D-6E8A-4147-A177-3AD203B41FA5}">
                      <a16:colId xmlns:a16="http://schemas.microsoft.com/office/drawing/2014/main" xmlns="" val="1012291722"/>
                    </a:ext>
                  </a:extLst>
                </a:gridCol>
                <a:gridCol w="313921">
                  <a:extLst>
                    <a:ext uri="{9D8B030D-6E8A-4147-A177-3AD203B41FA5}">
                      <a16:colId xmlns:a16="http://schemas.microsoft.com/office/drawing/2014/main" xmlns="" val="536880796"/>
                    </a:ext>
                  </a:extLst>
                </a:gridCol>
                <a:gridCol w="119216">
                  <a:extLst>
                    <a:ext uri="{9D8B030D-6E8A-4147-A177-3AD203B41FA5}">
                      <a16:colId xmlns:a16="http://schemas.microsoft.com/office/drawing/2014/main" xmlns="" val="1089700745"/>
                    </a:ext>
                  </a:extLst>
                </a:gridCol>
                <a:gridCol w="359093">
                  <a:extLst>
                    <a:ext uri="{9D8B030D-6E8A-4147-A177-3AD203B41FA5}">
                      <a16:colId xmlns:a16="http://schemas.microsoft.com/office/drawing/2014/main" xmlns="" val="1821274650"/>
                    </a:ext>
                  </a:extLst>
                </a:gridCol>
                <a:gridCol w="141421">
                  <a:extLst>
                    <a:ext uri="{9D8B030D-6E8A-4147-A177-3AD203B41FA5}">
                      <a16:colId xmlns:a16="http://schemas.microsoft.com/office/drawing/2014/main" xmlns="" val="199049824"/>
                    </a:ext>
                  </a:extLst>
                </a:gridCol>
                <a:gridCol w="462012">
                  <a:extLst>
                    <a:ext uri="{9D8B030D-6E8A-4147-A177-3AD203B41FA5}">
                      <a16:colId xmlns:a16="http://schemas.microsoft.com/office/drawing/2014/main" xmlns="" val="979874901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xmlns="" val="900738089"/>
                    </a:ext>
                  </a:extLst>
                </a:gridCol>
              </a:tblGrid>
              <a:tr h="127648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08/10/2019</a:t>
                      </a: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6864455"/>
                  </a:ext>
                </a:extLst>
              </a:tr>
              <a:tr h="327099">
                <a:tc>
                  <a:txBody>
                    <a:bodyPr/>
                    <a:lstStyle/>
                    <a:p>
                      <a:pPr algn="ctr" fontAlgn="b"/>
                      <a:endParaRPr lang="es-E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COMPARATIVA DATOS DE BECAS CURSOS ANTERIORES</a:t>
                      </a: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0349721"/>
                  </a:ext>
                </a:extLst>
              </a:tr>
              <a:tr h="315131">
                <a:tc>
                  <a:txBody>
                    <a:bodyPr/>
                    <a:lstStyle/>
                    <a:p>
                      <a:pPr algn="l" fontAlgn="b"/>
                      <a:endParaRPr lang="es-E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CONVOCATORIAS 2016-17</a:t>
                      </a: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CONVOCATORIAS 2017-18</a:t>
                      </a: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CONVOCATORIAS 2018-19</a:t>
                      </a: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2519350"/>
                  </a:ext>
                </a:extLst>
              </a:tr>
              <a:tr h="27204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BECA/AYUDA</a:t>
                      </a: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Solicitadas</a:t>
                      </a: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</a:t>
                      </a: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Concedidas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Denegadas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Importe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Solicitadas</a:t>
                      </a: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</a:t>
                      </a: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Concedidas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Denegadas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Importe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Solicitadas</a:t>
                      </a: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</a:t>
                      </a:r>
                    </a:p>
                  </a:txBody>
                  <a:tcPr marL="3364" marR="3364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Concedidas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Denegadas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Importe</a:t>
                      </a:r>
                      <a:b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</a:t>
                      </a:r>
                    </a:p>
                  </a:txBody>
                  <a:tcPr marL="3364" marR="3364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902072"/>
                  </a:ext>
                </a:extLst>
              </a:tr>
              <a:tr h="3590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</a:t>
                      </a:r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UCM</a:t>
                      </a:r>
                    </a:p>
                    <a:p>
                      <a:pPr algn="l" fontAlgn="ctr"/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GRADO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648.746,00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881.683,65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4.525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758.454,72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3825774"/>
                  </a:ext>
                </a:extLst>
              </a:tr>
              <a:tr h="3590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UCM MASTER </a:t>
                      </a:r>
                      <a:endParaRPr lang="es-E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160.410,49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241.691,30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269.717,45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2611556"/>
                  </a:ext>
                </a:extLst>
              </a:tr>
              <a:tr h="3470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SOBREVENIDAS</a:t>
                      </a: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176.317,03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215.871,90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131.689,07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2111936"/>
                  </a:ext>
                </a:extLst>
              </a:tr>
              <a:tr h="279229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UCM MASTER </a:t>
                      </a:r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EXCELENCIA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248.168,49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261.030,33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269.884,21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8721718"/>
                  </a:ext>
                </a:extLst>
              </a:tr>
              <a:tr h="376961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DPTO. UCM</a:t>
                      </a: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86.000,00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124.000,00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198.000,00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7253924"/>
                  </a:ext>
                </a:extLst>
              </a:tr>
              <a:tr h="376961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ACOGIDA REFUGIADOS</a:t>
                      </a: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30.073,90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68.453,72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87.230,27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7592053"/>
                  </a:ext>
                </a:extLst>
              </a:tr>
              <a:tr h="3111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GOBIERNO VASCO</a:t>
                      </a: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82.045,18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116.419,56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109.864,30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1483501"/>
                  </a:ext>
                </a:extLst>
              </a:tr>
              <a:tr h="33507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DPTO </a:t>
                      </a:r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MEFP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370.000,00   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372.000,00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380.000,00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6734819"/>
                  </a:ext>
                </a:extLst>
              </a:tr>
              <a:tr h="4108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</a:t>
                      </a:r>
                      <a:r>
                        <a:rPr lang="es-E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MEFP 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25.868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10.133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14.303.499,70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25.618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15799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9.819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13.662.537,06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25.171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15.945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9.226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13.212.283,47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3935532"/>
                  </a:ext>
                </a:extLst>
              </a:tr>
              <a:tr h="4108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TOTALES</a:t>
                      </a:r>
                    </a:p>
                  </a:txBody>
                  <a:tcPr marL="36000" marR="0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29.516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17.249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12.279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16.105.260,79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31.070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17.653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13.417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15.943.687,52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31.803</a:t>
                      </a:r>
                    </a:p>
                  </a:txBody>
                  <a:tcPr marL="3364" marR="50461" marT="33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17.662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14.148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15.420.094,81</a:t>
                      </a:r>
                    </a:p>
                  </a:txBody>
                  <a:tcPr marL="3364" marR="50461" marT="3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3406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04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0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smtClean="0"/>
              <a:t>Datos destacables de los programas de becas:</a:t>
            </a:r>
          </a:p>
          <a:p>
            <a:pPr lvl="1" algn="just"/>
            <a:r>
              <a:rPr lang="es-ES" dirty="0" smtClean="0"/>
              <a:t>Las solicitudes de becas UCM se han incrementado en dos años un 211 %</a:t>
            </a:r>
          </a:p>
          <a:p>
            <a:pPr lvl="1" algn="just"/>
            <a:r>
              <a:rPr lang="es-ES" dirty="0" smtClean="0"/>
              <a:t>El número de becas UCM concedidas en 2019 es de 1.441</a:t>
            </a:r>
          </a:p>
          <a:p>
            <a:pPr lvl="1" algn="just"/>
            <a:r>
              <a:rPr lang="es-ES" dirty="0" smtClean="0"/>
              <a:t>El número de becas generales MEFP es de </a:t>
            </a:r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</a:rPr>
              <a:t>15.945, 146 más que en 2018.</a:t>
            </a:r>
          </a:p>
          <a:p>
            <a:pPr lvl="1" algn="just"/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 número de becas de colaboración en departamentos se incrementó en número de solicitudes, y en número de becas ofertadas. Entre Ministerio y la Convocatoria complementaria de la UCM se concedieron 70 más, de ellas 37 de la convocatoria UCM. </a:t>
            </a:r>
          </a:p>
          <a:p>
            <a:pPr lvl="1" algn="just"/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La cobertura general de las becas en 2018-19 fue de 17.662 beneficiarios, lo que supone un 26,2 % de los estudiantes matriculados en estudios de grado y master, y un 55,5% de los solicitantes de estas becas.</a:t>
            </a:r>
          </a:p>
          <a:p>
            <a:pPr lvl="1" algn="just"/>
            <a:r>
              <a:rPr lang="es-E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 programa de becas de formación práctica incrementó en dos años tanto el número de convocatorias (120% más), como el número de becas (41,7% más).</a:t>
            </a:r>
            <a:endParaRPr lang="es-E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BECAS Y AYUDAS AL ESTUDIO 2019-20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2040800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BECAS Y AYUDAS AL ESTUDIO 2019-20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u="sng" dirty="0" smtClean="0"/>
          </a:p>
          <a:p>
            <a:pPr marL="0" indent="0">
              <a:buNone/>
            </a:pPr>
            <a:r>
              <a:rPr lang="es-ES" sz="2400" u="sng" dirty="0" smtClean="0"/>
              <a:t>Condiciones generales</a:t>
            </a:r>
          </a:p>
          <a:p>
            <a:pPr marL="0" indent="0">
              <a:buNone/>
            </a:pPr>
            <a:r>
              <a:rPr lang="es-ES" sz="2400" dirty="0" smtClean="0"/>
              <a:t>En la auto matrícula los estudiantes marcan un </a:t>
            </a:r>
            <a:r>
              <a:rPr lang="es-ES" sz="2400" dirty="0" err="1" smtClean="0"/>
              <a:t>check</a:t>
            </a:r>
            <a:r>
              <a:rPr lang="es-ES" sz="2400" dirty="0" smtClean="0"/>
              <a:t> si van a solicitar la beca del Ministerio, la ayuda UCM o ambas. </a:t>
            </a:r>
          </a:p>
          <a:p>
            <a:pPr marL="0" indent="0">
              <a:buNone/>
            </a:pPr>
            <a:r>
              <a:rPr lang="es-ES" sz="2400" dirty="0" smtClean="0"/>
              <a:t>Se les debe explicar que esto no significa que hayan solicitado la beca, tienen que solicitar cada una de las convocatorias.</a:t>
            </a:r>
            <a:endParaRPr lang="es-ES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272" y="4270247"/>
            <a:ext cx="2115312" cy="174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60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83413"/>
            <a:ext cx="10515600" cy="1325563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s-ES" sz="3600" b="1" dirty="0" smtClean="0"/>
              <a:t>BECAS MEFP curso académico 2019-20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5528" y="2039112"/>
            <a:ext cx="10558272" cy="4357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u="sng" dirty="0" smtClean="0"/>
              <a:t>Solicitudes:</a:t>
            </a:r>
          </a:p>
          <a:p>
            <a:pPr marL="0" indent="0">
              <a:buNone/>
            </a:pPr>
            <a:r>
              <a:rPr lang="es-ES" sz="2400" dirty="0" smtClean="0"/>
              <a:t>La convocatoria la pública el MEFP a primeros de agosto.</a:t>
            </a:r>
          </a:p>
          <a:p>
            <a:pPr marL="0" indent="0">
              <a:buNone/>
            </a:pPr>
            <a:r>
              <a:rPr lang="es-ES" sz="2400" dirty="0" smtClean="0"/>
              <a:t>Este año el plazo se ha cerrado el 15 de octubre.</a:t>
            </a:r>
          </a:p>
          <a:p>
            <a:pPr marL="0" indent="0">
              <a:buNone/>
            </a:pPr>
            <a:r>
              <a:rPr lang="es-ES" sz="2400" dirty="0" smtClean="0"/>
              <a:t>Se realiza a través de la aplicación del MEFP on-line:</a:t>
            </a:r>
          </a:p>
          <a:p>
            <a:pPr marL="0" indent="0">
              <a:buNone/>
            </a:pPr>
            <a:r>
              <a:rPr lang="es-ES" sz="2400" dirty="0">
                <a:hlinkClick r:id="rId2"/>
              </a:rPr>
              <a:t>http://</a:t>
            </a:r>
            <a:r>
              <a:rPr lang="es-ES" sz="2400" dirty="0" smtClean="0">
                <a:hlinkClick r:id="rId2"/>
              </a:rPr>
              <a:t>www.educacionyfp.gob.es/servicios-al-ciudadano/catalogo/general/99/998142/ficha.html</a:t>
            </a: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La tramitación de las becas, que se realiza en el servicio, se cierra en diciembre, empezando a partir de enero el período de alegaciones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231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/>
              <a:t>BECAS MEFP curso académico 2019-20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5152" y="18073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400" u="sng" dirty="0" smtClean="0"/>
          </a:p>
          <a:p>
            <a:pPr marL="0" indent="0">
              <a:buNone/>
            </a:pPr>
            <a:endParaRPr lang="es-ES" sz="2400" u="sng" dirty="0"/>
          </a:p>
          <a:p>
            <a:pPr marL="0" indent="0">
              <a:buNone/>
            </a:pPr>
            <a:r>
              <a:rPr lang="es-ES" sz="2400" u="sng" dirty="0" smtClean="0"/>
              <a:t>Condiciones </a:t>
            </a:r>
            <a:r>
              <a:rPr lang="es-ES" sz="2400" u="sng" dirty="0"/>
              <a:t>de la beca</a:t>
            </a:r>
            <a:r>
              <a:rPr lang="es-ES" sz="2400" dirty="0"/>
              <a:t>:</a:t>
            </a:r>
          </a:p>
          <a:p>
            <a:r>
              <a:rPr lang="es-ES" sz="2400" dirty="0"/>
              <a:t>Matrícula</a:t>
            </a:r>
          </a:p>
          <a:p>
            <a:r>
              <a:rPr lang="es-ES" sz="2400" dirty="0"/>
              <a:t>Cuantía fija ligada a la residencia: 1500 euros</a:t>
            </a:r>
          </a:p>
          <a:p>
            <a:r>
              <a:rPr lang="es-ES" sz="2400" dirty="0"/>
              <a:t>Cuantía ligada a la renta:1.600 euros</a:t>
            </a:r>
          </a:p>
          <a:p>
            <a:r>
              <a:rPr lang="es-ES" sz="2400" dirty="0"/>
              <a:t>Cuantía fija ligada a la excelencia: 50-125 euros</a:t>
            </a:r>
          </a:p>
          <a:p>
            <a:r>
              <a:rPr lang="es-ES" sz="2400" dirty="0"/>
              <a:t>Cuantía variable: 60 euros como mínimo, aplicación de fórmula.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8560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s-ES" sz="3600" b="1" dirty="0" smtClean="0"/>
              <a:t>AYUDAS UCM GRADO Y MÁSTER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600" dirty="0" smtClean="0"/>
              <a:t>Son ayudas socioeconómicas.</a:t>
            </a:r>
          </a:p>
          <a:p>
            <a:pPr marL="0" indent="0">
              <a:buNone/>
            </a:pPr>
            <a:r>
              <a:rPr lang="es-ES" sz="2600" u="sng" dirty="0" smtClean="0"/>
              <a:t>Solicitudes: </a:t>
            </a:r>
          </a:p>
          <a:p>
            <a:pPr marL="0" indent="0">
              <a:buNone/>
            </a:pPr>
            <a:r>
              <a:rPr lang="es-ES" sz="2600" dirty="0" smtClean="0"/>
              <a:t>Se pública la convocatoria en enero finalizando el plazo en febrero.</a:t>
            </a:r>
          </a:p>
          <a:p>
            <a:pPr marL="0" indent="0">
              <a:buNone/>
            </a:pPr>
            <a:r>
              <a:rPr lang="es-ES" sz="2600" dirty="0" smtClean="0"/>
              <a:t>Se solicita on-line a través de la página web de la UCM :</a:t>
            </a:r>
          </a:p>
          <a:p>
            <a:pPr marL="0" indent="0">
              <a:buNone/>
            </a:pPr>
            <a:r>
              <a:rPr lang="es-ES" sz="2600" dirty="0">
                <a:hlinkClick r:id="rId2"/>
              </a:rPr>
              <a:t>https://</a:t>
            </a:r>
            <a:r>
              <a:rPr lang="es-ES" sz="2600" dirty="0" smtClean="0">
                <a:hlinkClick r:id="rId2"/>
              </a:rPr>
              <a:t>www.ucm.es/becas-ucm-excelencia-y-matricula</a:t>
            </a:r>
            <a:endParaRPr lang="es-ES" sz="2600" dirty="0" smtClean="0"/>
          </a:p>
          <a:p>
            <a:pPr marL="0" indent="0">
              <a:buNone/>
            </a:pPr>
            <a:r>
              <a:rPr lang="es-ES" sz="2600" dirty="0" smtClean="0"/>
              <a:t>Se resuelven a finales de marzo.</a:t>
            </a:r>
          </a:p>
          <a:p>
            <a:pPr marL="0" indent="0">
              <a:buNone/>
            </a:pPr>
            <a:r>
              <a:rPr lang="es-ES" sz="2600" u="sng" dirty="0" smtClean="0"/>
              <a:t>Condiciones de la beca</a:t>
            </a:r>
            <a:r>
              <a:rPr lang="es-ES" sz="2600" dirty="0" smtClean="0"/>
              <a:t>:</a:t>
            </a:r>
          </a:p>
          <a:p>
            <a:r>
              <a:rPr lang="es-ES" sz="2600" dirty="0" smtClean="0"/>
              <a:t>Compensación del precio de la matrícula entre el 50, 75 y 100% para grado y el 50%  para máster.</a:t>
            </a:r>
          </a:p>
          <a:p>
            <a:r>
              <a:rPr lang="es-ES" sz="2600" dirty="0" smtClean="0"/>
              <a:t>Se aplica baremo con un criterio socioeconómico.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55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9328" y="365125"/>
            <a:ext cx="10515600" cy="13255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3600" b="1" dirty="0" smtClean="0"/>
              <a:t>AYUDAS UCM EXCELENCIA PARA ESTUDIOS OFICIALES DE MÁSTER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9328" y="1690688"/>
            <a:ext cx="10515600" cy="489299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Ayudas </a:t>
            </a:r>
            <a:r>
              <a:rPr lang="es-ES" sz="2400" dirty="0"/>
              <a:t>para reconocer y apoyar a estudiantes con buen expediente académico para el </a:t>
            </a:r>
            <a:r>
              <a:rPr lang="es-ES" sz="2400" dirty="0" smtClean="0"/>
              <a:t>inicio </a:t>
            </a:r>
            <a:r>
              <a:rPr lang="es-ES" sz="2400" dirty="0"/>
              <a:t>de estudios oficiales de máster en la UCM.</a:t>
            </a:r>
          </a:p>
          <a:p>
            <a:pPr marL="0" indent="0">
              <a:buNone/>
            </a:pPr>
            <a:r>
              <a:rPr lang="es-ES" sz="2400" u="sng" dirty="0" smtClean="0"/>
              <a:t>Solicitudes:</a:t>
            </a:r>
          </a:p>
          <a:p>
            <a:pPr marL="0" indent="0">
              <a:buNone/>
            </a:pPr>
            <a:r>
              <a:rPr lang="es-ES" sz="2400" dirty="0" smtClean="0"/>
              <a:t>Se convocan al mismo tiempo que las anteriores en enero. </a:t>
            </a:r>
          </a:p>
          <a:p>
            <a:pPr marL="0" indent="0">
              <a:buNone/>
            </a:pPr>
            <a:r>
              <a:rPr lang="es-ES" sz="2400" dirty="0" smtClean="0"/>
              <a:t>Se solicitan on-line a través de la página web de la UCM:</a:t>
            </a:r>
          </a:p>
          <a:p>
            <a:pPr marL="0" indent="0">
              <a:buNone/>
            </a:pPr>
            <a:r>
              <a:rPr lang="es-ES" sz="2400" dirty="0">
                <a:hlinkClick r:id="rId2"/>
              </a:rPr>
              <a:t>https://</a:t>
            </a:r>
            <a:r>
              <a:rPr lang="es-ES" sz="2400" dirty="0" smtClean="0">
                <a:hlinkClick r:id="rId2"/>
              </a:rPr>
              <a:t>www.ucm.es/solicitud-ayudas-ucm-de-excelencia</a:t>
            </a: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Se resuelven a finales de marzo, primeros de abril</a:t>
            </a:r>
          </a:p>
          <a:p>
            <a:pPr marL="0" indent="0">
              <a:buNone/>
            </a:pPr>
            <a:r>
              <a:rPr lang="es-ES" sz="2400" u="sng" dirty="0" smtClean="0"/>
              <a:t>Condiciones </a:t>
            </a:r>
            <a:r>
              <a:rPr lang="es-ES" sz="2400" u="sng" dirty="0"/>
              <a:t>de la beca</a:t>
            </a:r>
            <a:r>
              <a:rPr lang="es-ES" sz="2400" dirty="0"/>
              <a:t>:</a:t>
            </a:r>
          </a:p>
          <a:p>
            <a:r>
              <a:rPr lang="es-ES" sz="2400" dirty="0"/>
              <a:t>Compensación de matrícula al 50%.</a:t>
            </a:r>
          </a:p>
          <a:p>
            <a:r>
              <a:rPr lang="es-ES" sz="2400" dirty="0"/>
              <a:t>Nota media igual o superior al 7,5.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288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1301</Words>
  <Application>Microsoft Office PowerPoint</Application>
  <PresentationFormat>Panorámica</PresentationFormat>
  <Paragraphs>319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de Office</vt:lpstr>
      <vt:lpstr>BECAS Y AYUDAS AL ESTUDIO 2019-20</vt:lpstr>
      <vt:lpstr>BECAS Y AYUDAS AL ESTUDIO 2019-20</vt:lpstr>
      <vt:lpstr>Presentación de PowerPoint</vt:lpstr>
      <vt:lpstr>BECAS Y AYUDAS AL ESTUDIO 2019-20</vt:lpstr>
      <vt:lpstr>BECAS Y AYUDAS AL ESTUDIO 2019-20</vt:lpstr>
      <vt:lpstr>BECAS MEFP curso académico 2019-20</vt:lpstr>
      <vt:lpstr>BECAS MEFP curso académico 2019-20</vt:lpstr>
      <vt:lpstr>AYUDAS UCM GRADO Y MÁSTER</vt:lpstr>
      <vt:lpstr>AYUDAS UCM EXCELENCIA PARA ESTUDIOS OFICIALES DE MÁSTER</vt:lpstr>
      <vt:lpstr>AYUDAS UCM EXTRAORDINARIAS PARA SITUACIONES SOBREVENIDAS</vt:lpstr>
      <vt:lpstr>BECAS COLABORACIÓN EN DEPARTAMENTOS MEFP</vt:lpstr>
      <vt:lpstr>BECA UCM COLABORACIÓN DEPARTAMENTOS E INSTITUTOS UNIVERSITARIOS. </vt:lpstr>
      <vt:lpstr>BECAS DE FORMACIÓN PRÁCTICA UCM</vt:lpstr>
      <vt:lpstr>BECAS DE FORMACIÓN PRÁCTICA UCM</vt:lpstr>
      <vt:lpstr>BECAS DE FORMACIÓN PRÁCTICA UCM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BECAS Y AYUDAS AL ESTUDIO 2019-20</dc:title>
  <dc:creator>MARIA DOLORES PENA MEIS</dc:creator>
  <cp:lastModifiedBy>MARIA DOLORES PENA MEIS</cp:lastModifiedBy>
  <cp:revision>46</cp:revision>
  <dcterms:created xsi:type="dcterms:W3CDTF">2019-10-21T07:16:38Z</dcterms:created>
  <dcterms:modified xsi:type="dcterms:W3CDTF">2019-10-30T07:57:25Z</dcterms:modified>
</cp:coreProperties>
</file>