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Light"/>
        <a:ea typeface="Helvetica Neue Light"/>
        <a:cs typeface="Helvetica Neue Light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7D9"/>
          </a:solidFill>
        </a:fill>
      </a:tcStyle>
    </a:wholeTbl>
    <a:band2H>
      <a:tcTxStyle/>
      <a:tcStyle>
        <a:tcBdr/>
        <a:fill>
          <a:solidFill>
            <a:srgbClr val="E9ECED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DED8"/>
          </a:solidFill>
        </a:fill>
      </a:tcStyle>
    </a:wholeTbl>
    <a:band2H>
      <a:tcTxStyle/>
      <a:tcStyle>
        <a:tcBdr/>
        <a:fill>
          <a:solidFill>
            <a:srgbClr val="F2EFED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2D6"/>
          </a:solidFill>
        </a:fill>
      </a:tcStyle>
    </a:wholeTbl>
    <a:band2H>
      <a:tcTxStyle/>
      <a:tcStyle>
        <a:tcBdr/>
        <a:fill>
          <a:solidFill>
            <a:srgbClr val="EAEAEC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3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106200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"/>
          <p:cNvSpPr/>
          <p:nvPr/>
        </p:nvSpPr>
        <p:spPr>
          <a:xfrm>
            <a:off x="571499" y="4743514"/>
            <a:ext cx="11868096" cy="12701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" name="Texto del título"/>
          <p:cNvSpPr txBox="1"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5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16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2597" y="7515118"/>
            <a:ext cx="1982741" cy="2002215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Imagen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10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o del título"/>
          <p:cNvSpPr txBox="1">
            <a:spLocks noGrp="1"/>
          </p:cNvSpPr>
          <p:nvPr>
            <p:ph type="title"/>
          </p:nvPr>
        </p:nvSpPr>
        <p:spPr>
          <a:xfrm>
            <a:off x="1625599" y="2416387"/>
            <a:ext cx="9753602" cy="2546774"/>
          </a:xfrm>
          <a:prstGeom prst="rect">
            <a:avLst/>
          </a:prstGeom>
        </p:spPr>
        <p:txBody>
          <a:bodyPr lIns="48767" tIns="48767" rIns="48767" bIns="48767"/>
          <a:lstStyle>
            <a:lvl1pPr algn="ctr" defTabSz="1300480">
              <a:lnSpc>
                <a:spcPct val="90000"/>
              </a:lnSpc>
              <a:defRPr sz="84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2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625599" y="5061373"/>
            <a:ext cx="9753602" cy="1766147"/>
          </a:xfrm>
          <a:prstGeom prst="rect">
            <a:avLst/>
          </a:prstGeom>
        </p:spPr>
        <p:txBody>
          <a:bodyPr lIns="48767" tIns="48767" rIns="48767" bIns="48767"/>
          <a:lstStyle>
            <a:lvl1pPr marL="0" indent="0" algn="ctr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128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</p:spPr>
        <p:txBody>
          <a:bodyPr lIns="48767" tIns="48767" rIns="48767" bIns="48767" anchor="ctr"/>
          <a:lstStyle>
            <a:lvl1pPr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o del título"/>
          <p:cNvSpPr txBox="1">
            <a:spLocks noGrp="1"/>
          </p:cNvSpPr>
          <p:nvPr>
            <p:ph type="title"/>
          </p:nvPr>
        </p:nvSpPr>
        <p:spPr>
          <a:xfrm>
            <a:off x="894079" y="1608666"/>
            <a:ext cx="11216642" cy="1413935"/>
          </a:xfrm>
          <a:prstGeom prst="rect">
            <a:avLst/>
          </a:prstGeom>
        </p:spPr>
        <p:txBody>
          <a:bodyPr lIns="48767" tIns="48767" rIns="48767" bIns="48767" anchor="ctr"/>
          <a:lstStyle>
            <a:lvl1pPr defTabSz="1300480">
              <a:lnSpc>
                <a:spcPct val="90000"/>
              </a:lnSpc>
              <a:defRPr sz="62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37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3166533"/>
            <a:ext cx="11216642" cy="4641428"/>
          </a:xfrm>
          <a:prstGeom prst="rect">
            <a:avLst/>
          </a:prstGeom>
        </p:spPr>
        <p:txBody>
          <a:bodyPr lIns="48767" tIns="48767" rIns="48767" bIns="48767"/>
          <a:lstStyle>
            <a:lvl1pPr marL="310242" indent="-310242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19150" indent="-36195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48739" indent="-434339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54200" indent="-48260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311400" indent="-48260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138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</p:spPr>
        <p:txBody>
          <a:bodyPr lIns="48767" tIns="48767" rIns="48767" bIns="48767" anchor="ctr"/>
          <a:lstStyle>
            <a:lvl1pPr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o del título"/>
          <p:cNvSpPr txBox="1">
            <a:spLocks noGrp="1"/>
          </p:cNvSpPr>
          <p:nvPr>
            <p:ph type="title"/>
          </p:nvPr>
        </p:nvSpPr>
        <p:spPr>
          <a:xfrm>
            <a:off x="887306" y="3042920"/>
            <a:ext cx="11216642" cy="3042920"/>
          </a:xfrm>
          <a:prstGeom prst="rect">
            <a:avLst/>
          </a:prstGeom>
        </p:spPr>
        <p:txBody>
          <a:bodyPr lIns="48767" tIns="48767" rIns="48767" bIns="48767"/>
          <a:lstStyle>
            <a:lvl1pPr defTabSz="1300480">
              <a:lnSpc>
                <a:spcPct val="90000"/>
              </a:lnSpc>
              <a:defRPr sz="84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4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87306" y="6114627"/>
            <a:ext cx="11216642" cy="1600200"/>
          </a:xfrm>
          <a:prstGeom prst="rect">
            <a:avLst/>
          </a:prstGeom>
        </p:spPr>
        <p:txBody>
          <a:bodyPr lIns="48767" tIns="48767" rIns="48767" bIns="48767"/>
          <a:lstStyle>
            <a:lvl1pPr marL="0" indent="0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defTabSz="1300480">
              <a:lnSpc>
                <a:spcPct val="90000"/>
              </a:lnSpc>
              <a:spcBef>
                <a:spcPts val="1400"/>
              </a:spcBef>
              <a:buSzTx/>
              <a:buFontTx/>
              <a:buNone/>
              <a:defRPr sz="3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148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2597" y="7515118"/>
            <a:ext cx="1982741" cy="2002215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</p:spPr>
        <p:txBody>
          <a:bodyPr lIns="48767" tIns="48767" rIns="48767" bIns="48767" anchor="ctr"/>
          <a:lstStyle>
            <a:lvl1pPr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ángulo"/>
          <p:cNvSpPr/>
          <p:nvPr/>
        </p:nvSpPr>
        <p:spPr>
          <a:xfrm rot="5400000">
            <a:off x="6833171" y="8687498"/>
            <a:ext cx="142253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5" name="Imagen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6" name="Texto del título"/>
          <p:cNvSpPr txBox="1"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r>
              <a:t>Texto del título</a:t>
            </a:r>
          </a:p>
        </p:txBody>
      </p:sp>
      <p:sp>
        <p:nvSpPr>
          <p:cNvPr id="2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28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2597" y="7515118"/>
            <a:ext cx="1982741" cy="2002215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o del título"/>
          <p:cNvSpPr txBox="1"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Texto del título</a:t>
            </a:r>
          </a:p>
        </p:txBody>
      </p:sp>
      <p:sp>
        <p:nvSpPr>
          <p:cNvPr id="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ángulo"/>
          <p:cNvSpPr/>
          <p:nvPr/>
        </p:nvSpPr>
        <p:spPr>
          <a:xfrm>
            <a:off x="571500" y="1962214"/>
            <a:ext cx="11868106" cy="12701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5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4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ángulo"/>
          <p:cNvSpPr/>
          <p:nvPr/>
        </p:nvSpPr>
        <p:spPr>
          <a:xfrm>
            <a:off x="571500" y="1962216"/>
            <a:ext cx="5073394" cy="12701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3" name="Imagen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Texto del título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5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buFontTx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buFontTx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buFontTx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buFontTx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buFontTx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66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Nivel de texto 1…"/>
          <p:cNvSpPr txBox="1"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75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"/>
          <p:cNvSpPr/>
          <p:nvPr/>
        </p:nvSpPr>
        <p:spPr>
          <a:xfrm>
            <a:off x="9048812" y="508000"/>
            <a:ext cx="12701" cy="7975632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4" name="Rectángulo"/>
          <p:cNvSpPr/>
          <p:nvPr/>
        </p:nvSpPr>
        <p:spPr>
          <a:xfrm>
            <a:off x="9055096" y="4457729"/>
            <a:ext cx="3448504" cy="12701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idx="13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Imagen"/>
          <p:cNvSpPr>
            <a:spLocks noGrp="1"/>
          </p:cNvSpPr>
          <p:nvPr>
            <p:ph type="pic" sz="quarter" idx="14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Imagen"/>
          <p:cNvSpPr>
            <a:spLocks noGrp="1"/>
          </p:cNvSpPr>
          <p:nvPr>
            <p:ph type="pic" sz="quarter" idx="15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9" name="Texto del título"/>
          <p:cNvSpPr txBox="1">
            <a:spLocks noGrp="1"/>
          </p:cNvSpPr>
          <p:nvPr>
            <p:ph type="title"/>
          </p:nvPr>
        </p:nvSpPr>
        <p:spPr>
          <a:xfrm>
            <a:off x="1948462" y="-1"/>
            <a:ext cx="10403841" cy="261225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91" name="Objeto"/>
          <p:cNvSpPr txBox="1">
            <a:spLocks noGrp="1"/>
          </p:cNvSpPr>
          <p:nvPr>
            <p:ph sz="half" idx="3"/>
          </p:nvPr>
        </p:nvSpPr>
        <p:spPr>
          <a:xfrm>
            <a:off x="1948462" y="3467946"/>
            <a:ext cx="5093548" cy="563541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92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/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787400" indent="-330200" algn="ctr" defTabSz="457200">
              <a:spcBef>
                <a:spcPts val="0"/>
              </a:spcBef>
              <a:buFontTx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1244600" indent="-330200" algn="ctr" defTabSz="457200">
              <a:spcBef>
                <a:spcPts val="0"/>
              </a:spcBef>
              <a:buFontTx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1701800" indent="-330200" algn="ctr" defTabSz="457200">
              <a:spcBef>
                <a:spcPts val="0"/>
              </a:spcBef>
              <a:buFontTx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2159000" indent="-330200" algn="ctr" defTabSz="457200">
              <a:spcBef>
                <a:spcPts val="0"/>
              </a:spcBef>
              <a:buFontTx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0" name="Rectángulo"/>
          <p:cNvSpPr>
            <a:spLocks noGrp="1"/>
          </p:cNvSpPr>
          <p:nvPr>
            <p:ph type="body" sz="quarter" idx="13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/>
          <a:lstStyle/>
          <a:p>
            <a:pPr marL="0" indent="0" algn="ctr" defTabSz="457200">
              <a:spcBef>
                <a:spcPts val="2400"/>
              </a:spcBef>
              <a:buSzTx/>
              <a:buFontTx/>
              <a:buNone/>
              <a:defRPr sz="4000"/>
            </a:pPr>
            <a:endParaRPr/>
          </a:p>
        </p:txBody>
      </p:sp>
      <p:pic>
        <p:nvPicPr>
          <p:cNvPr id="101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"/>
          <p:cNvSpPr/>
          <p:nvPr/>
        </p:nvSpPr>
        <p:spPr>
          <a:xfrm>
            <a:off x="571500" y="1962214"/>
            <a:ext cx="11868106" cy="12701"/>
          </a:xfrm>
          <a:prstGeom prst="rect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" name="Texto del título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5" name="C:\Users\alfredo garcia\Pictures\logo per a powerpoint-02.png" descr="C:\Users\alfredo garcia\Pictures\logo per a powerpoint-02.png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1648916" y="180038"/>
            <a:ext cx="1159913" cy="117130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268200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El principio de la fuente en la imposición de los servicios digitale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El principio de la fuente en la imposición de los servicios digitales</a:t>
            </a:r>
          </a:p>
        </p:txBody>
      </p:sp>
      <p:sp>
        <p:nvSpPr>
          <p:cNvPr id="159" name="El futuro del principio de imposición basado en la fuente en la UE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455675">
              <a:defRPr sz="2027"/>
            </a:pPr>
            <a:r>
              <a:t>El futuro del principio de imposición basado en la fuente en la UE</a:t>
            </a:r>
          </a:p>
          <a:p>
            <a:pPr defTabSz="455675">
              <a:defRPr sz="2027"/>
            </a:pPr>
            <a:endParaRPr/>
          </a:p>
          <a:p>
            <a:pPr defTabSz="455675">
              <a:defRPr sz="2027"/>
            </a:pPr>
            <a:r>
              <a:t>F. Alfredo García. Universitat de València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rincipio de la fuente en la imposición de los servicios digital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Principio de la fuente en la imposición de los servicios digitales</a:t>
            </a:r>
          </a:p>
        </p:txBody>
      </p:sp>
      <p:sp>
        <p:nvSpPr>
          <p:cNvPr id="162" name="Retos de la economía digital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0039" indent="-320039" defTabSz="408940">
              <a:spcBef>
                <a:spcPts val="2900"/>
              </a:spcBef>
              <a:defRPr sz="2520"/>
            </a:pPr>
            <a:r>
              <a:t>Retos de la economía digital: </a:t>
            </a:r>
          </a:p>
          <a:p>
            <a:pPr marL="640079" lvl="1" indent="-320039" defTabSz="408940">
              <a:spcBef>
                <a:spcPts val="2900"/>
              </a:spcBef>
              <a:defRPr sz="2520"/>
            </a:pPr>
            <a:r>
              <a:t>¿Es válida todavía la dicotomía fuente/residencia?</a:t>
            </a:r>
          </a:p>
          <a:p>
            <a:pPr marL="640079" lvl="1" indent="-320039" defTabSz="408940">
              <a:spcBef>
                <a:spcPts val="2900"/>
              </a:spcBef>
              <a:defRPr sz="2520"/>
            </a:pPr>
            <a:r>
              <a:t>La aparición de nuevos ‘nexos’</a:t>
            </a:r>
          </a:p>
          <a:p>
            <a:pPr marL="640079" lvl="1" indent="-320039" defTabSz="408940">
              <a:spcBef>
                <a:spcPts val="2900"/>
              </a:spcBef>
              <a:defRPr sz="2520"/>
            </a:pPr>
            <a:r>
              <a:t>¿Gravamen de la renta/facturación?</a:t>
            </a:r>
          </a:p>
          <a:p>
            <a:pPr marL="320039" indent="-320039" defTabSz="408940">
              <a:spcBef>
                <a:spcPts val="2900"/>
              </a:spcBef>
              <a:defRPr sz="2520"/>
            </a:pPr>
            <a:r>
              <a:t>Superación del concepto de establecimiento permanente</a:t>
            </a:r>
          </a:p>
          <a:p>
            <a:pPr marL="640079" lvl="1" indent="-320039" defTabSz="408940">
              <a:spcBef>
                <a:spcPts val="2900"/>
              </a:spcBef>
              <a:defRPr sz="2520"/>
            </a:pPr>
            <a:r>
              <a:t>MCONU: art 12A MCONU 2017</a:t>
            </a:r>
          </a:p>
          <a:p>
            <a:pPr marL="640079" lvl="1" indent="-320039" defTabSz="408940">
              <a:spcBef>
                <a:spcPts val="2900"/>
              </a:spcBef>
              <a:defRPr sz="2520"/>
            </a:pPr>
            <a:r>
              <a:t>Unilateralismo (huida de los CDI)</a:t>
            </a:r>
          </a:p>
          <a:p>
            <a:pPr marL="640079" lvl="1" indent="-320039" defTabSz="408940">
              <a:spcBef>
                <a:spcPts val="2900"/>
              </a:spcBef>
              <a:defRPr sz="2520"/>
            </a:pPr>
            <a:r>
              <a:t>¿El problema es la definición del criterio o la atribución de rendimientos (art. 7)?</a:t>
            </a:r>
          </a:p>
          <a:p>
            <a:pPr marL="320039" indent="-320039" defTabSz="408940">
              <a:spcBef>
                <a:spcPts val="2900"/>
              </a:spcBef>
              <a:defRPr sz="2520"/>
            </a:pPr>
            <a:r>
              <a:t>Alternativas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Light"/>
            <a:ea typeface="Helvetica Neue Light"/>
            <a:cs typeface="Helvetica Neue Light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Personalizado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Arial</vt:lpstr>
      <vt:lpstr>Avenir Roman</vt:lpstr>
      <vt:lpstr>Calibri</vt:lpstr>
      <vt:lpstr>Calibri Light</vt:lpstr>
      <vt:lpstr>Helvetica</vt:lpstr>
      <vt:lpstr>Helvetica Neue</vt:lpstr>
      <vt:lpstr>Helvetica Neue Light</vt:lpstr>
      <vt:lpstr>Helvetica Neue Medium</vt:lpstr>
      <vt:lpstr>ModernPortfolio</vt:lpstr>
      <vt:lpstr>El principio de la fuente en la imposición de los servicios digitales</vt:lpstr>
      <vt:lpstr>Principio de la fuente en la imposición de los servicios digitales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principio de la fuente en la imposición de los servicios digitales</dc:title>
  <dc:creator>Usuario</dc:creator>
  <cp:lastModifiedBy>FERNANDO SERRANO ANTON</cp:lastModifiedBy>
  <cp:revision>1</cp:revision>
  <dcterms:modified xsi:type="dcterms:W3CDTF">2018-11-22T16:47:10Z</dcterms:modified>
</cp:coreProperties>
</file>