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4"/>
  </p:notesMasterIdLst>
  <p:handoutMasterIdLst>
    <p:handoutMasterId r:id="rId55"/>
  </p:handoutMasterIdLst>
  <p:sldIdLst>
    <p:sldId id="256" r:id="rId2"/>
    <p:sldId id="257" r:id="rId3"/>
    <p:sldId id="309" r:id="rId4"/>
    <p:sldId id="310" r:id="rId5"/>
    <p:sldId id="311" r:id="rId6"/>
    <p:sldId id="312"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325" r:id="rId20"/>
    <p:sldId id="326" r:id="rId21"/>
    <p:sldId id="327"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0" r:id="rId35"/>
    <p:sldId id="341" r:id="rId36"/>
    <p:sldId id="342" r:id="rId37"/>
    <p:sldId id="343" r:id="rId38"/>
    <p:sldId id="344" r:id="rId39"/>
    <p:sldId id="345" r:id="rId40"/>
    <p:sldId id="346" r:id="rId41"/>
    <p:sldId id="347" r:id="rId42"/>
    <p:sldId id="348" r:id="rId43"/>
    <p:sldId id="349" r:id="rId44"/>
    <p:sldId id="350" r:id="rId45"/>
    <p:sldId id="351" r:id="rId46"/>
    <p:sldId id="352" r:id="rId47"/>
    <p:sldId id="353" r:id="rId48"/>
    <p:sldId id="354" r:id="rId49"/>
    <p:sldId id="355" r:id="rId50"/>
    <p:sldId id="356" r:id="rId51"/>
    <p:sldId id="357" r:id="rId52"/>
    <p:sldId id="358" r:id="rId53"/>
  </p:sldIdLst>
  <p:sldSz cx="9144000" cy="5143500" type="screen16x9"/>
  <p:notesSz cx="7010400" cy="9296400"/>
  <p:defaultTextStyle>
    <a:defPPr>
      <a:defRPr lang="es-E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40" autoAdjust="0"/>
    <p:restoredTop sz="94660"/>
  </p:normalViewPr>
  <p:slideViewPr>
    <p:cSldViewPr snapToGrid="0">
      <p:cViewPr varScale="1">
        <p:scale>
          <a:sx n="118" d="100"/>
          <a:sy n="118" d="100"/>
        </p:scale>
        <p:origin x="322" y="91"/>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E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2710C8C-F47C-45A9-8FC6-EE350136652A}" type="datetimeFigureOut">
              <a:rPr lang="es-ES" smtClean="0"/>
              <a:t>22/11/2018</a:t>
            </a:fld>
            <a:endParaRPr lang="es-E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s-E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6824637-E2E4-4350-9FE6-1550B91C6D20}" type="slidenum">
              <a:rPr lang="es-ES" smtClean="0"/>
              <a:t>‹Nº›</a:t>
            </a:fld>
            <a:endParaRPr lang="es-ES"/>
          </a:p>
        </p:txBody>
      </p:sp>
    </p:spTree>
    <p:extLst>
      <p:ext uri="{BB962C8B-B14F-4D97-AF65-F5344CB8AC3E}">
        <p14:creationId xmlns:p14="http://schemas.microsoft.com/office/powerpoint/2010/main" val="1539591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E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F3C2D6B-DA2F-46D1-8DF4-194280189AD8}" type="datetimeFigureOut">
              <a:rPr lang="es-ES" smtClean="0"/>
              <a:t>22/11/2018</a:t>
            </a:fld>
            <a:endParaRPr lang="es-E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E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E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F05816A-551D-44E0-BD2C-EF047F82A319}" type="slidenum">
              <a:rPr lang="es-ES" smtClean="0"/>
              <a:t>‹Nº›</a:t>
            </a:fld>
            <a:endParaRPr lang="es-ES"/>
          </a:p>
        </p:txBody>
      </p:sp>
    </p:spTree>
    <p:extLst>
      <p:ext uri="{BB962C8B-B14F-4D97-AF65-F5344CB8AC3E}">
        <p14:creationId xmlns:p14="http://schemas.microsoft.com/office/powerpoint/2010/main" val="1850840657"/>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4"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2" algn="l" defTabSz="685766" rtl="0" eaLnBrk="1" latinLnBrk="0" hangingPunct="1">
      <a:defRPr sz="900" kern="1200">
        <a:solidFill>
          <a:schemeClr val="tx1"/>
        </a:solidFill>
        <a:latin typeface="+mn-lt"/>
        <a:ea typeface="+mn-ea"/>
        <a:cs typeface="+mn-cs"/>
      </a:defRPr>
    </a:lvl5pPr>
    <a:lvl6pPr marL="1714415"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4"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BE2858-6999-4D5A-9924-003EAA5CCA0A}" type="datetime1">
              <a:rPr lang="es-ES" smtClean="0"/>
              <a:t>22/11/2018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60C9388-E723-4D47-B6B3-134FCC9BBC01}" type="slidenum">
              <a:rPr lang="es-ES" smtClean="0"/>
              <a:t>‹Nº›</a:t>
            </a:fld>
            <a:endParaRPr lang="es-ES"/>
          </a:p>
        </p:txBody>
      </p:sp>
    </p:spTree>
    <p:extLst>
      <p:ext uri="{BB962C8B-B14F-4D97-AF65-F5344CB8AC3E}">
        <p14:creationId xmlns:p14="http://schemas.microsoft.com/office/powerpoint/2010/main" val="4275267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6703FC-8016-461E-A44D-24CBD55EA258}" type="datetime1">
              <a:rPr lang="es-ES" smtClean="0"/>
              <a:t>22/11/2018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60C9388-E723-4D47-B6B3-134FCC9BBC01}" type="slidenum">
              <a:rPr lang="es-ES" smtClean="0"/>
              <a:t>‹Nº›</a:t>
            </a:fld>
            <a:endParaRPr lang="es-ES"/>
          </a:p>
        </p:txBody>
      </p:sp>
    </p:spTree>
    <p:extLst>
      <p:ext uri="{BB962C8B-B14F-4D97-AF65-F5344CB8AC3E}">
        <p14:creationId xmlns:p14="http://schemas.microsoft.com/office/powerpoint/2010/main" val="3317162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986AE-A266-4867-8548-95357C404D9E}" type="datetime1">
              <a:rPr lang="es-ES" smtClean="0"/>
              <a:t>22/11/2018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60C9388-E723-4D47-B6B3-134FCC9BBC01}" type="slidenum">
              <a:rPr lang="es-ES" smtClean="0"/>
              <a:t>‹Nº›</a:t>
            </a:fld>
            <a:endParaRPr lang="es-ES"/>
          </a:p>
        </p:txBody>
      </p:sp>
    </p:spTree>
    <p:extLst>
      <p:ext uri="{BB962C8B-B14F-4D97-AF65-F5344CB8AC3E}">
        <p14:creationId xmlns:p14="http://schemas.microsoft.com/office/powerpoint/2010/main" val="3860797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602456"/>
          </a:xfrm>
        </p:spPr>
        <p:txBody>
          <a:bodyPr>
            <a:noAutofit/>
          </a:bodyPr>
          <a:lstStyle>
            <a:lvl1pPr>
              <a:lnSpc>
                <a:spcPct val="100000"/>
              </a:lnSpc>
              <a:spcBef>
                <a:spcPts val="0"/>
              </a:spcBef>
              <a:defRPr sz="3400" b="1">
                <a:latin typeface="Trebuchet MS" panose="020B0603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133475"/>
            <a:ext cx="7886700" cy="3499248"/>
          </a:xfrm>
        </p:spPr>
        <p:txBody>
          <a:bodyPr/>
          <a:lstStyle>
            <a:lvl1pPr>
              <a:lnSpc>
                <a:spcPct val="100000"/>
              </a:lnSpc>
              <a:spcBef>
                <a:spcPts val="0"/>
              </a:spcBef>
              <a:buClr>
                <a:srgbClr val="003300"/>
              </a:buClr>
              <a:defRPr sz="2400">
                <a:latin typeface="Trebuchet MS" panose="020B0603020202020204" pitchFamily="34" charset="0"/>
              </a:defRPr>
            </a:lvl1pPr>
            <a:lvl2pPr marL="514350" indent="-171450">
              <a:lnSpc>
                <a:spcPct val="100000"/>
              </a:lnSpc>
              <a:spcBef>
                <a:spcPts val="0"/>
              </a:spcBef>
              <a:buClr>
                <a:srgbClr val="003300"/>
              </a:buClr>
              <a:buSzPct val="85000"/>
              <a:buFont typeface="Courier New" panose="02070309020205020404" pitchFamily="49" charset="0"/>
              <a:buChar char="o"/>
              <a:defRPr sz="2200">
                <a:latin typeface="Trebuchet MS" panose="020B0603020202020204" pitchFamily="34" charset="0"/>
              </a:defRPr>
            </a:lvl2pPr>
            <a:lvl3pPr>
              <a:lnSpc>
                <a:spcPct val="100000"/>
              </a:lnSpc>
              <a:spcBef>
                <a:spcPts val="0"/>
              </a:spcBef>
              <a:buClr>
                <a:srgbClr val="003300"/>
              </a:buClr>
              <a:defRPr sz="2000">
                <a:latin typeface="Trebuchet MS" panose="020B0603020202020204" pitchFamily="34" charset="0"/>
              </a:defRPr>
            </a:lvl3pPr>
            <a:lvl4pPr marL="1200150" indent="-171450">
              <a:lnSpc>
                <a:spcPct val="100000"/>
              </a:lnSpc>
              <a:spcBef>
                <a:spcPts val="0"/>
              </a:spcBef>
              <a:buClr>
                <a:srgbClr val="003300"/>
              </a:buClr>
              <a:buFont typeface="Trebuchet MS" panose="020B0603020202020204" pitchFamily="34" charset="0"/>
              <a:buChar char="–"/>
              <a:defRPr sz="1800">
                <a:latin typeface="Trebuchet MS" panose="020B0603020202020204" pitchFamily="34" charset="0"/>
              </a:defRPr>
            </a:lvl4pPr>
            <a:lvl5pPr>
              <a:lnSpc>
                <a:spcPct val="100000"/>
              </a:lnSpc>
              <a:spcBef>
                <a:spcPts val="0"/>
              </a:spcBef>
              <a:defRPr sz="1800">
                <a:latin typeface="Trebuchet MS" panose="020B0603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endParaRPr lang="en-US" dirty="0"/>
          </a:p>
        </p:txBody>
      </p:sp>
      <p:sp>
        <p:nvSpPr>
          <p:cNvPr id="4" name="Date Placeholder 3"/>
          <p:cNvSpPr>
            <a:spLocks noGrp="1"/>
          </p:cNvSpPr>
          <p:nvPr>
            <p:ph type="dt" sz="half" idx="10"/>
          </p:nvPr>
        </p:nvSpPr>
        <p:spPr/>
        <p:txBody>
          <a:bodyPr/>
          <a:lstStyle>
            <a:lvl1pPr>
              <a:lnSpc>
                <a:spcPct val="100000"/>
              </a:lnSpc>
              <a:spcBef>
                <a:spcPts val="0"/>
              </a:spcBef>
              <a:defRPr>
                <a:latin typeface="Trebuchet MS" panose="020B0603020202020204" pitchFamily="34" charset="0"/>
              </a:defRPr>
            </a:lvl1pPr>
          </a:lstStyle>
          <a:p>
            <a:fld id="{F4AFEB85-8794-4AA1-9802-B203181F3076}" type="datetime1">
              <a:rPr lang="es-ES" smtClean="0"/>
              <a:t>22/11/2018</a:t>
            </a:fld>
            <a:endParaRPr lang="es-ES"/>
          </a:p>
        </p:txBody>
      </p:sp>
      <p:sp>
        <p:nvSpPr>
          <p:cNvPr id="5" name="Footer Placeholder 4"/>
          <p:cNvSpPr>
            <a:spLocks noGrp="1"/>
          </p:cNvSpPr>
          <p:nvPr>
            <p:ph type="ftr" sz="quarter" idx="11"/>
          </p:nvPr>
        </p:nvSpPr>
        <p:spPr/>
        <p:txBody>
          <a:bodyPr/>
          <a:lstStyle>
            <a:lvl1pPr>
              <a:lnSpc>
                <a:spcPct val="100000"/>
              </a:lnSpc>
              <a:spcBef>
                <a:spcPts val="0"/>
              </a:spcBef>
              <a:defRPr>
                <a:latin typeface="Trebuchet MS" panose="020B0603020202020204" pitchFamily="34" charset="0"/>
              </a:defRPr>
            </a:lvl1pPr>
          </a:lstStyle>
          <a:p>
            <a:endParaRPr lang="es-ES"/>
          </a:p>
        </p:txBody>
      </p:sp>
      <p:sp>
        <p:nvSpPr>
          <p:cNvPr id="6" name="Slide Number Placeholder 5"/>
          <p:cNvSpPr>
            <a:spLocks noGrp="1"/>
          </p:cNvSpPr>
          <p:nvPr>
            <p:ph type="sldNum" sz="quarter" idx="12"/>
          </p:nvPr>
        </p:nvSpPr>
        <p:spPr/>
        <p:txBody>
          <a:bodyPr/>
          <a:lstStyle>
            <a:lvl1pPr>
              <a:lnSpc>
                <a:spcPct val="100000"/>
              </a:lnSpc>
              <a:spcBef>
                <a:spcPts val="0"/>
              </a:spcBef>
              <a:defRPr>
                <a:latin typeface="Trebuchet MS" panose="020B0603020202020204" pitchFamily="34" charset="0"/>
              </a:defRPr>
            </a:lvl1pPr>
          </a:lstStyle>
          <a:p>
            <a:fld id="{E60C9388-E723-4D47-B6B3-134FCC9BBC01}" type="slidenum">
              <a:rPr lang="es-ES" smtClean="0"/>
              <a:pPr/>
              <a:t>‹Nº›</a:t>
            </a:fld>
            <a:endParaRPr lang="es-ES"/>
          </a:p>
        </p:txBody>
      </p:sp>
    </p:spTree>
    <p:extLst>
      <p:ext uri="{BB962C8B-B14F-4D97-AF65-F5344CB8AC3E}">
        <p14:creationId xmlns:p14="http://schemas.microsoft.com/office/powerpoint/2010/main" val="2635363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F57FCF-52F3-4BA9-916E-C0577D85BAB5}" type="datetime1">
              <a:rPr lang="es-ES" smtClean="0"/>
              <a:t>22/11/2018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60C9388-E723-4D47-B6B3-134FCC9BBC01}" type="slidenum">
              <a:rPr lang="es-ES" smtClean="0"/>
              <a:t>‹Nº›</a:t>
            </a:fld>
            <a:endParaRPr lang="es-ES"/>
          </a:p>
        </p:txBody>
      </p:sp>
    </p:spTree>
    <p:extLst>
      <p:ext uri="{BB962C8B-B14F-4D97-AF65-F5344CB8AC3E}">
        <p14:creationId xmlns:p14="http://schemas.microsoft.com/office/powerpoint/2010/main" val="692222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143C37B-D405-47D9-B930-077F6186CC9C}" type="datetime1">
              <a:rPr lang="es-ES" smtClean="0"/>
              <a:t>22/11/2018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60C9388-E723-4D47-B6B3-134FCC9BBC01}" type="slidenum">
              <a:rPr lang="es-ES" smtClean="0"/>
              <a:t>‹Nº›</a:t>
            </a:fld>
            <a:endParaRPr lang="es-ES"/>
          </a:p>
        </p:txBody>
      </p:sp>
    </p:spTree>
    <p:extLst>
      <p:ext uri="{BB962C8B-B14F-4D97-AF65-F5344CB8AC3E}">
        <p14:creationId xmlns:p14="http://schemas.microsoft.com/office/powerpoint/2010/main" val="3422775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4DA826-7D0F-4E35-AAAF-103402C54F8D}" type="datetime1">
              <a:rPr lang="es-ES" smtClean="0"/>
              <a:t>22/11/2018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60C9388-E723-4D47-B6B3-134FCC9BBC01}" type="slidenum">
              <a:rPr lang="es-ES" smtClean="0"/>
              <a:t>‹Nº›</a:t>
            </a:fld>
            <a:endParaRPr lang="es-ES"/>
          </a:p>
        </p:txBody>
      </p:sp>
    </p:spTree>
    <p:extLst>
      <p:ext uri="{BB962C8B-B14F-4D97-AF65-F5344CB8AC3E}">
        <p14:creationId xmlns:p14="http://schemas.microsoft.com/office/powerpoint/2010/main" val="288206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71F64EA-07DA-44DE-B557-449EA9F438E5}" type="datetime1">
              <a:rPr lang="es-ES" smtClean="0"/>
              <a:t>22/11/2018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60C9388-E723-4D47-B6B3-134FCC9BBC01}" type="slidenum">
              <a:rPr lang="es-ES" smtClean="0"/>
              <a:t>‹Nº›</a:t>
            </a:fld>
            <a:endParaRPr lang="es-ES"/>
          </a:p>
        </p:txBody>
      </p:sp>
    </p:spTree>
    <p:extLst>
      <p:ext uri="{BB962C8B-B14F-4D97-AF65-F5344CB8AC3E}">
        <p14:creationId xmlns:p14="http://schemas.microsoft.com/office/powerpoint/2010/main" val="40891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034F7F-F050-4235-905E-A7A9DB5BA9CE}" type="datetime1">
              <a:rPr lang="es-ES" smtClean="0"/>
              <a:t>22/11/2018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E60C9388-E723-4D47-B6B3-134FCC9BBC01}" type="slidenum">
              <a:rPr lang="es-ES" smtClean="0"/>
              <a:t>‹Nº›</a:t>
            </a:fld>
            <a:endParaRPr lang="es-ES"/>
          </a:p>
        </p:txBody>
      </p:sp>
    </p:spTree>
    <p:extLst>
      <p:ext uri="{BB962C8B-B14F-4D97-AF65-F5344CB8AC3E}">
        <p14:creationId xmlns:p14="http://schemas.microsoft.com/office/powerpoint/2010/main" val="119257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91B97421-7C54-4569-9FFA-660D2B4AAF86}" type="datetime1">
              <a:rPr lang="es-ES" smtClean="0"/>
              <a:t>22/11/2018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60C9388-E723-4D47-B6B3-134FCC9BBC01}" type="slidenum">
              <a:rPr lang="es-ES" smtClean="0"/>
              <a:t>‹Nº›</a:t>
            </a:fld>
            <a:endParaRPr lang="es-ES"/>
          </a:p>
        </p:txBody>
      </p:sp>
    </p:spTree>
    <p:extLst>
      <p:ext uri="{BB962C8B-B14F-4D97-AF65-F5344CB8AC3E}">
        <p14:creationId xmlns:p14="http://schemas.microsoft.com/office/powerpoint/2010/main" val="335473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F3A54DBC-4F16-4306-B298-839A3303F378}" type="datetime1">
              <a:rPr lang="es-ES" smtClean="0"/>
              <a:t>22/11/2018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60C9388-E723-4D47-B6B3-134FCC9BBC01}" type="slidenum">
              <a:rPr lang="es-ES" smtClean="0"/>
              <a:t>‹Nº›</a:t>
            </a:fld>
            <a:endParaRPr lang="es-ES"/>
          </a:p>
        </p:txBody>
      </p:sp>
    </p:spTree>
    <p:extLst>
      <p:ext uri="{BB962C8B-B14F-4D97-AF65-F5344CB8AC3E}">
        <p14:creationId xmlns:p14="http://schemas.microsoft.com/office/powerpoint/2010/main" val="2741311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850B499-8EFA-4A8B-AB58-5E3A00E91FD0}" type="datetime1">
              <a:rPr lang="es-ES" smtClean="0"/>
              <a:t>22/11/2018</a:t>
            </a:fld>
            <a:endParaRPr lang="es-E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E60C9388-E723-4D47-B6B3-134FCC9BBC01}" type="slidenum">
              <a:rPr lang="es-ES" smtClean="0"/>
              <a:pPr/>
              <a:t>‹Nº›</a:t>
            </a:fld>
            <a:endParaRPr lang="es-ES"/>
          </a:p>
        </p:txBody>
      </p:sp>
    </p:spTree>
    <p:extLst>
      <p:ext uri="{BB962C8B-B14F-4D97-AF65-F5344CB8AC3E}">
        <p14:creationId xmlns:p14="http://schemas.microsoft.com/office/powerpoint/2010/main" val="2761473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84622"/>
            <a:ext cx="7639048" cy="1939528"/>
          </a:xfrm>
        </p:spPr>
        <p:txBody>
          <a:bodyPr>
            <a:noAutofit/>
          </a:bodyPr>
          <a:lstStyle/>
          <a:p>
            <a:pPr>
              <a:lnSpc>
                <a:spcPct val="100000"/>
              </a:lnSpc>
            </a:pPr>
            <a:r>
              <a:rPr lang="es-ES" sz="3600" b="1" dirty="0">
                <a:solidFill>
                  <a:srgbClr val="003300"/>
                </a:solidFill>
                <a:latin typeface="Trebuchet MS" panose="020B0603020202020204" pitchFamily="34" charset="0"/>
              </a:rPr>
              <a:t>LA TRANSPARENCIA FISCAL COMO MECANISMO DE LUCHA CONTRA EL FRAUDE Y LA EVASIÓN </a:t>
            </a:r>
            <a:r>
              <a:rPr lang="es-ES" sz="3600" b="1" dirty="0" smtClean="0">
                <a:solidFill>
                  <a:srgbClr val="003300"/>
                </a:solidFill>
                <a:latin typeface="Trebuchet MS" panose="020B0603020202020204" pitchFamily="34" charset="0"/>
              </a:rPr>
              <a:t>FISCAL: LA DIRECTIVA DE INTERMEDIARIOS</a:t>
            </a:r>
            <a:br>
              <a:rPr lang="es-ES" sz="3600" b="1" dirty="0" smtClean="0">
                <a:solidFill>
                  <a:srgbClr val="003300"/>
                </a:solidFill>
                <a:latin typeface="Trebuchet MS" panose="020B0603020202020204" pitchFamily="34" charset="0"/>
              </a:rPr>
            </a:br>
            <a:endParaRPr lang="es-ES" sz="3600" b="1" dirty="0">
              <a:solidFill>
                <a:srgbClr val="003300"/>
              </a:solidFill>
              <a:latin typeface="Trebuchet MS" panose="020B0603020202020204" pitchFamily="34" charset="0"/>
            </a:endParaRPr>
          </a:p>
        </p:txBody>
      </p:sp>
      <p:sp>
        <p:nvSpPr>
          <p:cNvPr id="3" name="Subtitle 2"/>
          <p:cNvSpPr>
            <a:spLocks noGrp="1"/>
          </p:cNvSpPr>
          <p:nvPr>
            <p:ph type="subTitle" idx="1"/>
          </p:nvPr>
        </p:nvSpPr>
        <p:spPr>
          <a:xfrm>
            <a:off x="762000" y="2933700"/>
            <a:ext cx="7639049" cy="1713782"/>
          </a:xfrm>
        </p:spPr>
        <p:txBody>
          <a:bodyPr>
            <a:normAutofit fontScale="85000" lnSpcReduction="20000"/>
          </a:bodyPr>
          <a:lstStyle/>
          <a:p>
            <a:pPr>
              <a:lnSpc>
                <a:spcPct val="100000"/>
              </a:lnSpc>
              <a:spcBef>
                <a:spcPts val="0"/>
              </a:spcBef>
              <a:spcAft>
                <a:spcPts val="6000"/>
              </a:spcAft>
            </a:pPr>
            <a:r>
              <a:rPr lang="en-GB" sz="2200" dirty="0" smtClean="0">
                <a:solidFill>
                  <a:srgbClr val="003300"/>
                </a:solidFill>
                <a:latin typeface="Trebuchet MS" panose="020B0603020202020204" pitchFamily="34" charset="0"/>
              </a:rPr>
              <a:t>Jean Monnet Chair – Tax Governance and Fiscal Transparency</a:t>
            </a:r>
          </a:p>
          <a:p>
            <a:pPr algn="r">
              <a:lnSpc>
                <a:spcPct val="100000"/>
              </a:lnSpc>
              <a:spcBef>
                <a:spcPts val="0"/>
              </a:spcBef>
            </a:pPr>
            <a:r>
              <a:rPr lang="en-GB" sz="1900" dirty="0">
                <a:solidFill>
                  <a:srgbClr val="003300"/>
                </a:solidFill>
                <a:latin typeface="Trebuchet MS" panose="020B0603020202020204" pitchFamily="34" charset="0"/>
              </a:rPr>
              <a:t>Ricardo </a:t>
            </a:r>
            <a:r>
              <a:rPr lang="en-GB" sz="1900" dirty="0" smtClean="0">
                <a:solidFill>
                  <a:srgbClr val="003300"/>
                </a:solidFill>
                <a:latin typeface="Trebuchet MS" panose="020B0603020202020204" pitchFamily="34" charset="0"/>
              </a:rPr>
              <a:t>Gómez-Barreda </a:t>
            </a:r>
          </a:p>
          <a:p>
            <a:pPr algn="r">
              <a:lnSpc>
                <a:spcPct val="100000"/>
              </a:lnSpc>
              <a:spcBef>
                <a:spcPts val="0"/>
              </a:spcBef>
            </a:pPr>
            <a:r>
              <a:rPr lang="en-GB" sz="1900" dirty="0" smtClean="0">
                <a:solidFill>
                  <a:srgbClr val="003300"/>
                </a:solidFill>
                <a:latin typeface="Trebuchet MS" panose="020B0603020202020204" pitchFamily="34" charset="0"/>
              </a:rPr>
              <a:t>GARRIGUES</a:t>
            </a:r>
            <a:endParaRPr lang="en-GB" sz="1900" dirty="0">
              <a:solidFill>
                <a:srgbClr val="003300"/>
              </a:solidFill>
              <a:latin typeface="Trebuchet MS" panose="020B0603020202020204" pitchFamily="34" charset="0"/>
            </a:endParaRPr>
          </a:p>
          <a:p>
            <a:pPr algn="r">
              <a:lnSpc>
                <a:spcPct val="100000"/>
              </a:lnSpc>
              <a:spcBef>
                <a:spcPts val="0"/>
              </a:spcBef>
            </a:pPr>
            <a:r>
              <a:rPr lang="en-GB" sz="1900" dirty="0">
                <a:solidFill>
                  <a:srgbClr val="003300"/>
                </a:solidFill>
                <a:latin typeface="Trebuchet MS" panose="020B0603020202020204" pitchFamily="34" charset="0"/>
              </a:rPr>
              <a:t>12 de </a:t>
            </a:r>
            <a:r>
              <a:rPr lang="en-GB" sz="1900" dirty="0" err="1">
                <a:solidFill>
                  <a:srgbClr val="003300"/>
                </a:solidFill>
                <a:latin typeface="Trebuchet MS" panose="020B0603020202020204" pitchFamily="34" charset="0"/>
              </a:rPr>
              <a:t>noviembre</a:t>
            </a:r>
            <a:r>
              <a:rPr lang="en-GB" sz="1900" dirty="0">
                <a:solidFill>
                  <a:srgbClr val="003300"/>
                </a:solidFill>
                <a:latin typeface="Trebuchet MS" panose="020B0603020202020204" pitchFamily="34" charset="0"/>
              </a:rPr>
              <a:t> de 2018</a:t>
            </a:r>
            <a:endParaRPr lang="es-ES" sz="1900" dirty="0">
              <a:solidFill>
                <a:srgbClr val="003300"/>
              </a:solidFill>
              <a:latin typeface="Trebuchet MS" panose="020B0603020202020204" pitchFamily="34" charset="0"/>
            </a:endParaRPr>
          </a:p>
        </p:txBody>
      </p:sp>
    </p:spTree>
    <p:extLst>
      <p:ext uri="{BB962C8B-B14F-4D97-AF65-F5344CB8AC3E}">
        <p14:creationId xmlns:p14="http://schemas.microsoft.com/office/powerpoint/2010/main" val="1107847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SUJETO OBLIGADO A DECLARAR</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0" indent="0">
              <a:spcAft>
                <a:spcPts val="1200"/>
              </a:spcAft>
              <a:buNone/>
            </a:pPr>
            <a:r>
              <a:rPr lang="es-ES" sz="2000" dirty="0"/>
              <a:t>¿Quién es un "intermediario fiscal"?</a:t>
            </a:r>
          </a:p>
          <a:p>
            <a:pPr marL="457200" indent="-457200" algn="just">
              <a:spcAft>
                <a:spcPts val="1200"/>
              </a:spcAft>
              <a:buFont typeface="+mj-lt"/>
              <a:buAutoNum type="arabicPeriod"/>
            </a:pPr>
            <a:r>
              <a:rPr lang="es-ES" sz="2000" dirty="0"/>
              <a:t>“Cualquier persona que diseñe, comercialice, organice, ponga a disposición para su ejecución o gestione la ejecución de un mecanismo transfronterizo sujeto a comunicación” (apartado 21 del art. 3 de la Directiva 2011/16). (Abogados </a:t>
            </a:r>
            <a:r>
              <a:rPr lang="es-ES" sz="2000" dirty="0" err="1"/>
              <a:t>tributaristas</a:t>
            </a:r>
            <a:r>
              <a:rPr lang="es-ES" sz="2000" dirty="0"/>
              <a:t>, asesores fiscales, bancos, aseguradoras, asesores financieros</a:t>
            </a:r>
            <a:r>
              <a:rPr lang="es-ES" sz="2000" dirty="0" smtClean="0"/>
              <a:t>,…)</a:t>
            </a: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10</a:t>
            </a:fld>
            <a:endParaRPr lang="es-ES"/>
          </a:p>
        </p:txBody>
      </p:sp>
    </p:spTree>
    <p:extLst>
      <p:ext uri="{BB962C8B-B14F-4D97-AF65-F5344CB8AC3E}">
        <p14:creationId xmlns:p14="http://schemas.microsoft.com/office/powerpoint/2010/main" val="4124014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SUJETO OBLIGADO A DECLARAR</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457200" indent="-457200" algn="just">
              <a:spcAft>
                <a:spcPts val="1200"/>
              </a:spcAft>
              <a:buFont typeface="+mj-lt"/>
              <a:buAutoNum type="arabicPeriod" startAt="2"/>
            </a:pPr>
            <a:r>
              <a:rPr lang="es-ES" sz="2000" dirty="0" smtClean="0"/>
              <a:t>“</a:t>
            </a:r>
            <a:r>
              <a:rPr lang="es-ES" sz="2000" dirty="0"/>
              <a:t>Cualquier persona que, habida cuenta de los hechos y circunstancias pertinentes y basándose en la información disponible y en la experiencia y los conocimientos requeridos para prestar dichos servicios, sabe o cabe razonablemente presumir que sabe que ha emprendido acciones para prestar, directamente o por medio de otras personas, ayuda, asistencia o asesoramiento con respecto al diseño, comercialización, organización, puesta a disposición para su ejecución o gestión de la ejecución de un mecanismo transfronterizo sujeto a comunicación”</a:t>
            </a:r>
            <a:endParaRPr lang="es-ES" sz="2000" u="sng"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11</a:t>
            </a:fld>
            <a:endParaRPr lang="es-ES"/>
          </a:p>
        </p:txBody>
      </p:sp>
    </p:spTree>
    <p:extLst>
      <p:ext uri="{BB962C8B-B14F-4D97-AF65-F5344CB8AC3E}">
        <p14:creationId xmlns:p14="http://schemas.microsoft.com/office/powerpoint/2010/main" val="1760633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OBLIGADO PRINCIPAL, EL INTERMEDIARIO</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588" lvl="1" indent="0" algn="just">
              <a:spcAft>
                <a:spcPts val="1200"/>
              </a:spcAft>
              <a:buNone/>
            </a:pPr>
            <a:r>
              <a:rPr lang="es-ES" sz="2000" dirty="0"/>
              <a:t>Concurrencia de obligados:</a:t>
            </a:r>
          </a:p>
          <a:p>
            <a:pPr algn="just">
              <a:spcAft>
                <a:spcPts val="1200"/>
              </a:spcAft>
            </a:pPr>
            <a:r>
              <a:rPr lang="es-ES" sz="2000" dirty="0" smtClean="0"/>
              <a:t>Declaran </a:t>
            </a:r>
            <a:r>
              <a:rPr lang="es-ES" sz="2000" dirty="0"/>
              <a:t>todos los intermediarios o contribuyentes obligados, cada uno en su </a:t>
            </a:r>
            <a:r>
              <a:rPr lang="es-ES" sz="2000" dirty="0" smtClean="0"/>
              <a:t>Estado</a:t>
            </a:r>
          </a:p>
          <a:p>
            <a:pPr algn="just">
              <a:spcAft>
                <a:spcPts val="1200"/>
              </a:spcAft>
            </a:pPr>
            <a:r>
              <a:rPr lang="es-ES" sz="2000" dirty="0" smtClean="0"/>
              <a:t>Por </a:t>
            </a:r>
            <a:r>
              <a:rPr lang="es-ES" sz="2000" dirty="0"/>
              <a:t>excepción, si uno de ellos asume la obligación de declarar, los demás podrán ampararse en esa declaración, si prueban que efectivamente se ha </a:t>
            </a:r>
            <a:r>
              <a:rPr lang="es-ES" sz="2000" dirty="0" smtClean="0"/>
              <a:t>realizado</a:t>
            </a: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12</a:t>
            </a:fld>
            <a:endParaRPr lang="es-ES"/>
          </a:p>
        </p:txBody>
      </p:sp>
    </p:spTree>
    <p:extLst>
      <p:ext uri="{BB962C8B-B14F-4D97-AF65-F5344CB8AC3E}">
        <p14:creationId xmlns:p14="http://schemas.microsoft.com/office/powerpoint/2010/main" val="1211157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OBLIGADO PRINCIPAL, EL INTERMEDIARIO</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588" lvl="1" indent="0" algn="just">
              <a:spcAft>
                <a:spcPts val="1200"/>
              </a:spcAft>
              <a:buNone/>
            </a:pPr>
            <a:r>
              <a:rPr lang="es-ES" sz="2000" dirty="0" smtClean="0"/>
              <a:t>Traslado </a:t>
            </a:r>
            <a:r>
              <a:rPr lang="es-ES" sz="2000" dirty="0"/>
              <a:t>de la obligación de declarar al contribuyente relevante</a:t>
            </a:r>
          </a:p>
          <a:p>
            <a:pPr marL="171450" lvl="1" algn="just">
              <a:spcAft>
                <a:spcPts val="1200"/>
              </a:spcAft>
              <a:buSzPct val="100000"/>
              <a:buFont typeface="Arial" panose="020B0604020202020204" pitchFamily="34" charset="0"/>
              <a:buChar char="•"/>
            </a:pPr>
            <a:r>
              <a:rPr lang="es-ES" sz="2000" dirty="0"/>
              <a:t>Secreto profesional que ampara al intermediario, de acuerdo con su legislación nacional. El intermediario deberá comunicar esta situación a otros intermediarios o, en su caso, al contribuyente </a:t>
            </a:r>
          </a:p>
          <a:p>
            <a:pPr marL="171450" lvl="1" algn="just">
              <a:spcAft>
                <a:spcPts val="1200"/>
              </a:spcAft>
              <a:buSzPct val="100000"/>
              <a:buFont typeface="Arial" panose="020B0604020202020204" pitchFamily="34" charset="0"/>
              <a:buChar char="•"/>
            </a:pPr>
            <a:r>
              <a:rPr lang="es-ES" sz="2000" dirty="0"/>
              <a:t>Intermediario no conectado con la Unión Europea i.e. No reside, no tiene un EP, no está constituido  en la UE ni está inscrito en asociación profesional de servicios jurídicos,  fiscales o de </a:t>
            </a:r>
            <a:r>
              <a:rPr lang="es-ES" sz="2000" dirty="0" smtClean="0"/>
              <a:t>consultoría</a:t>
            </a: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13</a:t>
            </a:fld>
            <a:endParaRPr lang="es-ES"/>
          </a:p>
        </p:txBody>
      </p:sp>
    </p:spTree>
    <p:extLst>
      <p:ext uri="{BB962C8B-B14F-4D97-AF65-F5344CB8AC3E}">
        <p14:creationId xmlns:p14="http://schemas.microsoft.com/office/powerpoint/2010/main" val="38172830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O ESQUEMAS A DECLARAR</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1200"/>
              </a:spcAft>
              <a:buSzPct val="100000"/>
              <a:buFont typeface="Arial" panose="020B0604020202020204" pitchFamily="34" charset="0"/>
              <a:buChar char="•"/>
            </a:pPr>
            <a:r>
              <a:rPr lang="es-ES" sz="2000" dirty="0" smtClean="0"/>
              <a:t>Tienen </a:t>
            </a:r>
            <a:r>
              <a:rPr lang="es-ES" sz="2000" dirty="0"/>
              <a:t>que ser </a:t>
            </a:r>
            <a:r>
              <a:rPr lang="es-ES" sz="2000" dirty="0" smtClean="0"/>
              <a:t>transfronterizas</a:t>
            </a:r>
          </a:p>
          <a:p>
            <a:pPr lvl="1" algn="just">
              <a:spcAft>
                <a:spcPts val="600"/>
              </a:spcAft>
              <a:buSzPct val="100000"/>
              <a:buFont typeface="Trebuchet MS" panose="020B0603020202020204" pitchFamily="34" charset="0"/>
              <a:buChar char="›"/>
            </a:pPr>
            <a:r>
              <a:rPr lang="es-ES" sz="2000" dirty="0"/>
              <a:t>Intervinientes residentes de dos Estados de la UE</a:t>
            </a:r>
          </a:p>
          <a:p>
            <a:pPr lvl="1" algn="just">
              <a:spcAft>
                <a:spcPts val="600"/>
              </a:spcAft>
              <a:buSzPct val="100000"/>
              <a:buFont typeface="Trebuchet MS" panose="020B0603020202020204" pitchFamily="34" charset="0"/>
              <a:buChar char="›"/>
            </a:pPr>
            <a:r>
              <a:rPr lang="es-ES" sz="2000" dirty="0"/>
              <a:t>Intervinientes uno de un Estado UE y otro de un Estado no  UE</a:t>
            </a:r>
          </a:p>
          <a:p>
            <a:pPr lvl="1" algn="just">
              <a:spcAft>
                <a:spcPts val="1200"/>
              </a:spcAft>
              <a:buSzPct val="100000"/>
              <a:buFont typeface="Trebuchet MS" panose="020B0603020202020204" pitchFamily="34" charset="0"/>
              <a:buChar char="›"/>
            </a:pPr>
            <a:r>
              <a:rPr lang="es-ES" sz="2000" dirty="0"/>
              <a:t>Interviniente de la UE con un EP en otra jurisdicción</a:t>
            </a:r>
          </a:p>
          <a:p>
            <a:pPr marL="171450" lvl="1" algn="just">
              <a:spcAft>
                <a:spcPts val="1200"/>
              </a:spcAft>
              <a:buSzPct val="100000"/>
              <a:buFont typeface="Arial" panose="020B0604020202020204" pitchFamily="34" charset="0"/>
              <a:buChar char="•"/>
            </a:pPr>
            <a:r>
              <a:rPr lang="es-ES" sz="2000" dirty="0" smtClean="0"/>
              <a:t>Alternativamente</a:t>
            </a:r>
            <a:r>
              <a:rPr lang="es-ES" sz="2000" dirty="0"/>
              <a:t>, aquellos esquemas que afectan al desglose de identidades de los beneficiarios o inversores últimos de </a:t>
            </a:r>
            <a:r>
              <a:rPr lang="es-ES" sz="2000" dirty="0" smtClean="0"/>
              <a:t>sociedades</a:t>
            </a:r>
          </a:p>
          <a:p>
            <a:pPr marL="171450" lvl="1" algn="just">
              <a:spcAft>
                <a:spcPts val="1200"/>
              </a:spcAft>
              <a:buSzPct val="100000"/>
              <a:buFont typeface="Arial" panose="020B0604020202020204" pitchFamily="34" charset="0"/>
              <a:buChar char="•"/>
            </a:pPr>
            <a:r>
              <a:rPr lang="es-ES" sz="2000" dirty="0" smtClean="0"/>
              <a:t>Tienen </a:t>
            </a:r>
            <a:r>
              <a:rPr lang="es-ES" sz="2000" dirty="0"/>
              <a:t>que afectar a cualquier tributo de los Estados Miembro de la UE, salvo a IVA, derechos aduaneros e Impuestos especiales</a:t>
            </a:r>
          </a:p>
        </p:txBody>
      </p:sp>
      <p:sp>
        <p:nvSpPr>
          <p:cNvPr id="4" name="Slide Number Placeholder 3"/>
          <p:cNvSpPr>
            <a:spLocks noGrp="1"/>
          </p:cNvSpPr>
          <p:nvPr>
            <p:ph type="sldNum" sz="quarter" idx="12"/>
          </p:nvPr>
        </p:nvSpPr>
        <p:spPr/>
        <p:txBody>
          <a:bodyPr/>
          <a:lstStyle/>
          <a:p>
            <a:fld id="{E60C9388-E723-4D47-B6B3-134FCC9BBC01}" type="slidenum">
              <a:rPr lang="es-ES" smtClean="0"/>
              <a:pPr/>
              <a:t>14</a:t>
            </a:fld>
            <a:endParaRPr lang="es-ES"/>
          </a:p>
        </p:txBody>
      </p:sp>
    </p:spTree>
    <p:extLst>
      <p:ext uri="{BB962C8B-B14F-4D97-AF65-F5344CB8AC3E}">
        <p14:creationId xmlns:p14="http://schemas.microsoft.com/office/powerpoint/2010/main" val="3439173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O ESQUEMAS A DECLARAR</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buSzPct val="100000"/>
              <a:buFont typeface="Arial" panose="020B0604020202020204" pitchFamily="34" charset="0"/>
              <a:buChar char="•"/>
            </a:pPr>
            <a:r>
              <a:rPr lang="es-ES" sz="2000" dirty="0" smtClean="0"/>
              <a:t>Tienen </a:t>
            </a:r>
            <a:r>
              <a:rPr lang="es-ES" sz="2000" dirty="0"/>
              <a:t>que contener una seña distintiva del Anexo IV</a:t>
            </a:r>
          </a:p>
          <a:p>
            <a:pPr lvl="1" algn="just">
              <a:buSzPct val="100000"/>
              <a:buFont typeface="Trebuchet MS" panose="020B0603020202020204" pitchFamily="34" charset="0"/>
              <a:buChar char="›"/>
            </a:pPr>
            <a:r>
              <a:rPr lang="es-ES" sz="1800" dirty="0"/>
              <a:t>En algunos casos, además de la seña distintiva tiene que cumplirse el </a:t>
            </a:r>
            <a:r>
              <a:rPr lang="es-ES" sz="1800" u="sng" dirty="0"/>
              <a:t>criterio del beneficio principal</a:t>
            </a:r>
          </a:p>
          <a:p>
            <a:pPr marL="538163" lvl="1" indent="0" algn="just">
              <a:buSzPct val="100000"/>
              <a:buNone/>
            </a:pPr>
            <a:r>
              <a:rPr lang="es-ES" sz="1800" dirty="0" smtClean="0"/>
              <a:t>Este </a:t>
            </a:r>
            <a:r>
              <a:rPr lang="es-ES" sz="1800" dirty="0"/>
              <a:t>requisito se cumple “cuando se pueda determinar que el beneficio principal o uno de los beneficios principales que una persona puede esperar razonablemente de un determinado mecanismo, teniendo en cuenta todos los factores y circunstancias pertinentes, es la obtención de una ventaja </a:t>
            </a:r>
            <a:r>
              <a:rPr lang="es-ES" sz="1800" dirty="0" smtClean="0"/>
              <a:t>fiscal”</a:t>
            </a:r>
          </a:p>
          <a:p>
            <a:pPr marL="538163" lvl="1" indent="0" algn="just">
              <a:spcAft>
                <a:spcPts val="1200"/>
              </a:spcAft>
              <a:buSzPct val="100000"/>
              <a:buNone/>
            </a:pPr>
            <a:r>
              <a:rPr lang="es-ES" sz="1800" dirty="0" smtClean="0"/>
              <a:t>No </a:t>
            </a:r>
            <a:r>
              <a:rPr lang="es-ES" sz="1800" dirty="0"/>
              <a:t>hay un concepto de “ventaja fiscal”: debe incluir el diferimiento en el pago de impuestos. Esto impide, en algunos casos, hacer un cálculo meramente cuantitativo</a:t>
            </a:r>
          </a:p>
          <a:p>
            <a:pPr marL="0" lvl="1" indent="0" algn="just">
              <a:buNone/>
            </a:pPr>
            <a:r>
              <a:rPr lang="es-ES" sz="2000" dirty="0"/>
              <a:t>En realidad, no se habla de operaciones o esquemas, sino de </a:t>
            </a:r>
            <a:r>
              <a:rPr lang="es-ES" sz="2000" u="sng" dirty="0"/>
              <a:t>mecanismos transfronterizos sujetos a comunicación</a:t>
            </a:r>
            <a:endParaRPr lang="es-ES" sz="2000" dirty="0" smtClean="0"/>
          </a:p>
        </p:txBody>
      </p:sp>
      <p:sp>
        <p:nvSpPr>
          <p:cNvPr id="4" name="Slide Number Placeholder 3"/>
          <p:cNvSpPr>
            <a:spLocks noGrp="1"/>
          </p:cNvSpPr>
          <p:nvPr>
            <p:ph type="sldNum" sz="quarter" idx="12"/>
          </p:nvPr>
        </p:nvSpPr>
        <p:spPr/>
        <p:txBody>
          <a:bodyPr/>
          <a:lstStyle/>
          <a:p>
            <a:fld id="{E60C9388-E723-4D47-B6B3-134FCC9BBC01}" type="slidenum">
              <a:rPr lang="es-ES" smtClean="0"/>
              <a:pPr/>
              <a:t>15</a:t>
            </a:fld>
            <a:endParaRPr lang="es-ES"/>
          </a:p>
        </p:txBody>
      </p:sp>
    </p:spTree>
    <p:extLst>
      <p:ext uri="{BB962C8B-B14F-4D97-AF65-F5344CB8AC3E}">
        <p14:creationId xmlns:p14="http://schemas.microsoft.com/office/powerpoint/2010/main" val="19813499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588" lvl="1" indent="0" algn="just">
              <a:spcAft>
                <a:spcPts val="1200"/>
              </a:spcAft>
              <a:buNone/>
            </a:pPr>
            <a:r>
              <a:rPr lang="es-ES" sz="2000" b="1" dirty="0" smtClean="0"/>
              <a:t>Señas </a:t>
            </a:r>
            <a:r>
              <a:rPr lang="es-ES" sz="2000" b="1" dirty="0"/>
              <a:t>distintivas que requieran la concurrencia de la cláusula previa de propósito principal</a:t>
            </a:r>
          </a:p>
          <a:p>
            <a:pPr marL="171450" lvl="1" algn="just">
              <a:spcAft>
                <a:spcPts val="1200"/>
              </a:spcAft>
              <a:buSzPct val="100000"/>
              <a:buFont typeface="Arial" panose="020B0604020202020204" pitchFamily="34" charset="0"/>
              <a:buChar char="•"/>
            </a:pPr>
            <a:r>
              <a:rPr lang="es-ES" sz="2000" u="sng" dirty="0"/>
              <a:t>Indicios </a:t>
            </a:r>
            <a:r>
              <a:rPr lang="es-ES" sz="2000" u="sng" dirty="0" smtClean="0"/>
              <a:t>genéricos</a:t>
            </a:r>
          </a:p>
          <a:p>
            <a:pPr marL="800100" lvl="1" indent="-457200" algn="just">
              <a:spcAft>
                <a:spcPts val="1200"/>
              </a:spcAft>
              <a:buSzPct val="100000"/>
              <a:buFont typeface="+mj-lt"/>
              <a:buAutoNum type="arabicPeriod"/>
            </a:pPr>
            <a:r>
              <a:rPr lang="es-ES" sz="1800" u="sng" dirty="0"/>
              <a:t>Confidencialidad</a:t>
            </a:r>
            <a:r>
              <a:rPr lang="es-ES" sz="1800" dirty="0"/>
              <a:t>: “El contribuyente se compromete a respetar una cláusula de confidencialidad en virtud de la cual se le puede exigir que se abstenga de revelar la forma en que el mecanismo en cuestión podría proporcionarle una ventaja fiscal con respecto a otros intermediarios o a las autoridades tributarias”</a:t>
            </a:r>
          </a:p>
          <a:p>
            <a:pPr marL="800100" lvl="1" indent="-457200" algn="just">
              <a:spcAft>
                <a:spcPts val="1200"/>
              </a:spcAft>
              <a:buSzPct val="100000"/>
              <a:buFont typeface="+mj-lt"/>
              <a:buAutoNum type="arabicPeriod"/>
            </a:pPr>
            <a:r>
              <a:rPr lang="es-ES" sz="1800" u="sng" dirty="0"/>
              <a:t>Honorarios contingentes</a:t>
            </a:r>
            <a:r>
              <a:rPr lang="es-ES" sz="1800" dirty="0"/>
              <a:t>: Cuando la cuantía de los honorarios se fija en función de la ventaja fiscal derivada del esquema o si la remuneración se supedita al efectivo disfrute de la ventaja </a:t>
            </a:r>
            <a:r>
              <a:rPr lang="es-ES" sz="1800" dirty="0" smtClean="0"/>
              <a:t>fiscal</a:t>
            </a:r>
            <a:endParaRPr lang="es-ES" sz="1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16</a:t>
            </a:fld>
            <a:endParaRPr lang="es-ES"/>
          </a:p>
        </p:txBody>
      </p:sp>
    </p:spTree>
    <p:extLst>
      <p:ext uri="{BB962C8B-B14F-4D97-AF65-F5344CB8AC3E}">
        <p14:creationId xmlns:p14="http://schemas.microsoft.com/office/powerpoint/2010/main" val="25883002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800100" lvl="1" indent="-457200" algn="just">
              <a:spcAft>
                <a:spcPts val="1200"/>
              </a:spcAft>
              <a:buSzPct val="100000"/>
              <a:buFont typeface="+mj-lt"/>
              <a:buAutoNum type="arabicPeriod" startAt="3"/>
            </a:pPr>
            <a:r>
              <a:rPr lang="es-ES" sz="1800" u="sng" dirty="0" smtClean="0"/>
              <a:t>Mecanismos </a:t>
            </a:r>
            <a:r>
              <a:rPr lang="es-ES" sz="1800" u="sng" dirty="0"/>
              <a:t>con documentación normalizada</a:t>
            </a:r>
            <a:r>
              <a:rPr lang="es-ES" sz="1800" dirty="0"/>
              <a:t>: aquéllos que cuentan con una documentación o estructura estándares y están a disposición de más de un contribuyente, sin que sea preciso adaptarlos significativamente a fin de permitir su implantación </a:t>
            </a:r>
          </a:p>
          <a:p>
            <a:pPr marL="800100" lvl="1" indent="-457200" algn="just">
              <a:spcAft>
                <a:spcPts val="1200"/>
              </a:spcAft>
              <a:buSzPct val="100000"/>
              <a:buFont typeface="+mj-lt"/>
              <a:buAutoNum type="arabicPeriod" startAt="3"/>
            </a:pPr>
            <a:endParaRPr lang="es-ES" sz="1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17</a:t>
            </a:fld>
            <a:endParaRPr lang="es-ES"/>
          </a:p>
        </p:txBody>
      </p:sp>
    </p:spTree>
    <p:extLst>
      <p:ext uri="{BB962C8B-B14F-4D97-AF65-F5344CB8AC3E}">
        <p14:creationId xmlns:p14="http://schemas.microsoft.com/office/powerpoint/2010/main" val="18789426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600"/>
              </a:spcAft>
              <a:buSzPct val="100000"/>
              <a:buFont typeface="Arial" panose="020B0604020202020204" pitchFamily="34" charset="0"/>
              <a:buChar char="•"/>
            </a:pPr>
            <a:r>
              <a:rPr lang="es-ES" sz="2000" u="sng" dirty="0" smtClean="0"/>
              <a:t>Indicios </a:t>
            </a:r>
            <a:r>
              <a:rPr lang="es-ES" sz="2000" u="sng" dirty="0"/>
              <a:t>específicos generales</a:t>
            </a:r>
          </a:p>
          <a:p>
            <a:pPr lvl="1" algn="just">
              <a:spcAft>
                <a:spcPts val="600"/>
              </a:spcAft>
              <a:buSzPct val="100000"/>
              <a:buFont typeface="Trebuchet MS" panose="020B0603020202020204" pitchFamily="34" charset="0"/>
              <a:buChar char="›"/>
            </a:pPr>
            <a:r>
              <a:rPr lang="es-ES" sz="1800" dirty="0"/>
              <a:t>Compra de sociedades con </a:t>
            </a:r>
            <a:r>
              <a:rPr lang="es-ES" sz="1800" dirty="0" err="1"/>
              <a:t>BINs</a:t>
            </a:r>
            <a:r>
              <a:rPr lang="es-ES" sz="1800" dirty="0"/>
              <a:t> para reducir la deuda tributaria, previo cese de su actividad trasladando pérdidas a otra jurisdicción o acelerar su utilización</a:t>
            </a:r>
          </a:p>
          <a:p>
            <a:pPr lvl="1" algn="just">
              <a:spcAft>
                <a:spcPts val="600"/>
              </a:spcAft>
              <a:buSzPct val="100000"/>
              <a:buFont typeface="Trebuchet MS" panose="020B0603020202020204" pitchFamily="34" charset="0"/>
              <a:buChar char="›"/>
            </a:pPr>
            <a:r>
              <a:rPr lang="es-ES" sz="1800" dirty="0"/>
              <a:t>Esquemas que permiten una recalificación de las rentas para beneficiarse de una menor tributación i.e. mecanismos que tienen por efecto convertir la renta en capital, donaciones u otras categorías de renta sujetas a un gravamen inferior</a:t>
            </a:r>
          </a:p>
          <a:p>
            <a:pPr lvl="1" algn="just">
              <a:buSzPct val="100000"/>
              <a:buFont typeface="Trebuchet MS" panose="020B0603020202020204" pitchFamily="34" charset="0"/>
              <a:buChar char="›"/>
            </a:pPr>
            <a:r>
              <a:rPr lang="es-ES" sz="1800" dirty="0"/>
              <a:t>Operaciones circulares: i.e. aquéllas que dan lugar a la “ida y vuelta” de fondos -round-</a:t>
            </a:r>
            <a:r>
              <a:rPr lang="es-ES" sz="1800" dirty="0" err="1"/>
              <a:t>tripping</a:t>
            </a:r>
            <a:r>
              <a:rPr lang="es-ES" sz="1800" dirty="0"/>
              <a:t>-, en particular a través de entidades interpuestas que no desempeñan ninguna otra función comercial principal o de operaciones que se compensan o anulan mutuamente o que presentan otras características similares</a:t>
            </a:r>
          </a:p>
        </p:txBody>
      </p:sp>
      <p:sp>
        <p:nvSpPr>
          <p:cNvPr id="4" name="Slide Number Placeholder 3"/>
          <p:cNvSpPr>
            <a:spLocks noGrp="1"/>
          </p:cNvSpPr>
          <p:nvPr>
            <p:ph type="sldNum" sz="quarter" idx="12"/>
          </p:nvPr>
        </p:nvSpPr>
        <p:spPr/>
        <p:txBody>
          <a:bodyPr/>
          <a:lstStyle/>
          <a:p>
            <a:fld id="{E60C9388-E723-4D47-B6B3-134FCC9BBC01}" type="slidenum">
              <a:rPr lang="es-ES" smtClean="0"/>
              <a:pPr/>
              <a:t>18</a:t>
            </a:fld>
            <a:endParaRPr lang="es-ES" dirty="0"/>
          </a:p>
        </p:txBody>
      </p:sp>
    </p:spTree>
    <p:extLst>
      <p:ext uri="{BB962C8B-B14F-4D97-AF65-F5344CB8AC3E}">
        <p14:creationId xmlns:p14="http://schemas.microsoft.com/office/powerpoint/2010/main" val="2544929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600"/>
              </a:spcAft>
              <a:buSzPct val="100000"/>
              <a:buFont typeface="Arial" panose="020B0604020202020204" pitchFamily="34" charset="0"/>
              <a:buChar char="•"/>
            </a:pPr>
            <a:r>
              <a:rPr lang="es-ES" sz="2000" u="sng" dirty="0" smtClean="0"/>
              <a:t>Indicios </a:t>
            </a:r>
            <a:r>
              <a:rPr lang="es-ES" sz="2000" u="sng" dirty="0"/>
              <a:t>Operaciones transfronterizas</a:t>
            </a:r>
            <a:r>
              <a:rPr lang="es-ES" sz="2000" dirty="0"/>
              <a:t>. Pago transfronterizo deducible entre empresas asociadas siempre que: </a:t>
            </a:r>
          </a:p>
          <a:p>
            <a:pPr lvl="1" algn="just">
              <a:spcAft>
                <a:spcPts val="600"/>
              </a:spcAft>
              <a:buSzPct val="100000"/>
              <a:buFont typeface="Trebuchet MS" panose="020B0603020202020204" pitchFamily="34" charset="0"/>
              <a:buChar char="›"/>
            </a:pPr>
            <a:r>
              <a:rPr lang="es-ES" sz="1800" dirty="0"/>
              <a:t>El perceptor sea residente fiscal en una jurisdicción que no exige Impuesto sobre Sociedades o lo haga al tipo cero o casi cero</a:t>
            </a:r>
          </a:p>
          <a:p>
            <a:pPr lvl="1" algn="just">
              <a:spcAft>
                <a:spcPts val="600"/>
              </a:spcAft>
              <a:buSzPct val="100000"/>
              <a:buFont typeface="Trebuchet MS" panose="020B0603020202020204" pitchFamily="34" charset="0"/>
              <a:buChar char="›"/>
            </a:pPr>
            <a:r>
              <a:rPr lang="es-ES" sz="1800" dirty="0"/>
              <a:t>El pago se beneficie de una exención total en la jurisdicción de residencia del perceptor</a:t>
            </a:r>
          </a:p>
          <a:p>
            <a:pPr lvl="1" algn="just">
              <a:spcAft>
                <a:spcPts val="600"/>
              </a:spcAft>
              <a:buSzPct val="100000"/>
              <a:buFont typeface="Trebuchet MS" panose="020B0603020202020204" pitchFamily="34" charset="0"/>
              <a:buChar char="›"/>
            </a:pPr>
            <a:r>
              <a:rPr lang="es-ES" sz="1800" dirty="0"/>
              <a:t>El pago se beneficie de un régimen preferencial en la jurisdicción de residencia del </a:t>
            </a:r>
            <a:r>
              <a:rPr lang="es-ES" sz="1800" dirty="0" smtClean="0"/>
              <a:t>perceptor</a:t>
            </a:r>
            <a:endParaRPr lang="es-ES" sz="1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19</a:t>
            </a:fld>
            <a:endParaRPr lang="es-ES" dirty="0"/>
          </a:p>
        </p:txBody>
      </p:sp>
    </p:spTree>
    <p:extLst>
      <p:ext uri="{BB962C8B-B14F-4D97-AF65-F5344CB8AC3E}">
        <p14:creationId xmlns:p14="http://schemas.microsoft.com/office/powerpoint/2010/main" val="3661891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3000" dirty="0" smtClean="0"/>
              <a:t>ASUNTOS A TRATAR</a:t>
            </a:r>
            <a:endParaRPr lang="es-ES" sz="3000" dirty="0"/>
          </a:p>
        </p:txBody>
      </p:sp>
      <p:sp>
        <p:nvSpPr>
          <p:cNvPr id="3" name="Content Placeholder 2"/>
          <p:cNvSpPr>
            <a:spLocks noGrp="1"/>
          </p:cNvSpPr>
          <p:nvPr>
            <p:ph idx="1"/>
          </p:nvPr>
        </p:nvSpPr>
        <p:spPr/>
        <p:txBody>
          <a:bodyPr>
            <a:normAutofit/>
          </a:bodyPr>
          <a:lstStyle/>
          <a:p>
            <a:pPr algn="just">
              <a:spcAft>
                <a:spcPts val="1200"/>
              </a:spcAft>
            </a:pPr>
            <a:r>
              <a:rPr lang="es-ES" sz="2000" dirty="0" smtClean="0"/>
              <a:t>Comentarios previos</a:t>
            </a:r>
          </a:p>
          <a:p>
            <a:pPr algn="just">
              <a:spcAft>
                <a:spcPts val="1200"/>
              </a:spcAft>
            </a:pPr>
            <a:r>
              <a:rPr lang="en-US" sz="2000" dirty="0" err="1" smtClean="0"/>
              <a:t>Descripción</a:t>
            </a:r>
            <a:r>
              <a:rPr lang="en-US" sz="2000" dirty="0" smtClean="0"/>
              <a:t> </a:t>
            </a:r>
            <a:r>
              <a:rPr lang="en-US" sz="2000" dirty="0"/>
              <a:t>del </a:t>
            </a:r>
            <a:r>
              <a:rPr lang="en-US" sz="2000" dirty="0" smtClean="0"/>
              <a:t>regimen</a:t>
            </a:r>
          </a:p>
          <a:p>
            <a:pPr algn="just">
              <a:spcAft>
                <a:spcPts val="1200"/>
              </a:spcAft>
            </a:pPr>
            <a:r>
              <a:rPr lang="en-US" sz="2000" dirty="0" smtClean="0"/>
              <a:t>Los </a:t>
            </a:r>
            <a:r>
              <a:rPr lang="en-US" sz="2000" dirty="0" err="1"/>
              <a:t>aspectos</a:t>
            </a:r>
            <a:r>
              <a:rPr lang="en-US" sz="2000" dirty="0"/>
              <a:t> clave y las </a:t>
            </a:r>
            <a:r>
              <a:rPr lang="en-US" sz="2000" dirty="0" err="1"/>
              <a:t>dudas</a:t>
            </a:r>
            <a:r>
              <a:rPr lang="en-US" sz="2000" dirty="0"/>
              <a:t> que </a:t>
            </a:r>
            <a:r>
              <a:rPr lang="en-US" sz="2000" dirty="0" err="1" smtClean="0"/>
              <a:t>plantean</a:t>
            </a:r>
            <a:endParaRPr lang="en-US" sz="2000" dirty="0" smtClean="0"/>
          </a:p>
          <a:p>
            <a:pPr algn="just">
              <a:spcAft>
                <a:spcPts val="1200"/>
              </a:spcAft>
            </a:pPr>
            <a:r>
              <a:rPr lang="en-US" sz="2000" dirty="0" err="1" smtClean="0"/>
              <a:t>Algunas</a:t>
            </a:r>
            <a:r>
              <a:rPr lang="en-US" sz="2000" dirty="0" smtClean="0"/>
              <a:t> </a:t>
            </a:r>
            <a:r>
              <a:rPr lang="en-US" sz="2000" dirty="0" err="1"/>
              <a:t>recomendaciones</a:t>
            </a: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2</a:t>
            </a:fld>
            <a:endParaRPr lang="es-ES"/>
          </a:p>
        </p:txBody>
      </p:sp>
    </p:spTree>
    <p:extLst>
      <p:ext uri="{BB962C8B-B14F-4D97-AF65-F5344CB8AC3E}">
        <p14:creationId xmlns:p14="http://schemas.microsoft.com/office/powerpoint/2010/main" val="15891787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0" lvl="1" indent="0" algn="just">
              <a:spcAft>
                <a:spcPts val="1200"/>
              </a:spcAft>
              <a:buNone/>
            </a:pPr>
            <a:r>
              <a:rPr lang="es-ES" sz="2000" u="sng" dirty="0" smtClean="0"/>
              <a:t>Indicios </a:t>
            </a:r>
            <a:r>
              <a:rPr lang="es-ES" sz="2000" u="sng" dirty="0"/>
              <a:t>específicos que no requieren la condición del beneficio principal</a:t>
            </a:r>
          </a:p>
          <a:p>
            <a:pPr marL="171450" lvl="1" algn="just">
              <a:spcAft>
                <a:spcPts val="600"/>
              </a:spcAft>
              <a:buSzPct val="100000"/>
              <a:buFont typeface="Arial" panose="020B0604020202020204" pitchFamily="34" charset="0"/>
              <a:buChar char="•"/>
            </a:pPr>
            <a:r>
              <a:rPr lang="es-ES" sz="2000" dirty="0"/>
              <a:t>Pagos transfronterizos deducibles entre empresas asociadas, cuando:</a:t>
            </a:r>
          </a:p>
          <a:p>
            <a:pPr lvl="1" algn="just">
              <a:spcAft>
                <a:spcPts val="600"/>
              </a:spcAft>
              <a:buSzPct val="100000"/>
              <a:buFont typeface="Trebuchet MS" panose="020B0603020202020204" pitchFamily="34" charset="0"/>
              <a:buChar char="›"/>
            </a:pPr>
            <a:r>
              <a:rPr lang="es-ES" sz="1800" dirty="0"/>
              <a:t>El perceptor del pago no reside a efectos fiscales en ninguna jurisdicción fiscal</a:t>
            </a:r>
          </a:p>
          <a:p>
            <a:pPr lvl="1" algn="just">
              <a:spcAft>
                <a:spcPts val="1200"/>
              </a:spcAft>
              <a:buSzPct val="100000"/>
              <a:buFont typeface="Trebuchet MS" panose="020B0603020202020204" pitchFamily="34" charset="0"/>
              <a:buChar char="›"/>
            </a:pPr>
            <a:r>
              <a:rPr lang="es-ES" sz="1800" dirty="0"/>
              <a:t>El perceptor reside en una jurisdicción calificada como no cooperadora, ya sea por los Estados miembros de forma colectiva o en el marco de la OCDE</a:t>
            </a:r>
          </a:p>
          <a:p>
            <a:pPr marL="171450" lvl="1" algn="just">
              <a:spcAft>
                <a:spcPts val="1200"/>
              </a:spcAft>
              <a:buSzPct val="100000"/>
              <a:buFont typeface="Arial" panose="020B0604020202020204" pitchFamily="34" charset="0"/>
              <a:buChar char="•"/>
            </a:pPr>
            <a:r>
              <a:rPr lang="es-ES" sz="2000" dirty="0"/>
              <a:t>Doble amortización de activos en distintas </a:t>
            </a:r>
            <a:r>
              <a:rPr lang="es-ES" sz="2000" dirty="0" smtClean="0"/>
              <a:t>jurisdicciones</a:t>
            </a:r>
          </a:p>
        </p:txBody>
      </p:sp>
      <p:sp>
        <p:nvSpPr>
          <p:cNvPr id="4" name="Slide Number Placeholder 3"/>
          <p:cNvSpPr>
            <a:spLocks noGrp="1"/>
          </p:cNvSpPr>
          <p:nvPr>
            <p:ph type="sldNum" sz="quarter" idx="12"/>
          </p:nvPr>
        </p:nvSpPr>
        <p:spPr/>
        <p:txBody>
          <a:bodyPr/>
          <a:lstStyle/>
          <a:p>
            <a:fld id="{E60C9388-E723-4D47-B6B3-134FCC9BBC01}" type="slidenum">
              <a:rPr lang="es-ES" smtClean="0"/>
              <a:pPr/>
              <a:t>20</a:t>
            </a:fld>
            <a:endParaRPr lang="es-ES" dirty="0"/>
          </a:p>
        </p:txBody>
      </p:sp>
    </p:spTree>
    <p:extLst>
      <p:ext uri="{BB962C8B-B14F-4D97-AF65-F5344CB8AC3E}">
        <p14:creationId xmlns:p14="http://schemas.microsoft.com/office/powerpoint/2010/main" val="37829686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1200"/>
              </a:spcAft>
              <a:buSzPct val="100000"/>
              <a:buFont typeface="Arial" panose="020B0604020202020204" pitchFamily="34" charset="0"/>
              <a:buChar char="•"/>
            </a:pPr>
            <a:r>
              <a:rPr lang="es-ES" sz="2000" dirty="0" smtClean="0"/>
              <a:t>Doble </a:t>
            </a:r>
            <a:r>
              <a:rPr lang="es-ES" sz="2000" dirty="0"/>
              <a:t>deducción por doble </a:t>
            </a:r>
            <a:r>
              <a:rPr lang="es-ES" sz="2000" dirty="0" smtClean="0"/>
              <a:t>imposición</a:t>
            </a:r>
          </a:p>
          <a:p>
            <a:pPr marL="171450" lvl="1" algn="just">
              <a:buSzPct val="100000"/>
              <a:buFont typeface="Arial" panose="020B0604020202020204" pitchFamily="34" charset="0"/>
              <a:buChar char="•"/>
            </a:pPr>
            <a:r>
              <a:rPr lang="es-ES" sz="2000" dirty="0" smtClean="0"/>
              <a:t>Diferencias </a:t>
            </a:r>
            <a:r>
              <a:rPr lang="es-ES" sz="2000" dirty="0"/>
              <a:t>de valoración entre jurisdicciones: mecanismos que incluyen transferencias de activos cuando exista una diferencia sustancial en el valor usado como contraprestación por los activos en las distintas jurisdicciones implicadas</a:t>
            </a:r>
          </a:p>
        </p:txBody>
      </p:sp>
      <p:sp>
        <p:nvSpPr>
          <p:cNvPr id="4" name="Slide Number Placeholder 3"/>
          <p:cNvSpPr>
            <a:spLocks noGrp="1"/>
          </p:cNvSpPr>
          <p:nvPr>
            <p:ph type="sldNum" sz="quarter" idx="12"/>
          </p:nvPr>
        </p:nvSpPr>
        <p:spPr/>
        <p:txBody>
          <a:bodyPr/>
          <a:lstStyle/>
          <a:p>
            <a:fld id="{E60C9388-E723-4D47-B6B3-134FCC9BBC01}" type="slidenum">
              <a:rPr lang="es-ES" smtClean="0"/>
              <a:pPr/>
              <a:t>21</a:t>
            </a:fld>
            <a:endParaRPr lang="es-ES" dirty="0"/>
          </a:p>
        </p:txBody>
      </p:sp>
    </p:spTree>
    <p:extLst>
      <p:ext uri="{BB962C8B-B14F-4D97-AF65-F5344CB8AC3E}">
        <p14:creationId xmlns:p14="http://schemas.microsoft.com/office/powerpoint/2010/main" val="19694359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588" lvl="1" indent="0" algn="just">
              <a:spcAft>
                <a:spcPts val="1200"/>
              </a:spcAft>
              <a:buNone/>
            </a:pPr>
            <a:r>
              <a:rPr lang="es-ES" sz="2000" b="1" dirty="0" smtClean="0"/>
              <a:t>Señas </a:t>
            </a:r>
            <a:r>
              <a:rPr lang="es-ES" sz="2000" b="1" dirty="0"/>
              <a:t>distintivas referidas al intercambio automático de información</a:t>
            </a:r>
          </a:p>
          <a:p>
            <a:pPr marL="171450" lvl="1" algn="just">
              <a:spcAft>
                <a:spcPts val="600"/>
              </a:spcAft>
              <a:buSzPct val="100000"/>
              <a:buFont typeface="Arial" panose="020B0604020202020204" pitchFamily="34" charset="0"/>
              <a:buChar char="•"/>
            </a:pPr>
            <a:r>
              <a:rPr lang="es-ES" sz="2000" dirty="0"/>
              <a:t>Mecanismos que pueden implicar la elusión del intercambio automático de información sobre cuentas financieras i.e. cuando la utilización de un esquema pueda tener por efecto menoscabar la obligación de notificación establecida en la normativa por la que se aplica la legislación de la Unión o cualquier acuerdo </a:t>
            </a:r>
            <a:r>
              <a:rPr lang="es-ES" sz="2000" dirty="0" smtClean="0"/>
              <a:t>equivalente, </a:t>
            </a:r>
            <a:r>
              <a:rPr lang="es-ES" sz="2000" dirty="0"/>
              <a:t>incluidos los acuerdos con terceros países, o que aproveche la inexistencia de tal normativa o de tales </a:t>
            </a:r>
            <a:r>
              <a:rPr lang="es-ES" sz="2000" dirty="0" smtClean="0"/>
              <a:t>acuerdos (i.e. cuentas financieras enmascaradas como otros productos, mecanismos que socavan los procedimientos de control de los bancos, estructuras que esconden al titular real….)</a:t>
            </a: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22</a:t>
            </a:fld>
            <a:endParaRPr lang="es-ES" dirty="0"/>
          </a:p>
        </p:txBody>
      </p:sp>
    </p:spTree>
    <p:extLst>
      <p:ext uri="{BB962C8B-B14F-4D97-AF65-F5344CB8AC3E}">
        <p14:creationId xmlns:p14="http://schemas.microsoft.com/office/powerpoint/2010/main" val="2595309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1200"/>
              </a:spcAft>
              <a:buSzPct val="100000"/>
              <a:buFont typeface="Arial" panose="020B0604020202020204" pitchFamily="34" charset="0"/>
              <a:buChar char="•"/>
            </a:pPr>
            <a:r>
              <a:rPr lang="es-ES" sz="2000" dirty="0" smtClean="0"/>
              <a:t>Mecanismos </a:t>
            </a:r>
            <a:r>
              <a:rPr lang="es-ES" sz="2000" dirty="0"/>
              <a:t>que implican una cadena de titularidad jurídica o real no transparente mediante la participación de personas, esquemas jurídicos o estructuras en las que concurran tres requisitos: </a:t>
            </a:r>
          </a:p>
          <a:p>
            <a:pPr lvl="1" algn="just">
              <a:spcAft>
                <a:spcPts val="600"/>
              </a:spcAft>
              <a:buSzPct val="100000"/>
              <a:buFont typeface="Trebuchet MS" panose="020B0603020202020204" pitchFamily="34" charset="0"/>
              <a:buChar char="›"/>
            </a:pPr>
            <a:r>
              <a:rPr lang="es-ES" sz="1800" dirty="0"/>
              <a:t>que no realicen una actividad económica sustantiva respaldada por personal, equipos, activos e instalaciones adecuadas, </a:t>
            </a:r>
          </a:p>
          <a:p>
            <a:pPr lvl="1" algn="just">
              <a:spcAft>
                <a:spcPts val="600"/>
              </a:spcAft>
              <a:buSzPct val="100000"/>
              <a:buFont typeface="Trebuchet MS" panose="020B0603020202020204" pitchFamily="34" charset="0"/>
              <a:buChar char="›"/>
            </a:pPr>
            <a:r>
              <a:rPr lang="es-ES" sz="1800" dirty="0"/>
              <a:t>que están constituidos, gestionados, controlados o establecidos o son residentes en una jurisdicción distinta de la jurisdicción de residencia de uno o varios de los titulares reales de los activos titularidad de dichas personas, mecanismos jurídicos o estructuras, y </a:t>
            </a:r>
          </a:p>
          <a:p>
            <a:pPr marL="171450" lvl="1" algn="just">
              <a:spcAft>
                <a:spcPts val="600"/>
              </a:spcAft>
              <a:buSzPct val="100000"/>
              <a:buFont typeface="Arial" panose="020B0604020202020204" pitchFamily="34" charset="0"/>
              <a:buChar char="•"/>
            </a:pP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23</a:t>
            </a:fld>
            <a:endParaRPr lang="es-ES" dirty="0"/>
          </a:p>
        </p:txBody>
      </p:sp>
    </p:spTree>
    <p:extLst>
      <p:ext uri="{BB962C8B-B14F-4D97-AF65-F5344CB8AC3E}">
        <p14:creationId xmlns:p14="http://schemas.microsoft.com/office/powerpoint/2010/main" val="37901083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lvl="1" algn="just">
              <a:spcAft>
                <a:spcPts val="600"/>
              </a:spcAft>
              <a:buSzPct val="100000"/>
              <a:buFont typeface="Trebuchet MS" panose="020B0603020202020204" pitchFamily="34" charset="0"/>
              <a:buChar char="›"/>
            </a:pPr>
            <a:r>
              <a:rPr lang="es-ES" sz="1800" dirty="0" smtClean="0"/>
              <a:t>en </a:t>
            </a:r>
            <a:r>
              <a:rPr lang="es-ES" sz="1800" dirty="0"/>
              <a:t>los que los titulares reales de dichas personas, esquemas jurídicos o estructuras, en el sentido de lo dispuesto en la Directiva 2015/849 del Parlamento Europeo y del Consejo, de 20 de mayo de 2015, relativa a la prevención de la utilización del sistema financiero para el blanqueo de capitales o la financiación del terrorismo, no son identificables</a:t>
            </a:r>
          </a:p>
          <a:p>
            <a:pPr lvl="1" algn="just">
              <a:spcAft>
                <a:spcPts val="600"/>
              </a:spcAft>
              <a:buSzPct val="100000"/>
              <a:buFont typeface="Trebuchet MS" panose="020B0603020202020204" pitchFamily="34" charset="0"/>
              <a:buChar char="›"/>
            </a:pP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24</a:t>
            </a:fld>
            <a:endParaRPr lang="es-ES" dirty="0"/>
          </a:p>
        </p:txBody>
      </p:sp>
    </p:spTree>
    <p:extLst>
      <p:ext uri="{BB962C8B-B14F-4D97-AF65-F5344CB8AC3E}">
        <p14:creationId xmlns:p14="http://schemas.microsoft.com/office/powerpoint/2010/main" val="20760015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0" lvl="1" indent="0" algn="just">
              <a:spcAft>
                <a:spcPts val="1200"/>
              </a:spcAft>
              <a:buNone/>
            </a:pPr>
            <a:r>
              <a:rPr lang="es-ES" sz="2000" u="sng" dirty="0" smtClean="0"/>
              <a:t>Indicios </a:t>
            </a:r>
            <a:r>
              <a:rPr lang="es-ES" sz="2000" u="sng" dirty="0"/>
              <a:t>específicos relativos a precios de transferencia</a:t>
            </a:r>
          </a:p>
          <a:p>
            <a:pPr marL="171450" lvl="1" algn="just">
              <a:spcAft>
                <a:spcPts val="1200"/>
              </a:spcAft>
              <a:buSzPct val="100000"/>
              <a:buFont typeface="Arial" panose="020B0604020202020204" pitchFamily="34" charset="0"/>
              <a:buChar char="•"/>
            </a:pPr>
            <a:r>
              <a:rPr lang="es-ES" sz="2000" dirty="0"/>
              <a:t>Utilización de un régimen de protección </a:t>
            </a:r>
            <a:r>
              <a:rPr lang="es-ES" sz="2000" dirty="0" smtClean="0"/>
              <a:t>unilateral </a:t>
            </a:r>
          </a:p>
          <a:p>
            <a:pPr marL="514350" lvl="2" algn="just">
              <a:spcAft>
                <a:spcPts val="1200"/>
              </a:spcAft>
              <a:buSzPct val="100000"/>
            </a:pPr>
            <a:r>
              <a:rPr lang="es-ES" sz="1800" dirty="0" smtClean="0"/>
              <a:t>Se trata de los </a:t>
            </a:r>
            <a:r>
              <a:rPr lang="es-ES" sz="1800" dirty="0" err="1" smtClean="0"/>
              <a:t>safe</a:t>
            </a:r>
            <a:r>
              <a:rPr lang="es-ES" sz="1800" dirty="0" smtClean="0"/>
              <a:t> </a:t>
            </a:r>
            <a:r>
              <a:rPr lang="es-ES" sz="1800" dirty="0" err="1" smtClean="0"/>
              <a:t>harbours</a:t>
            </a:r>
            <a:r>
              <a:rPr lang="es-ES" sz="1800" dirty="0" smtClean="0"/>
              <a:t> de las legislaciones nacionales. </a:t>
            </a:r>
            <a:endParaRPr lang="es-ES" sz="1800" dirty="0"/>
          </a:p>
          <a:p>
            <a:pPr marL="171450" lvl="1" algn="just">
              <a:spcAft>
                <a:spcPts val="1200"/>
              </a:spcAft>
              <a:buSzPct val="100000"/>
              <a:buFont typeface="Arial" panose="020B0604020202020204" pitchFamily="34" charset="0"/>
              <a:buChar char="•"/>
            </a:pPr>
            <a:r>
              <a:rPr lang="es-ES" sz="2000" dirty="0"/>
              <a:t>Mecanismos que conllevan la transmisión de intangibles difíciles de valorar entre empresas asociadas, siempre que: </a:t>
            </a:r>
          </a:p>
          <a:p>
            <a:pPr marL="800100" lvl="1" indent="-457200" algn="just">
              <a:spcAft>
                <a:spcPts val="1200"/>
              </a:spcAft>
              <a:buSzPct val="100000"/>
              <a:buFont typeface="+mj-lt"/>
              <a:buAutoNum type="arabicPeriod"/>
            </a:pPr>
            <a:r>
              <a:rPr lang="es-ES" sz="1800" dirty="0"/>
              <a:t>No existen activos comparables fiables</a:t>
            </a:r>
          </a:p>
          <a:p>
            <a:pPr marL="800100" lvl="1" indent="-457200" algn="just">
              <a:spcAft>
                <a:spcPts val="1200"/>
              </a:spcAft>
              <a:buSzPct val="100000"/>
              <a:buFont typeface="+mj-lt"/>
              <a:buAutoNum type="arabicPeriod"/>
            </a:pPr>
            <a:r>
              <a:rPr lang="es-ES" sz="1800" dirty="0"/>
              <a:t>En el momento en que se celebra la transacción, son sumamente inciertas las proyecciones de flujos de caja o las hipótesis usadas para la valoración del activo, por lo que resulta difícil predecir el éxito final del intangible</a:t>
            </a:r>
          </a:p>
          <a:p>
            <a:pPr marL="1588" lvl="1" indent="0" algn="just">
              <a:spcAft>
                <a:spcPts val="1200"/>
              </a:spcAft>
              <a:buNone/>
            </a:pPr>
            <a:endParaRPr lang="es-ES" sz="2000" b="1"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25</a:t>
            </a:fld>
            <a:endParaRPr lang="es-ES" dirty="0"/>
          </a:p>
        </p:txBody>
      </p:sp>
    </p:spTree>
    <p:extLst>
      <p:ext uri="{BB962C8B-B14F-4D97-AF65-F5344CB8AC3E}">
        <p14:creationId xmlns:p14="http://schemas.microsoft.com/office/powerpoint/2010/main" val="20668773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OPERACIONES QUE DEBEN DECLARARSE</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600"/>
              </a:spcAft>
              <a:buSzPct val="100000"/>
              <a:buFont typeface="Arial" panose="020B0604020202020204" pitchFamily="34" charset="0"/>
              <a:buChar char="•"/>
            </a:pPr>
            <a:r>
              <a:rPr lang="es-ES" sz="2000" dirty="0" smtClean="0"/>
              <a:t>Mecanismos </a:t>
            </a:r>
            <a:r>
              <a:rPr lang="es-ES" sz="2000" dirty="0"/>
              <a:t>que impliquen la transferencia fronteriza de funciones, riesgos o activos entre sociedades del mismo grupo, cuando aquélla provoque una disminución del resultado neto de explotación de las empresas ordenantes de dicha transferencia, lo que ocurrirá cuando su resultado neto de explotación previsto, durante los tres años posteriores a la transferencia de cada uno o de todos los transmitentes, sea inferior al 50% del previsto si ésta no hubiese tenido lugar</a:t>
            </a:r>
          </a:p>
          <a:p>
            <a:pPr marL="171450" lvl="1" algn="just">
              <a:spcAft>
                <a:spcPts val="600"/>
              </a:spcAft>
              <a:buSzPct val="100000"/>
              <a:buFont typeface="Arial" panose="020B0604020202020204" pitchFamily="34" charset="0"/>
              <a:buChar char="•"/>
            </a:pP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26</a:t>
            </a:fld>
            <a:endParaRPr lang="es-ES" dirty="0"/>
          </a:p>
        </p:txBody>
      </p:sp>
    </p:spTree>
    <p:extLst>
      <p:ext uri="{BB962C8B-B14F-4D97-AF65-F5344CB8AC3E}">
        <p14:creationId xmlns:p14="http://schemas.microsoft.com/office/powerpoint/2010/main" val="39324142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INFORMACIÓN A SUMINISTRAR</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1200"/>
              </a:spcAft>
              <a:buSzPct val="100000"/>
              <a:buFont typeface="Arial" panose="020B0604020202020204" pitchFamily="34" charset="0"/>
              <a:buChar char="•"/>
            </a:pPr>
            <a:r>
              <a:rPr lang="es-ES" sz="2000" dirty="0" smtClean="0"/>
              <a:t>La </a:t>
            </a:r>
            <a:r>
              <a:rPr lang="es-ES" sz="2000" dirty="0"/>
              <a:t>identificación de los intermediarios y de los contribuyentes afectados, incluido su nombre, su fecha y lugar de nacimiento (en caso de una persona física), residencia fiscal, su número de identificación fiscal (NIF) y, en su caso, las personas que sean empresas asociadas al contribuyente </a:t>
            </a:r>
            <a:r>
              <a:rPr lang="es-ES" sz="2000" dirty="0" smtClean="0"/>
              <a:t>interesado</a:t>
            </a:r>
          </a:p>
          <a:p>
            <a:pPr marL="171450" lvl="1" algn="just">
              <a:spcAft>
                <a:spcPts val="1200"/>
              </a:spcAft>
              <a:buSzPct val="100000"/>
              <a:buFont typeface="Arial" panose="020B0604020202020204" pitchFamily="34" charset="0"/>
              <a:buChar char="•"/>
            </a:pPr>
            <a:r>
              <a:rPr lang="es-ES" sz="2000" dirty="0" smtClean="0"/>
              <a:t>Información </a:t>
            </a:r>
            <a:r>
              <a:rPr lang="es-ES" sz="2000" dirty="0"/>
              <a:t>pormenorizada sobre las señas distintivas que hacen que el mecanismo transfronterizo deba comunicarse </a:t>
            </a:r>
            <a:endParaRPr lang="es-ES" sz="2000" dirty="0" smtClean="0"/>
          </a:p>
        </p:txBody>
      </p:sp>
      <p:sp>
        <p:nvSpPr>
          <p:cNvPr id="4" name="Slide Number Placeholder 3"/>
          <p:cNvSpPr>
            <a:spLocks noGrp="1"/>
          </p:cNvSpPr>
          <p:nvPr>
            <p:ph type="sldNum" sz="quarter" idx="12"/>
          </p:nvPr>
        </p:nvSpPr>
        <p:spPr/>
        <p:txBody>
          <a:bodyPr/>
          <a:lstStyle/>
          <a:p>
            <a:fld id="{E60C9388-E723-4D47-B6B3-134FCC9BBC01}" type="slidenum">
              <a:rPr lang="es-ES" smtClean="0"/>
              <a:pPr/>
              <a:t>27</a:t>
            </a:fld>
            <a:endParaRPr lang="es-ES" dirty="0"/>
          </a:p>
        </p:txBody>
      </p:sp>
    </p:spTree>
    <p:extLst>
      <p:ext uri="{BB962C8B-B14F-4D97-AF65-F5344CB8AC3E}">
        <p14:creationId xmlns:p14="http://schemas.microsoft.com/office/powerpoint/2010/main" val="18646642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INFORMACIÓN A SUMINISTRAR</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1200"/>
              </a:spcAft>
              <a:buSzPct val="100000"/>
              <a:buFont typeface="Arial" panose="020B0604020202020204" pitchFamily="34" charset="0"/>
              <a:buChar char="•"/>
            </a:pPr>
            <a:r>
              <a:rPr lang="es-ES" sz="2000" dirty="0" smtClean="0"/>
              <a:t>Un </a:t>
            </a:r>
            <a:r>
              <a:rPr lang="es-ES" sz="2000" dirty="0"/>
              <a:t>resumen del contenido del mecanismo transfronterizo sujeto a comunicación que incluya una referencia a la denominación por la que se le conozca habitualmente, en su caso, y una descripción en términos abstractos de las actividades económicas, siempre que no dé lugar a la revelación de un secreto comercial, industrial o profesional, ni de un procedimiento comercial, ni de una información cuya revelación sea contraria al interés </a:t>
            </a:r>
            <a:r>
              <a:rPr lang="es-ES" sz="2000" dirty="0" smtClean="0"/>
              <a:t>público</a:t>
            </a:r>
          </a:p>
          <a:p>
            <a:pPr marL="171450" lvl="1" algn="just">
              <a:spcAft>
                <a:spcPts val="1200"/>
              </a:spcAft>
              <a:buSzPct val="100000"/>
              <a:buFont typeface="Arial" panose="020B0604020202020204" pitchFamily="34" charset="0"/>
              <a:buChar char="•"/>
            </a:pPr>
            <a:r>
              <a:rPr lang="es-ES" sz="2000" dirty="0"/>
              <a:t>La fecha en la que se ha realizado o se va a realizar el primer paso de la implementación del esquema transfronterizo sujeto a </a:t>
            </a:r>
            <a:r>
              <a:rPr lang="es-ES" sz="2000" dirty="0" smtClean="0"/>
              <a:t>comunicación</a:t>
            </a: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28</a:t>
            </a:fld>
            <a:endParaRPr lang="es-ES" dirty="0"/>
          </a:p>
        </p:txBody>
      </p:sp>
    </p:spTree>
    <p:extLst>
      <p:ext uri="{BB962C8B-B14F-4D97-AF65-F5344CB8AC3E}">
        <p14:creationId xmlns:p14="http://schemas.microsoft.com/office/powerpoint/2010/main" val="19745667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INFORMACIÓN A SUMINISTRAR</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600"/>
              </a:spcAft>
              <a:buSzPct val="100000"/>
              <a:buFont typeface="Arial" panose="020B0604020202020204" pitchFamily="34" charset="0"/>
              <a:buChar char="•"/>
            </a:pPr>
            <a:r>
              <a:rPr lang="es-ES" sz="2000" dirty="0" smtClean="0"/>
              <a:t>Información </a:t>
            </a:r>
            <a:r>
              <a:rPr lang="es-ES" sz="2000" dirty="0"/>
              <a:t>pormenorizada de las disposiciones nacionales que constituyen la base del mecanismo transfronterizo sujeto a comunicación</a:t>
            </a:r>
          </a:p>
          <a:p>
            <a:pPr marL="171450" lvl="1" algn="just">
              <a:spcAft>
                <a:spcPts val="600"/>
              </a:spcAft>
              <a:buSzPct val="100000"/>
              <a:buFont typeface="Arial" panose="020B0604020202020204" pitchFamily="34" charset="0"/>
              <a:buChar char="•"/>
            </a:pPr>
            <a:r>
              <a:rPr lang="es-ES" sz="2000" dirty="0"/>
              <a:t>El valor del esquema transfronterizo sujeto a comunicación</a:t>
            </a:r>
          </a:p>
          <a:p>
            <a:pPr marL="171450" lvl="1" algn="just">
              <a:spcAft>
                <a:spcPts val="600"/>
              </a:spcAft>
              <a:buSzPct val="100000"/>
              <a:buFont typeface="Arial" panose="020B0604020202020204" pitchFamily="34" charset="0"/>
              <a:buChar char="•"/>
            </a:pPr>
            <a:r>
              <a:rPr lang="es-ES" sz="2000" dirty="0"/>
              <a:t>La determinación del Estado miembro del contribuyente o contribuyentes afectados y de cualesquiera otros Estados miembros a los que pueda afectar por el mecanismo transfronterizo sujeto a comunicación</a:t>
            </a:r>
          </a:p>
          <a:p>
            <a:pPr marL="171450" lvl="1" algn="just">
              <a:spcAft>
                <a:spcPts val="600"/>
              </a:spcAft>
              <a:buSzPct val="100000"/>
              <a:buFont typeface="Arial" panose="020B0604020202020204" pitchFamily="34" charset="0"/>
              <a:buChar char="•"/>
            </a:pPr>
            <a:r>
              <a:rPr lang="es-ES" sz="2000" dirty="0"/>
              <a:t>La determinación de cualquier otra persona de un Estado miembro que pudiera verse afectada por dicho mecanismo transfronterizo sujeto a comunicación, con indicación de los Estados miembros a los que está vinculada dicha persona</a:t>
            </a:r>
          </a:p>
        </p:txBody>
      </p:sp>
      <p:sp>
        <p:nvSpPr>
          <p:cNvPr id="4" name="Slide Number Placeholder 3"/>
          <p:cNvSpPr>
            <a:spLocks noGrp="1"/>
          </p:cNvSpPr>
          <p:nvPr>
            <p:ph type="sldNum" sz="quarter" idx="12"/>
          </p:nvPr>
        </p:nvSpPr>
        <p:spPr/>
        <p:txBody>
          <a:bodyPr/>
          <a:lstStyle/>
          <a:p>
            <a:fld id="{E60C9388-E723-4D47-B6B3-134FCC9BBC01}" type="slidenum">
              <a:rPr lang="es-ES" smtClean="0"/>
              <a:pPr/>
              <a:t>29</a:t>
            </a:fld>
            <a:endParaRPr lang="es-ES" dirty="0"/>
          </a:p>
        </p:txBody>
      </p:sp>
    </p:spTree>
    <p:extLst>
      <p:ext uri="{BB962C8B-B14F-4D97-AF65-F5344CB8AC3E}">
        <p14:creationId xmlns:p14="http://schemas.microsoft.com/office/powerpoint/2010/main" val="2373277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3000" dirty="0" smtClean="0"/>
              <a:t>REFERENCIAS</a:t>
            </a:r>
            <a:endParaRPr lang="es-ES" sz="3000" dirty="0"/>
          </a:p>
        </p:txBody>
      </p:sp>
      <p:sp>
        <p:nvSpPr>
          <p:cNvPr id="3" name="Content Placeholder 2"/>
          <p:cNvSpPr>
            <a:spLocks noGrp="1"/>
          </p:cNvSpPr>
          <p:nvPr>
            <p:ph idx="1"/>
          </p:nvPr>
        </p:nvSpPr>
        <p:spPr/>
        <p:txBody>
          <a:bodyPr>
            <a:noAutofit/>
          </a:bodyPr>
          <a:lstStyle/>
          <a:p>
            <a:pPr algn="just">
              <a:spcAft>
                <a:spcPts val="1200"/>
              </a:spcAft>
            </a:pPr>
            <a:r>
              <a:rPr lang="es-ES" sz="2000" dirty="0" smtClean="0"/>
              <a:t>Jesús </a:t>
            </a:r>
            <a:r>
              <a:rPr lang="es-ES" sz="2000" dirty="0"/>
              <a:t>Rodríguez Márquez. "Revelación de esquemas de planificación fiscal agresiva: directiva de Intermediarios fiscales", Ed. </a:t>
            </a:r>
            <a:r>
              <a:rPr lang="es-ES" sz="2000" dirty="0" err="1"/>
              <a:t>Lefebre</a:t>
            </a:r>
            <a:r>
              <a:rPr lang="es-ES" sz="2000" dirty="0"/>
              <a:t> El Derecho, </a:t>
            </a:r>
            <a:r>
              <a:rPr lang="es-ES" sz="2000" dirty="0" smtClean="0"/>
              <a:t>2018</a:t>
            </a:r>
          </a:p>
          <a:p>
            <a:pPr algn="just">
              <a:spcAft>
                <a:spcPts val="1200"/>
              </a:spcAft>
            </a:pPr>
            <a:r>
              <a:rPr lang="es-ES" sz="2000" dirty="0" smtClean="0"/>
              <a:t>José </a:t>
            </a:r>
            <a:r>
              <a:rPr lang="es-ES" sz="2000" dirty="0"/>
              <a:t>Manuel Calderón. "El nuevo marco europeo de transparencia sobre esquemas transfronterizos sujetos a declaración por Intermediarios fiscales y contribuyentes ", Ed. Aranzadi, Revista Quincena Fiscal </a:t>
            </a:r>
            <a:r>
              <a:rPr lang="es-ES" sz="2000" dirty="0" smtClean="0"/>
              <a:t>10/2018</a:t>
            </a:r>
          </a:p>
          <a:p>
            <a:pPr algn="just">
              <a:spcAft>
                <a:spcPts val="1200"/>
              </a:spcAft>
            </a:pPr>
            <a:r>
              <a:rPr lang="es-ES" sz="2000" dirty="0" smtClean="0"/>
              <a:t>Miguel Cruz Amorós. “DAC 6. Intermediarios y señas de identidad”, Ed. Francis </a:t>
            </a:r>
            <a:r>
              <a:rPr lang="es-ES" sz="2000" dirty="0" err="1" smtClean="0"/>
              <a:t>Lefebre</a:t>
            </a:r>
            <a:r>
              <a:rPr lang="es-ES" sz="2000" dirty="0" smtClean="0"/>
              <a:t>, ACTUM 2018</a:t>
            </a:r>
          </a:p>
          <a:p>
            <a:pPr algn="just">
              <a:spcAft>
                <a:spcPts val="1200"/>
              </a:spcAft>
            </a:pPr>
            <a:r>
              <a:rPr lang="es-ES" sz="2000" dirty="0" err="1" smtClean="0"/>
              <a:t>Working</a:t>
            </a:r>
            <a:r>
              <a:rPr lang="es-ES" sz="2000" dirty="0" smtClean="0"/>
              <a:t> </a:t>
            </a:r>
            <a:r>
              <a:rPr lang="es-ES" sz="2000" dirty="0" err="1" smtClean="0"/>
              <a:t>Party</a:t>
            </a:r>
            <a:r>
              <a:rPr lang="es-ES" sz="2000" dirty="0" smtClean="0"/>
              <a:t> IV, </a:t>
            </a:r>
            <a:r>
              <a:rPr lang="es-ES" sz="2000" dirty="0" err="1" smtClean="0"/>
              <a:t>Summary</a:t>
            </a:r>
            <a:r>
              <a:rPr lang="es-ES" sz="2000" dirty="0" smtClean="0"/>
              <a:t> Record Meeting 24 </a:t>
            </a:r>
            <a:r>
              <a:rPr lang="es-ES" sz="2000" dirty="0" err="1" smtClean="0"/>
              <a:t>September</a:t>
            </a:r>
            <a:r>
              <a:rPr lang="es-ES" sz="2000" dirty="0" smtClean="0"/>
              <a:t> 2018</a:t>
            </a: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3</a:t>
            </a:fld>
            <a:endParaRPr lang="es-ES"/>
          </a:p>
        </p:txBody>
      </p:sp>
    </p:spTree>
    <p:extLst>
      <p:ext uri="{BB962C8B-B14F-4D97-AF65-F5344CB8AC3E}">
        <p14:creationId xmlns:p14="http://schemas.microsoft.com/office/powerpoint/2010/main" val="3511853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DEVENGO Y DECLARACIÓN</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1200"/>
              </a:spcAft>
              <a:buSzPct val="100000"/>
              <a:buFont typeface="Arial" panose="020B0604020202020204" pitchFamily="34" charset="0"/>
              <a:buChar char="•"/>
            </a:pPr>
            <a:r>
              <a:rPr lang="es-ES" sz="2000" dirty="0" smtClean="0"/>
              <a:t>General</a:t>
            </a:r>
            <a:r>
              <a:rPr lang="es-ES" sz="2000" dirty="0"/>
              <a:t>: cuando ocurra antes de cualquiera de estos eventos (el que antes ocurra):</a:t>
            </a:r>
          </a:p>
          <a:p>
            <a:pPr lvl="1" algn="just">
              <a:spcAft>
                <a:spcPts val="1200"/>
              </a:spcAft>
              <a:buSzPct val="100000"/>
              <a:buFont typeface="Trebuchet MS" panose="020B0603020202020204" pitchFamily="34" charset="0"/>
              <a:buChar char="›"/>
            </a:pPr>
            <a:r>
              <a:rPr lang="es-ES" sz="2000" dirty="0"/>
              <a:t>Puesta a disposición del esquema para su implantación</a:t>
            </a:r>
          </a:p>
          <a:p>
            <a:pPr lvl="1" algn="just">
              <a:spcAft>
                <a:spcPts val="1200"/>
              </a:spcAft>
              <a:buSzPct val="100000"/>
              <a:buFont typeface="Trebuchet MS" panose="020B0603020202020204" pitchFamily="34" charset="0"/>
              <a:buChar char="›"/>
            </a:pPr>
            <a:r>
              <a:rPr lang="es-ES" sz="2000" dirty="0"/>
              <a:t>Momento en que el esquema está listo para su implantación</a:t>
            </a:r>
          </a:p>
          <a:p>
            <a:pPr lvl="1" algn="just">
              <a:spcAft>
                <a:spcPts val="1200"/>
              </a:spcAft>
              <a:buSzPct val="100000"/>
              <a:buFont typeface="Trebuchet MS" panose="020B0603020202020204" pitchFamily="34" charset="0"/>
              <a:buChar char="›"/>
            </a:pPr>
            <a:r>
              <a:rPr lang="es-ES" sz="2000" dirty="0"/>
              <a:t>Momento en que se haya dado el primer paso para la implantación del esquema</a:t>
            </a:r>
          </a:p>
          <a:p>
            <a:pPr marL="171450" lvl="1" algn="just">
              <a:spcAft>
                <a:spcPts val="1200"/>
              </a:spcAft>
              <a:buSzPct val="100000"/>
              <a:buFont typeface="Arial" panose="020B0604020202020204" pitchFamily="34" charset="0"/>
              <a:buChar char="•"/>
            </a:pPr>
            <a:r>
              <a:rPr lang="es-ES" sz="2000" dirty="0"/>
              <a:t>Asesoramiento limitado: el día siguiente al que se preste la ayuda, asistencia o asesoramiento</a:t>
            </a:r>
          </a:p>
          <a:p>
            <a:pPr marL="171450" lvl="1" algn="just">
              <a:spcAft>
                <a:spcPts val="1200"/>
              </a:spcAft>
              <a:buSzPct val="100000"/>
              <a:buFont typeface="Arial" panose="020B0604020202020204" pitchFamily="34" charset="0"/>
              <a:buChar char="•"/>
            </a:pPr>
            <a:r>
              <a:rPr lang="es-ES" sz="2000" dirty="0"/>
              <a:t>Declaración: 30 días</a:t>
            </a:r>
          </a:p>
          <a:p>
            <a:pPr marL="171450" lvl="1" algn="just">
              <a:spcAft>
                <a:spcPts val="1200"/>
              </a:spcAft>
              <a:buSzPct val="100000"/>
              <a:buFont typeface="Arial" panose="020B0604020202020204" pitchFamily="34" charset="0"/>
              <a:buChar char="•"/>
            </a:pPr>
            <a:endParaRPr lang="es-ES" sz="2000" dirty="0" smtClean="0"/>
          </a:p>
        </p:txBody>
      </p:sp>
      <p:sp>
        <p:nvSpPr>
          <p:cNvPr id="4" name="Slide Number Placeholder 3"/>
          <p:cNvSpPr>
            <a:spLocks noGrp="1"/>
          </p:cNvSpPr>
          <p:nvPr>
            <p:ph type="sldNum" sz="quarter" idx="12"/>
          </p:nvPr>
        </p:nvSpPr>
        <p:spPr/>
        <p:txBody>
          <a:bodyPr/>
          <a:lstStyle/>
          <a:p>
            <a:fld id="{E60C9388-E723-4D47-B6B3-134FCC9BBC01}" type="slidenum">
              <a:rPr lang="es-ES" smtClean="0"/>
              <a:pPr/>
              <a:t>30</a:t>
            </a:fld>
            <a:endParaRPr lang="es-ES" dirty="0"/>
          </a:p>
        </p:txBody>
      </p:sp>
    </p:spTree>
    <p:extLst>
      <p:ext uri="{BB962C8B-B14F-4D97-AF65-F5344CB8AC3E}">
        <p14:creationId xmlns:p14="http://schemas.microsoft.com/office/powerpoint/2010/main" val="33011656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OTRAS DECLARACIONES</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458788" lvl="1" indent="-457200" algn="just">
              <a:spcAft>
                <a:spcPts val="1200"/>
              </a:spcAft>
              <a:buSzPct val="100000"/>
              <a:buFont typeface="+mj-lt"/>
              <a:buAutoNum type="arabicPeriod"/>
            </a:pPr>
            <a:r>
              <a:rPr lang="es-ES" sz="2000" u="sng" dirty="0" smtClean="0"/>
              <a:t>Declaración </a:t>
            </a:r>
            <a:r>
              <a:rPr lang="es-ES" sz="2000" u="sng" dirty="0"/>
              <a:t>a cargo de los intermediarios respecto de los “mecanismos comercializables” en que intervengan</a:t>
            </a:r>
            <a:r>
              <a:rPr lang="es-ES" sz="2000" dirty="0"/>
              <a:t>. Se entiende por tal, un esquema transfronterizo diseñado, comercializado, listo para su implantación o puesto a disposición para su implantación sin necesidad de adaptación sustancial</a:t>
            </a:r>
          </a:p>
          <a:p>
            <a:pPr marL="458788" lvl="1" indent="-457200" algn="just">
              <a:spcAft>
                <a:spcPts val="1200"/>
              </a:spcAft>
              <a:buSzPct val="100000"/>
              <a:buFont typeface="+mj-lt"/>
              <a:buAutoNum type="arabicPeriod"/>
            </a:pPr>
            <a:r>
              <a:rPr lang="es-ES" sz="2000" u="sng" dirty="0"/>
              <a:t>Declaración a cargo de los contribuyentes por cada año en que utilicen un mecanismo comunicable, informando sobre dicho uso</a:t>
            </a:r>
            <a:r>
              <a:rPr lang="es-ES" sz="2000" dirty="0"/>
              <a:t> (si así lo decide cada Estado</a:t>
            </a:r>
            <a:r>
              <a:rPr lang="es-ES" sz="2000" dirty="0" smtClean="0"/>
              <a:t>)</a:t>
            </a: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31</a:t>
            </a:fld>
            <a:endParaRPr lang="es-ES" dirty="0"/>
          </a:p>
        </p:txBody>
      </p:sp>
    </p:spTree>
    <p:extLst>
      <p:ext uri="{BB962C8B-B14F-4D97-AF65-F5344CB8AC3E}">
        <p14:creationId xmlns:p14="http://schemas.microsoft.com/office/powerpoint/2010/main" val="31143492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RÉGIMEN SANCIONADOR / RÉGIMEN TRANSITORIO</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588" lvl="1" indent="0" algn="just">
              <a:spcAft>
                <a:spcPts val="600"/>
              </a:spcAft>
              <a:buNone/>
            </a:pPr>
            <a:r>
              <a:rPr lang="es-ES" sz="2000" u="sng" dirty="0" smtClean="0"/>
              <a:t>Régimen </a:t>
            </a:r>
            <a:r>
              <a:rPr lang="es-ES" sz="2000" u="sng" dirty="0"/>
              <a:t>sancionador</a:t>
            </a:r>
            <a:endParaRPr lang="es-ES" sz="2000" dirty="0"/>
          </a:p>
          <a:p>
            <a:pPr marL="171450" lvl="1" algn="just">
              <a:buSzPct val="100000"/>
              <a:buFont typeface="Arial" panose="020B0604020202020204" pitchFamily="34" charset="0"/>
              <a:buChar char="•"/>
            </a:pPr>
            <a:r>
              <a:rPr lang="es-ES" sz="2000" dirty="0"/>
              <a:t>La Directiva se limita a señalar que los Estados Miembros establecerán un régimen de infracciones y sanciones eficaz, proporcionado y disuasorio</a:t>
            </a:r>
          </a:p>
          <a:p>
            <a:pPr marL="171450" lvl="1" algn="just">
              <a:spcAft>
                <a:spcPts val="600"/>
              </a:spcAft>
              <a:buSzPct val="100000"/>
              <a:buFont typeface="Arial" panose="020B0604020202020204" pitchFamily="34" charset="0"/>
              <a:buChar char="•"/>
            </a:pPr>
            <a:r>
              <a:rPr lang="es-ES" sz="2000" dirty="0"/>
              <a:t>La no </a:t>
            </a:r>
            <a:r>
              <a:rPr lang="es-ES" sz="2000" dirty="0" smtClean="0"/>
              <a:t>reacción frente </a:t>
            </a:r>
            <a:r>
              <a:rPr lang="es-ES" sz="2000" dirty="0"/>
              <a:t>a la declaración no significa aceptación de la validez del tratamiento fiscal expuesto en la comunicación</a:t>
            </a:r>
          </a:p>
          <a:p>
            <a:pPr marL="1588" lvl="1" indent="0" algn="just">
              <a:spcAft>
                <a:spcPts val="600"/>
              </a:spcAft>
              <a:buNone/>
            </a:pPr>
            <a:r>
              <a:rPr lang="es-ES" sz="2000" u="sng" dirty="0"/>
              <a:t>Régimen transitorio</a:t>
            </a:r>
            <a:endParaRPr lang="es-ES" sz="2000" dirty="0"/>
          </a:p>
          <a:p>
            <a:pPr marL="171450" lvl="1" algn="just">
              <a:buSzPct val="100000"/>
              <a:buFont typeface="Arial" panose="020B0604020202020204" pitchFamily="34" charset="0"/>
              <a:buChar char="•"/>
            </a:pPr>
            <a:r>
              <a:rPr lang="es-ES" sz="2000" dirty="0"/>
              <a:t>Son </a:t>
            </a:r>
            <a:r>
              <a:rPr lang="es-ES" sz="2000" dirty="0" err="1"/>
              <a:t>notificables</a:t>
            </a:r>
            <a:r>
              <a:rPr lang="es-ES" sz="2000" dirty="0"/>
              <a:t> todos los mecanismos cuyo primer paso se haya ejecutado a partir del 25 de junio de 2018</a:t>
            </a:r>
          </a:p>
          <a:p>
            <a:pPr marL="171450" lvl="1" algn="just">
              <a:buSzPct val="100000"/>
              <a:buFont typeface="Arial" panose="020B0604020202020204" pitchFamily="34" charset="0"/>
              <a:buChar char="•"/>
            </a:pPr>
            <a:r>
              <a:rPr lang="es-ES" sz="2000" dirty="0"/>
              <a:t>Primera declaración: 31 de agosto de 2020 (más de dos años de transacciones</a:t>
            </a:r>
            <a:r>
              <a:rPr lang="es-ES" sz="2000" dirty="0" smtClean="0"/>
              <a:t>) : ¿Retroactividad en grado máximo?</a:t>
            </a:r>
            <a:endParaRPr lang="es-ES" sz="2000" dirty="0"/>
          </a:p>
          <a:p>
            <a:pPr marL="171450" lvl="1" algn="just">
              <a:spcAft>
                <a:spcPts val="600"/>
              </a:spcAft>
              <a:buSzPct val="100000"/>
              <a:buFont typeface="Arial" panose="020B0604020202020204" pitchFamily="34" charset="0"/>
              <a:buChar char="•"/>
            </a:pPr>
            <a:r>
              <a:rPr lang="es-ES" sz="2000" dirty="0"/>
              <a:t>Primer intercambio entre Estados: 31 de octubre de 2020</a:t>
            </a:r>
          </a:p>
          <a:p>
            <a:pPr marL="171450" lvl="1" algn="just">
              <a:spcAft>
                <a:spcPts val="600"/>
              </a:spcAft>
              <a:buSzPct val="100000"/>
              <a:buFont typeface="Arial" panose="020B0604020202020204" pitchFamily="34" charset="0"/>
              <a:buChar char="•"/>
            </a:pP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32</a:t>
            </a:fld>
            <a:endParaRPr lang="es-ES" dirty="0"/>
          </a:p>
        </p:txBody>
      </p:sp>
    </p:spTree>
    <p:extLst>
      <p:ext uri="{BB962C8B-B14F-4D97-AF65-F5344CB8AC3E}">
        <p14:creationId xmlns:p14="http://schemas.microsoft.com/office/powerpoint/2010/main" val="19126480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33</a:t>
            </a:fld>
            <a:endParaRPr lang="es-ES" dirty="0"/>
          </a:p>
        </p:txBody>
      </p:sp>
      <p:sp>
        <p:nvSpPr>
          <p:cNvPr id="6" name="Content Placeholder 2"/>
          <p:cNvSpPr>
            <a:spLocks noGrp="1"/>
          </p:cNvSpPr>
          <p:nvPr>
            <p:ph idx="1"/>
          </p:nvPr>
        </p:nvSpPr>
        <p:spPr>
          <a:xfrm>
            <a:off x="764837" y="1685742"/>
            <a:ext cx="3721100" cy="3134072"/>
          </a:xfrm>
        </p:spPr>
        <p:txBody>
          <a:bodyPr/>
          <a:lstStyle/>
          <a:p>
            <a:pPr marL="0" indent="0">
              <a:buNone/>
            </a:pPr>
            <a:r>
              <a:rPr lang="es-ES" sz="1800" dirty="0" smtClean="0"/>
              <a:t>Definición de mecanismo: ¿se requiere que haya un cambio en una estructura legal u operativa, o basta con que se produzca una situación con un tratamiento fiscal que contenga una seña distintiva?</a:t>
            </a:r>
          </a:p>
          <a:p>
            <a:pPr marL="0" indent="0">
              <a:spcBef>
                <a:spcPts val="1800"/>
              </a:spcBef>
              <a:buNone/>
            </a:pPr>
            <a:r>
              <a:rPr lang="es-ES" sz="1800" dirty="0" smtClean="0"/>
              <a:t>¿Es comunicable un mecanismo que se ejecuta entre dos Estados no UE, si la matriz es UE?</a:t>
            </a:r>
          </a:p>
          <a:p>
            <a:pPr marL="0" indent="0"/>
            <a:endParaRPr lang="es-ES" sz="1800" b="1" dirty="0"/>
          </a:p>
        </p:txBody>
      </p:sp>
      <p:sp>
        <p:nvSpPr>
          <p:cNvPr id="7" name="Content Placeholder 2"/>
          <p:cNvSpPr txBox="1">
            <a:spLocks/>
          </p:cNvSpPr>
          <p:nvPr/>
        </p:nvSpPr>
        <p:spPr bwMode="auto">
          <a:xfrm>
            <a:off x="4771606" y="1693450"/>
            <a:ext cx="3721100" cy="3073813"/>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kern="0" dirty="0" smtClean="0">
                <a:latin typeface="Trebuchet MS" panose="020B0603020202020204" pitchFamily="34" charset="0"/>
              </a:rPr>
              <a:t>La Directiva parece referirse a la definición dinámica, que exigiría un plan y una actuación conducentes a lograr un determinado tratamiento fiscal</a:t>
            </a:r>
          </a:p>
          <a:p>
            <a:pPr marL="0" indent="0">
              <a:spcBef>
                <a:spcPts val="0"/>
              </a:spcBef>
            </a:pPr>
            <a:endParaRPr lang="es-ES" sz="1800" b="1" kern="0" dirty="0" smtClean="0">
              <a:latin typeface="Trebuchet MS" panose="020B0603020202020204" pitchFamily="34" charset="0"/>
            </a:endParaRPr>
          </a:p>
          <a:p>
            <a:pPr marL="0" indent="0">
              <a:spcBef>
                <a:spcPts val="0"/>
              </a:spcBef>
            </a:pPr>
            <a:endParaRPr lang="es-ES" sz="1800" b="1" kern="0" dirty="0">
              <a:latin typeface="Trebuchet MS" panose="020B0603020202020204" pitchFamily="34" charset="0"/>
            </a:endParaRPr>
          </a:p>
          <a:p>
            <a:pPr marL="0" indent="0">
              <a:spcBef>
                <a:spcPts val="1800"/>
              </a:spcBef>
            </a:pPr>
            <a:r>
              <a:rPr lang="es-ES" sz="1800" kern="0" dirty="0" smtClean="0">
                <a:latin typeface="Trebuchet MS" panose="020B0603020202020204" pitchFamily="34" charset="0"/>
              </a:rPr>
              <a:t>No es comunicable, salvo que la matriz esté involucrada en la ejecución</a:t>
            </a:r>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34060" y="1154592"/>
            <a:ext cx="3528392" cy="369332"/>
          </a:xfrm>
          <a:prstGeom prst="rect">
            <a:avLst/>
          </a:prstGeom>
          <a:noFill/>
        </p:spPr>
        <p:txBody>
          <a:bodyPr wrap="square" rtlCol="0">
            <a:spAutoFit/>
          </a:bodyPr>
          <a:lstStyle/>
          <a:p>
            <a:pPr algn="ctr"/>
            <a:r>
              <a:rPr lang="es-ES" sz="1800" u="sng" dirty="0" smtClean="0">
                <a:latin typeface="Trebuchet MS" panose="020B0603020202020204" pitchFamily="34" charset="0"/>
              </a:rPr>
              <a:t>Duda interpretativa</a:t>
            </a:r>
            <a:endParaRPr lang="es-ES" sz="1800" u="sng" dirty="0">
              <a:latin typeface="Trebuchet MS" panose="020B0603020202020204" pitchFamily="34" charset="0"/>
            </a:endParaRPr>
          </a:p>
        </p:txBody>
      </p:sp>
      <p:sp>
        <p:nvSpPr>
          <p:cNvPr id="10" name="TextBox 9"/>
          <p:cNvSpPr txBox="1"/>
          <p:nvPr/>
        </p:nvSpPr>
        <p:spPr>
          <a:xfrm>
            <a:off x="4659864" y="1154592"/>
            <a:ext cx="3577084" cy="369332"/>
          </a:xfrm>
          <a:prstGeom prst="rect">
            <a:avLst/>
          </a:prstGeom>
          <a:noFill/>
        </p:spPr>
        <p:txBody>
          <a:bodyPr wrap="square" rtlCol="0">
            <a:spAutoFit/>
          </a:bodyPr>
          <a:lstStyle/>
          <a:p>
            <a:pPr algn="ctr"/>
            <a:r>
              <a:rPr lang="es-ES" sz="1800" u="sng" dirty="0" smtClean="0">
                <a:latin typeface="Trebuchet MS" panose="020B0603020202020204" pitchFamily="34" charset="0"/>
              </a:rPr>
              <a:t>Comentarios</a:t>
            </a:r>
            <a:endParaRPr lang="es-ES" sz="1800" u="sng" dirty="0">
              <a:latin typeface="Trebuchet MS" panose="020B0603020202020204" pitchFamily="34" charset="0"/>
            </a:endParaRPr>
          </a:p>
        </p:txBody>
      </p:sp>
    </p:spTree>
    <p:extLst>
      <p:ext uri="{BB962C8B-B14F-4D97-AF65-F5344CB8AC3E}">
        <p14:creationId xmlns:p14="http://schemas.microsoft.com/office/powerpoint/2010/main" val="5524477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34</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11" name="Content Placeholder 2"/>
          <p:cNvSpPr>
            <a:spLocks noGrp="1"/>
          </p:cNvSpPr>
          <p:nvPr>
            <p:ph idx="1"/>
          </p:nvPr>
        </p:nvSpPr>
        <p:spPr>
          <a:xfrm>
            <a:off x="775595" y="1216789"/>
            <a:ext cx="3721100" cy="3269150"/>
          </a:xfrm>
        </p:spPr>
        <p:txBody>
          <a:bodyPr/>
          <a:lstStyle/>
          <a:p>
            <a:pPr marL="0" indent="0">
              <a:buNone/>
            </a:pPr>
            <a:r>
              <a:rPr lang="es-ES" sz="1800" dirty="0" smtClean="0"/>
              <a:t>¿Califica como mecanismo el ejercicio de una opción legal por el contribuyente i.e. acoger una renta al patent box?</a:t>
            </a:r>
          </a:p>
          <a:p>
            <a:pPr marL="0" indent="0">
              <a:spcBef>
                <a:spcPts val="1800"/>
              </a:spcBef>
              <a:buNone/>
            </a:pPr>
            <a:r>
              <a:rPr lang="es-ES" sz="1800" dirty="0" smtClean="0"/>
              <a:t>¿Califica como mecanismo abrir una sucursal en otro país?</a:t>
            </a:r>
          </a:p>
        </p:txBody>
      </p:sp>
      <p:sp>
        <p:nvSpPr>
          <p:cNvPr id="12" name="Content Placeholder 2"/>
          <p:cNvSpPr txBox="1">
            <a:spLocks/>
          </p:cNvSpPr>
          <p:nvPr/>
        </p:nvSpPr>
        <p:spPr bwMode="auto">
          <a:xfrm>
            <a:off x="4664026" y="1224498"/>
            <a:ext cx="3721100" cy="3269150"/>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kern="0" dirty="0" smtClean="0">
                <a:latin typeface="Trebuchet MS" panose="020B0603020202020204" pitchFamily="34" charset="0"/>
              </a:rPr>
              <a:t>No sería comunicable</a:t>
            </a:r>
          </a:p>
          <a:p>
            <a:pPr marL="0" indent="0">
              <a:spcBef>
                <a:spcPts val="0"/>
              </a:spcBef>
            </a:pPr>
            <a:endParaRPr lang="es-ES" sz="1800" b="1" kern="0" dirty="0" smtClean="0">
              <a:latin typeface="Trebuchet MS" panose="020B0603020202020204" pitchFamily="34" charset="0"/>
            </a:endParaRPr>
          </a:p>
          <a:p>
            <a:pPr marL="0" indent="0">
              <a:spcBef>
                <a:spcPts val="0"/>
              </a:spcBef>
            </a:pPr>
            <a:endParaRPr lang="es-ES" sz="1800" b="1" kern="0" dirty="0">
              <a:latin typeface="Trebuchet MS" panose="020B0603020202020204" pitchFamily="34" charset="0"/>
            </a:endParaRPr>
          </a:p>
          <a:p>
            <a:pPr marL="0" indent="0">
              <a:spcBef>
                <a:spcPts val="0"/>
              </a:spcBef>
            </a:pPr>
            <a:endParaRPr lang="es-ES" sz="1800" b="1" kern="0" dirty="0">
              <a:latin typeface="Trebuchet MS" panose="020B0603020202020204" pitchFamily="34" charset="0"/>
            </a:endParaRPr>
          </a:p>
          <a:p>
            <a:pPr marL="0" indent="0">
              <a:spcBef>
                <a:spcPts val="1800"/>
              </a:spcBef>
            </a:pPr>
            <a:r>
              <a:rPr lang="es-ES" sz="1800" kern="0" dirty="0" smtClean="0">
                <a:latin typeface="Trebuchet MS" panose="020B0603020202020204" pitchFamily="34" charset="0"/>
              </a:rPr>
              <a:t>En principio, </a:t>
            </a:r>
            <a:r>
              <a:rPr lang="es-ES" sz="1800" kern="0" dirty="0">
                <a:latin typeface="Trebuchet MS" panose="020B0603020202020204" pitchFamily="34" charset="0"/>
              </a:rPr>
              <a:t>es un </a:t>
            </a:r>
            <a:r>
              <a:rPr lang="es-ES" sz="1800" kern="0" dirty="0" smtClean="0">
                <a:latin typeface="Trebuchet MS" panose="020B0603020202020204" pitchFamily="34" charset="0"/>
              </a:rPr>
              <a:t>mecanismo</a:t>
            </a:r>
            <a:endParaRPr lang="es-ES" sz="1800" kern="0" dirty="0">
              <a:latin typeface="Trebuchet MS" panose="020B0603020202020204" pitchFamily="34" charset="0"/>
            </a:endParaRPr>
          </a:p>
        </p:txBody>
      </p:sp>
    </p:spTree>
    <p:extLst>
      <p:ext uri="{BB962C8B-B14F-4D97-AF65-F5344CB8AC3E}">
        <p14:creationId xmlns:p14="http://schemas.microsoft.com/office/powerpoint/2010/main" val="9085276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35</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9" name="Content Placeholder 2"/>
          <p:cNvSpPr>
            <a:spLocks noGrp="1"/>
          </p:cNvSpPr>
          <p:nvPr>
            <p:ph idx="1"/>
          </p:nvPr>
        </p:nvSpPr>
        <p:spPr>
          <a:xfrm>
            <a:off x="775595" y="1227545"/>
            <a:ext cx="3721100" cy="3230791"/>
          </a:xfrm>
        </p:spPr>
        <p:txBody>
          <a:bodyPr/>
          <a:lstStyle/>
          <a:p>
            <a:pPr marL="0" indent="0">
              <a:buNone/>
            </a:pPr>
            <a:r>
              <a:rPr lang="es-ES" sz="1800" dirty="0" smtClean="0"/>
              <a:t>¿Califican como mecanismos las decisiones societarias sobre el capital o la estructura de la sociedad cuando el accionista es no residente i.e. ampliaciones de capital, aportaciones del socio, distribuciones de dividendos, recompras de acciones propias, canjes, fusiones o escisiones, el traslado internacional del domicilio social?</a:t>
            </a:r>
            <a:endParaRPr lang="es-ES" sz="1800" b="1" dirty="0"/>
          </a:p>
          <a:p>
            <a:pPr marL="0" indent="0"/>
            <a:endParaRPr lang="es-ES" sz="1800" b="1" dirty="0"/>
          </a:p>
        </p:txBody>
      </p:sp>
      <p:sp>
        <p:nvSpPr>
          <p:cNvPr id="10" name="Content Placeholder 2"/>
          <p:cNvSpPr txBox="1">
            <a:spLocks/>
          </p:cNvSpPr>
          <p:nvPr/>
        </p:nvSpPr>
        <p:spPr bwMode="auto">
          <a:xfrm>
            <a:off x="4739332" y="1235254"/>
            <a:ext cx="3721100" cy="3230791"/>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kern="0" dirty="0" smtClean="0">
                <a:latin typeface="Trebuchet MS" panose="020B0603020202020204" pitchFamily="34" charset="0"/>
              </a:rPr>
              <a:t>Son mecanismos</a:t>
            </a:r>
            <a:endParaRPr lang="es-ES" sz="1800" b="1" kern="0" dirty="0">
              <a:latin typeface="Trebuchet MS" panose="020B0603020202020204" pitchFamily="34" charset="0"/>
            </a:endParaRPr>
          </a:p>
        </p:txBody>
      </p:sp>
    </p:spTree>
    <p:extLst>
      <p:ext uri="{BB962C8B-B14F-4D97-AF65-F5344CB8AC3E}">
        <p14:creationId xmlns:p14="http://schemas.microsoft.com/office/powerpoint/2010/main" val="15775219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36</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595" y="1216781"/>
            <a:ext cx="3721100" cy="3641440"/>
          </a:xfrm>
        </p:spPr>
        <p:txBody>
          <a:bodyPr/>
          <a:lstStyle/>
          <a:p>
            <a:pPr marL="0" indent="0">
              <a:buNone/>
            </a:pPr>
            <a:r>
              <a:rPr lang="es-ES" sz="1800" dirty="0" smtClean="0"/>
              <a:t>¿Son </a:t>
            </a:r>
            <a:r>
              <a:rPr lang="es-ES" sz="1800" dirty="0"/>
              <a:t>los auditores intermediarios cuando revisan una estructura de un cliente en el curso de su trabajo de revisión? </a:t>
            </a:r>
            <a:r>
              <a:rPr lang="es-ES" sz="1800" dirty="0" smtClean="0"/>
              <a:t>¿Y </a:t>
            </a:r>
            <a:r>
              <a:rPr lang="es-ES" sz="1800" dirty="0"/>
              <a:t>si como </a:t>
            </a:r>
            <a:r>
              <a:rPr lang="es-ES" sz="1800" dirty="0" smtClean="0"/>
              <a:t>consecuencia </a:t>
            </a:r>
            <a:r>
              <a:rPr lang="es-ES" sz="1800" dirty="0"/>
              <a:t>de esa revisión realiza una recomendación de mejora</a:t>
            </a:r>
            <a:r>
              <a:rPr lang="es-ES" sz="1800" dirty="0" smtClean="0"/>
              <a:t>?</a:t>
            </a:r>
          </a:p>
          <a:p>
            <a:pPr marL="0" indent="0">
              <a:spcBef>
                <a:spcPts val="1800"/>
              </a:spcBef>
              <a:buNone/>
            </a:pPr>
            <a:r>
              <a:rPr lang="es-ES" sz="1800" dirty="0" smtClean="0"/>
              <a:t>¿Está </a:t>
            </a:r>
            <a:r>
              <a:rPr lang="es-ES" sz="1800" dirty="0"/>
              <a:t>obligado a declarar el profesional que interviene o la firma para la que trabaja?</a:t>
            </a:r>
            <a:endParaRPr lang="es-ES" sz="1800" b="1" dirty="0"/>
          </a:p>
        </p:txBody>
      </p:sp>
      <p:sp>
        <p:nvSpPr>
          <p:cNvPr id="6" name="Content Placeholder 2"/>
          <p:cNvSpPr txBox="1">
            <a:spLocks/>
          </p:cNvSpPr>
          <p:nvPr/>
        </p:nvSpPr>
        <p:spPr bwMode="auto">
          <a:xfrm>
            <a:off x="4739332" y="1224490"/>
            <a:ext cx="3721100" cy="3641440"/>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a:latin typeface="Trebuchet MS" panose="020B0603020202020204" pitchFamily="34" charset="0"/>
              </a:rPr>
              <a:t>La revisión posterior no califica entre las conductas que generan la obligación de declarar. </a:t>
            </a:r>
            <a:r>
              <a:rPr lang="es-ES" sz="1800" dirty="0" smtClean="0">
                <a:latin typeface="Trebuchet MS" panose="020B0603020202020204" pitchFamily="34" charset="0"/>
              </a:rPr>
              <a:t>Sin </a:t>
            </a:r>
            <a:r>
              <a:rPr lang="es-ES" sz="1800" dirty="0">
                <a:latin typeface="Trebuchet MS" panose="020B0603020202020204" pitchFamily="34" charset="0"/>
              </a:rPr>
              <a:t>embargo, cualquier recomendación de cambio de una estructura podría considerarse como recomendación de </a:t>
            </a:r>
            <a:r>
              <a:rPr lang="es-ES" sz="1800" dirty="0" smtClean="0">
                <a:latin typeface="Trebuchet MS" panose="020B0603020202020204" pitchFamily="34" charset="0"/>
              </a:rPr>
              <a:t>diseño</a:t>
            </a:r>
          </a:p>
          <a:p>
            <a:pPr marL="0" indent="0">
              <a:spcBef>
                <a:spcPts val="1800"/>
              </a:spcBef>
            </a:pPr>
            <a:r>
              <a:rPr lang="es-ES" sz="1800" dirty="0">
                <a:latin typeface="Trebuchet MS" panose="020B0603020202020204" pitchFamily="34" charset="0"/>
              </a:rPr>
              <a:t>Si la firma es titular de la relación comercial con el cliente, será la firma la que actúe y el profesional es un mero </a:t>
            </a:r>
            <a:r>
              <a:rPr lang="es-ES" sz="1800" dirty="0" smtClean="0">
                <a:latin typeface="Trebuchet MS" panose="020B0603020202020204" pitchFamily="34" charset="0"/>
              </a:rPr>
              <a:t>instrumento</a:t>
            </a:r>
            <a:endParaRPr lang="es-ES" sz="1800" b="1" kern="0" dirty="0">
              <a:latin typeface="Trebuchet MS" panose="020B0603020202020204" pitchFamily="34" charset="0"/>
            </a:endParaRPr>
          </a:p>
        </p:txBody>
      </p:sp>
    </p:spTree>
    <p:extLst>
      <p:ext uri="{BB962C8B-B14F-4D97-AF65-F5344CB8AC3E}">
        <p14:creationId xmlns:p14="http://schemas.microsoft.com/office/powerpoint/2010/main" val="12539288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37</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600" y="1195278"/>
            <a:ext cx="3721100" cy="3564276"/>
          </a:xfrm>
        </p:spPr>
        <p:txBody>
          <a:bodyPr/>
          <a:lstStyle/>
          <a:p>
            <a:pPr marL="0" indent="0">
              <a:buNone/>
            </a:pPr>
            <a:r>
              <a:rPr lang="es-ES" sz="1800" dirty="0" smtClean="0"/>
              <a:t>¿Qué </a:t>
            </a:r>
            <a:r>
              <a:rPr lang="es-ES" sz="1800" dirty="0"/>
              <a:t>ocurre con la intervención parcial de profesionales no expertos en materia tributaria que prestan asesoramiento no tributario? </a:t>
            </a:r>
            <a:r>
              <a:rPr lang="es-ES" sz="1800" dirty="0" smtClean="0"/>
              <a:t>¿Se </a:t>
            </a:r>
            <a:r>
              <a:rPr lang="es-ES" sz="1800" dirty="0"/>
              <a:t>valora la capacidad de entender las consecuencias de la estructura en el profesional o en la firma para la que trabaja</a:t>
            </a:r>
            <a:r>
              <a:rPr lang="es-ES" sz="1800" dirty="0" smtClean="0"/>
              <a:t>?</a:t>
            </a:r>
            <a:endParaRPr lang="es-ES" sz="1800" b="1" dirty="0"/>
          </a:p>
        </p:txBody>
      </p:sp>
      <p:sp>
        <p:nvSpPr>
          <p:cNvPr id="6" name="Content Placeholder 2"/>
          <p:cNvSpPr txBox="1">
            <a:spLocks/>
          </p:cNvSpPr>
          <p:nvPr/>
        </p:nvSpPr>
        <p:spPr bwMode="auto">
          <a:xfrm>
            <a:off x="4739332" y="1202987"/>
            <a:ext cx="3721100" cy="3564276"/>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a:latin typeface="Trebuchet MS" panose="020B0603020202020204" pitchFamily="34" charset="0"/>
              </a:rPr>
              <a:t>La valoración debe referirse al alcance del trabajo requerido. Atención, sin embargo, a la intervención promocional o puntual de los expertos en derecho </a:t>
            </a:r>
            <a:r>
              <a:rPr lang="es-ES" sz="1800" dirty="0" smtClean="0">
                <a:latin typeface="Trebuchet MS" panose="020B0603020202020204" pitchFamily="34" charset="0"/>
              </a:rPr>
              <a:t>tributario</a:t>
            </a:r>
            <a:endParaRPr lang="es-ES" sz="1800" b="1" kern="0" dirty="0">
              <a:latin typeface="Trebuchet MS" panose="020B0603020202020204" pitchFamily="34" charset="0"/>
            </a:endParaRPr>
          </a:p>
        </p:txBody>
      </p:sp>
    </p:spTree>
    <p:extLst>
      <p:ext uri="{BB962C8B-B14F-4D97-AF65-F5344CB8AC3E}">
        <p14:creationId xmlns:p14="http://schemas.microsoft.com/office/powerpoint/2010/main" val="17856821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38</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596" y="1216789"/>
            <a:ext cx="3721100" cy="3550474"/>
          </a:xfrm>
        </p:spPr>
        <p:txBody>
          <a:bodyPr/>
          <a:lstStyle/>
          <a:p>
            <a:pPr marL="0" indent="0">
              <a:buNone/>
            </a:pPr>
            <a:r>
              <a:rPr lang="es-ES" sz="1800" dirty="0" smtClean="0"/>
              <a:t>Una </a:t>
            </a:r>
            <a:r>
              <a:rPr lang="es-ES" sz="1800" dirty="0"/>
              <a:t>multinacional con un equipo fiscal interno analiza un mecanismo comunicable. Cuando aún no está listo para su ejecución, encarga a firmas </a:t>
            </a:r>
            <a:r>
              <a:rPr lang="es-ES" sz="1800" dirty="0" smtClean="0"/>
              <a:t>distintas </a:t>
            </a:r>
            <a:r>
              <a:rPr lang="es-ES" sz="1800" dirty="0"/>
              <a:t>un análisis local de la estructura en varios países. </a:t>
            </a:r>
            <a:r>
              <a:rPr lang="es-ES" sz="1800" dirty="0" smtClean="0"/>
              <a:t>¿Cuándo </a:t>
            </a:r>
            <a:r>
              <a:rPr lang="es-ES" sz="1800" dirty="0"/>
              <a:t>debe suponerse que cada firma conoce el propósito del cliente si la comunicación es parcial? </a:t>
            </a:r>
            <a:r>
              <a:rPr lang="es-ES" sz="1800" dirty="0" smtClean="0"/>
              <a:t>¿Cuándo </a:t>
            </a:r>
            <a:r>
              <a:rPr lang="es-ES" sz="1800" dirty="0"/>
              <a:t>debe declarar cada firma?</a:t>
            </a:r>
            <a:endParaRPr lang="es-ES" sz="1800" b="1" dirty="0"/>
          </a:p>
        </p:txBody>
      </p:sp>
      <p:sp>
        <p:nvSpPr>
          <p:cNvPr id="6" name="Content Placeholder 2"/>
          <p:cNvSpPr txBox="1">
            <a:spLocks/>
          </p:cNvSpPr>
          <p:nvPr/>
        </p:nvSpPr>
        <p:spPr bwMode="auto">
          <a:xfrm>
            <a:off x="4739332" y="1224498"/>
            <a:ext cx="3721100" cy="3550474"/>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a:latin typeface="Trebuchet MS" panose="020B0603020202020204" pitchFamily="34" charset="0"/>
              </a:rPr>
              <a:t>Si no existe un entendimiento suficientemente completo, no puede presuponerse el c</a:t>
            </a:r>
            <a:r>
              <a:rPr lang="es-ES" sz="1800" dirty="0" smtClean="0">
                <a:latin typeface="Trebuchet MS" panose="020B0603020202020204" pitchFamily="34" charset="0"/>
              </a:rPr>
              <a:t>onocimiento </a:t>
            </a:r>
            <a:r>
              <a:rPr lang="es-ES" sz="1800" dirty="0">
                <a:latin typeface="Trebuchet MS" panose="020B0603020202020204" pitchFamily="34" charset="0"/>
              </a:rPr>
              <a:t>del propósito del mecanismo. Además, la comunicación parcial puede ser errónea y crear confusión</a:t>
            </a:r>
            <a:endParaRPr lang="es-ES" sz="1800" b="1" kern="0" dirty="0">
              <a:latin typeface="Trebuchet MS" panose="020B0603020202020204" pitchFamily="34" charset="0"/>
            </a:endParaRPr>
          </a:p>
        </p:txBody>
      </p:sp>
    </p:spTree>
    <p:extLst>
      <p:ext uri="{BB962C8B-B14F-4D97-AF65-F5344CB8AC3E}">
        <p14:creationId xmlns:p14="http://schemas.microsoft.com/office/powerpoint/2010/main" val="13854497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39</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54079" y="1216785"/>
            <a:ext cx="3721100" cy="3926715"/>
          </a:xfrm>
        </p:spPr>
        <p:txBody>
          <a:bodyPr>
            <a:normAutofit/>
          </a:bodyPr>
          <a:lstStyle/>
          <a:p>
            <a:pPr marL="0" indent="0">
              <a:buNone/>
            </a:pPr>
            <a:r>
              <a:rPr lang="es-ES" sz="1800" dirty="0"/>
              <a:t>En el caso anterior, </a:t>
            </a:r>
            <a:r>
              <a:rPr lang="es-ES" sz="1800" dirty="0" smtClean="0"/>
              <a:t>¿qué </a:t>
            </a:r>
            <a:r>
              <a:rPr lang="es-ES" sz="1800" dirty="0"/>
              <a:t>ocurre cuando </a:t>
            </a:r>
            <a:r>
              <a:rPr lang="es-ES" sz="1800" dirty="0" smtClean="0"/>
              <a:t>una firma local  </a:t>
            </a:r>
            <a:r>
              <a:rPr lang="es-ES" sz="1800" dirty="0"/>
              <a:t>pide el asesoramiento </a:t>
            </a:r>
            <a:r>
              <a:rPr lang="es-ES" sz="1800" dirty="0" smtClean="0"/>
              <a:t>a </a:t>
            </a:r>
            <a:r>
              <a:rPr lang="es-ES" sz="1800" dirty="0"/>
              <a:t>otras firmas no vinculadas</a:t>
            </a:r>
            <a:r>
              <a:rPr lang="es-ES" sz="1800" dirty="0" smtClean="0"/>
              <a:t>?</a:t>
            </a:r>
          </a:p>
          <a:p>
            <a:pPr marL="0" indent="0"/>
            <a:endParaRPr lang="es-ES" sz="1800" b="1" dirty="0" smtClean="0"/>
          </a:p>
          <a:p>
            <a:pPr marL="0" indent="0"/>
            <a:endParaRPr lang="es-ES" sz="1800" b="1" dirty="0"/>
          </a:p>
          <a:p>
            <a:pPr marL="0" indent="0"/>
            <a:endParaRPr lang="es-ES" sz="1800" dirty="0" smtClean="0"/>
          </a:p>
          <a:p>
            <a:pPr marL="0" indent="0">
              <a:spcBef>
                <a:spcPts val="400"/>
              </a:spcBef>
              <a:buNone/>
            </a:pPr>
            <a:r>
              <a:rPr lang="es-ES" sz="1800" dirty="0" smtClean="0"/>
              <a:t>¿</a:t>
            </a:r>
            <a:r>
              <a:rPr lang="es-ES" sz="1800" dirty="0"/>
              <a:t>Puede ser considerado como intermediario el equipo fiscal interno de una multinacional? ¿Y si está localizado en </a:t>
            </a:r>
            <a:r>
              <a:rPr lang="es-ES" sz="1800" dirty="0" smtClean="0"/>
              <a:t>una filiar de servicios </a:t>
            </a:r>
            <a:r>
              <a:rPr lang="es-ES" sz="1800" dirty="0"/>
              <a:t>generales y factura sus servicios al resto del grupo?</a:t>
            </a:r>
            <a:endParaRPr lang="es-ES" sz="1800" b="1" dirty="0"/>
          </a:p>
        </p:txBody>
      </p:sp>
      <p:sp>
        <p:nvSpPr>
          <p:cNvPr id="6" name="Content Placeholder 2"/>
          <p:cNvSpPr txBox="1">
            <a:spLocks/>
          </p:cNvSpPr>
          <p:nvPr/>
        </p:nvSpPr>
        <p:spPr bwMode="auto">
          <a:xfrm>
            <a:off x="4642510" y="1224495"/>
            <a:ext cx="3963608" cy="3920383"/>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a:latin typeface="Trebuchet MS" panose="020B0603020202020204" pitchFamily="34" charset="0"/>
              </a:rPr>
              <a:t>El asesoramiento puntual a otra firma no debería ser comunicable si la firma que lo realiza no participa frente al cliente ni en el diseño ni en la ejecución. Sin embargo, la interpretación literal podría llevar a una conclusión </a:t>
            </a:r>
            <a:r>
              <a:rPr lang="es-ES" sz="1800" dirty="0" smtClean="0">
                <a:latin typeface="Trebuchet MS" panose="020B0603020202020204" pitchFamily="34" charset="0"/>
              </a:rPr>
              <a:t>distinta</a:t>
            </a:r>
          </a:p>
          <a:p>
            <a:pPr marL="0" indent="0">
              <a:spcBef>
                <a:spcPts val="600"/>
              </a:spcBef>
            </a:pPr>
            <a:r>
              <a:rPr lang="es-ES" sz="1800" dirty="0">
                <a:latin typeface="Trebuchet MS" panose="020B0603020202020204" pitchFamily="34" charset="0"/>
              </a:rPr>
              <a:t>El equipo fiscal interno es el contribuyente a los efectos de la Directiva, por lo que no debería ser tratado como intermediario, a riesgo de que tuviera que comunicar cualquier idea que analizara</a:t>
            </a:r>
            <a:endParaRPr lang="es-ES" sz="1800" b="1" kern="0" dirty="0">
              <a:latin typeface="Trebuchet MS" panose="020B0603020202020204" pitchFamily="34" charset="0"/>
            </a:endParaRPr>
          </a:p>
        </p:txBody>
      </p:sp>
    </p:spTree>
    <p:extLst>
      <p:ext uri="{BB962C8B-B14F-4D97-AF65-F5344CB8AC3E}">
        <p14:creationId xmlns:p14="http://schemas.microsoft.com/office/powerpoint/2010/main" val="157222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3000" dirty="0" smtClean="0"/>
              <a:t>COMENTARIOS PREVIOS</a:t>
            </a:r>
            <a:endParaRPr lang="es-ES" sz="3000" dirty="0"/>
          </a:p>
        </p:txBody>
      </p:sp>
      <p:sp>
        <p:nvSpPr>
          <p:cNvPr id="3" name="Content Placeholder 2"/>
          <p:cNvSpPr>
            <a:spLocks noGrp="1"/>
          </p:cNvSpPr>
          <p:nvPr>
            <p:ph idx="1"/>
          </p:nvPr>
        </p:nvSpPr>
        <p:spPr>
          <a:xfrm>
            <a:off x="628650" y="1107960"/>
            <a:ext cx="7886700" cy="3819042"/>
          </a:xfrm>
        </p:spPr>
        <p:txBody>
          <a:bodyPr>
            <a:noAutofit/>
          </a:bodyPr>
          <a:lstStyle/>
          <a:p>
            <a:pPr algn="just"/>
            <a:r>
              <a:rPr lang="es-ES" sz="2000" dirty="0" smtClean="0"/>
              <a:t>La Directiva de Intermediarios (DAC 6), es la 2018/822/UE, que modifica la Directiva “de Asistencia Mutua” 2011/16/UE</a:t>
            </a:r>
          </a:p>
          <a:p>
            <a:pPr algn="just"/>
            <a:r>
              <a:rPr lang="es-ES" sz="2000" dirty="0" smtClean="0"/>
              <a:t>Régimen </a:t>
            </a:r>
            <a:r>
              <a:rPr lang="es-ES" sz="2000" dirty="0"/>
              <a:t>novedoso en el sistema jurídico </a:t>
            </a:r>
            <a:r>
              <a:rPr lang="es-ES" sz="2000" dirty="0" smtClean="0"/>
              <a:t>español</a:t>
            </a:r>
          </a:p>
          <a:p>
            <a:pPr lvl="1" algn="just">
              <a:buSzPct val="100000"/>
              <a:buFont typeface="Trebuchet MS" panose="020B0603020202020204" pitchFamily="34" charset="0"/>
              <a:buChar char="›"/>
            </a:pPr>
            <a:r>
              <a:rPr lang="es-ES" sz="2000" dirty="0" smtClean="0"/>
              <a:t>precedentes </a:t>
            </a:r>
            <a:r>
              <a:rPr lang="es-ES" sz="2000" dirty="0"/>
              <a:t>en USA, UK, Irlanda, Canadá, Portugal, </a:t>
            </a:r>
            <a:r>
              <a:rPr lang="es-ES" sz="2000" dirty="0" smtClean="0"/>
              <a:t>Sudáfrica</a:t>
            </a:r>
          </a:p>
          <a:p>
            <a:pPr lvl="1" algn="just">
              <a:spcAft>
                <a:spcPts val="600"/>
              </a:spcAft>
              <a:buSzPct val="100000"/>
              <a:buFont typeface="Trebuchet MS" panose="020B0603020202020204" pitchFamily="34" charset="0"/>
              <a:buChar char="›"/>
            </a:pPr>
            <a:r>
              <a:rPr lang="es-ES" sz="2000" dirty="0" smtClean="0"/>
              <a:t>previsto </a:t>
            </a:r>
            <a:r>
              <a:rPr lang="es-ES" sz="2000" dirty="0"/>
              <a:t>en la Acción 12 de </a:t>
            </a:r>
            <a:r>
              <a:rPr lang="es-ES" sz="2000" dirty="0" smtClean="0"/>
              <a:t>BEPS</a:t>
            </a:r>
          </a:p>
          <a:p>
            <a:pPr algn="just">
              <a:spcAft>
                <a:spcPts val="600"/>
              </a:spcAft>
              <a:buSzPct val="100000"/>
            </a:pPr>
            <a:r>
              <a:rPr lang="es-ES" sz="2000" dirty="0" smtClean="0"/>
              <a:t>Unión Europea: reacción </a:t>
            </a:r>
            <a:r>
              <a:rPr lang="es-ES" sz="2000" dirty="0"/>
              <a:t>a la percepción de un patrón de conducta de las multinacionales y de las personas de elevado patrimonio, apoyadas por sus asesores, consistente en explotar las inconsistencias de los regímenes tributarios nacionales </a:t>
            </a:r>
            <a:r>
              <a:rPr lang="es-ES" sz="2000" dirty="0" smtClean="0"/>
              <a:t>(PFA)</a:t>
            </a:r>
          </a:p>
          <a:p>
            <a:pPr algn="just">
              <a:spcAft>
                <a:spcPts val="600"/>
              </a:spcAft>
              <a:buSzPct val="100000"/>
            </a:pPr>
            <a:r>
              <a:rPr lang="es-ES" sz="2000" dirty="0" smtClean="0"/>
              <a:t>WP IV, </a:t>
            </a:r>
            <a:r>
              <a:rPr lang="es-ES" sz="2000" dirty="0" err="1" smtClean="0"/>
              <a:t>Discussion</a:t>
            </a:r>
            <a:r>
              <a:rPr lang="es-ES" sz="2000" dirty="0"/>
              <a:t> </a:t>
            </a:r>
            <a:r>
              <a:rPr lang="es-ES" sz="2000" dirty="0" err="1" smtClean="0"/>
              <a:t>Paper</a:t>
            </a:r>
            <a:r>
              <a:rPr lang="es-ES" sz="2000" dirty="0" smtClean="0"/>
              <a:t> </a:t>
            </a:r>
            <a:r>
              <a:rPr lang="es-ES" sz="2000" dirty="0" err="1" smtClean="0"/>
              <a:t>March</a:t>
            </a:r>
            <a:r>
              <a:rPr lang="es-ES" sz="2000" dirty="0" smtClean="0"/>
              <a:t> 2, 2017; énfasis en </a:t>
            </a:r>
            <a:r>
              <a:rPr lang="es-ES" sz="2000" dirty="0" err="1" smtClean="0"/>
              <a:t>Panama</a:t>
            </a:r>
            <a:r>
              <a:rPr lang="es-ES" sz="2000" dirty="0" smtClean="0"/>
              <a:t> </a:t>
            </a:r>
            <a:r>
              <a:rPr lang="es-ES" sz="2000" dirty="0" err="1" smtClean="0"/>
              <a:t>Papers</a:t>
            </a:r>
            <a:r>
              <a:rPr lang="es-ES" sz="2000" dirty="0" smtClean="0"/>
              <a:t>.</a:t>
            </a:r>
            <a:endParaRPr lang="es-ES" sz="2000" dirty="0"/>
          </a:p>
          <a:p>
            <a:pPr algn="just"/>
            <a:r>
              <a:rPr lang="es-ES" sz="2000" dirty="0"/>
              <a:t>El énfasis se sitúa en los "Intermediarios", expertos en identificar métodos de aprovechamiento de dichas inconsistencias</a:t>
            </a:r>
          </a:p>
          <a:p>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a:t>
            </a:fld>
            <a:endParaRPr lang="es-ES"/>
          </a:p>
        </p:txBody>
      </p:sp>
    </p:spTree>
    <p:extLst>
      <p:ext uri="{BB962C8B-B14F-4D97-AF65-F5344CB8AC3E}">
        <p14:creationId xmlns:p14="http://schemas.microsoft.com/office/powerpoint/2010/main" val="16867823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40</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601" y="1216789"/>
            <a:ext cx="3721100" cy="3824318"/>
          </a:xfrm>
        </p:spPr>
        <p:txBody>
          <a:bodyPr/>
          <a:lstStyle/>
          <a:p>
            <a:pPr marL="0" indent="0">
              <a:buNone/>
            </a:pPr>
            <a:r>
              <a:rPr lang="es-ES" sz="1800" dirty="0"/>
              <a:t>¿Cuál es el alcance del secreto profesional de la abogacía</a:t>
            </a:r>
            <a:r>
              <a:rPr lang="es-ES" sz="1800" dirty="0" smtClean="0"/>
              <a:t>?</a:t>
            </a:r>
          </a:p>
          <a:p>
            <a:pPr marL="0" indent="0">
              <a:buNone/>
            </a:pPr>
            <a:endParaRPr lang="es-ES" sz="1800" dirty="0" smtClean="0"/>
          </a:p>
          <a:p>
            <a:pPr marL="0" indent="0">
              <a:buNone/>
            </a:pPr>
            <a:endParaRPr lang="es-ES" sz="1800" dirty="0" smtClean="0"/>
          </a:p>
          <a:p>
            <a:pPr marL="0" indent="0">
              <a:buNone/>
            </a:pPr>
            <a:endParaRPr lang="es-ES" sz="1800" dirty="0" smtClean="0"/>
          </a:p>
          <a:p>
            <a:pPr marL="0" indent="0">
              <a:buNone/>
            </a:pPr>
            <a:r>
              <a:rPr lang="es-ES" sz="1800" dirty="0" smtClean="0"/>
              <a:t>¿Es </a:t>
            </a:r>
            <a:r>
              <a:rPr lang="es-ES" sz="1800" dirty="0"/>
              <a:t>correcto aplicar  los criterios de la normativa de prevención de blanqueo de capitales en esta materia</a:t>
            </a:r>
            <a:r>
              <a:rPr lang="es-ES" sz="1800" dirty="0" smtClean="0"/>
              <a:t>?</a:t>
            </a:r>
          </a:p>
        </p:txBody>
      </p:sp>
      <p:sp>
        <p:nvSpPr>
          <p:cNvPr id="6" name="Content Placeholder 2"/>
          <p:cNvSpPr txBox="1">
            <a:spLocks/>
          </p:cNvSpPr>
          <p:nvPr/>
        </p:nvSpPr>
        <p:spPr bwMode="auto">
          <a:xfrm>
            <a:off x="4664032" y="1224498"/>
            <a:ext cx="3721100" cy="3824318"/>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smtClean="0">
                <a:latin typeface="Trebuchet MS" panose="020B0603020202020204" pitchFamily="34" charset="0"/>
              </a:rPr>
              <a:t>El asesoramiento previo a la ejecución de la operación puede ser instrumental de una posterior labor de defensa</a:t>
            </a:r>
          </a:p>
          <a:p>
            <a:pPr marL="0" indent="0">
              <a:spcBef>
                <a:spcPts val="2400"/>
              </a:spcBef>
            </a:pPr>
            <a:r>
              <a:rPr lang="es-ES" sz="1800" dirty="0" smtClean="0">
                <a:latin typeface="Trebuchet MS" panose="020B0603020202020204" pitchFamily="34" charset="0"/>
              </a:rPr>
              <a:t>Los bienes jurídicos protegidos son distintos -evitación de delitos en un caso y conocimiento de una potencial elusión fiscal, en el otro- lo que debería conducir a una distinta ponderación de los intereses en juego</a:t>
            </a:r>
            <a:endParaRPr lang="es-ES" sz="1800" dirty="0">
              <a:latin typeface="Trebuchet MS" panose="020B0603020202020204" pitchFamily="34" charset="0"/>
            </a:endParaRPr>
          </a:p>
        </p:txBody>
      </p:sp>
    </p:spTree>
    <p:extLst>
      <p:ext uri="{BB962C8B-B14F-4D97-AF65-F5344CB8AC3E}">
        <p14:creationId xmlns:p14="http://schemas.microsoft.com/office/powerpoint/2010/main" val="7100509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41</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595" y="1216789"/>
            <a:ext cx="3721100" cy="3816609"/>
          </a:xfrm>
        </p:spPr>
        <p:txBody>
          <a:bodyPr/>
          <a:lstStyle/>
          <a:p>
            <a:pPr marL="0" indent="0">
              <a:buNone/>
            </a:pPr>
            <a:r>
              <a:rPr lang="es-ES" sz="1800" dirty="0"/>
              <a:t>¿Cuál es el alcance del actual régimen de secreto profesional del artículo 93.5 de la LGT? </a:t>
            </a:r>
            <a:endParaRPr lang="es-ES" sz="1800" dirty="0" smtClean="0"/>
          </a:p>
          <a:p>
            <a:pPr marL="0" indent="0"/>
            <a:endParaRPr lang="es-ES" sz="1800" b="1" dirty="0"/>
          </a:p>
          <a:p>
            <a:pPr marL="0" indent="0">
              <a:spcBef>
                <a:spcPts val="1800"/>
              </a:spcBef>
              <a:buNone/>
            </a:pPr>
            <a:r>
              <a:rPr lang="es-ES" sz="1800" dirty="0" smtClean="0"/>
              <a:t>¿</a:t>
            </a:r>
            <a:r>
              <a:rPr lang="es-ES" sz="1800" dirty="0"/>
              <a:t>Queda protegido el intermediario que declara de buena fe un mecanismo frente a la denuncia o demanda de su cliente</a:t>
            </a:r>
            <a:r>
              <a:rPr lang="es-ES" sz="1800" dirty="0" smtClean="0"/>
              <a:t>?</a:t>
            </a:r>
          </a:p>
          <a:p>
            <a:pPr marL="0" indent="0"/>
            <a:endParaRPr lang="es-ES" sz="1800" dirty="0" smtClean="0"/>
          </a:p>
        </p:txBody>
      </p:sp>
      <p:sp>
        <p:nvSpPr>
          <p:cNvPr id="6" name="Content Placeholder 2"/>
          <p:cNvSpPr txBox="1">
            <a:spLocks/>
          </p:cNvSpPr>
          <p:nvPr/>
        </p:nvSpPr>
        <p:spPr bwMode="auto">
          <a:xfrm>
            <a:off x="4664026" y="1224498"/>
            <a:ext cx="3721100" cy="3816609"/>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smtClean="0">
                <a:latin typeface="Trebuchet MS" panose="020B0603020202020204" pitchFamily="34" charset="0"/>
              </a:rPr>
              <a:t>La trasposición de la Directiva exigiría, probablemente, su modificación</a:t>
            </a:r>
          </a:p>
          <a:p>
            <a:pPr marL="0" indent="0"/>
            <a:endParaRPr lang="es-ES" sz="1600" dirty="0" smtClean="0">
              <a:latin typeface="Trebuchet MS" panose="020B0603020202020204" pitchFamily="34" charset="0"/>
            </a:endParaRPr>
          </a:p>
          <a:p>
            <a:pPr marL="0" indent="0">
              <a:spcBef>
                <a:spcPts val="1200"/>
              </a:spcBef>
            </a:pPr>
            <a:r>
              <a:rPr lang="es-ES" sz="1800" dirty="0" smtClean="0">
                <a:latin typeface="Trebuchet MS" panose="020B0603020202020204" pitchFamily="34" charset="0"/>
              </a:rPr>
              <a:t>Sería recomendable una referencia a esta materia en la Ley de trasposición</a:t>
            </a:r>
          </a:p>
        </p:txBody>
      </p:sp>
    </p:spTree>
    <p:extLst>
      <p:ext uri="{BB962C8B-B14F-4D97-AF65-F5344CB8AC3E}">
        <p14:creationId xmlns:p14="http://schemas.microsoft.com/office/powerpoint/2010/main" val="22414653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42</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595" y="1216789"/>
            <a:ext cx="3721100" cy="3914275"/>
          </a:xfrm>
        </p:spPr>
        <p:txBody>
          <a:bodyPr>
            <a:normAutofit lnSpcReduction="10000"/>
          </a:bodyPr>
          <a:lstStyle/>
          <a:p>
            <a:pPr marL="0" indent="0">
              <a:buNone/>
            </a:pPr>
            <a:r>
              <a:rPr lang="es-ES" sz="1800" dirty="0" smtClean="0"/>
              <a:t>¿</a:t>
            </a:r>
            <a:r>
              <a:rPr lang="es-ES" sz="1800" dirty="0"/>
              <a:t>Tiene el intermediario el deber de investigar más allá de la información que el cliente u otro intermediario pone a su disposición? </a:t>
            </a:r>
            <a:r>
              <a:rPr lang="es-ES" sz="1800" dirty="0" smtClean="0"/>
              <a:t>¿</a:t>
            </a:r>
            <a:r>
              <a:rPr lang="es-ES" sz="1800" dirty="0"/>
              <a:t>Hay alguna diferencia si su colaboración afecta a la fase de diseño o a la de implementación</a:t>
            </a:r>
            <a:r>
              <a:rPr lang="es-ES" sz="1800" dirty="0" smtClean="0"/>
              <a:t>?</a:t>
            </a:r>
          </a:p>
          <a:p>
            <a:pPr marL="0" indent="0">
              <a:buNone/>
            </a:pPr>
            <a:endParaRPr lang="es-ES" sz="1800" dirty="0" smtClean="0"/>
          </a:p>
          <a:p>
            <a:pPr marL="0" indent="0">
              <a:buNone/>
            </a:pPr>
            <a:r>
              <a:rPr lang="es-ES" sz="1800" dirty="0"/>
              <a:t>¿Surge la obligación cuando se interviene como revisor de estructuras o mecanismos implementados por terceros en el pasado?</a:t>
            </a:r>
            <a:endParaRPr lang="es-ES" sz="1800" dirty="0" smtClean="0"/>
          </a:p>
        </p:txBody>
      </p:sp>
      <p:sp>
        <p:nvSpPr>
          <p:cNvPr id="6" name="Content Placeholder 2"/>
          <p:cNvSpPr txBox="1">
            <a:spLocks/>
          </p:cNvSpPr>
          <p:nvPr/>
        </p:nvSpPr>
        <p:spPr bwMode="auto">
          <a:xfrm>
            <a:off x="4664025" y="1224498"/>
            <a:ext cx="4017395" cy="3816609"/>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smtClean="0">
                <a:latin typeface="Trebuchet MS" panose="020B0603020202020204" pitchFamily="34" charset="0"/>
              </a:rPr>
              <a:t>No </a:t>
            </a:r>
            <a:r>
              <a:rPr lang="es-ES" sz="1800" dirty="0">
                <a:latin typeface="Trebuchet MS" panose="020B0603020202020204" pitchFamily="34" charset="0"/>
              </a:rPr>
              <a:t>se ha previsto el estándar de diligencia aplicable a estas </a:t>
            </a:r>
            <a:r>
              <a:rPr lang="es-ES" sz="1800" dirty="0" smtClean="0">
                <a:latin typeface="Trebuchet MS" panose="020B0603020202020204" pitchFamily="34" charset="0"/>
              </a:rPr>
              <a:t>situaciones</a:t>
            </a:r>
          </a:p>
          <a:p>
            <a:pPr marL="0" indent="0"/>
            <a:endParaRPr lang="es-ES" sz="1800" dirty="0">
              <a:latin typeface="Trebuchet MS" panose="020B0603020202020204" pitchFamily="34" charset="0"/>
            </a:endParaRPr>
          </a:p>
          <a:p>
            <a:pPr marL="0" indent="0">
              <a:spcBef>
                <a:spcPts val="1800"/>
              </a:spcBef>
            </a:pPr>
            <a:endParaRPr lang="es-ES" sz="1800" dirty="0" smtClean="0">
              <a:latin typeface="Trebuchet MS" panose="020B0603020202020204" pitchFamily="34" charset="0"/>
            </a:endParaRPr>
          </a:p>
          <a:p>
            <a:pPr marL="0" indent="0">
              <a:spcBef>
                <a:spcPts val="0"/>
              </a:spcBef>
            </a:pPr>
            <a:endParaRPr lang="es-ES" sz="2000" dirty="0">
              <a:latin typeface="Trebuchet MS" panose="020B0603020202020204" pitchFamily="34" charset="0"/>
            </a:endParaRPr>
          </a:p>
          <a:p>
            <a:pPr marL="0" indent="0">
              <a:spcBef>
                <a:spcPts val="1200"/>
              </a:spcBef>
            </a:pPr>
            <a:r>
              <a:rPr lang="es-ES" sz="1800" dirty="0">
                <a:latin typeface="Trebuchet MS" panose="020B0603020202020204" pitchFamily="34" charset="0"/>
              </a:rPr>
              <a:t>Si no hay labor de asesoramiento -</a:t>
            </a:r>
            <a:r>
              <a:rPr lang="es-ES" sz="1800" dirty="0" smtClean="0">
                <a:latin typeface="Trebuchet MS" panose="020B0603020202020204" pitchFamily="34" charset="0"/>
              </a:rPr>
              <a:t>rediseño- </a:t>
            </a:r>
            <a:r>
              <a:rPr lang="es-ES" sz="1800" dirty="0">
                <a:latin typeface="Trebuchet MS" panose="020B0603020202020204" pitchFamily="34" charset="0"/>
              </a:rPr>
              <a:t>la respuesta debería ser </a:t>
            </a:r>
            <a:r>
              <a:rPr lang="es-ES" sz="1800" dirty="0" smtClean="0">
                <a:latin typeface="Trebuchet MS" panose="020B0603020202020204" pitchFamily="34" charset="0"/>
              </a:rPr>
              <a:t>negativa</a:t>
            </a:r>
            <a:r>
              <a:rPr lang="es-ES" sz="1800" dirty="0">
                <a:latin typeface="Trebuchet MS" panose="020B0603020202020204" pitchFamily="34" charset="0"/>
              </a:rPr>
              <a:t>. </a:t>
            </a:r>
            <a:r>
              <a:rPr lang="es-ES" sz="1800" dirty="0" smtClean="0">
                <a:latin typeface="Trebuchet MS" panose="020B0603020202020204" pitchFamily="34" charset="0"/>
              </a:rPr>
              <a:t>Esto </a:t>
            </a:r>
            <a:r>
              <a:rPr lang="es-ES" sz="1800" dirty="0">
                <a:latin typeface="Trebuchet MS" panose="020B0603020202020204" pitchFamily="34" charset="0"/>
              </a:rPr>
              <a:t>es e</a:t>
            </a:r>
            <a:r>
              <a:rPr lang="es-ES" sz="1800" dirty="0" smtClean="0">
                <a:latin typeface="Trebuchet MS" panose="020B0603020202020204" pitchFamily="34" charset="0"/>
              </a:rPr>
              <a:t>specialmente </a:t>
            </a:r>
            <a:r>
              <a:rPr lang="es-ES" sz="1800" dirty="0">
                <a:latin typeface="Trebuchet MS" panose="020B0603020202020204" pitchFamily="34" charset="0"/>
              </a:rPr>
              <a:t>relevante cuando se refiere a mecanismos iniciados antes del 25 de junio de 2018</a:t>
            </a:r>
          </a:p>
        </p:txBody>
      </p:sp>
    </p:spTree>
    <p:extLst>
      <p:ext uri="{BB962C8B-B14F-4D97-AF65-F5344CB8AC3E}">
        <p14:creationId xmlns:p14="http://schemas.microsoft.com/office/powerpoint/2010/main" val="10733042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43</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64837" y="1206032"/>
            <a:ext cx="3721100" cy="3937468"/>
          </a:xfrm>
        </p:spPr>
        <p:txBody>
          <a:bodyPr>
            <a:normAutofit/>
          </a:bodyPr>
          <a:lstStyle/>
          <a:p>
            <a:pPr marL="0" indent="0">
              <a:buNone/>
            </a:pPr>
            <a:r>
              <a:rPr lang="es-ES" sz="1800" dirty="0" smtClean="0"/>
              <a:t>¿</a:t>
            </a:r>
            <a:r>
              <a:rPr lang="es-ES" sz="1800" dirty="0"/>
              <a:t>Qué es el “valor” del mecanismo a efectos de la obligación de información</a:t>
            </a:r>
            <a:r>
              <a:rPr lang="es-ES" sz="1800" dirty="0" smtClean="0"/>
              <a:t>?</a:t>
            </a:r>
          </a:p>
          <a:p>
            <a:pPr marL="0" indent="0"/>
            <a:endParaRPr lang="es-ES" sz="1800" dirty="0" smtClean="0"/>
          </a:p>
          <a:p>
            <a:pPr marL="0" indent="0">
              <a:spcBef>
                <a:spcPts val="2400"/>
              </a:spcBef>
              <a:buNone/>
            </a:pPr>
            <a:r>
              <a:rPr lang="es-ES" sz="1800" dirty="0" smtClean="0"/>
              <a:t>¿</a:t>
            </a:r>
            <a:r>
              <a:rPr lang="es-ES" sz="1800" dirty="0"/>
              <a:t>En qué consiste el test del beneficio principal? ¿Debe entenderse equivalente </a:t>
            </a:r>
            <a:r>
              <a:rPr lang="es-ES" sz="1800" dirty="0" smtClean="0"/>
              <a:t>al test del propósito principal </a:t>
            </a:r>
            <a:r>
              <a:rPr lang="es-ES" sz="1800" dirty="0"/>
              <a:t>de la GAAR de la Directiva 2016/1164 (ATAD 1)? </a:t>
            </a:r>
            <a:r>
              <a:rPr lang="es-ES" sz="1800" dirty="0" smtClean="0"/>
              <a:t>En </a:t>
            </a:r>
            <a:r>
              <a:rPr lang="es-ES" sz="1800" dirty="0"/>
              <a:t>España, ¿es equivalente al conflicto en la aplicación de la norma tributaria?</a:t>
            </a:r>
            <a:endParaRPr lang="es-ES" sz="1800" dirty="0" smtClean="0"/>
          </a:p>
        </p:txBody>
      </p:sp>
      <p:sp>
        <p:nvSpPr>
          <p:cNvPr id="6" name="Content Placeholder 2"/>
          <p:cNvSpPr txBox="1">
            <a:spLocks/>
          </p:cNvSpPr>
          <p:nvPr/>
        </p:nvSpPr>
        <p:spPr bwMode="auto">
          <a:xfrm>
            <a:off x="4653268" y="1213742"/>
            <a:ext cx="4017396" cy="3827366"/>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a:latin typeface="Trebuchet MS" panose="020B0603020202020204" pitchFamily="34" charset="0"/>
              </a:rPr>
              <a:t>La respuesta puede ser relevante en el plano sancionador. </a:t>
            </a:r>
            <a:r>
              <a:rPr lang="es-ES" sz="1800" dirty="0" smtClean="0">
                <a:latin typeface="Trebuchet MS" panose="020B0603020202020204" pitchFamily="34" charset="0"/>
              </a:rPr>
              <a:t>En </a:t>
            </a:r>
            <a:r>
              <a:rPr lang="es-ES" sz="1800" dirty="0">
                <a:latin typeface="Trebuchet MS" panose="020B0603020202020204" pitchFamily="34" charset="0"/>
              </a:rPr>
              <a:t>principio, </a:t>
            </a:r>
            <a:r>
              <a:rPr lang="es-ES" sz="1800" dirty="0" smtClean="0">
                <a:latin typeface="Trebuchet MS" panose="020B0603020202020204" pitchFamily="34" charset="0"/>
              </a:rPr>
              <a:t>sería </a:t>
            </a:r>
            <a:r>
              <a:rPr lang="es-ES" sz="1800" dirty="0">
                <a:latin typeface="Trebuchet MS" panose="020B0603020202020204" pitchFamily="34" charset="0"/>
              </a:rPr>
              <a:t>el valor del ahorro (ventaja fiscal) que se pretende </a:t>
            </a:r>
            <a:r>
              <a:rPr lang="es-ES" sz="1800" dirty="0" smtClean="0">
                <a:latin typeface="Trebuchet MS" panose="020B0603020202020204" pitchFamily="34" charset="0"/>
              </a:rPr>
              <a:t>obtener</a:t>
            </a:r>
          </a:p>
          <a:p>
            <a:pPr marL="0" indent="0">
              <a:spcBef>
                <a:spcPts val="2400"/>
              </a:spcBef>
            </a:pPr>
            <a:r>
              <a:rPr lang="es-ES" sz="1800" dirty="0">
                <a:latin typeface="Trebuchet MS" panose="020B0603020202020204" pitchFamily="34" charset="0"/>
              </a:rPr>
              <a:t>Los conceptos no son idénticos, aunque el propósito de la nueva Directiva -</a:t>
            </a:r>
            <a:r>
              <a:rPr lang="es-ES" sz="1800" dirty="0" smtClean="0">
                <a:latin typeface="Trebuchet MS" panose="020B0603020202020204" pitchFamily="34" charset="0"/>
              </a:rPr>
              <a:t>conocer </a:t>
            </a:r>
            <a:r>
              <a:rPr lang="es-ES" sz="1800" dirty="0">
                <a:latin typeface="Trebuchet MS" panose="020B0603020202020204" pitchFamily="34" charset="0"/>
              </a:rPr>
              <a:t>mecanismos agresivos de potencial elusión fiscal- se acerca mucho al de las normas antielusión</a:t>
            </a:r>
            <a:r>
              <a:rPr lang="es-ES" sz="1800" dirty="0" smtClean="0">
                <a:latin typeface="Trebuchet MS" panose="020B0603020202020204" pitchFamily="34" charset="0"/>
              </a:rPr>
              <a:t>.</a:t>
            </a:r>
            <a:r>
              <a:rPr lang="es-ES" sz="1800" dirty="0">
                <a:latin typeface="Trebuchet MS" panose="020B0603020202020204" pitchFamily="34" charset="0"/>
              </a:rPr>
              <a:t> La equiparación tendría efectos positivos y negativos</a:t>
            </a:r>
          </a:p>
        </p:txBody>
      </p:sp>
    </p:spTree>
    <p:extLst>
      <p:ext uri="{BB962C8B-B14F-4D97-AF65-F5344CB8AC3E}">
        <p14:creationId xmlns:p14="http://schemas.microsoft.com/office/powerpoint/2010/main" val="25652691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44</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595" y="1184516"/>
            <a:ext cx="3721100" cy="3174904"/>
          </a:xfrm>
        </p:spPr>
        <p:txBody>
          <a:bodyPr/>
          <a:lstStyle/>
          <a:p>
            <a:pPr marL="0" indent="0">
              <a:buNone/>
            </a:pPr>
            <a:r>
              <a:rPr lang="es-ES" sz="1800" dirty="0"/>
              <a:t>Cuando se valora la ventaja fiscal, ¿deben considerarse los efectos fuera de la UE?</a:t>
            </a:r>
            <a:endParaRPr lang="es-ES" sz="1800" dirty="0" smtClean="0"/>
          </a:p>
          <a:p>
            <a:pPr marL="0" indent="0"/>
            <a:endParaRPr lang="es-ES" sz="1800" dirty="0"/>
          </a:p>
          <a:p>
            <a:pPr marL="0" indent="0">
              <a:spcBef>
                <a:spcPts val="2400"/>
              </a:spcBef>
            </a:pPr>
            <a:endParaRPr lang="es-ES" sz="1800" dirty="0" smtClean="0"/>
          </a:p>
          <a:p>
            <a:pPr marL="0" indent="0">
              <a:spcBef>
                <a:spcPts val="1200"/>
              </a:spcBef>
              <a:buNone/>
            </a:pPr>
            <a:r>
              <a:rPr lang="es-ES" sz="1800" dirty="0" smtClean="0"/>
              <a:t>¿</a:t>
            </a:r>
            <a:r>
              <a:rPr lang="es-ES" sz="1800" dirty="0"/>
              <a:t>Es una ventaja fiscal el diferimiento del pago de impuestos</a:t>
            </a:r>
            <a:r>
              <a:rPr lang="es-ES" sz="1800" dirty="0" smtClean="0"/>
              <a:t>?</a:t>
            </a:r>
          </a:p>
          <a:p>
            <a:pPr marL="0" indent="0">
              <a:spcBef>
                <a:spcPts val="2400"/>
              </a:spcBef>
            </a:pPr>
            <a:endParaRPr lang="es-ES" sz="1800" dirty="0" smtClean="0"/>
          </a:p>
        </p:txBody>
      </p:sp>
      <p:sp>
        <p:nvSpPr>
          <p:cNvPr id="6" name="Content Placeholder 2"/>
          <p:cNvSpPr txBox="1">
            <a:spLocks/>
          </p:cNvSpPr>
          <p:nvPr/>
        </p:nvSpPr>
        <p:spPr bwMode="auto">
          <a:xfrm>
            <a:off x="4664026" y="1192225"/>
            <a:ext cx="3721100" cy="3465593"/>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a:latin typeface="Trebuchet MS" panose="020B0603020202020204" pitchFamily="34" charset="0"/>
              </a:rPr>
              <a:t>La Directiva se refiere al efecto en la recaudación de los tributos de </a:t>
            </a:r>
            <a:r>
              <a:rPr lang="es-ES" sz="1800" dirty="0" smtClean="0">
                <a:latin typeface="Trebuchet MS" panose="020B0603020202020204" pitchFamily="34" charset="0"/>
              </a:rPr>
              <a:t>los </a:t>
            </a:r>
            <a:r>
              <a:rPr lang="es-ES" sz="1800" dirty="0">
                <a:latin typeface="Trebuchet MS" panose="020B0603020202020204" pitchFamily="34" charset="0"/>
              </a:rPr>
              <a:t>Estados Miembro, exclusivamente, como el bien jurídico </a:t>
            </a:r>
            <a:r>
              <a:rPr lang="es-ES" sz="1800" dirty="0" smtClean="0">
                <a:latin typeface="Trebuchet MS" panose="020B0603020202020204" pitchFamily="34" charset="0"/>
              </a:rPr>
              <a:t>protegido</a:t>
            </a:r>
          </a:p>
          <a:p>
            <a:pPr marL="0" indent="0"/>
            <a:endParaRPr lang="es-ES" sz="1800" dirty="0" smtClean="0">
              <a:latin typeface="Trebuchet MS" panose="020B0603020202020204" pitchFamily="34" charset="0"/>
            </a:endParaRPr>
          </a:p>
          <a:p>
            <a:pPr marL="0" indent="0">
              <a:spcBef>
                <a:spcPts val="600"/>
              </a:spcBef>
            </a:pPr>
            <a:r>
              <a:rPr lang="es-ES" sz="1800" dirty="0">
                <a:latin typeface="Trebuchet MS" panose="020B0603020202020204" pitchFamily="34" charset="0"/>
              </a:rPr>
              <a:t>Si el importe total a pagar no se ve afectado, podría discutirse la realidad de la venta</a:t>
            </a:r>
          </a:p>
        </p:txBody>
      </p:sp>
    </p:spTree>
    <p:extLst>
      <p:ext uri="{BB962C8B-B14F-4D97-AF65-F5344CB8AC3E}">
        <p14:creationId xmlns:p14="http://schemas.microsoft.com/office/powerpoint/2010/main" val="35639897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45</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600" y="1195276"/>
            <a:ext cx="3721100" cy="3441217"/>
          </a:xfrm>
        </p:spPr>
        <p:txBody>
          <a:bodyPr/>
          <a:lstStyle/>
          <a:p>
            <a:pPr marL="0" indent="0">
              <a:buNone/>
            </a:pPr>
            <a:r>
              <a:rPr lang="es-ES" sz="1800" dirty="0"/>
              <a:t>Si una firma incluye en sus condiciones generales de contratación la obligación del cliente de no compartir con terceros el asesoramiento prestado, ¿pasaría todo su asesoramiento a ser comunicable, cuando se cumpla el test del beneficio principal (Seña A.1.)?</a:t>
            </a:r>
          </a:p>
          <a:p>
            <a:pPr marL="0" indent="0">
              <a:spcBef>
                <a:spcPts val="2400"/>
              </a:spcBef>
            </a:pPr>
            <a:endParaRPr lang="es-ES" sz="1800" dirty="0" smtClean="0"/>
          </a:p>
        </p:txBody>
      </p:sp>
      <p:sp>
        <p:nvSpPr>
          <p:cNvPr id="6" name="Content Placeholder 2"/>
          <p:cNvSpPr txBox="1">
            <a:spLocks/>
          </p:cNvSpPr>
          <p:nvPr/>
        </p:nvSpPr>
        <p:spPr bwMode="auto">
          <a:xfrm>
            <a:off x="4664031" y="1202985"/>
            <a:ext cx="3721100" cy="3756290"/>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a:latin typeface="Trebuchet MS" panose="020B0603020202020204" pitchFamily="34" charset="0"/>
              </a:rPr>
              <a:t>Las cláusulas de confidencialidad devienen </a:t>
            </a:r>
            <a:r>
              <a:rPr lang="es-ES" sz="1800" dirty="0" smtClean="0">
                <a:latin typeface="Trebuchet MS" panose="020B0603020202020204" pitchFamily="34" charset="0"/>
              </a:rPr>
              <a:t>peligrosas</a:t>
            </a:r>
          </a:p>
          <a:p>
            <a:pPr marL="0" indent="0"/>
            <a:endParaRPr lang="es-ES" sz="1800" dirty="0">
              <a:latin typeface="Trebuchet MS" panose="020B0603020202020204" pitchFamily="34" charset="0"/>
            </a:endParaRPr>
          </a:p>
          <a:p>
            <a:pPr marL="0" indent="0"/>
            <a:endParaRPr lang="es-ES" sz="1800" dirty="0" smtClean="0">
              <a:latin typeface="Trebuchet MS" panose="020B0603020202020204" pitchFamily="34" charset="0"/>
            </a:endParaRPr>
          </a:p>
          <a:p>
            <a:pPr marL="0" indent="0"/>
            <a:endParaRPr lang="es-ES" sz="1800" dirty="0">
              <a:latin typeface="Trebuchet MS" panose="020B0603020202020204" pitchFamily="34" charset="0"/>
            </a:endParaRPr>
          </a:p>
        </p:txBody>
      </p:sp>
    </p:spTree>
    <p:extLst>
      <p:ext uri="{BB962C8B-B14F-4D97-AF65-F5344CB8AC3E}">
        <p14:creationId xmlns:p14="http://schemas.microsoft.com/office/powerpoint/2010/main" val="30172090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46</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595" y="1184516"/>
            <a:ext cx="3721100" cy="3582747"/>
          </a:xfrm>
        </p:spPr>
        <p:txBody>
          <a:bodyPr>
            <a:normAutofit lnSpcReduction="10000"/>
          </a:bodyPr>
          <a:lstStyle/>
          <a:p>
            <a:pPr marL="0" indent="0">
              <a:buNone/>
            </a:pPr>
            <a:r>
              <a:rPr lang="es-ES" sz="1800" dirty="0"/>
              <a:t>¿Qué significa tributar a un tipo casi cero? ¿Qué ocurre con algunas entidades exentas como los fondos de pensiones (Seña C.1</a:t>
            </a:r>
            <a:r>
              <a:rPr lang="es-ES" sz="1800" dirty="0" smtClean="0"/>
              <a:t>.)?</a:t>
            </a:r>
          </a:p>
          <a:p>
            <a:pPr marL="0" indent="0"/>
            <a:endParaRPr lang="es-ES" sz="1800" dirty="0"/>
          </a:p>
          <a:p>
            <a:pPr marL="0" indent="0">
              <a:spcAft>
                <a:spcPts val="1800"/>
              </a:spcAft>
              <a:buNone/>
            </a:pPr>
            <a:endParaRPr lang="es-ES" sz="1800" dirty="0" smtClean="0"/>
          </a:p>
          <a:p>
            <a:pPr marL="0" indent="0">
              <a:buNone/>
            </a:pPr>
            <a:endParaRPr lang="es-ES" sz="1800" dirty="0"/>
          </a:p>
          <a:p>
            <a:pPr marL="0" indent="0">
              <a:buNone/>
            </a:pPr>
            <a:r>
              <a:rPr lang="es-ES" sz="1800" dirty="0" smtClean="0"/>
              <a:t>¿</a:t>
            </a:r>
            <a:r>
              <a:rPr lang="es-ES" sz="1800" dirty="0"/>
              <a:t>Está sujeto efectivamente a tributación el ingreso recibido por una sociedad con BIN o deducciones pendientes de aplicar (Seña C.1.)?</a:t>
            </a:r>
            <a:endParaRPr lang="es-ES" sz="1800" dirty="0" smtClean="0"/>
          </a:p>
          <a:p>
            <a:pPr marL="0" indent="0"/>
            <a:endParaRPr lang="es-ES" sz="1800" dirty="0" smtClean="0"/>
          </a:p>
          <a:p>
            <a:pPr marL="0" indent="0"/>
            <a:endParaRPr lang="es-ES" sz="1800" dirty="0" smtClean="0"/>
          </a:p>
        </p:txBody>
      </p:sp>
      <p:sp>
        <p:nvSpPr>
          <p:cNvPr id="6" name="Content Placeholder 2"/>
          <p:cNvSpPr txBox="1">
            <a:spLocks/>
          </p:cNvSpPr>
          <p:nvPr/>
        </p:nvSpPr>
        <p:spPr bwMode="auto">
          <a:xfrm>
            <a:off x="4664026" y="1192225"/>
            <a:ext cx="3721100" cy="3910778"/>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smtClean="0">
                <a:latin typeface="Trebuchet MS" panose="020B0603020202020204" pitchFamily="34" charset="0"/>
              </a:rPr>
              <a:t>LA Comisión (WP IV) </a:t>
            </a:r>
            <a:r>
              <a:rPr lang="es-ES" sz="1800" dirty="0">
                <a:latin typeface="Trebuchet MS" panose="020B0603020202020204" pitchFamily="34" charset="0"/>
              </a:rPr>
              <a:t>estaría pensando en niveles de 1%.  En cuanto a los fondos de pensiones y similares, la exención es técnica pues se asume que los beneficiarios están sujetos a </a:t>
            </a:r>
            <a:r>
              <a:rPr lang="es-ES" sz="1800" dirty="0" smtClean="0">
                <a:latin typeface="Trebuchet MS" panose="020B0603020202020204" pitchFamily="34" charset="0"/>
              </a:rPr>
              <a:t>gravamen</a:t>
            </a:r>
          </a:p>
          <a:p>
            <a:pPr marL="0" indent="0"/>
            <a:endParaRPr lang="es-ES" sz="1200" dirty="0" smtClean="0">
              <a:latin typeface="Trebuchet MS" panose="020B0603020202020204" pitchFamily="34" charset="0"/>
            </a:endParaRPr>
          </a:p>
          <a:p>
            <a:pPr marL="0" indent="0">
              <a:spcBef>
                <a:spcPts val="0"/>
              </a:spcBef>
            </a:pPr>
            <a:r>
              <a:rPr lang="es-ES" sz="1800" dirty="0" smtClean="0">
                <a:latin typeface="Trebuchet MS" panose="020B0603020202020204" pitchFamily="34" charset="0"/>
              </a:rPr>
              <a:t>La </a:t>
            </a:r>
            <a:r>
              <a:rPr lang="es-ES" sz="1800" dirty="0">
                <a:latin typeface="Trebuchet MS" panose="020B0603020202020204" pitchFamily="34" charset="0"/>
              </a:rPr>
              <a:t>sociedad está gravada efectivamente, aunque no haya cuota </a:t>
            </a:r>
            <a:r>
              <a:rPr lang="es-ES" sz="1800" dirty="0" smtClean="0">
                <a:latin typeface="Trebuchet MS" panose="020B0603020202020204" pitchFamily="34" charset="0"/>
              </a:rPr>
              <a:t>líquida positiva</a:t>
            </a:r>
            <a:endParaRPr lang="es-ES" sz="1800" dirty="0">
              <a:latin typeface="Trebuchet MS" panose="020B0603020202020204" pitchFamily="34" charset="0"/>
            </a:endParaRPr>
          </a:p>
        </p:txBody>
      </p:sp>
    </p:spTree>
    <p:extLst>
      <p:ext uri="{BB962C8B-B14F-4D97-AF65-F5344CB8AC3E}">
        <p14:creationId xmlns:p14="http://schemas.microsoft.com/office/powerpoint/2010/main" val="254594589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47</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595" y="1184520"/>
            <a:ext cx="3721100" cy="3477356"/>
          </a:xfrm>
        </p:spPr>
        <p:txBody>
          <a:bodyPr/>
          <a:lstStyle/>
          <a:p>
            <a:pPr marL="0" indent="0">
              <a:buNone/>
            </a:pPr>
            <a:r>
              <a:rPr lang="es-ES" sz="1800" dirty="0"/>
              <a:t>¿Qué significa que el pago se beneficie de un régimen fiscal preferente (Seña C.1.)?</a:t>
            </a:r>
          </a:p>
          <a:p>
            <a:pPr marL="0" indent="0"/>
            <a:endParaRPr lang="es-ES" sz="1800" dirty="0" smtClean="0"/>
          </a:p>
          <a:p>
            <a:pPr marL="0" indent="0"/>
            <a:endParaRPr lang="es-ES" sz="1800" dirty="0"/>
          </a:p>
          <a:p>
            <a:pPr marL="0" indent="0"/>
            <a:endParaRPr lang="es-ES" sz="1800" dirty="0" smtClean="0"/>
          </a:p>
          <a:p>
            <a:pPr marL="0" indent="0"/>
            <a:endParaRPr lang="es-ES" sz="1800" dirty="0"/>
          </a:p>
          <a:p>
            <a:pPr marL="0" indent="0"/>
            <a:endParaRPr lang="es-ES" sz="1800" dirty="0"/>
          </a:p>
        </p:txBody>
      </p:sp>
      <p:sp>
        <p:nvSpPr>
          <p:cNvPr id="6" name="Content Placeholder 2"/>
          <p:cNvSpPr txBox="1">
            <a:spLocks/>
          </p:cNvSpPr>
          <p:nvPr/>
        </p:nvSpPr>
        <p:spPr bwMode="auto">
          <a:xfrm>
            <a:off x="4664026" y="1192229"/>
            <a:ext cx="3721100" cy="3575034"/>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a:latin typeface="Trebuchet MS" panose="020B0603020202020204" pitchFamily="34" charset="0"/>
              </a:rPr>
              <a:t>Parece que la Directiva </a:t>
            </a:r>
            <a:r>
              <a:rPr lang="es-ES" sz="1800" dirty="0" smtClean="0">
                <a:latin typeface="Trebuchet MS" panose="020B0603020202020204" pitchFamily="34" charset="0"/>
              </a:rPr>
              <a:t>se </a:t>
            </a:r>
            <a:r>
              <a:rPr lang="es-ES" sz="1800" dirty="0">
                <a:latin typeface="Trebuchet MS" panose="020B0603020202020204" pitchFamily="34" charset="0"/>
              </a:rPr>
              <a:t>refiere a aquellos regímenes que se apartan del </a:t>
            </a:r>
            <a:r>
              <a:rPr lang="es-ES" sz="1800">
                <a:latin typeface="Trebuchet MS" panose="020B0603020202020204" pitchFamily="34" charset="0"/>
              </a:rPr>
              <a:t>régimen </a:t>
            </a:r>
            <a:r>
              <a:rPr lang="es-ES" sz="1800" smtClean="0">
                <a:latin typeface="Trebuchet MS" panose="020B0603020202020204" pitchFamily="34" charset="0"/>
              </a:rPr>
              <a:t>general en </a:t>
            </a:r>
            <a:r>
              <a:rPr lang="es-ES" sz="1800" dirty="0">
                <a:latin typeface="Trebuchet MS" panose="020B0603020202020204" pitchFamily="34" charset="0"/>
              </a:rPr>
              <a:t>beneficio del </a:t>
            </a:r>
            <a:r>
              <a:rPr lang="es-ES" sz="1800" dirty="0" smtClean="0">
                <a:latin typeface="Trebuchet MS" panose="020B0603020202020204" pitchFamily="34" charset="0"/>
              </a:rPr>
              <a:t>contribuyente, </a:t>
            </a:r>
            <a:r>
              <a:rPr lang="es-ES" sz="1800" dirty="0">
                <a:latin typeface="Trebuchet MS" panose="020B0603020202020204" pitchFamily="34" charset="0"/>
              </a:rPr>
              <a:t>excluyendo ingresos o permitiendo la imputación de gastos superiores a los contables. </a:t>
            </a:r>
            <a:r>
              <a:rPr lang="es-ES" sz="1800" dirty="0" smtClean="0">
                <a:latin typeface="Trebuchet MS" panose="020B0603020202020204" pitchFamily="34" charset="0"/>
              </a:rPr>
              <a:t>Los </a:t>
            </a:r>
            <a:r>
              <a:rPr lang="es-ES" sz="1800" dirty="0">
                <a:latin typeface="Trebuchet MS" panose="020B0603020202020204" pitchFamily="34" charset="0"/>
              </a:rPr>
              <a:t>regímenes de </a:t>
            </a:r>
            <a:r>
              <a:rPr lang="es-ES" sz="1800" dirty="0" err="1">
                <a:latin typeface="Trebuchet MS" panose="020B0603020202020204" pitchFamily="34" charset="0"/>
              </a:rPr>
              <a:t>Patent</a:t>
            </a:r>
            <a:r>
              <a:rPr lang="es-ES" sz="1800" dirty="0">
                <a:latin typeface="Trebuchet MS" panose="020B0603020202020204" pitchFamily="34" charset="0"/>
              </a:rPr>
              <a:t> Box podrían entrar en esta seña </a:t>
            </a:r>
            <a:r>
              <a:rPr lang="es-ES" sz="1800" dirty="0" smtClean="0">
                <a:latin typeface="Trebuchet MS" panose="020B0603020202020204" pitchFamily="34" charset="0"/>
              </a:rPr>
              <a:t>distintiva</a:t>
            </a:r>
          </a:p>
          <a:p>
            <a:pPr marL="0" indent="0">
              <a:spcBef>
                <a:spcPts val="0"/>
              </a:spcBef>
            </a:pPr>
            <a:endParaRPr lang="es-ES" sz="1800" dirty="0">
              <a:latin typeface="Trebuchet MS" panose="020B0603020202020204" pitchFamily="34" charset="0"/>
            </a:endParaRPr>
          </a:p>
        </p:txBody>
      </p:sp>
    </p:spTree>
    <p:extLst>
      <p:ext uri="{BB962C8B-B14F-4D97-AF65-F5344CB8AC3E}">
        <p14:creationId xmlns:p14="http://schemas.microsoft.com/office/powerpoint/2010/main" val="373532354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48</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
          </p:nvPr>
        </p:nvSpPr>
        <p:spPr>
          <a:xfrm>
            <a:off x="775595" y="1206030"/>
            <a:ext cx="3721100" cy="3569954"/>
          </a:xfrm>
        </p:spPr>
        <p:txBody>
          <a:bodyPr/>
          <a:lstStyle/>
          <a:p>
            <a:pPr marL="0" indent="0">
              <a:buNone/>
            </a:pPr>
            <a:r>
              <a:rPr lang="es-ES" sz="1800" dirty="0"/>
              <a:t>La diferencia en los precios de los activos transferidos entre distintas jurisdicciones, ¿se refiere a la contable o a la fiscal (Seña C.4.)?</a:t>
            </a:r>
          </a:p>
          <a:p>
            <a:pPr marL="0" indent="0">
              <a:spcBef>
                <a:spcPts val="1200"/>
              </a:spcBef>
              <a:buNone/>
            </a:pPr>
            <a:r>
              <a:rPr lang="es-ES" sz="1800" dirty="0" smtClean="0"/>
              <a:t>¿</a:t>
            </a:r>
            <a:r>
              <a:rPr lang="es-ES" sz="1800" dirty="0"/>
              <a:t>Qué es un régimen de protección unilateral (</a:t>
            </a:r>
            <a:r>
              <a:rPr lang="es-ES" sz="1800" dirty="0" err="1"/>
              <a:t>safe</a:t>
            </a:r>
            <a:r>
              <a:rPr lang="es-ES" sz="1800" dirty="0"/>
              <a:t> </a:t>
            </a:r>
            <a:r>
              <a:rPr lang="es-ES" sz="1800" dirty="0" err="1"/>
              <a:t>harbour</a:t>
            </a:r>
            <a:r>
              <a:rPr lang="es-ES" sz="1800" dirty="0"/>
              <a:t> rules) en precios de transferencia (Seña E.1.)?</a:t>
            </a:r>
            <a:endParaRPr lang="es-ES" sz="1800" dirty="0" smtClean="0"/>
          </a:p>
          <a:p>
            <a:pPr marL="0" indent="0"/>
            <a:endParaRPr lang="es-ES" sz="1800" dirty="0"/>
          </a:p>
          <a:p>
            <a:pPr marL="0" indent="0"/>
            <a:endParaRPr lang="es-ES" sz="1800" dirty="0" smtClean="0"/>
          </a:p>
          <a:p>
            <a:pPr marL="0" indent="0"/>
            <a:endParaRPr lang="es-ES" sz="1800" dirty="0"/>
          </a:p>
          <a:p>
            <a:pPr marL="0" indent="0"/>
            <a:endParaRPr lang="es-ES" sz="1800" dirty="0"/>
          </a:p>
        </p:txBody>
      </p:sp>
      <p:sp>
        <p:nvSpPr>
          <p:cNvPr id="6" name="Content Placeholder 2"/>
          <p:cNvSpPr txBox="1">
            <a:spLocks/>
          </p:cNvSpPr>
          <p:nvPr/>
        </p:nvSpPr>
        <p:spPr bwMode="auto">
          <a:xfrm>
            <a:off x="4664025" y="1213739"/>
            <a:ext cx="4340125" cy="3670233"/>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r>
              <a:rPr lang="es-ES" sz="1800" dirty="0">
                <a:latin typeface="Trebuchet MS" panose="020B0603020202020204" pitchFamily="34" charset="0"/>
              </a:rPr>
              <a:t>La directiva no es clara al respecto</a:t>
            </a:r>
          </a:p>
          <a:p>
            <a:pPr marL="0" indent="0"/>
            <a:endParaRPr lang="es-ES" sz="1800" dirty="0" smtClean="0">
              <a:latin typeface="Trebuchet MS" panose="020B0603020202020204" pitchFamily="34" charset="0"/>
            </a:endParaRPr>
          </a:p>
          <a:p>
            <a:pPr marL="0" indent="0"/>
            <a:endParaRPr lang="es-ES" sz="1800" dirty="0" smtClean="0">
              <a:latin typeface="Trebuchet MS" panose="020B0603020202020204" pitchFamily="34" charset="0"/>
            </a:endParaRPr>
          </a:p>
          <a:p>
            <a:pPr marL="0" indent="0"/>
            <a:endParaRPr lang="es-ES" sz="1600" dirty="0" smtClean="0">
              <a:latin typeface="Trebuchet MS" panose="020B0603020202020204" pitchFamily="34" charset="0"/>
            </a:endParaRPr>
          </a:p>
          <a:p>
            <a:pPr marL="0" indent="0">
              <a:spcBef>
                <a:spcPts val="600"/>
              </a:spcBef>
            </a:pPr>
            <a:r>
              <a:rPr lang="es-ES" sz="1800" dirty="0" smtClean="0">
                <a:latin typeface="Trebuchet MS" panose="020B0603020202020204" pitchFamily="34" charset="0"/>
              </a:rPr>
              <a:t>Parece </a:t>
            </a:r>
            <a:r>
              <a:rPr lang="es-ES" sz="1800" dirty="0">
                <a:latin typeface="Trebuchet MS" panose="020B0603020202020204" pitchFamily="34" charset="0"/>
              </a:rPr>
              <a:t>referirse a reglas </a:t>
            </a:r>
            <a:r>
              <a:rPr lang="es-ES" sz="1800" dirty="0" err="1">
                <a:latin typeface="Trebuchet MS" panose="020B0603020202020204" pitchFamily="34" charset="0"/>
              </a:rPr>
              <a:t>forfaitarias</a:t>
            </a:r>
            <a:r>
              <a:rPr lang="es-ES" sz="1800" dirty="0">
                <a:latin typeface="Trebuchet MS" panose="020B0603020202020204" pitchFamily="34" charset="0"/>
              </a:rPr>
              <a:t> previstas en la legislación o en la práctica administrativa</a:t>
            </a:r>
            <a:r>
              <a:rPr lang="es-ES" sz="1800" dirty="0" smtClean="0">
                <a:latin typeface="Trebuchet MS" panose="020B0603020202020204" pitchFamily="34" charset="0"/>
              </a:rPr>
              <a:t>. </a:t>
            </a:r>
            <a:r>
              <a:rPr lang="es-ES" sz="1800" dirty="0">
                <a:latin typeface="Trebuchet MS" panose="020B0603020202020204" pitchFamily="34" charset="0"/>
              </a:rPr>
              <a:t>Posibles ejemplos, las presunciones de valor de </a:t>
            </a:r>
            <a:r>
              <a:rPr lang="es-ES" sz="1800" dirty="0" err="1">
                <a:latin typeface="Trebuchet MS" panose="020B0603020202020204" pitchFamily="34" charset="0"/>
              </a:rPr>
              <a:t>commodities</a:t>
            </a:r>
            <a:r>
              <a:rPr lang="es-ES" sz="1800" dirty="0">
                <a:latin typeface="Trebuchet MS" panose="020B0603020202020204" pitchFamily="34" charset="0"/>
              </a:rPr>
              <a:t> utilizadas en países en desarrollo y las reglas para servicios de bajo valor añadido desarrolladas por la OCDE y por EU </a:t>
            </a:r>
            <a:r>
              <a:rPr lang="es-ES" sz="1800" dirty="0" smtClean="0">
                <a:latin typeface="Trebuchet MS" panose="020B0603020202020204" pitchFamily="34" charset="0"/>
              </a:rPr>
              <a:t>JTPF</a:t>
            </a:r>
          </a:p>
          <a:p>
            <a:pPr marL="0" indent="0"/>
            <a:endParaRPr lang="es-ES" sz="1800" dirty="0">
              <a:latin typeface="Trebuchet MS" panose="020B0603020202020204" pitchFamily="34" charset="0"/>
            </a:endParaRPr>
          </a:p>
        </p:txBody>
      </p:sp>
    </p:spTree>
    <p:extLst>
      <p:ext uri="{BB962C8B-B14F-4D97-AF65-F5344CB8AC3E}">
        <p14:creationId xmlns:p14="http://schemas.microsoft.com/office/powerpoint/2010/main" val="18342851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LOS ASPECTOS CLAVE Y LAS DUDAS QUE PLANTEAN</a:t>
            </a:r>
            <a:endParaRPr lang="es-ES" sz="28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49</a:t>
            </a:fld>
            <a:endParaRPr lang="es-ES" dirty="0"/>
          </a:p>
        </p:txBody>
      </p:sp>
      <p:cxnSp>
        <p:nvCxnSpPr>
          <p:cNvPr id="8" name="Straight Connector 7"/>
          <p:cNvCxnSpPr/>
          <p:nvPr/>
        </p:nvCxnSpPr>
        <p:spPr>
          <a:xfrm>
            <a:off x="4499992" y="1202982"/>
            <a:ext cx="0" cy="3454836"/>
          </a:xfrm>
          <a:prstGeom prst="line">
            <a:avLst/>
          </a:prstGeom>
          <a:ln w="12700">
            <a:prstDash val="dashDot"/>
          </a:ln>
        </p:spPr>
        <p:style>
          <a:lnRef idx="1">
            <a:schemeClr val="accent1"/>
          </a:lnRef>
          <a:fillRef idx="0">
            <a:schemeClr val="accent1"/>
          </a:fillRef>
          <a:effectRef idx="0">
            <a:schemeClr val="accent1"/>
          </a:effectRef>
          <a:fontRef idx="minor">
            <a:schemeClr val="tx1"/>
          </a:fontRef>
        </p:style>
      </p:cxnSp>
      <p:sp>
        <p:nvSpPr>
          <p:cNvPr id="9" name="Content Placeholder 2"/>
          <p:cNvSpPr>
            <a:spLocks noGrp="1"/>
          </p:cNvSpPr>
          <p:nvPr>
            <p:ph idx="1"/>
          </p:nvPr>
        </p:nvSpPr>
        <p:spPr>
          <a:xfrm>
            <a:off x="775595" y="1184516"/>
            <a:ext cx="3721100" cy="3664126"/>
          </a:xfrm>
        </p:spPr>
        <p:txBody>
          <a:bodyPr>
            <a:normAutofit/>
          </a:bodyPr>
          <a:lstStyle/>
          <a:p>
            <a:pPr marL="0" indent="0">
              <a:buNone/>
            </a:pPr>
            <a:r>
              <a:rPr lang="es-ES" sz="1800" dirty="0" smtClean="0"/>
              <a:t>¿</a:t>
            </a:r>
            <a:r>
              <a:rPr lang="es-ES" sz="1800" dirty="0"/>
              <a:t>Se computa en el EBIT de las empresas que transfieren funciones, riesgos o activos el correspondiente a las empresas no residentes en la UE (Seña E.3</a:t>
            </a:r>
            <a:r>
              <a:rPr lang="es-ES" sz="1800" dirty="0" smtClean="0"/>
              <a:t>.)?</a:t>
            </a:r>
          </a:p>
          <a:p>
            <a:pPr marL="0" indent="0">
              <a:buNone/>
            </a:pPr>
            <a:endParaRPr lang="es-ES" sz="1800" dirty="0"/>
          </a:p>
          <a:p>
            <a:pPr marL="0" indent="0">
              <a:buNone/>
            </a:pPr>
            <a:r>
              <a:rPr lang="es-ES" sz="1800" dirty="0" smtClean="0"/>
              <a:t>Entrada en vigor: ¿incurre la Directiva en un supuesto de retroactividad en grado máximo al proyectarse a operaciones previas a la trasposición nacional?</a:t>
            </a:r>
          </a:p>
        </p:txBody>
      </p:sp>
      <p:sp>
        <p:nvSpPr>
          <p:cNvPr id="10" name="Content Placeholder 2"/>
          <p:cNvSpPr txBox="1">
            <a:spLocks/>
          </p:cNvSpPr>
          <p:nvPr/>
        </p:nvSpPr>
        <p:spPr bwMode="auto">
          <a:xfrm>
            <a:off x="4664026" y="1192225"/>
            <a:ext cx="3721100" cy="3767050"/>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lvl1pPr marL="342900" indent="-342900" algn="l" rtl="0" eaLnBrk="0" fontAlgn="base" hangingPunct="0">
              <a:spcBef>
                <a:spcPct val="50000"/>
              </a:spcBef>
              <a:spcAft>
                <a:spcPct val="0"/>
              </a:spcAft>
              <a:defRPr sz="2400">
                <a:solidFill>
                  <a:schemeClr val="tx1"/>
                </a:solidFill>
                <a:latin typeface="+mn-lt"/>
                <a:ea typeface="+mn-ea"/>
                <a:cs typeface="+mn-cs"/>
              </a:defRPr>
            </a:lvl1pPr>
            <a:lvl2pPr marL="287338" indent="-285750" algn="l" rtl="0" eaLnBrk="0" fontAlgn="base" hangingPunct="0">
              <a:spcBef>
                <a:spcPct val="50000"/>
              </a:spcBef>
              <a:spcAft>
                <a:spcPct val="0"/>
              </a:spcAft>
              <a:buChar char="•"/>
              <a:defRPr sz="2400">
                <a:solidFill>
                  <a:schemeClr val="tx1"/>
                </a:solidFill>
                <a:latin typeface="+mn-lt"/>
              </a:defRPr>
            </a:lvl2pPr>
            <a:lvl3pPr marL="569913" indent="-280988" algn="l" rtl="0" eaLnBrk="0" fontAlgn="base" hangingPunct="0">
              <a:spcBef>
                <a:spcPct val="30000"/>
              </a:spcBef>
              <a:spcAft>
                <a:spcPct val="0"/>
              </a:spcAft>
              <a:buFont typeface="Arial" charset="0"/>
              <a:buChar char="–"/>
              <a:defRPr sz="2000">
                <a:solidFill>
                  <a:schemeClr val="tx1"/>
                </a:solidFill>
                <a:latin typeface="+mn-lt"/>
              </a:defRPr>
            </a:lvl3pPr>
            <a:lvl4pPr marL="852488" indent="-280988" algn="l" rtl="0" eaLnBrk="0" fontAlgn="base" hangingPunct="0">
              <a:spcBef>
                <a:spcPct val="25000"/>
              </a:spcBef>
              <a:spcAft>
                <a:spcPct val="0"/>
              </a:spcAft>
              <a:buChar char="•"/>
              <a:defRPr>
                <a:solidFill>
                  <a:schemeClr val="tx1"/>
                </a:solidFill>
                <a:latin typeface="+mn-lt"/>
              </a:defRPr>
            </a:lvl4pPr>
            <a:lvl5pPr marL="1135063" indent="-280988" algn="l" rtl="0" eaLnBrk="0" fontAlgn="base" hangingPunct="0">
              <a:spcBef>
                <a:spcPct val="20000"/>
              </a:spcBef>
              <a:spcAft>
                <a:spcPct val="20000"/>
              </a:spcAft>
              <a:buFont typeface="Arial" charset="0"/>
              <a:buChar char="–"/>
              <a:defRPr sz="1600">
                <a:solidFill>
                  <a:schemeClr val="tx1"/>
                </a:solidFill>
                <a:latin typeface="+mn-lt"/>
              </a:defRPr>
            </a:lvl5pPr>
            <a:lvl6pPr marL="1592263" indent="-280988" algn="l" rtl="0" fontAlgn="base">
              <a:spcBef>
                <a:spcPct val="20000"/>
              </a:spcBef>
              <a:spcAft>
                <a:spcPct val="20000"/>
              </a:spcAft>
              <a:buFont typeface="Arial" charset="0"/>
              <a:buChar char="–"/>
              <a:defRPr sz="1600">
                <a:solidFill>
                  <a:schemeClr val="tx1"/>
                </a:solidFill>
                <a:latin typeface="+mn-lt"/>
              </a:defRPr>
            </a:lvl6pPr>
            <a:lvl7pPr marL="2049463" indent="-280988" algn="l" rtl="0" fontAlgn="base">
              <a:spcBef>
                <a:spcPct val="20000"/>
              </a:spcBef>
              <a:spcAft>
                <a:spcPct val="20000"/>
              </a:spcAft>
              <a:buFont typeface="Arial" charset="0"/>
              <a:buChar char="–"/>
              <a:defRPr sz="1600">
                <a:solidFill>
                  <a:schemeClr val="tx1"/>
                </a:solidFill>
                <a:latin typeface="+mn-lt"/>
              </a:defRPr>
            </a:lvl7pPr>
            <a:lvl8pPr marL="2506663" indent="-280988" algn="l" rtl="0" fontAlgn="base">
              <a:spcBef>
                <a:spcPct val="20000"/>
              </a:spcBef>
              <a:spcAft>
                <a:spcPct val="20000"/>
              </a:spcAft>
              <a:buFont typeface="Arial" charset="0"/>
              <a:buChar char="–"/>
              <a:defRPr sz="1600">
                <a:solidFill>
                  <a:schemeClr val="tx1"/>
                </a:solidFill>
                <a:latin typeface="+mn-lt"/>
              </a:defRPr>
            </a:lvl8pPr>
            <a:lvl9pPr marL="2963863" indent="-280988" algn="l" rtl="0" fontAlgn="base">
              <a:spcBef>
                <a:spcPct val="20000"/>
              </a:spcBef>
              <a:spcAft>
                <a:spcPct val="20000"/>
              </a:spcAft>
              <a:buFont typeface="Arial" charset="0"/>
              <a:buChar char="–"/>
              <a:defRPr sz="1600">
                <a:solidFill>
                  <a:schemeClr val="tx1"/>
                </a:solidFill>
                <a:latin typeface="+mn-lt"/>
              </a:defRPr>
            </a:lvl9pPr>
          </a:lstStyle>
          <a:p>
            <a:pPr marL="0" indent="0">
              <a:spcBef>
                <a:spcPts val="0"/>
              </a:spcBef>
            </a:pPr>
            <a:r>
              <a:rPr lang="es-ES" sz="1800" dirty="0" smtClean="0">
                <a:latin typeface="Trebuchet MS" panose="020B0603020202020204" pitchFamily="34" charset="0"/>
              </a:rPr>
              <a:t>Como </a:t>
            </a:r>
            <a:r>
              <a:rPr lang="es-ES" sz="1800" dirty="0">
                <a:latin typeface="Trebuchet MS" panose="020B0603020202020204" pitchFamily="34" charset="0"/>
              </a:rPr>
              <a:t>antes señalamos, el perímetro de la recaudación protegida es el de los estados de las </a:t>
            </a:r>
            <a:r>
              <a:rPr lang="es-ES" sz="1800" dirty="0" smtClean="0">
                <a:latin typeface="Trebuchet MS" panose="020B0603020202020204" pitchFamily="34" charset="0"/>
              </a:rPr>
              <a:t>UE</a:t>
            </a:r>
          </a:p>
          <a:p>
            <a:pPr marL="0" indent="0">
              <a:spcBef>
                <a:spcPts val="0"/>
              </a:spcBef>
            </a:pPr>
            <a:endParaRPr lang="es-ES" sz="1800" dirty="0" smtClean="0">
              <a:latin typeface="Trebuchet MS" panose="020B0603020202020204" pitchFamily="34" charset="0"/>
            </a:endParaRPr>
          </a:p>
          <a:p>
            <a:pPr marL="0" indent="0">
              <a:spcBef>
                <a:spcPts val="0"/>
              </a:spcBef>
            </a:pPr>
            <a:endParaRPr lang="es-ES" sz="1800" dirty="0">
              <a:latin typeface="Trebuchet MS" panose="020B0603020202020204" pitchFamily="34" charset="0"/>
            </a:endParaRPr>
          </a:p>
          <a:p>
            <a:pPr marL="0" indent="0">
              <a:spcBef>
                <a:spcPts val="0"/>
              </a:spcBef>
            </a:pPr>
            <a:endParaRPr lang="es-ES" sz="1800" dirty="0" smtClean="0">
              <a:latin typeface="Trebuchet MS" panose="020B0603020202020204" pitchFamily="34" charset="0"/>
            </a:endParaRPr>
          </a:p>
          <a:p>
            <a:pPr marL="0" indent="0">
              <a:spcBef>
                <a:spcPts val="0"/>
              </a:spcBef>
            </a:pPr>
            <a:r>
              <a:rPr lang="es-ES" sz="1800" dirty="0" smtClean="0">
                <a:latin typeface="Trebuchet MS" panose="020B0603020202020204" pitchFamily="34" charset="0"/>
              </a:rPr>
              <a:t>La incertidumbre sobre el alcance material del régimen antes de la trasposición de la Directiva proyecta serias dudas sobre la eficacia de las sanciones durante este periodo</a:t>
            </a:r>
            <a:endParaRPr lang="es-ES" sz="1800" dirty="0">
              <a:latin typeface="Trebuchet MS" panose="020B0603020202020204" pitchFamily="34" charset="0"/>
            </a:endParaRPr>
          </a:p>
        </p:txBody>
      </p:sp>
    </p:spTree>
    <p:extLst>
      <p:ext uri="{BB962C8B-B14F-4D97-AF65-F5344CB8AC3E}">
        <p14:creationId xmlns:p14="http://schemas.microsoft.com/office/powerpoint/2010/main" val="2557958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3000" dirty="0" smtClean="0"/>
              <a:t>COMENTARIOS PREVIOS</a:t>
            </a:r>
            <a:endParaRPr lang="es-ES" sz="3000" dirty="0"/>
          </a:p>
        </p:txBody>
      </p:sp>
      <p:sp>
        <p:nvSpPr>
          <p:cNvPr id="3" name="Content Placeholder 2"/>
          <p:cNvSpPr>
            <a:spLocks noGrp="1"/>
          </p:cNvSpPr>
          <p:nvPr>
            <p:ph idx="1"/>
          </p:nvPr>
        </p:nvSpPr>
        <p:spPr>
          <a:xfrm>
            <a:off x="628650" y="1133474"/>
            <a:ext cx="7886700" cy="3907633"/>
          </a:xfrm>
        </p:spPr>
        <p:txBody>
          <a:bodyPr>
            <a:noAutofit/>
          </a:bodyPr>
          <a:lstStyle/>
          <a:p>
            <a:pPr algn="just">
              <a:spcAft>
                <a:spcPts val="600"/>
              </a:spcAft>
            </a:pPr>
            <a:r>
              <a:rPr lang="es-ES" sz="2000" dirty="0" smtClean="0"/>
              <a:t>Justificación </a:t>
            </a:r>
            <a:r>
              <a:rPr lang="es-ES" sz="2000" dirty="0"/>
              <a:t>formal: los Estados podrán conocer los mecanismos de PFA para tomar las medidas legislativas o administrativas adecuadas</a:t>
            </a:r>
          </a:p>
          <a:p>
            <a:pPr algn="just">
              <a:spcAft>
                <a:spcPts val="600"/>
              </a:spcAft>
            </a:pPr>
            <a:r>
              <a:rPr lang="es-ES" sz="2000" dirty="0"/>
              <a:t>Justificación real: los intermediarios y las empresas se cuidarán de participar en estos mecanismos si los tienen que desglosar en declaraciones fiscales que conocerán todas las administraciones afectadas</a:t>
            </a:r>
          </a:p>
          <a:p>
            <a:pPr algn="just"/>
            <a:r>
              <a:rPr lang="es-ES" sz="2000" dirty="0"/>
              <a:t>El resultado de la tramitación legislativa ha sido un régimen </a:t>
            </a:r>
            <a:r>
              <a:rPr lang="es-ES" sz="2000" dirty="0" smtClean="0"/>
              <a:t>sobredimensionado, con </a:t>
            </a:r>
            <a:r>
              <a:rPr lang="es-ES" sz="2000" dirty="0"/>
              <a:t>excesivas dudas interpretativas, y que puede incrementar notablemente los costes de cumplimiento</a:t>
            </a:r>
          </a:p>
          <a:p>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5</a:t>
            </a:fld>
            <a:endParaRPr lang="es-ES"/>
          </a:p>
        </p:txBody>
      </p:sp>
    </p:spTree>
    <p:extLst>
      <p:ext uri="{BB962C8B-B14F-4D97-AF65-F5344CB8AC3E}">
        <p14:creationId xmlns:p14="http://schemas.microsoft.com/office/powerpoint/2010/main" val="18675065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ALGUNAS RECOMENDACIONES A  CONTRIBUYENTES Y ASESORES</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457200" indent="-457200" algn="just">
              <a:spcAft>
                <a:spcPts val="1200"/>
              </a:spcAft>
              <a:buFont typeface="+mj-lt"/>
              <a:buAutoNum type="arabicPeriod"/>
            </a:pPr>
            <a:r>
              <a:rPr lang="es-ES" sz="1800" dirty="0"/>
              <a:t>Ante cualquier operación o transacción con componente internacional, hay que plantearse si la Directiva es potencialmente aplicable</a:t>
            </a:r>
          </a:p>
          <a:p>
            <a:pPr marL="457200" indent="-457200" algn="just">
              <a:spcAft>
                <a:spcPts val="1200"/>
              </a:spcAft>
              <a:buFont typeface="+mj-lt"/>
              <a:buAutoNum type="arabicPeriod"/>
            </a:pPr>
            <a:r>
              <a:rPr lang="es-ES" sz="1800" dirty="0"/>
              <a:t>A pesar de que la Directiva </a:t>
            </a:r>
            <a:r>
              <a:rPr lang="es-ES" sz="1800" dirty="0" smtClean="0"/>
              <a:t>sólo se refiere al </a:t>
            </a:r>
            <a:r>
              <a:rPr lang="es-ES" sz="1800" dirty="0"/>
              <a:t>“riesgo potencial de elusión fiscal”, es muy probable que se acabe entendiendo que se trata de un riesgo difícil de </a:t>
            </a:r>
            <a:r>
              <a:rPr lang="es-ES" sz="1800" dirty="0" smtClean="0"/>
              <a:t>asumir por la empresa(Art. 529.ter.f. LSC)</a:t>
            </a:r>
            <a:endParaRPr lang="es-ES" sz="1800" dirty="0"/>
          </a:p>
          <a:p>
            <a:pPr marL="457200" indent="-457200" algn="just">
              <a:spcAft>
                <a:spcPts val="1200"/>
              </a:spcAft>
              <a:buFont typeface="+mj-lt"/>
              <a:buAutoNum type="arabicPeriod"/>
            </a:pPr>
            <a:r>
              <a:rPr lang="es-ES" sz="1800" dirty="0"/>
              <a:t>Eso exige establecer los procedimientos internos para identificar estas operaciones, lo que requiere a su vez un proceso previo de instrucción a las personas que participan en las mismas</a:t>
            </a:r>
          </a:p>
          <a:p>
            <a:pPr marL="457200" indent="-457200" algn="just">
              <a:spcAft>
                <a:spcPts val="1200"/>
              </a:spcAft>
              <a:buFont typeface="+mj-lt"/>
              <a:buAutoNum type="arabicPeriod"/>
            </a:pPr>
            <a:r>
              <a:rPr lang="es-ES" sz="1800" dirty="0"/>
              <a:t>Es </a:t>
            </a:r>
            <a:r>
              <a:rPr lang="es-ES" sz="1800" dirty="0" smtClean="0"/>
              <a:t>imprescindible </a:t>
            </a:r>
            <a:r>
              <a:rPr lang="es-ES" sz="1800" dirty="0"/>
              <a:t>establecer un protocolo de comunicación entre empresas e intermediarios y entre los propios intermediarios</a:t>
            </a:r>
          </a:p>
        </p:txBody>
      </p:sp>
      <p:sp>
        <p:nvSpPr>
          <p:cNvPr id="4" name="Slide Number Placeholder 3"/>
          <p:cNvSpPr>
            <a:spLocks noGrp="1"/>
          </p:cNvSpPr>
          <p:nvPr>
            <p:ph type="sldNum" sz="quarter" idx="12"/>
          </p:nvPr>
        </p:nvSpPr>
        <p:spPr/>
        <p:txBody>
          <a:bodyPr/>
          <a:lstStyle/>
          <a:p>
            <a:fld id="{E60C9388-E723-4D47-B6B3-134FCC9BBC01}" type="slidenum">
              <a:rPr lang="es-ES" smtClean="0"/>
              <a:pPr/>
              <a:t>50</a:t>
            </a:fld>
            <a:endParaRPr lang="es-ES" dirty="0"/>
          </a:p>
        </p:txBody>
      </p:sp>
    </p:spTree>
    <p:extLst>
      <p:ext uri="{BB962C8B-B14F-4D97-AF65-F5344CB8AC3E}">
        <p14:creationId xmlns:p14="http://schemas.microsoft.com/office/powerpoint/2010/main" val="2251951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ALGUNAS RECOMENDACIONES A CONTRIBUYENTES Y ASESORES</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457200" indent="-457200" algn="just">
              <a:spcBef>
                <a:spcPts val="1200"/>
              </a:spcBef>
              <a:buFont typeface="+mj-lt"/>
              <a:buAutoNum type="arabicPeriod" startAt="5"/>
            </a:pPr>
            <a:r>
              <a:rPr lang="es-ES" sz="1800" dirty="0"/>
              <a:t>Hay que prever en la política fiscal de la empresa el tratamiento de las operaciones sometidas a la obligación de revelación... lo que puede significar que se prohíba su </a:t>
            </a:r>
            <a:r>
              <a:rPr lang="es-ES" sz="1800" dirty="0" smtClean="0"/>
              <a:t>realización. </a:t>
            </a:r>
            <a:endParaRPr lang="es-ES" sz="1800" dirty="0"/>
          </a:p>
          <a:p>
            <a:pPr marL="457200" indent="-457200" algn="just">
              <a:spcBef>
                <a:spcPts val="1200"/>
              </a:spcBef>
              <a:buFont typeface="+mj-lt"/>
              <a:buAutoNum type="arabicPeriod" startAt="5"/>
            </a:pPr>
            <a:r>
              <a:rPr lang="es-ES" sz="1800" dirty="0"/>
              <a:t>Hay que revisar el presente y el pasado, identificando todas las transacciones y estructuras vigentes que contengan alguna de las señas distintivas -no son comunicables, pero han ganado el adjetivo de potencialmente </a:t>
            </a:r>
            <a:r>
              <a:rPr lang="es-ES" sz="1800" dirty="0" smtClean="0"/>
              <a:t>agresivas-.</a:t>
            </a: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51</a:t>
            </a:fld>
            <a:endParaRPr lang="es-ES" dirty="0"/>
          </a:p>
        </p:txBody>
      </p:sp>
    </p:spTree>
    <p:extLst>
      <p:ext uri="{BB962C8B-B14F-4D97-AF65-F5344CB8AC3E}">
        <p14:creationId xmlns:p14="http://schemas.microsoft.com/office/powerpoint/2010/main" val="33434019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645919"/>
            <a:ext cx="7886700" cy="2986803"/>
          </a:xfrm>
        </p:spPr>
        <p:txBody>
          <a:bodyPr>
            <a:normAutofit/>
          </a:bodyPr>
          <a:lstStyle/>
          <a:p>
            <a:pPr marL="0" indent="0" algn="ctr">
              <a:spcBef>
                <a:spcPts val="6000"/>
              </a:spcBef>
              <a:buNone/>
            </a:pPr>
            <a:r>
              <a:rPr lang="es-ES" sz="2600" dirty="0" smtClean="0"/>
              <a:t>MUCHAS GRACIAS</a:t>
            </a:r>
          </a:p>
          <a:p>
            <a:pPr marL="0" indent="0">
              <a:buNone/>
            </a:pPr>
            <a:endParaRPr lang="es-ES" sz="26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52</a:t>
            </a:fld>
            <a:endParaRPr lang="es-ES"/>
          </a:p>
        </p:txBody>
      </p:sp>
    </p:spTree>
    <p:extLst>
      <p:ext uri="{BB962C8B-B14F-4D97-AF65-F5344CB8AC3E}">
        <p14:creationId xmlns:p14="http://schemas.microsoft.com/office/powerpoint/2010/main" val="2287406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3000" dirty="0" smtClean="0"/>
              <a:t>COMENTARIOS PREVIOS</a:t>
            </a:r>
            <a:endParaRPr lang="es-ES" sz="3000" dirty="0"/>
          </a:p>
        </p:txBody>
      </p:sp>
      <p:sp>
        <p:nvSpPr>
          <p:cNvPr id="3" name="Content Placeholder 2"/>
          <p:cNvSpPr>
            <a:spLocks noGrp="1"/>
          </p:cNvSpPr>
          <p:nvPr>
            <p:ph idx="1"/>
          </p:nvPr>
        </p:nvSpPr>
        <p:spPr>
          <a:xfrm>
            <a:off x="628650" y="1133474"/>
            <a:ext cx="7886700" cy="3793527"/>
          </a:xfrm>
        </p:spPr>
        <p:txBody>
          <a:bodyPr>
            <a:noAutofit/>
          </a:bodyPr>
          <a:lstStyle/>
          <a:p>
            <a:pPr algn="just"/>
            <a:r>
              <a:rPr lang="es-ES" sz="2000" dirty="0"/>
              <a:t>El instrumento elegido, una directiva, deja mucho campo para la divergencia en la trasposición por la diferencia de regímenes jurídicos nacionales y también por los distintos intereses en juego</a:t>
            </a:r>
          </a:p>
          <a:p>
            <a:pPr lvl="1" algn="just">
              <a:buSzPct val="100000"/>
              <a:buFont typeface="Trebuchet MS" panose="020B0603020202020204" pitchFamily="34" charset="0"/>
              <a:buChar char="›"/>
            </a:pPr>
            <a:r>
              <a:rPr lang="es-ES" sz="2000" dirty="0"/>
              <a:t>Luxemburgo ya ha ratificado que se aplica el secreto profesional a todos sus Intermediarios y está desarrollando una doctrina generosa sobre el "beneficio principal"</a:t>
            </a:r>
          </a:p>
          <a:p>
            <a:pPr lvl="1" algn="just">
              <a:spcAft>
                <a:spcPts val="600"/>
              </a:spcAft>
              <a:buSzPct val="100000"/>
              <a:buFont typeface="Trebuchet MS" panose="020B0603020202020204" pitchFamily="34" charset="0"/>
              <a:buChar char="›"/>
            </a:pPr>
            <a:r>
              <a:rPr lang="es-ES" sz="2000" dirty="0"/>
              <a:t>¿España</a:t>
            </a:r>
            <a:r>
              <a:rPr lang="es-ES" sz="2000" dirty="0" smtClean="0"/>
              <a:t>?...</a:t>
            </a:r>
            <a:endParaRPr lang="es-ES" sz="2000" dirty="0"/>
          </a:p>
          <a:p>
            <a:pPr algn="just"/>
            <a:r>
              <a:rPr lang="es-ES" sz="2000" dirty="0"/>
              <a:t>Por otra parte, la Directiva, formalmente “de mínimos”, es “de máximos", </a:t>
            </a:r>
            <a:r>
              <a:rPr lang="es-ES" sz="2000" dirty="0" smtClean="0"/>
              <a:t>por la </a:t>
            </a:r>
            <a:r>
              <a:rPr lang="es-ES" sz="2000" dirty="0"/>
              <a:t>indeterminación de muchos de los </a:t>
            </a:r>
            <a:r>
              <a:rPr lang="es-ES" sz="2000" dirty="0" smtClean="0"/>
              <a:t>conceptos</a:t>
            </a:r>
          </a:p>
          <a:p>
            <a:pPr lvl="1" algn="just"/>
            <a:r>
              <a:rPr lang="es-ES" sz="1800" dirty="0" err="1" smtClean="0"/>
              <a:t>Vease</a:t>
            </a:r>
            <a:r>
              <a:rPr lang="es-ES" sz="1800" dirty="0" smtClean="0"/>
              <a:t> </a:t>
            </a:r>
            <a:r>
              <a:rPr lang="es-ES" sz="1800" dirty="0" err="1" smtClean="0"/>
              <a:t>Working</a:t>
            </a:r>
            <a:r>
              <a:rPr lang="es-ES" sz="1800" dirty="0" smtClean="0"/>
              <a:t> </a:t>
            </a:r>
            <a:r>
              <a:rPr lang="es-ES" sz="1800" dirty="0" err="1" smtClean="0"/>
              <a:t>Party</a:t>
            </a:r>
            <a:r>
              <a:rPr lang="es-ES" sz="1800" dirty="0" smtClean="0"/>
              <a:t> IV, en cuya reunión de Septiembre se afirma que el asesoramiento verbal sería comunicable….el derivado de la lectura de un artículo, no.  También, que “casi cero”, es 1% o menor….</a:t>
            </a:r>
            <a:endParaRPr lang="es-ES" sz="1800" dirty="0"/>
          </a:p>
          <a:p>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6</a:t>
            </a:fld>
            <a:endParaRPr lang="es-ES"/>
          </a:p>
        </p:txBody>
      </p:sp>
    </p:spTree>
    <p:extLst>
      <p:ext uri="{BB962C8B-B14F-4D97-AF65-F5344CB8AC3E}">
        <p14:creationId xmlns:p14="http://schemas.microsoft.com/office/powerpoint/2010/main" val="3751352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COMENTARIOS GENERALES</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1200"/>
              </a:spcAft>
              <a:buSzPct val="100000"/>
              <a:buFont typeface="Arial" panose="020B0604020202020204" pitchFamily="34" charset="0"/>
              <a:buChar char="•"/>
            </a:pPr>
            <a:r>
              <a:rPr lang="es-ES" sz="2000" dirty="0" smtClean="0"/>
              <a:t>Nueva </a:t>
            </a:r>
            <a:r>
              <a:rPr lang="es-ES" sz="2000" dirty="0"/>
              <a:t>obligación tributaria de información </a:t>
            </a:r>
          </a:p>
          <a:p>
            <a:pPr marL="171450" lvl="1" algn="just">
              <a:spcAft>
                <a:spcPts val="1200"/>
              </a:spcAft>
              <a:buSzPct val="100000"/>
              <a:buFont typeface="Arial" panose="020B0604020202020204" pitchFamily="34" charset="0"/>
              <a:buChar char="•"/>
            </a:pPr>
            <a:r>
              <a:rPr lang="es-ES" sz="2000" dirty="0"/>
              <a:t>Relativa a todos los tributos menos a IVA, derechos arancelarios e IIEE</a:t>
            </a:r>
          </a:p>
          <a:p>
            <a:pPr marL="171450" lvl="1" algn="just">
              <a:spcAft>
                <a:spcPts val="1200"/>
              </a:spcAft>
              <a:buSzPct val="100000"/>
              <a:buFont typeface="Arial" panose="020B0604020202020204" pitchFamily="34" charset="0"/>
              <a:buChar char="•"/>
            </a:pPr>
            <a:r>
              <a:rPr lang="es-ES" sz="2000" dirty="0"/>
              <a:t>Se limita a las operaciones transfronterizas</a:t>
            </a:r>
          </a:p>
          <a:p>
            <a:pPr marL="171450" lvl="1" algn="just">
              <a:spcAft>
                <a:spcPts val="1200"/>
              </a:spcAft>
              <a:buSzPct val="100000"/>
              <a:buFont typeface="Arial" panose="020B0604020202020204" pitchFamily="34" charset="0"/>
              <a:buChar char="•"/>
            </a:pPr>
            <a:r>
              <a:rPr lang="es-ES" sz="2000" dirty="0"/>
              <a:t>Existe una lista amplia y genérica de operaciones a revelar, con base en la existencia de “señas distintivas” listadas en la Directiva </a:t>
            </a:r>
          </a:p>
          <a:p>
            <a:pPr marL="171450" lvl="1" algn="just">
              <a:spcAft>
                <a:spcPts val="1200"/>
              </a:spcAft>
              <a:buSzPct val="100000"/>
              <a:buFont typeface="Arial" panose="020B0604020202020204" pitchFamily="34" charset="0"/>
              <a:buChar char="•"/>
            </a:pPr>
            <a:r>
              <a:rPr lang="es-ES" sz="2000" dirty="0"/>
              <a:t>El primer obligado es el "intermediario fiscal" aunque en determinados casos la obligación se traslada al contribuyente</a:t>
            </a:r>
          </a:p>
          <a:p>
            <a:pPr algn="just">
              <a:spcAft>
                <a:spcPts val="1200"/>
              </a:spcAft>
            </a:pPr>
            <a:endParaRPr lang="es-ES" sz="2000"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7</a:t>
            </a:fld>
            <a:endParaRPr lang="es-ES"/>
          </a:p>
        </p:txBody>
      </p:sp>
    </p:spTree>
    <p:extLst>
      <p:ext uri="{BB962C8B-B14F-4D97-AF65-F5344CB8AC3E}">
        <p14:creationId xmlns:p14="http://schemas.microsoft.com/office/powerpoint/2010/main" val="2052208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COMENTARIOS GENERALES</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171450" lvl="1" algn="just">
              <a:spcAft>
                <a:spcPts val="1200"/>
              </a:spcAft>
              <a:buSzPct val="100000"/>
              <a:buFont typeface="Arial" panose="020B0604020202020204" pitchFamily="34" charset="0"/>
              <a:buChar char="•"/>
            </a:pPr>
            <a:r>
              <a:rPr lang="es-ES" sz="2000" dirty="0" smtClean="0"/>
              <a:t>Nueva </a:t>
            </a:r>
            <a:r>
              <a:rPr lang="es-ES" sz="2000" dirty="0"/>
              <a:t>obligación tributaria de </a:t>
            </a:r>
            <a:r>
              <a:rPr lang="es-ES" sz="2000" dirty="0" smtClean="0"/>
              <a:t>información sobre </a:t>
            </a:r>
            <a:r>
              <a:rPr lang="es-ES" sz="2000" b="1" u="sng" dirty="0" smtClean="0"/>
              <a:t>“mecanismos transfronterizos con seña distintiva”</a:t>
            </a:r>
          </a:p>
          <a:p>
            <a:pPr marL="171450" lvl="1" algn="just">
              <a:spcAft>
                <a:spcPts val="1200"/>
              </a:spcAft>
              <a:buSzPct val="100000"/>
              <a:buFont typeface="Arial" panose="020B0604020202020204" pitchFamily="34" charset="0"/>
              <a:buChar char="•"/>
            </a:pPr>
            <a:r>
              <a:rPr lang="es-ES" sz="2000" dirty="0" smtClean="0"/>
              <a:t>Los </a:t>
            </a:r>
            <a:r>
              <a:rPr lang="es-ES" sz="2000" dirty="0"/>
              <a:t>plazos de declaración son muy </a:t>
            </a:r>
            <a:r>
              <a:rPr lang="es-ES" sz="2000" dirty="0" smtClean="0"/>
              <a:t>cortos</a:t>
            </a:r>
          </a:p>
          <a:p>
            <a:pPr marL="171450" lvl="1" algn="just">
              <a:spcAft>
                <a:spcPts val="1200"/>
              </a:spcAft>
              <a:buSzPct val="100000"/>
              <a:buFont typeface="Arial" panose="020B0604020202020204" pitchFamily="34" charset="0"/>
              <a:buChar char="•"/>
            </a:pPr>
            <a:r>
              <a:rPr lang="es-ES" sz="2000" dirty="0" smtClean="0"/>
              <a:t>Las </a:t>
            </a:r>
            <a:r>
              <a:rPr lang="es-ES" sz="2000" dirty="0"/>
              <a:t>operaciones declaradas se comunicarán a los Estados afectados, y estos lo trasladarán a otros Estados </a:t>
            </a:r>
            <a:r>
              <a:rPr lang="es-ES" sz="2000" dirty="0" smtClean="0"/>
              <a:t>afectados</a:t>
            </a:r>
          </a:p>
          <a:p>
            <a:pPr marL="171450" lvl="1" algn="just">
              <a:spcAft>
                <a:spcPts val="1200"/>
              </a:spcAft>
              <a:buSzPct val="100000"/>
              <a:buFont typeface="Arial" panose="020B0604020202020204" pitchFamily="34" charset="0"/>
              <a:buChar char="•"/>
            </a:pPr>
            <a:r>
              <a:rPr lang="es-ES" sz="2000" dirty="0" smtClean="0"/>
              <a:t>Cada </a:t>
            </a:r>
            <a:r>
              <a:rPr lang="es-ES" sz="2000" dirty="0"/>
              <a:t>Estado podrá ampliar el alcance de la Directiva, aunque eso no afectará al intercambio de información con otros </a:t>
            </a:r>
            <a:r>
              <a:rPr lang="es-ES" sz="2000" dirty="0" smtClean="0"/>
              <a:t>Estados</a:t>
            </a:r>
          </a:p>
          <a:p>
            <a:pPr marL="171450" lvl="1" algn="just">
              <a:spcAft>
                <a:spcPts val="1200"/>
              </a:spcAft>
              <a:buSzPct val="100000"/>
              <a:buFont typeface="Arial" panose="020B0604020202020204" pitchFamily="34" charset="0"/>
              <a:buChar char="•"/>
            </a:pPr>
            <a:r>
              <a:rPr lang="es-ES" sz="2000" dirty="0" smtClean="0"/>
              <a:t>La </a:t>
            </a:r>
            <a:r>
              <a:rPr lang="es-ES" sz="2000" dirty="0"/>
              <a:t>existencia de una seña distintiva significa únicamente que existe un </a:t>
            </a:r>
            <a:r>
              <a:rPr lang="es-ES" sz="2000" u="sng" dirty="0"/>
              <a:t>riesgo potencial de elusión fiscal</a:t>
            </a:r>
          </a:p>
        </p:txBody>
      </p:sp>
      <p:sp>
        <p:nvSpPr>
          <p:cNvPr id="4" name="Slide Number Placeholder 3"/>
          <p:cNvSpPr>
            <a:spLocks noGrp="1"/>
          </p:cNvSpPr>
          <p:nvPr>
            <p:ph type="sldNum" sz="quarter" idx="12"/>
          </p:nvPr>
        </p:nvSpPr>
        <p:spPr/>
        <p:txBody>
          <a:bodyPr/>
          <a:lstStyle/>
          <a:p>
            <a:fld id="{E60C9388-E723-4D47-B6B3-134FCC9BBC01}" type="slidenum">
              <a:rPr lang="es-ES" smtClean="0"/>
              <a:pPr/>
              <a:t>8</a:t>
            </a:fld>
            <a:endParaRPr lang="es-ES"/>
          </a:p>
        </p:txBody>
      </p:sp>
    </p:spTree>
    <p:extLst>
      <p:ext uri="{BB962C8B-B14F-4D97-AF65-F5344CB8AC3E}">
        <p14:creationId xmlns:p14="http://schemas.microsoft.com/office/powerpoint/2010/main" val="3421680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273844"/>
            <a:ext cx="8375501" cy="748132"/>
          </a:xfrm>
        </p:spPr>
        <p:txBody>
          <a:bodyPr/>
          <a:lstStyle/>
          <a:p>
            <a:r>
              <a:rPr lang="es-ES" sz="3000" dirty="0" smtClean="0"/>
              <a:t>DESCRIPCIÓN DEL RÉGIMEN DE LA DIRECTIVA</a:t>
            </a:r>
            <a:br>
              <a:rPr lang="es-ES" sz="3000" dirty="0" smtClean="0"/>
            </a:br>
            <a:r>
              <a:rPr lang="es-ES" sz="2800" dirty="0" smtClean="0">
                <a:solidFill>
                  <a:srgbClr val="003300"/>
                </a:solidFill>
              </a:rPr>
              <a:t>SUJETO OBLIGADO A DECLARAR</a:t>
            </a:r>
            <a:endParaRPr lang="es-ES" sz="2800" dirty="0"/>
          </a:p>
        </p:txBody>
      </p:sp>
      <p:sp>
        <p:nvSpPr>
          <p:cNvPr id="3" name="Content Placeholder 2"/>
          <p:cNvSpPr>
            <a:spLocks noGrp="1"/>
          </p:cNvSpPr>
          <p:nvPr>
            <p:ph idx="1"/>
          </p:nvPr>
        </p:nvSpPr>
        <p:spPr>
          <a:xfrm>
            <a:off x="628650" y="1133474"/>
            <a:ext cx="7886700" cy="3907633"/>
          </a:xfrm>
        </p:spPr>
        <p:txBody>
          <a:bodyPr>
            <a:noAutofit/>
          </a:bodyPr>
          <a:lstStyle/>
          <a:p>
            <a:pPr marL="457200" indent="-457200" algn="just">
              <a:spcAft>
                <a:spcPts val="1200"/>
              </a:spcAft>
              <a:buFont typeface="+mj-lt"/>
              <a:buAutoNum type="arabicPeriod"/>
            </a:pPr>
            <a:r>
              <a:rPr lang="es-ES" sz="2000" dirty="0"/>
              <a:t>El intermediario </a:t>
            </a:r>
            <a:r>
              <a:rPr lang="es-ES" sz="2000" dirty="0" smtClean="0"/>
              <a:t>fiscal</a:t>
            </a:r>
            <a:endParaRPr lang="es-ES" sz="2000" dirty="0"/>
          </a:p>
          <a:p>
            <a:pPr marL="457200" indent="-457200" algn="just">
              <a:spcAft>
                <a:spcPts val="1200"/>
              </a:spcAft>
              <a:buFont typeface="+mj-lt"/>
              <a:buAutoNum type="arabicPeriod"/>
            </a:pPr>
            <a:r>
              <a:rPr lang="es-ES" sz="2000" dirty="0"/>
              <a:t>El contribuyente, en caso de que el intermediario no esté obligado a declarar por no estar establecido en  la UE o no pueda hacerlo por secreto profesional, o cuando no exista intermediario</a:t>
            </a:r>
            <a:endParaRPr lang="es-ES" u="sng" dirty="0"/>
          </a:p>
        </p:txBody>
      </p:sp>
      <p:sp>
        <p:nvSpPr>
          <p:cNvPr id="4" name="Slide Number Placeholder 3"/>
          <p:cNvSpPr>
            <a:spLocks noGrp="1"/>
          </p:cNvSpPr>
          <p:nvPr>
            <p:ph type="sldNum" sz="quarter" idx="12"/>
          </p:nvPr>
        </p:nvSpPr>
        <p:spPr/>
        <p:txBody>
          <a:bodyPr/>
          <a:lstStyle/>
          <a:p>
            <a:fld id="{E60C9388-E723-4D47-B6B3-134FCC9BBC01}" type="slidenum">
              <a:rPr lang="es-ES" smtClean="0"/>
              <a:pPr/>
              <a:t>9</a:t>
            </a:fld>
            <a:endParaRPr lang="es-ES"/>
          </a:p>
        </p:txBody>
      </p:sp>
    </p:spTree>
    <p:extLst>
      <p:ext uri="{BB962C8B-B14F-4D97-AF65-F5344CB8AC3E}">
        <p14:creationId xmlns:p14="http://schemas.microsoft.com/office/powerpoint/2010/main" val="2475291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4275</Words>
  <Application>Microsoft Office PowerPoint</Application>
  <PresentationFormat>Presentación en pantalla (16:9)</PresentationFormat>
  <Paragraphs>322</Paragraphs>
  <Slides>52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52</vt:i4>
      </vt:variant>
    </vt:vector>
  </HeadingPairs>
  <TitlesOfParts>
    <vt:vector size="58" baseType="lpstr">
      <vt:lpstr>Arial</vt:lpstr>
      <vt:lpstr>Calibri</vt:lpstr>
      <vt:lpstr>Calibri Light</vt:lpstr>
      <vt:lpstr>Courier New</vt:lpstr>
      <vt:lpstr>Trebuchet MS</vt:lpstr>
      <vt:lpstr>Office Theme</vt:lpstr>
      <vt:lpstr>LA TRANSPARENCIA FISCAL COMO MECANISMO DE LUCHA CONTRA EL FRAUDE Y LA EVASIÓN FISCAL: LA DIRECTIVA DE INTERMEDIARIOS </vt:lpstr>
      <vt:lpstr>ASUNTOS A TRATAR</vt:lpstr>
      <vt:lpstr>REFERENCIAS</vt:lpstr>
      <vt:lpstr>COMENTARIOS PREVIOS</vt:lpstr>
      <vt:lpstr>COMENTARIOS PREVIOS</vt:lpstr>
      <vt:lpstr>COMENTARIOS PREVIOS</vt:lpstr>
      <vt:lpstr>DESCRIPCIÓN DEL RÉGIMEN DE LA DIRECTIVA COMENTARIOS GENERALES</vt:lpstr>
      <vt:lpstr>DESCRIPCIÓN DEL RÉGIMEN DE LA DIRECTIVA COMENTARIOS GENERALES</vt:lpstr>
      <vt:lpstr>DESCRIPCIÓN DEL RÉGIMEN DE LA DIRECTIVA SUJETO OBLIGADO A DECLARAR</vt:lpstr>
      <vt:lpstr>DESCRIPCIÓN DEL RÉGIMEN DE LA DIRECTIVA SUJETO OBLIGADO A DECLARAR</vt:lpstr>
      <vt:lpstr>DESCRIPCIÓN DEL RÉGIMEN DE LA DIRECTIVA SUJETO OBLIGADO A DECLARAR</vt:lpstr>
      <vt:lpstr>DESCRIPCIÓN DEL RÉGIMEN DE LA DIRECTIVA OBLIGADO PRINCIPAL, EL INTERMEDIARIO</vt:lpstr>
      <vt:lpstr>DESCRIPCIÓN DEL RÉGIMEN DE LA DIRECTIVA OBLIGADO PRINCIPAL, EL INTERMEDIARIO</vt:lpstr>
      <vt:lpstr>DESCRIPCIÓN DEL RÉGIMEN DE LA DIRECTIVA OPERACIONES O ESQUEMAS A DECLARAR</vt:lpstr>
      <vt:lpstr>DESCRIPCIÓN DEL RÉGIMEN DE LA DIRECTIVA OPERACIONES O ESQUEMAS A DECLARAR</vt:lpstr>
      <vt:lpstr>DESCRIPCIÓN DEL RÉGIMEN DE LA DIRECTIVA OPERACIONES QUE DEBEN DECLARARSE</vt:lpstr>
      <vt:lpstr>DESCRIPCIÓN DEL RÉGIMEN DE LA DIRECTIVA OPERACIONES QUE DEBEN DECLARARSE</vt:lpstr>
      <vt:lpstr>DESCRIPCIÓN DEL RÉGIMEN DE LA DIRECTIVA OPERACIONES QUE DEBEN DECLARARSE</vt:lpstr>
      <vt:lpstr>DESCRIPCIÓN DEL RÉGIMEN DE LA DIRECTIVA OPERACIONES QUE DEBEN DECLARARSE</vt:lpstr>
      <vt:lpstr>DESCRIPCIÓN DEL RÉGIMEN DE LA DIRECTIVA OPERACIONES QUE DEBEN DECLARARSE</vt:lpstr>
      <vt:lpstr>DESCRIPCIÓN DEL RÉGIMEN DE LA DIRECTIVA OPERACIONES QUE DEBEN DECLARARSE</vt:lpstr>
      <vt:lpstr>DESCRIPCIÓN DEL RÉGIMEN DE LA DIRECTIVA OPERACIONES QUE DEBEN DECLARARSE</vt:lpstr>
      <vt:lpstr>DESCRIPCIÓN DEL RÉGIMEN DE LA DIRECTIVA OPERACIONES QUE DEBEN DECLARARSE</vt:lpstr>
      <vt:lpstr>DESCRIPCIÓN DEL RÉGIMEN DE LA DIRECTIVA OPERACIONES QUE DEBEN DECLARARSE</vt:lpstr>
      <vt:lpstr>DESCRIPCIÓN DEL RÉGIMEN DE LA DIRECTIVA OPERACIONES QUE DEBEN DECLARARSE</vt:lpstr>
      <vt:lpstr>DESCRIPCIÓN DEL RÉGIMEN DE LA DIRECTIVA OPERACIONES QUE DEBEN DECLARARSE</vt:lpstr>
      <vt:lpstr>DESCRIPCIÓN DEL RÉGIMEN DE LA DIRECTIVA INFORMACIÓN A SUMINISTRAR</vt:lpstr>
      <vt:lpstr>DESCRIPCIÓN DEL RÉGIMEN DE LA DIRECTIVA INFORMACIÓN A SUMINISTRAR</vt:lpstr>
      <vt:lpstr>DESCRIPCIÓN DEL RÉGIMEN DE LA DIRECTIVA INFORMACIÓN A SUMINISTRAR</vt:lpstr>
      <vt:lpstr>DESCRIPCIÓN DEL RÉGIMEN DE LA DIRECTIVA DEVENGO Y DECLARACIÓN</vt:lpstr>
      <vt:lpstr>DESCRIPCIÓN DEL RÉGIMEN DE LA DIRECTIVA OTRAS DECLARACIONES</vt:lpstr>
      <vt:lpstr>DESCRIPCIÓN DEL RÉGIMEN DE LA DIRECTIVA RÉGIMEN SANCIONADOR / RÉGIMEN TRANSITORIO</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LOS ASPECTOS CLAVE Y LAS DUDAS QUE PLANTEAN</vt:lpstr>
      <vt:lpstr>ALGUNAS RECOMENDACIONES A  CONTRIBUYENTES Y ASESORES</vt:lpstr>
      <vt:lpstr>ALGUNAS RECOMENDACIONES A CONTRIBUYENTES Y ASESORES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TRANSPARENCIA FISCAL COMO MECANISMO DE LUCHA CONTRA EL FRAUDE Y LA EVASIÓN FISCAL: LA DIRECTIVA DE INTERMEDIARIOS </dc:title>
  <dc:creator>Usuario</dc:creator>
  <cp:lastModifiedBy>FERNANDO SERRANO ANTON</cp:lastModifiedBy>
  <cp:revision>1</cp:revision>
  <dcterms:modified xsi:type="dcterms:W3CDTF">2018-11-22T16:56:53Z</dcterms:modified>
</cp:coreProperties>
</file>