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64" r:id="rId3"/>
    <p:sldId id="277" r:id="rId4"/>
    <p:sldId id="265" r:id="rId5"/>
    <p:sldId id="257" r:id="rId6"/>
    <p:sldId id="258" r:id="rId7"/>
    <p:sldId id="266" r:id="rId8"/>
    <p:sldId id="259" r:id="rId9"/>
    <p:sldId id="260" r:id="rId10"/>
    <p:sldId id="261" r:id="rId11"/>
    <p:sldId id="267" r:id="rId12"/>
    <p:sldId id="276" r:id="rId13"/>
    <p:sldId id="268" r:id="rId14"/>
    <p:sldId id="278" r:id="rId15"/>
    <p:sldId id="279" r:id="rId16"/>
    <p:sldId id="280" r:id="rId17"/>
    <p:sldId id="281" r:id="rId18"/>
    <p:sldId id="282" r:id="rId19"/>
    <p:sldId id="263" r:id="rId20"/>
    <p:sldId id="262" r:id="rId21"/>
    <p:sldId id="269" r:id="rId22"/>
    <p:sldId id="283" r:id="rId23"/>
    <p:sldId id="284" r:id="rId24"/>
    <p:sldId id="285" r:id="rId25"/>
    <p:sldId id="286" r:id="rId26"/>
    <p:sldId id="270" r:id="rId27"/>
    <p:sldId id="287" r:id="rId28"/>
    <p:sldId id="288" r:id="rId29"/>
    <p:sldId id="271" r:id="rId30"/>
    <p:sldId id="289" r:id="rId31"/>
    <p:sldId id="291" r:id="rId32"/>
    <p:sldId id="272" r:id="rId33"/>
    <p:sldId id="293" r:id="rId34"/>
    <p:sldId id="292" r:id="rId35"/>
    <p:sldId id="274" r:id="rId36"/>
    <p:sldId id="273" r:id="rId37"/>
    <p:sldId id="275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30DC-79A1-4467-8AB8-1F063FD61406}" type="datetimeFigureOut">
              <a:rPr lang="es-ES" smtClean="0"/>
              <a:t>01/02/2016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3E28-0DB8-4FF8-9D03-C2DDF16D609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302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309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6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92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176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24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0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6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39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02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3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97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19B4-C201-4E67-91F5-8FC72F063242}" type="datetimeFigureOut">
              <a:rPr lang="es-ES" smtClean="0"/>
              <a:pPr/>
              <a:t>01/02/2016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3F81-65B4-4C04-8924-8311E74BAC0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77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onsojoseantoni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Documento_de_Microsoft_Word1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Documento_de_Microsoft_Word2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Documento_de_Microsoft_Word3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Documento_de_Microsoft_Word4.doc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Documento_de_Microsoft_Word_97-20031.doc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esfuerzo empírico y sus problemas: ¿cómo medir la eficacia de la ayuda internacional?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José Antonio Alonso</a:t>
            </a:r>
          </a:p>
          <a:p>
            <a:r>
              <a:rPr lang="es-ES" dirty="0" smtClean="0"/>
              <a:t>Catedrático de Economía Aplicada</a:t>
            </a:r>
          </a:p>
          <a:p>
            <a:r>
              <a:rPr lang="es-ES" dirty="0" smtClean="0"/>
              <a:t>Universidad Complutense</a:t>
            </a:r>
          </a:p>
          <a:p>
            <a:r>
              <a:rPr lang="es-ES" dirty="0" smtClean="0">
                <a:hlinkClick r:id="rId2"/>
              </a:rPr>
              <a:t>www.alonsojoseantonio.com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309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Procedimientos experimentales y </a:t>
            </a:r>
            <a:r>
              <a:rPr lang="es-ES" dirty="0" err="1" smtClean="0"/>
              <a:t>quasi</a:t>
            </a:r>
            <a:r>
              <a:rPr lang="es-ES" dirty="0" smtClean="0"/>
              <a:t>-experimentales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1.- Diferencia de diferencias (</a:t>
            </a:r>
            <a:r>
              <a:rPr lang="es-ES" i="1" dirty="0" err="1" smtClean="0"/>
              <a:t>difference</a:t>
            </a:r>
            <a:r>
              <a:rPr lang="es-ES" i="1" dirty="0" smtClean="0"/>
              <a:t> in </a:t>
            </a:r>
            <a:r>
              <a:rPr lang="es-ES" i="1" dirty="0" err="1" smtClean="0"/>
              <a:t>differences</a:t>
            </a:r>
            <a:r>
              <a:rPr lang="es-ES" i="1" dirty="0" smtClean="0"/>
              <a:t>)</a:t>
            </a:r>
            <a:r>
              <a:rPr lang="es-ES" dirty="0" smtClean="0"/>
              <a:t>: se eliminan las particularidades que se relacionan con factores estructurales o fijos propios de cada uno de estos grupos</a:t>
            </a:r>
          </a:p>
          <a:p>
            <a:r>
              <a:rPr lang="es-ES" dirty="0" smtClean="0"/>
              <a:t>2.- Correspondencia (</a:t>
            </a:r>
            <a:r>
              <a:rPr lang="es-ES" i="1" dirty="0" err="1" smtClean="0"/>
              <a:t>matching</a:t>
            </a:r>
            <a:r>
              <a:rPr lang="es-ES" i="1" dirty="0" smtClean="0"/>
              <a:t>)</a:t>
            </a:r>
            <a:r>
              <a:rPr lang="es-ES" dirty="0" smtClean="0"/>
              <a:t>: identificar para cada observación aquella que tenga el máximos de características semejantes a aquella (salvo por la intervención)</a:t>
            </a:r>
          </a:p>
          <a:p>
            <a:r>
              <a:rPr lang="es-ES" dirty="0" smtClean="0"/>
              <a:t>3.- Regresión discontinua (</a:t>
            </a:r>
            <a:r>
              <a:rPr lang="es-ES" i="1" dirty="0" err="1" smtClean="0"/>
              <a:t>regression</a:t>
            </a:r>
            <a:r>
              <a:rPr lang="es-ES" i="1" dirty="0" smtClean="0"/>
              <a:t> </a:t>
            </a:r>
            <a:r>
              <a:rPr lang="es-ES" i="1" dirty="0" err="1" smtClean="0"/>
              <a:t>discontinuity</a:t>
            </a:r>
            <a:r>
              <a:rPr lang="es-ES" i="1" dirty="0" smtClean="0"/>
              <a:t> </a:t>
            </a:r>
            <a:r>
              <a:rPr lang="es-ES" i="1" dirty="0" err="1" smtClean="0"/>
              <a:t>design</a:t>
            </a:r>
            <a:r>
              <a:rPr lang="es-ES" dirty="0" smtClean="0"/>
              <a:t>): aprovechar la frontera del umbral de selección para hacer comparaciones entre el grupo de tratamiento y el de control</a:t>
            </a:r>
          </a:p>
          <a:p>
            <a:r>
              <a:rPr lang="es-ES" dirty="0" smtClean="0"/>
              <a:t>4.- Métodos de selección aleatoria (</a:t>
            </a:r>
            <a:r>
              <a:rPr lang="es-ES" i="1" dirty="0" err="1" smtClean="0"/>
              <a:t>randomized</a:t>
            </a:r>
            <a:r>
              <a:rPr lang="es-ES" i="1" dirty="0" smtClean="0"/>
              <a:t> </a:t>
            </a:r>
            <a:r>
              <a:rPr lang="es-ES" i="1" dirty="0" err="1" smtClean="0"/>
              <a:t>controlled</a:t>
            </a:r>
            <a:r>
              <a:rPr lang="es-ES" i="1" dirty="0" smtClean="0"/>
              <a:t> </a:t>
            </a:r>
            <a:r>
              <a:rPr lang="es-ES" i="1" dirty="0" err="1" smtClean="0"/>
              <a:t>trials</a:t>
            </a:r>
            <a:r>
              <a:rPr lang="es-ES" dirty="0" smtClean="0"/>
              <a:t>): establecer una regla de asignación y proceder de forma aleatoria a la formación de los grupos de tratamiento y control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504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Random</a:t>
            </a:r>
            <a:r>
              <a:rPr lang="es-ES" dirty="0" smtClean="0"/>
              <a:t> </a:t>
            </a:r>
            <a:r>
              <a:rPr lang="es-ES" dirty="0" err="1" smtClean="0"/>
              <a:t>Controlled</a:t>
            </a:r>
            <a:r>
              <a:rPr lang="es-ES" dirty="0" smtClean="0"/>
              <a:t> </a:t>
            </a:r>
            <a:r>
              <a:rPr lang="es-ES" dirty="0" err="1" smtClean="0"/>
              <a:t>Trials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55576" y="2492896"/>
            <a:ext cx="18722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Eligible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Population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779912" y="2492896"/>
            <a:ext cx="18722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Evaluation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Sample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516216" y="3174504"/>
            <a:ext cx="18722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Control </a:t>
            </a:r>
            <a:r>
              <a:rPr lang="es-ES" dirty="0" err="1" smtClean="0">
                <a:solidFill>
                  <a:schemeClr val="tx1"/>
                </a:solidFill>
              </a:rPr>
              <a:t>group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516216" y="1721590"/>
            <a:ext cx="187220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Treatment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group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>
            <a:stCxn id="7" idx="3"/>
          </p:cNvCxnSpPr>
          <p:nvPr/>
        </p:nvCxnSpPr>
        <p:spPr>
          <a:xfrm>
            <a:off x="2627784" y="295009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8" idx="3"/>
          </p:cNvCxnSpPr>
          <p:nvPr/>
        </p:nvCxnSpPr>
        <p:spPr>
          <a:xfrm flipV="1">
            <a:off x="5652120" y="2178790"/>
            <a:ext cx="720080" cy="771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8" idx="3"/>
          </p:cNvCxnSpPr>
          <p:nvPr/>
        </p:nvCxnSpPr>
        <p:spPr>
          <a:xfrm>
            <a:off x="5652120" y="2950096"/>
            <a:ext cx="720080" cy="55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2267744" y="4797152"/>
            <a:ext cx="192251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Random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assignement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5148064" y="4797152"/>
            <a:ext cx="1922512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Random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assignement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21" name="20 Conector recto de flecha"/>
          <p:cNvCxnSpPr>
            <a:stCxn id="18" idx="0"/>
          </p:cNvCxnSpPr>
          <p:nvPr/>
        </p:nvCxnSpPr>
        <p:spPr>
          <a:xfrm flipV="1">
            <a:off x="3229000" y="3407296"/>
            <a:ext cx="0" cy="1389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9" idx="0"/>
          </p:cNvCxnSpPr>
          <p:nvPr/>
        </p:nvCxnSpPr>
        <p:spPr>
          <a:xfrm flipV="1">
            <a:off x="6109320" y="3501008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151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Planteamiento analítico</a:t>
            </a:r>
            <a:endParaRPr lang="es-E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41724" y="1593850"/>
          <a:ext cx="7405703" cy="5003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4" imgW="5432079" imgH="3669603" progId="Word.Document.12">
                  <p:embed/>
                </p:oleObj>
              </mc:Choice>
              <mc:Fallback>
                <p:oleObj name="Documento" r:id="rId4" imgW="5432079" imgH="366960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724" y="1593850"/>
                        <a:ext cx="7405703" cy="50035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64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Diferencias en diferencias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547664" y="2060848"/>
            <a:ext cx="0" cy="3456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547664" y="5517232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915816" y="234888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5076056" y="2348880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orma libre"/>
          <p:cNvSpPr/>
          <p:nvPr/>
        </p:nvSpPr>
        <p:spPr>
          <a:xfrm>
            <a:off x="1567543" y="3221638"/>
            <a:ext cx="1335314" cy="392419"/>
          </a:xfrm>
          <a:custGeom>
            <a:avLst/>
            <a:gdLst>
              <a:gd name="connsiteX0" fmla="*/ 0 w 1335314"/>
              <a:gd name="connsiteY0" fmla="*/ 392419 h 392419"/>
              <a:gd name="connsiteX1" fmla="*/ 72571 w 1335314"/>
              <a:gd name="connsiteY1" fmla="*/ 348876 h 392419"/>
              <a:gd name="connsiteX2" fmla="*/ 217714 w 1335314"/>
              <a:gd name="connsiteY2" fmla="*/ 305333 h 392419"/>
              <a:gd name="connsiteX3" fmla="*/ 304800 w 1335314"/>
              <a:gd name="connsiteY3" fmla="*/ 276305 h 392419"/>
              <a:gd name="connsiteX4" fmla="*/ 391886 w 1335314"/>
              <a:gd name="connsiteY4" fmla="*/ 247276 h 392419"/>
              <a:gd name="connsiteX5" fmla="*/ 435428 w 1335314"/>
              <a:gd name="connsiteY5" fmla="*/ 232762 h 392419"/>
              <a:gd name="connsiteX6" fmla="*/ 566057 w 1335314"/>
              <a:gd name="connsiteY6" fmla="*/ 174705 h 392419"/>
              <a:gd name="connsiteX7" fmla="*/ 609600 w 1335314"/>
              <a:gd name="connsiteY7" fmla="*/ 160191 h 392419"/>
              <a:gd name="connsiteX8" fmla="*/ 653143 w 1335314"/>
              <a:gd name="connsiteY8" fmla="*/ 145676 h 392419"/>
              <a:gd name="connsiteX9" fmla="*/ 798286 w 1335314"/>
              <a:gd name="connsiteY9" fmla="*/ 131162 h 392419"/>
              <a:gd name="connsiteX10" fmla="*/ 885371 w 1335314"/>
              <a:gd name="connsiteY10" fmla="*/ 102133 h 392419"/>
              <a:gd name="connsiteX11" fmla="*/ 1016000 w 1335314"/>
              <a:gd name="connsiteY11" fmla="*/ 44076 h 392419"/>
              <a:gd name="connsiteX12" fmla="*/ 1146628 w 1335314"/>
              <a:gd name="connsiteY12" fmla="*/ 29562 h 392419"/>
              <a:gd name="connsiteX13" fmla="*/ 1306286 w 1335314"/>
              <a:gd name="connsiteY13" fmla="*/ 533 h 392419"/>
              <a:gd name="connsiteX14" fmla="*/ 1335314 w 1335314"/>
              <a:gd name="connsiteY14" fmla="*/ 533 h 3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5314" h="392419">
                <a:moveTo>
                  <a:pt x="0" y="392419"/>
                </a:moveTo>
                <a:cubicBezTo>
                  <a:pt x="24190" y="377905"/>
                  <a:pt x="46889" y="360550"/>
                  <a:pt x="72571" y="348876"/>
                </a:cubicBezTo>
                <a:cubicBezTo>
                  <a:pt x="138965" y="318697"/>
                  <a:pt x="155799" y="323908"/>
                  <a:pt x="217714" y="305333"/>
                </a:cubicBezTo>
                <a:cubicBezTo>
                  <a:pt x="247022" y="296540"/>
                  <a:pt x="275771" y="285981"/>
                  <a:pt x="304800" y="276305"/>
                </a:cubicBezTo>
                <a:lnTo>
                  <a:pt x="391886" y="247276"/>
                </a:lnTo>
                <a:lnTo>
                  <a:pt x="435428" y="232762"/>
                </a:lnTo>
                <a:cubicBezTo>
                  <a:pt x="504431" y="186760"/>
                  <a:pt x="462422" y="209249"/>
                  <a:pt x="566057" y="174705"/>
                </a:cubicBezTo>
                <a:lnTo>
                  <a:pt x="609600" y="160191"/>
                </a:lnTo>
                <a:cubicBezTo>
                  <a:pt x="624114" y="155353"/>
                  <a:pt x="637919" y="147198"/>
                  <a:pt x="653143" y="145676"/>
                </a:cubicBezTo>
                <a:lnTo>
                  <a:pt x="798286" y="131162"/>
                </a:lnTo>
                <a:cubicBezTo>
                  <a:pt x="827314" y="121486"/>
                  <a:pt x="859911" y="119106"/>
                  <a:pt x="885371" y="102133"/>
                </a:cubicBezTo>
                <a:cubicBezTo>
                  <a:pt x="930741" y="71887"/>
                  <a:pt x="953821" y="50985"/>
                  <a:pt x="1016000" y="44076"/>
                </a:cubicBezTo>
                <a:cubicBezTo>
                  <a:pt x="1059543" y="39238"/>
                  <a:pt x="1103258" y="35758"/>
                  <a:pt x="1146628" y="29562"/>
                </a:cubicBezTo>
                <a:cubicBezTo>
                  <a:pt x="1354731" y="-166"/>
                  <a:pt x="1067612" y="30369"/>
                  <a:pt x="1306286" y="533"/>
                </a:cubicBezTo>
                <a:cubicBezTo>
                  <a:pt x="1315887" y="-667"/>
                  <a:pt x="1325638" y="533"/>
                  <a:pt x="1335314" y="5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orma libre"/>
          <p:cNvSpPr/>
          <p:nvPr/>
        </p:nvSpPr>
        <p:spPr>
          <a:xfrm>
            <a:off x="1580502" y="3570247"/>
            <a:ext cx="1335314" cy="392419"/>
          </a:xfrm>
          <a:custGeom>
            <a:avLst/>
            <a:gdLst>
              <a:gd name="connsiteX0" fmla="*/ 0 w 1335314"/>
              <a:gd name="connsiteY0" fmla="*/ 392419 h 392419"/>
              <a:gd name="connsiteX1" fmla="*/ 72571 w 1335314"/>
              <a:gd name="connsiteY1" fmla="*/ 348876 h 392419"/>
              <a:gd name="connsiteX2" fmla="*/ 217714 w 1335314"/>
              <a:gd name="connsiteY2" fmla="*/ 305333 h 392419"/>
              <a:gd name="connsiteX3" fmla="*/ 304800 w 1335314"/>
              <a:gd name="connsiteY3" fmla="*/ 276305 h 392419"/>
              <a:gd name="connsiteX4" fmla="*/ 391886 w 1335314"/>
              <a:gd name="connsiteY4" fmla="*/ 247276 h 392419"/>
              <a:gd name="connsiteX5" fmla="*/ 435428 w 1335314"/>
              <a:gd name="connsiteY5" fmla="*/ 232762 h 392419"/>
              <a:gd name="connsiteX6" fmla="*/ 566057 w 1335314"/>
              <a:gd name="connsiteY6" fmla="*/ 174705 h 392419"/>
              <a:gd name="connsiteX7" fmla="*/ 609600 w 1335314"/>
              <a:gd name="connsiteY7" fmla="*/ 160191 h 392419"/>
              <a:gd name="connsiteX8" fmla="*/ 653143 w 1335314"/>
              <a:gd name="connsiteY8" fmla="*/ 145676 h 392419"/>
              <a:gd name="connsiteX9" fmla="*/ 798286 w 1335314"/>
              <a:gd name="connsiteY9" fmla="*/ 131162 h 392419"/>
              <a:gd name="connsiteX10" fmla="*/ 885371 w 1335314"/>
              <a:gd name="connsiteY10" fmla="*/ 102133 h 392419"/>
              <a:gd name="connsiteX11" fmla="*/ 1016000 w 1335314"/>
              <a:gd name="connsiteY11" fmla="*/ 44076 h 392419"/>
              <a:gd name="connsiteX12" fmla="*/ 1146628 w 1335314"/>
              <a:gd name="connsiteY12" fmla="*/ 29562 h 392419"/>
              <a:gd name="connsiteX13" fmla="*/ 1306286 w 1335314"/>
              <a:gd name="connsiteY13" fmla="*/ 533 h 392419"/>
              <a:gd name="connsiteX14" fmla="*/ 1335314 w 1335314"/>
              <a:gd name="connsiteY14" fmla="*/ 533 h 39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35314" h="392419">
                <a:moveTo>
                  <a:pt x="0" y="392419"/>
                </a:moveTo>
                <a:cubicBezTo>
                  <a:pt x="24190" y="377905"/>
                  <a:pt x="46889" y="360550"/>
                  <a:pt x="72571" y="348876"/>
                </a:cubicBezTo>
                <a:cubicBezTo>
                  <a:pt x="138965" y="318697"/>
                  <a:pt x="155799" y="323908"/>
                  <a:pt x="217714" y="305333"/>
                </a:cubicBezTo>
                <a:cubicBezTo>
                  <a:pt x="247022" y="296540"/>
                  <a:pt x="275771" y="285981"/>
                  <a:pt x="304800" y="276305"/>
                </a:cubicBezTo>
                <a:lnTo>
                  <a:pt x="391886" y="247276"/>
                </a:lnTo>
                <a:lnTo>
                  <a:pt x="435428" y="232762"/>
                </a:lnTo>
                <a:cubicBezTo>
                  <a:pt x="504431" y="186760"/>
                  <a:pt x="462422" y="209249"/>
                  <a:pt x="566057" y="174705"/>
                </a:cubicBezTo>
                <a:lnTo>
                  <a:pt x="609600" y="160191"/>
                </a:lnTo>
                <a:cubicBezTo>
                  <a:pt x="624114" y="155353"/>
                  <a:pt x="637919" y="147198"/>
                  <a:pt x="653143" y="145676"/>
                </a:cubicBezTo>
                <a:lnTo>
                  <a:pt x="798286" y="131162"/>
                </a:lnTo>
                <a:cubicBezTo>
                  <a:pt x="827314" y="121486"/>
                  <a:pt x="859911" y="119106"/>
                  <a:pt x="885371" y="102133"/>
                </a:cubicBezTo>
                <a:cubicBezTo>
                  <a:pt x="930741" y="71887"/>
                  <a:pt x="953821" y="50985"/>
                  <a:pt x="1016000" y="44076"/>
                </a:cubicBezTo>
                <a:cubicBezTo>
                  <a:pt x="1059543" y="39238"/>
                  <a:pt x="1103258" y="35758"/>
                  <a:pt x="1146628" y="29562"/>
                </a:cubicBezTo>
                <a:cubicBezTo>
                  <a:pt x="1354731" y="-166"/>
                  <a:pt x="1067612" y="30369"/>
                  <a:pt x="1306286" y="533"/>
                </a:cubicBezTo>
                <a:cubicBezTo>
                  <a:pt x="1315887" y="-667"/>
                  <a:pt x="1325638" y="533"/>
                  <a:pt x="1335314" y="5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orma libre"/>
          <p:cNvSpPr/>
          <p:nvPr/>
        </p:nvSpPr>
        <p:spPr>
          <a:xfrm>
            <a:off x="2931886" y="2664911"/>
            <a:ext cx="2133600" cy="571775"/>
          </a:xfrm>
          <a:custGeom>
            <a:avLst/>
            <a:gdLst>
              <a:gd name="connsiteX0" fmla="*/ 0 w 2133600"/>
              <a:gd name="connsiteY0" fmla="*/ 571775 h 571775"/>
              <a:gd name="connsiteX1" fmla="*/ 87085 w 2133600"/>
              <a:gd name="connsiteY1" fmla="*/ 557260 h 571775"/>
              <a:gd name="connsiteX2" fmla="*/ 217714 w 2133600"/>
              <a:gd name="connsiteY2" fmla="*/ 484689 h 571775"/>
              <a:gd name="connsiteX3" fmla="*/ 290285 w 2133600"/>
              <a:gd name="connsiteY3" fmla="*/ 470175 h 571775"/>
              <a:gd name="connsiteX4" fmla="*/ 348343 w 2133600"/>
              <a:gd name="connsiteY4" fmla="*/ 455660 h 571775"/>
              <a:gd name="connsiteX5" fmla="*/ 478971 w 2133600"/>
              <a:gd name="connsiteY5" fmla="*/ 412118 h 571775"/>
              <a:gd name="connsiteX6" fmla="*/ 580571 w 2133600"/>
              <a:gd name="connsiteY6" fmla="*/ 383089 h 571775"/>
              <a:gd name="connsiteX7" fmla="*/ 638628 w 2133600"/>
              <a:gd name="connsiteY7" fmla="*/ 368575 h 571775"/>
              <a:gd name="connsiteX8" fmla="*/ 711200 w 2133600"/>
              <a:gd name="connsiteY8" fmla="*/ 325032 h 571775"/>
              <a:gd name="connsiteX9" fmla="*/ 827314 w 2133600"/>
              <a:gd name="connsiteY9" fmla="*/ 296003 h 571775"/>
              <a:gd name="connsiteX10" fmla="*/ 943428 w 2133600"/>
              <a:gd name="connsiteY10" fmla="*/ 237946 h 571775"/>
              <a:gd name="connsiteX11" fmla="*/ 1030514 w 2133600"/>
              <a:gd name="connsiteY11" fmla="*/ 223432 h 571775"/>
              <a:gd name="connsiteX12" fmla="*/ 1117600 w 2133600"/>
              <a:gd name="connsiteY12" fmla="*/ 179889 h 571775"/>
              <a:gd name="connsiteX13" fmla="*/ 1161143 w 2133600"/>
              <a:gd name="connsiteY13" fmla="*/ 150860 h 571775"/>
              <a:gd name="connsiteX14" fmla="*/ 1480457 w 2133600"/>
              <a:gd name="connsiteY14" fmla="*/ 121832 h 571775"/>
              <a:gd name="connsiteX15" fmla="*/ 1538514 w 2133600"/>
              <a:gd name="connsiteY15" fmla="*/ 92803 h 571775"/>
              <a:gd name="connsiteX16" fmla="*/ 1611085 w 2133600"/>
              <a:gd name="connsiteY16" fmla="*/ 78289 h 571775"/>
              <a:gd name="connsiteX17" fmla="*/ 1654628 w 2133600"/>
              <a:gd name="connsiteY17" fmla="*/ 63775 h 571775"/>
              <a:gd name="connsiteX18" fmla="*/ 1814285 w 2133600"/>
              <a:gd name="connsiteY18" fmla="*/ 49260 h 571775"/>
              <a:gd name="connsiteX19" fmla="*/ 1901371 w 2133600"/>
              <a:gd name="connsiteY19" fmla="*/ 20232 h 571775"/>
              <a:gd name="connsiteX20" fmla="*/ 2133600 w 2133600"/>
              <a:gd name="connsiteY20" fmla="*/ 5718 h 5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33600" h="571775">
                <a:moveTo>
                  <a:pt x="0" y="571775"/>
                </a:moveTo>
                <a:cubicBezTo>
                  <a:pt x="29028" y="566937"/>
                  <a:pt x="59428" y="567317"/>
                  <a:pt x="87085" y="557260"/>
                </a:cubicBezTo>
                <a:cubicBezTo>
                  <a:pt x="291653" y="482872"/>
                  <a:pt x="47418" y="541455"/>
                  <a:pt x="217714" y="484689"/>
                </a:cubicBezTo>
                <a:cubicBezTo>
                  <a:pt x="241117" y="476888"/>
                  <a:pt x="266203" y="475527"/>
                  <a:pt x="290285" y="470175"/>
                </a:cubicBezTo>
                <a:cubicBezTo>
                  <a:pt x="309758" y="465848"/>
                  <a:pt x="328990" y="460498"/>
                  <a:pt x="348343" y="455660"/>
                </a:cubicBezTo>
                <a:cubicBezTo>
                  <a:pt x="420788" y="407363"/>
                  <a:pt x="367228" y="434467"/>
                  <a:pt x="478971" y="412118"/>
                </a:cubicBezTo>
                <a:cubicBezTo>
                  <a:pt x="554584" y="396995"/>
                  <a:pt x="516022" y="401531"/>
                  <a:pt x="580571" y="383089"/>
                </a:cubicBezTo>
                <a:cubicBezTo>
                  <a:pt x="599751" y="377609"/>
                  <a:pt x="619276" y="373413"/>
                  <a:pt x="638628" y="368575"/>
                </a:cubicBezTo>
                <a:cubicBezTo>
                  <a:pt x="662819" y="354061"/>
                  <a:pt x="684870" y="335159"/>
                  <a:pt x="711200" y="325032"/>
                </a:cubicBezTo>
                <a:cubicBezTo>
                  <a:pt x="748437" y="310710"/>
                  <a:pt x="827314" y="296003"/>
                  <a:pt x="827314" y="296003"/>
                </a:cubicBezTo>
                <a:cubicBezTo>
                  <a:pt x="873332" y="265325"/>
                  <a:pt x="883342" y="254333"/>
                  <a:pt x="943428" y="237946"/>
                </a:cubicBezTo>
                <a:cubicBezTo>
                  <a:pt x="971820" y="230203"/>
                  <a:pt x="1001485" y="228270"/>
                  <a:pt x="1030514" y="223432"/>
                </a:cubicBezTo>
                <a:cubicBezTo>
                  <a:pt x="1155303" y="140239"/>
                  <a:pt x="997416" y="239981"/>
                  <a:pt x="1117600" y="179889"/>
                </a:cubicBezTo>
                <a:cubicBezTo>
                  <a:pt x="1133202" y="172088"/>
                  <a:pt x="1143918" y="153616"/>
                  <a:pt x="1161143" y="150860"/>
                </a:cubicBezTo>
                <a:cubicBezTo>
                  <a:pt x="1266678" y="133974"/>
                  <a:pt x="1480457" y="121832"/>
                  <a:pt x="1480457" y="121832"/>
                </a:cubicBezTo>
                <a:cubicBezTo>
                  <a:pt x="1499809" y="112156"/>
                  <a:pt x="1517988" y="99645"/>
                  <a:pt x="1538514" y="92803"/>
                </a:cubicBezTo>
                <a:cubicBezTo>
                  <a:pt x="1561917" y="85002"/>
                  <a:pt x="1587152" y="84272"/>
                  <a:pt x="1611085" y="78289"/>
                </a:cubicBezTo>
                <a:cubicBezTo>
                  <a:pt x="1625928" y="74578"/>
                  <a:pt x="1639482" y="65939"/>
                  <a:pt x="1654628" y="63775"/>
                </a:cubicBezTo>
                <a:cubicBezTo>
                  <a:pt x="1707529" y="56218"/>
                  <a:pt x="1761066" y="54098"/>
                  <a:pt x="1814285" y="49260"/>
                </a:cubicBezTo>
                <a:lnTo>
                  <a:pt x="1901371" y="20232"/>
                </a:lnTo>
                <a:cubicBezTo>
                  <a:pt x="2004582" y="-14171"/>
                  <a:pt x="1929615" y="5718"/>
                  <a:pt x="2133600" y="57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orma libre"/>
          <p:cNvSpPr/>
          <p:nvPr/>
        </p:nvSpPr>
        <p:spPr>
          <a:xfrm>
            <a:off x="2931886" y="2987084"/>
            <a:ext cx="2133600" cy="571775"/>
          </a:xfrm>
          <a:custGeom>
            <a:avLst/>
            <a:gdLst>
              <a:gd name="connsiteX0" fmla="*/ 0 w 2133600"/>
              <a:gd name="connsiteY0" fmla="*/ 571775 h 571775"/>
              <a:gd name="connsiteX1" fmla="*/ 87085 w 2133600"/>
              <a:gd name="connsiteY1" fmla="*/ 557260 h 571775"/>
              <a:gd name="connsiteX2" fmla="*/ 217714 w 2133600"/>
              <a:gd name="connsiteY2" fmla="*/ 484689 h 571775"/>
              <a:gd name="connsiteX3" fmla="*/ 290285 w 2133600"/>
              <a:gd name="connsiteY3" fmla="*/ 470175 h 571775"/>
              <a:gd name="connsiteX4" fmla="*/ 348343 w 2133600"/>
              <a:gd name="connsiteY4" fmla="*/ 455660 h 571775"/>
              <a:gd name="connsiteX5" fmla="*/ 478971 w 2133600"/>
              <a:gd name="connsiteY5" fmla="*/ 412118 h 571775"/>
              <a:gd name="connsiteX6" fmla="*/ 580571 w 2133600"/>
              <a:gd name="connsiteY6" fmla="*/ 383089 h 571775"/>
              <a:gd name="connsiteX7" fmla="*/ 638628 w 2133600"/>
              <a:gd name="connsiteY7" fmla="*/ 368575 h 571775"/>
              <a:gd name="connsiteX8" fmla="*/ 711200 w 2133600"/>
              <a:gd name="connsiteY8" fmla="*/ 325032 h 571775"/>
              <a:gd name="connsiteX9" fmla="*/ 827314 w 2133600"/>
              <a:gd name="connsiteY9" fmla="*/ 296003 h 571775"/>
              <a:gd name="connsiteX10" fmla="*/ 943428 w 2133600"/>
              <a:gd name="connsiteY10" fmla="*/ 237946 h 571775"/>
              <a:gd name="connsiteX11" fmla="*/ 1030514 w 2133600"/>
              <a:gd name="connsiteY11" fmla="*/ 223432 h 571775"/>
              <a:gd name="connsiteX12" fmla="*/ 1117600 w 2133600"/>
              <a:gd name="connsiteY12" fmla="*/ 179889 h 571775"/>
              <a:gd name="connsiteX13" fmla="*/ 1161143 w 2133600"/>
              <a:gd name="connsiteY13" fmla="*/ 150860 h 571775"/>
              <a:gd name="connsiteX14" fmla="*/ 1480457 w 2133600"/>
              <a:gd name="connsiteY14" fmla="*/ 121832 h 571775"/>
              <a:gd name="connsiteX15" fmla="*/ 1538514 w 2133600"/>
              <a:gd name="connsiteY15" fmla="*/ 92803 h 571775"/>
              <a:gd name="connsiteX16" fmla="*/ 1611085 w 2133600"/>
              <a:gd name="connsiteY16" fmla="*/ 78289 h 571775"/>
              <a:gd name="connsiteX17" fmla="*/ 1654628 w 2133600"/>
              <a:gd name="connsiteY17" fmla="*/ 63775 h 571775"/>
              <a:gd name="connsiteX18" fmla="*/ 1814285 w 2133600"/>
              <a:gd name="connsiteY18" fmla="*/ 49260 h 571775"/>
              <a:gd name="connsiteX19" fmla="*/ 1901371 w 2133600"/>
              <a:gd name="connsiteY19" fmla="*/ 20232 h 571775"/>
              <a:gd name="connsiteX20" fmla="*/ 2133600 w 2133600"/>
              <a:gd name="connsiteY20" fmla="*/ 5718 h 57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133600" h="571775">
                <a:moveTo>
                  <a:pt x="0" y="571775"/>
                </a:moveTo>
                <a:cubicBezTo>
                  <a:pt x="29028" y="566937"/>
                  <a:pt x="59428" y="567317"/>
                  <a:pt x="87085" y="557260"/>
                </a:cubicBezTo>
                <a:cubicBezTo>
                  <a:pt x="291653" y="482872"/>
                  <a:pt x="47418" y="541455"/>
                  <a:pt x="217714" y="484689"/>
                </a:cubicBezTo>
                <a:cubicBezTo>
                  <a:pt x="241117" y="476888"/>
                  <a:pt x="266203" y="475527"/>
                  <a:pt x="290285" y="470175"/>
                </a:cubicBezTo>
                <a:cubicBezTo>
                  <a:pt x="309758" y="465848"/>
                  <a:pt x="328990" y="460498"/>
                  <a:pt x="348343" y="455660"/>
                </a:cubicBezTo>
                <a:cubicBezTo>
                  <a:pt x="420788" y="407363"/>
                  <a:pt x="367228" y="434467"/>
                  <a:pt x="478971" y="412118"/>
                </a:cubicBezTo>
                <a:cubicBezTo>
                  <a:pt x="554584" y="396995"/>
                  <a:pt x="516022" y="401531"/>
                  <a:pt x="580571" y="383089"/>
                </a:cubicBezTo>
                <a:cubicBezTo>
                  <a:pt x="599751" y="377609"/>
                  <a:pt x="619276" y="373413"/>
                  <a:pt x="638628" y="368575"/>
                </a:cubicBezTo>
                <a:cubicBezTo>
                  <a:pt x="662819" y="354061"/>
                  <a:pt x="684870" y="335159"/>
                  <a:pt x="711200" y="325032"/>
                </a:cubicBezTo>
                <a:cubicBezTo>
                  <a:pt x="748437" y="310710"/>
                  <a:pt x="827314" y="296003"/>
                  <a:pt x="827314" y="296003"/>
                </a:cubicBezTo>
                <a:cubicBezTo>
                  <a:pt x="873332" y="265325"/>
                  <a:pt x="883342" y="254333"/>
                  <a:pt x="943428" y="237946"/>
                </a:cubicBezTo>
                <a:cubicBezTo>
                  <a:pt x="971820" y="230203"/>
                  <a:pt x="1001485" y="228270"/>
                  <a:pt x="1030514" y="223432"/>
                </a:cubicBezTo>
                <a:cubicBezTo>
                  <a:pt x="1155303" y="140239"/>
                  <a:pt x="997416" y="239981"/>
                  <a:pt x="1117600" y="179889"/>
                </a:cubicBezTo>
                <a:cubicBezTo>
                  <a:pt x="1133202" y="172088"/>
                  <a:pt x="1143918" y="153616"/>
                  <a:pt x="1161143" y="150860"/>
                </a:cubicBezTo>
                <a:cubicBezTo>
                  <a:pt x="1266678" y="133974"/>
                  <a:pt x="1480457" y="121832"/>
                  <a:pt x="1480457" y="121832"/>
                </a:cubicBezTo>
                <a:cubicBezTo>
                  <a:pt x="1499809" y="112156"/>
                  <a:pt x="1517988" y="99645"/>
                  <a:pt x="1538514" y="92803"/>
                </a:cubicBezTo>
                <a:cubicBezTo>
                  <a:pt x="1561917" y="85002"/>
                  <a:pt x="1587152" y="84272"/>
                  <a:pt x="1611085" y="78289"/>
                </a:cubicBezTo>
                <a:cubicBezTo>
                  <a:pt x="1625928" y="74578"/>
                  <a:pt x="1639482" y="65939"/>
                  <a:pt x="1654628" y="63775"/>
                </a:cubicBezTo>
                <a:cubicBezTo>
                  <a:pt x="1707529" y="56218"/>
                  <a:pt x="1761066" y="54098"/>
                  <a:pt x="1814285" y="49260"/>
                </a:cubicBezTo>
                <a:lnTo>
                  <a:pt x="1901371" y="20232"/>
                </a:lnTo>
                <a:cubicBezTo>
                  <a:pt x="2004582" y="-14171"/>
                  <a:pt x="1929615" y="5718"/>
                  <a:pt x="2133600" y="5718"/>
                </a:cubicBezTo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orma libre"/>
          <p:cNvSpPr/>
          <p:nvPr/>
        </p:nvSpPr>
        <p:spPr>
          <a:xfrm>
            <a:off x="2931886" y="3512457"/>
            <a:ext cx="2148114" cy="232229"/>
          </a:xfrm>
          <a:custGeom>
            <a:avLst/>
            <a:gdLst>
              <a:gd name="connsiteX0" fmla="*/ 0 w 2148114"/>
              <a:gd name="connsiteY0" fmla="*/ 72572 h 232229"/>
              <a:gd name="connsiteX1" fmla="*/ 130628 w 2148114"/>
              <a:gd name="connsiteY1" fmla="*/ 58057 h 232229"/>
              <a:gd name="connsiteX2" fmla="*/ 232228 w 2148114"/>
              <a:gd name="connsiteY2" fmla="*/ 29029 h 232229"/>
              <a:gd name="connsiteX3" fmla="*/ 478971 w 2148114"/>
              <a:gd name="connsiteY3" fmla="*/ 14514 h 232229"/>
              <a:gd name="connsiteX4" fmla="*/ 566057 w 2148114"/>
              <a:gd name="connsiteY4" fmla="*/ 0 h 232229"/>
              <a:gd name="connsiteX5" fmla="*/ 943428 w 2148114"/>
              <a:gd name="connsiteY5" fmla="*/ 0 h 232229"/>
              <a:gd name="connsiteX6" fmla="*/ 1030514 w 2148114"/>
              <a:gd name="connsiteY6" fmla="*/ 14514 h 232229"/>
              <a:gd name="connsiteX7" fmla="*/ 1074057 w 2148114"/>
              <a:gd name="connsiteY7" fmla="*/ 43543 h 232229"/>
              <a:gd name="connsiteX8" fmla="*/ 1132114 w 2148114"/>
              <a:gd name="connsiteY8" fmla="*/ 29029 h 232229"/>
              <a:gd name="connsiteX9" fmla="*/ 1335314 w 2148114"/>
              <a:gd name="connsiteY9" fmla="*/ 43543 h 232229"/>
              <a:gd name="connsiteX10" fmla="*/ 1480457 w 2148114"/>
              <a:gd name="connsiteY10" fmla="*/ 72572 h 232229"/>
              <a:gd name="connsiteX11" fmla="*/ 1625600 w 2148114"/>
              <a:gd name="connsiteY11" fmla="*/ 101600 h 232229"/>
              <a:gd name="connsiteX12" fmla="*/ 1712685 w 2148114"/>
              <a:gd name="connsiteY12" fmla="*/ 130629 h 232229"/>
              <a:gd name="connsiteX13" fmla="*/ 1756228 w 2148114"/>
              <a:gd name="connsiteY13" fmla="*/ 159657 h 232229"/>
              <a:gd name="connsiteX14" fmla="*/ 1959428 w 2148114"/>
              <a:gd name="connsiteY14" fmla="*/ 188686 h 232229"/>
              <a:gd name="connsiteX15" fmla="*/ 2046514 w 2148114"/>
              <a:gd name="connsiteY15" fmla="*/ 217714 h 232229"/>
              <a:gd name="connsiteX16" fmla="*/ 2090057 w 2148114"/>
              <a:gd name="connsiteY16" fmla="*/ 232229 h 232229"/>
              <a:gd name="connsiteX17" fmla="*/ 2148114 w 2148114"/>
              <a:gd name="connsiteY17" fmla="*/ 232229 h 23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48114" h="232229">
                <a:moveTo>
                  <a:pt x="0" y="72572"/>
                </a:moveTo>
                <a:cubicBezTo>
                  <a:pt x="43543" y="67734"/>
                  <a:pt x="87413" y="65260"/>
                  <a:pt x="130628" y="58057"/>
                </a:cubicBezTo>
                <a:cubicBezTo>
                  <a:pt x="217705" y="43544"/>
                  <a:pt x="127241" y="39028"/>
                  <a:pt x="232228" y="29029"/>
                </a:cubicBezTo>
                <a:cubicBezTo>
                  <a:pt x="314247" y="21218"/>
                  <a:pt x="396723" y="19352"/>
                  <a:pt x="478971" y="14514"/>
                </a:cubicBezTo>
                <a:cubicBezTo>
                  <a:pt x="508000" y="9676"/>
                  <a:pt x="536628" y="0"/>
                  <a:pt x="566057" y="0"/>
                </a:cubicBezTo>
                <a:cubicBezTo>
                  <a:pt x="966978" y="0"/>
                  <a:pt x="770456" y="43242"/>
                  <a:pt x="943428" y="0"/>
                </a:cubicBezTo>
                <a:cubicBezTo>
                  <a:pt x="972457" y="4838"/>
                  <a:pt x="1002595" y="5208"/>
                  <a:pt x="1030514" y="14514"/>
                </a:cubicBezTo>
                <a:cubicBezTo>
                  <a:pt x="1047063" y="20030"/>
                  <a:pt x="1056788" y="41076"/>
                  <a:pt x="1074057" y="43543"/>
                </a:cubicBezTo>
                <a:cubicBezTo>
                  <a:pt x="1093804" y="46364"/>
                  <a:pt x="1112762" y="33867"/>
                  <a:pt x="1132114" y="29029"/>
                </a:cubicBezTo>
                <a:cubicBezTo>
                  <a:pt x="1199847" y="33867"/>
                  <a:pt x="1267745" y="36786"/>
                  <a:pt x="1335314" y="43543"/>
                </a:cubicBezTo>
                <a:cubicBezTo>
                  <a:pt x="1419743" y="51986"/>
                  <a:pt x="1408988" y="57257"/>
                  <a:pt x="1480457" y="72572"/>
                </a:cubicBezTo>
                <a:cubicBezTo>
                  <a:pt x="1528701" y="82910"/>
                  <a:pt x="1578793" y="85997"/>
                  <a:pt x="1625600" y="101600"/>
                </a:cubicBezTo>
                <a:cubicBezTo>
                  <a:pt x="1654628" y="111276"/>
                  <a:pt x="1687225" y="113656"/>
                  <a:pt x="1712685" y="130629"/>
                </a:cubicBezTo>
                <a:cubicBezTo>
                  <a:pt x="1727199" y="140305"/>
                  <a:pt x="1740195" y="152785"/>
                  <a:pt x="1756228" y="159657"/>
                </a:cubicBezTo>
                <a:cubicBezTo>
                  <a:pt x="1804271" y="180247"/>
                  <a:pt x="1933821" y="186125"/>
                  <a:pt x="1959428" y="188686"/>
                </a:cubicBezTo>
                <a:lnTo>
                  <a:pt x="2046514" y="217714"/>
                </a:lnTo>
                <a:cubicBezTo>
                  <a:pt x="2061028" y="222552"/>
                  <a:pt x="2074757" y="232229"/>
                  <a:pt x="2090057" y="232229"/>
                </a:cubicBezTo>
                <a:lnTo>
                  <a:pt x="2148114" y="23222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5220072" y="2987084"/>
            <a:ext cx="0" cy="8019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436096" y="3171750"/>
            <a:ext cx="95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Impacto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781043" y="55290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0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49195" y="552904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250788" y="389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272404" y="33713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133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Diferencia en diferencias</a:t>
            </a:r>
            <a:endParaRPr lang="es-ES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41074" y="1793875"/>
          <a:ext cx="7384866" cy="44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Documento" r:id="rId4" imgW="5432079" imgH="3268189" progId="Word.Document.12">
                  <p:embed/>
                </p:oleObj>
              </mc:Choice>
              <mc:Fallback>
                <p:oleObj name="Documento" r:id="rId4" imgW="5432079" imgH="32681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074" y="1793875"/>
                        <a:ext cx="7384866" cy="44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Regresiones </a:t>
            </a:r>
            <a:r>
              <a:rPr lang="es-ES" dirty="0" err="1" smtClean="0"/>
              <a:t>discontínuas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763688" y="2276872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763688" y="5661248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355976" y="2420888"/>
            <a:ext cx="0" cy="32403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11760" y="3861048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4355976" y="2564904"/>
            <a:ext cx="180020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Abrir llave"/>
          <p:cNvSpPr/>
          <p:nvPr/>
        </p:nvSpPr>
        <p:spPr>
          <a:xfrm rot="16200000">
            <a:off x="4031940" y="5625244"/>
            <a:ext cx="720080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4211960" y="56612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491880" y="5661248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c-h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788024" y="566124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/>
              <a:t>c+h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Regresión </a:t>
            </a:r>
            <a:r>
              <a:rPr lang="es-ES" dirty="0" err="1" smtClean="0"/>
              <a:t>discontínua</a:t>
            </a:r>
            <a:endParaRPr lang="es-E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978501" y="1772816"/>
          <a:ext cx="7529237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o" r:id="rId4" imgW="5432079" imgH="2285356" progId="Word.Document.12">
                  <p:embed/>
                </p:oleObj>
              </mc:Choice>
              <mc:Fallback>
                <p:oleObj name="Documento" r:id="rId4" imgW="5432079" imgH="2285356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501" y="1772816"/>
                        <a:ext cx="7529237" cy="3168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Matching</a:t>
            </a:r>
            <a:endParaRPr lang="es-ES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061932" y="1844825"/>
          <a:ext cx="7183516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Documento" r:id="rId4" imgW="5432079" imgH="2342238" progId="Word.Document.12">
                  <p:embed/>
                </p:oleObj>
              </mc:Choice>
              <mc:Fallback>
                <p:oleObj name="Documento" r:id="rId4" imgW="5432079" imgH="234223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1932" y="1844825"/>
                        <a:ext cx="7183516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 del grado de eficacia</a:t>
            </a:r>
            <a:endParaRPr lang="es-E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2965" y="1607972"/>
            <a:ext cx="5907347" cy="383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3.- evaluación agregada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11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1.- La complejidad de la dinámica del desarrollo y las dificultades para el respaldo empírico (</a:t>
            </a:r>
            <a:r>
              <a:rPr lang="es-ES" dirty="0" err="1" smtClean="0"/>
              <a:t>endogeneidad</a:t>
            </a:r>
            <a:r>
              <a:rPr lang="es-ES" dirty="0" smtClean="0"/>
              <a:t>, relaciones no lineales, multiplicidad de causas relacionadas,…</a:t>
            </a:r>
          </a:p>
          <a:p>
            <a:r>
              <a:rPr lang="es-ES" dirty="0" smtClean="0"/>
              <a:t>2.- El papel de la prueba empírica: no tanto por su valor apodíctico, sino como fuente de información para construir un diálogo (siempre inconcluso) entre teoría y realidad</a:t>
            </a:r>
          </a:p>
          <a:p>
            <a:endParaRPr lang="es-ES" dirty="0" smtClean="0"/>
          </a:p>
          <a:p>
            <a:r>
              <a:rPr lang="es-ES" dirty="0" smtClean="0"/>
              <a:t>Propósito de la exposición: </a:t>
            </a:r>
          </a:p>
          <a:p>
            <a:pPr lvl="1"/>
            <a:r>
              <a:rPr lang="es-ES" dirty="0" smtClean="0"/>
              <a:t>demostrar la naturaleza de ese diálogo en el caso de los estudios sobre la eficacia de la ayuda: creatividad y rigor</a:t>
            </a:r>
          </a:p>
          <a:p>
            <a:r>
              <a:rPr lang="es-ES" dirty="0" smtClean="0"/>
              <a:t>Pertinencia: </a:t>
            </a:r>
          </a:p>
          <a:p>
            <a:pPr lvl="1"/>
            <a:r>
              <a:rPr lang="es-ES" dirty="0" smtClean="0"/>
              <a:t>La existencia de un debate encendido sobre la ayuda internacional y su eficacia. La necesidad de buscar soporte empírico robusto a las posiciones en conflicto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8663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1.- Cross-country </a:t>
            </a:r>
            <a:r>
              <a:rPr lang="es-ES" dirty="0" err="1" smtClean="0"/>
              <a:t>regressions</a:t>
            </a:r>
            <a:r>
              <a:rPr lang="es-ES" dirty="0" smtClean="0"/>
              <a:t> (con o sin variables instrumentales)</a:t>
            </a:r>
          </a:p>
          <a:p>
            <a:r>
              <a:rPr lang="es-ES" dirty="0" smtClean="0"/>
              <a:t>2.- Series temporales aplicados a un caso nacional (con o sin tratamiento de la </a:t>
            </a:r>
            <a:r>
              <a:rPr lang="es-ES" dirty="0" err="1" smtClean="0"/>
              <a:t>endogeneidad</a:t>
            </a:r>
            <a:r>
              <a:rPr lang="es-ES" dirty="0" smtClean="0"/>
              <a:t>)</a:t>
            </a:r>
          </a:p>
          <a:p>
            <a:r>
              <a:rPr lang="es-ES" dirty="0" smtClean="0"/>
              <a:t>3.- Paneles estáticos y dinámicos (igualmente con o sin tratamiento de la </a:t>
            </a:r>
            <a:r>
              <a:rPr lang="es-ES" dirty="0" err="1" smtClean="0"/>
              <a:t>endogeneidad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2736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1.- Inocencia originaria</a:t>
            </a:r>
          </a:p>
          <a:p>
            <a:pPr lvl="1"/>
            <a:r>
              <a:rPr lang="es-ES" dirty="0" smtClean="0"/>
              <a:t>Las mediciones de </a:t>
            </a:r>
            <a:r>
              <a:rPr lang="es-ES" dirty="0" err="1" smtClean="0"/>
              <a:t>Rosenstein-Rodan</a:t>
            </a:r>
            <a:r>
              <a:rPr lang="es-ES" dirty="0" smtClean="0"/>
              <a:t> (1961) o </a:t>
            </a:r>
            <a:r>
              <a:rPr lang="es-ES" dirty="0" err="1" smtClean="0"/>
              <a:t>Milikan</a:t>
            </a:r>
            <a:r>
              <a:rPr lang="es-ES" dirty="0" smtClean="0"/>
              <a:t> y </a:t>
            </a:r>
            <a:r>
              <a:rPr lang="es-ES" dirty="0" err="1" smtClean="0"/>
              <a:t>Rstow</a:t>
            </a:r>
            <a:r>
              <a:rPr lang="es-ES" dirty="0" smtClean="0"/>
              <a:t> (1957)</a:t>
            </a:r>
          </a:p>
          <a:p>
            <a:pPr lvl="1"/>
            <a:r>
              <a:rPr lang="es-ES" dirty="0" smtClean="0"/>
              <a:t>La Comisión Pearson </a:t>
            </a:r>
          </a:p>
          <a:p>
            <a:r>
              <a:rPr lang="es-ES" dirty="0" smtClean="0"/>
              <a:t>2.- Crítica: liberales (Bauer) y </a:t>
            </a:r>
            <a:r>
              <a:rPr lang="es-ES" dirty="0" err="1" smtClean="0"/>
              <a:t>dependentistas</a:t>
            </a:r>
            <a:r>
              <a:rPr lang="es-ES" dirty="0" smtClean="0"/>
              <a:t> (</a:t>
            </a:r>
            <a:r>
              <a:rPr lang="es-ES" dirty="0" err="1" smtClean="0"/>
              <a:t>Gunder</a:t>
            </a:r>
            <a:r>
              <a:rPr lang="es-ES" dirty="0" smtClean="0"/>
              <a:t> Frank)</a:t>
            </a:r>
          </a:p>
          <a:p>
            <a:r>
              <a:rPr lang="es-ES" dirty="0" smtClean="0"/>
              <a:t>3.- El descubrimiento de la fungibilidad de la ayuda: Griffin (1970) y Griffin y </a:t>
            </a:r>
            <a:r>
              <a:rPr lang="es-ES" dirty="0" err="1" smtClean="0"/>
              <a:t>Enos</a:t>
            </a:r>
            <a:r>
              <a:rPr lang="es-ES" dirty="0" smtClean="0"/>
              <a:t> (1970)</a:t>
            </a:r>
          </a:p>
          <a:p>
            <a:r>
              <a:rPr lang="es-ES" dirty="0" smtClean="0"/>
              <a:t>4.- El impacto de la ayuda sobre el ahorro  (</a:t>
            </a:r>
            <a:r>
              <a:rPr lang="es-ES" dirty="0" err="1" smtClean="0"/>
              <a:t>Gupta</a:t>
            </a:r>
            <a:r>
              <a:rPr lang="es-ES" dirty="0" smtClean="0"/>
              <a:t>, 1970 y 1975; </a:t>
            </a:r>
            <a:r>
              <a:rPr lang="es-ES" dirty="0" err="1" smtClean="0"/>
              <a:t>Massell</a:t>
            </a:r>
            <a:r>
              <a:rPr lang="es-ES" dirty="0" smtClean="0"/>
              <a:t> et al., 1972; </a:t>
            </a:r>
            <a:r>
              <a:rPr lang="es-ES" dirty="0" err="1" smtClean="0"/>
              <a:t>Papaneck</a:t>
            </a:r>
            <a:r>
              <a:rPr lang="es-ES" dirty="0" smtClean="0"/>
              <a:t>, 1973)</a:t>
            </a:r>
          </a:p>
          <a:p>
            <a:r>
              <a:rPr lang="es-ES" dirty="0" smtClean="0"/>
              <a:t>5.- El impacto de la ayuda sobre la inversión (</a:t>
            </a:r>
            <a:r>
              <a:rPr lang="es-ES" dirty="0" err="1" smtClean="0"/>
              <a:t>Heller</a:t>
            </a:r>
            <a:r>
              <a:rPr lang="es-ES" dirty="0" smtClean="0"/>
              <a:t>, 1975, Levy, 1987,1988; </a:t>
            </a:r>
            <a:r>
              <a:rPr lang="es-ES" dirty="0" err="1" smtClean="0"/>
              <a:t>Khan</a:t>
            </a:r>
            <a:r>
              <a:rPr lang="es-ES" dirty="0" smtClean="0"/>
              <a:t> y </a:t>
            </a:r>
            <a:r>
              <a:rPr lang="es-ES" dirty="0" err="1" smtClean="0"/>
              <a:t>Hoshino</a:t>
            </a:r>
            <a:r>
              <a:rPr lang="es-ES" dirty="0" smtClean="0"/>
              <a:t>, 1992; </a:t>
            </a:r>
            <a:r>
              <a:rPr lang="es-ES" dirty="0" err="1" smtClean="0"/>
              <a:t>Feyzioglu</a:t>
            </a:r>
            <a:r>
              <a:rPr lang="es-ES" dirty="0" smtClean="0"/>
              <a:t>, et al.,1998)</a:t>
            </a:r>
          </a:p>
          <a:p>
            <a:r>
              <a:rPr lang="es-ES" dirty="0" smtClean="0"/>
              <a:t> 6.- El impacto de la ayuda sobre el crecimiento (</a:t>
            </a:r>
            <a:r>
              <a:rPr lang="es-ES" dirty="0" err="1" smtClean="0"/>
              <a:t>Papaneck</a:t>
            </a:r>
            <a:r>
              <a:rPr lang="es-ES" dirty="0" smtClean="0"/>
              <a:t>, 1973; Voivodas, 1973; </a:t>
            </a:r>
            <a:r>
              <a:rPr lang="es-ES" dirty="0" err="1" smtClean="0"/>
              <a:t>Gupta</a:t>
            </a:r>
            <a:r>
              <a:rPr lang="es-ES" dirty="0" smtClean="0"/>
              <a:t> e Islam, 1983; Levy, 1988; Mosley et al., 1987, 1992)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8426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940152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67944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y</a:t>
            </a:r>
            <a:r>
              <a:rPr lang="es-ES" dirty="0" err="1" smtClean="0"/>
              <a:t>y</a:t>
            </a:r>
            <a:r>
              <a:rPr lang="es-ES" dirty="0" smtClean="0"/>
              <a:t>/y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067944" y="3140968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0" name="9 Conector recto de flecha"/>
          <p:cNvCxnSpPr>
            <a:stCxn id="4" idx="1"/>
            <a:endCxn id="6" idx="3"/>
          </p:cNvCxnSpPr>
          <p:nvPr/>
        </p:nvCxnSpPr>
        <p:spPr>
          <a:xfrm flipH="1">
            <a:off x="4982344" y="4725144"/>
            <a:ext cx="957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6" idx="0"/>
            <a:endCxn id="8" idx="2"/>
          </p:cNvCxnSpPr>
          <p:nvPr/>
        </p:nvCxnSpPr>
        <p:spPr>
          <a:xfrm flipV="1">
            <a:off x="452514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8" idx="0"/>
            <a:endCxn id="7" idx="2"/>
          </p:cNvCxnSpPr>
          <p:nvPr/>
        </p:nvCxnSpPr>
        <p:spPr>
          <a:xfrm flipV="1">
            <a:off x="4525144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940152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67944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Y</a:t>
            </a:r>
            <a:r>
              <a:rPr lang="es-ES" dirty="0" err="1" smtClean="0"/>
              <a:t>y</a:t>
            </a:r>
            <a:r>
              <a:rPr lang="es-ES" dirty="0" smtClean="0"/>
              <a:t>/y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067944" y="3140968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>
            <a:stCxn id="6" idx="0"/>
            <a:endCxn id="8" idx="2"/>
          </p:cNvCxnSpPr>
          <p:nvPr/>
        </p:nvCxnSpPr>
        <p:spPr>
          <a:xfrm flipV="1">
            <a:off x="452514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8" idx="0"/>
            <a:endCxn id="7" idx="2"/>
          </p:cNvCxnSpPr>
          <p:nvPr/>
        </p:nvCxnSpPr>
        <p:spPr>
          <a:xfrm flipV="1">
            <a:off x="4525144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8" idx="3"/>
            <a:endCxn id="8" idx="3"/>
          </p:cNvCxnSpPr>
          <p:nvPr/>
        </p:nvCxnSpPr>
        <p:spPr>
          <a:xfrm>
            <a:off x="4982344" y="35010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4" idx="0"/>
          </p:cNvCxnSpPr>
          <p:nvPr/>
        </p:nvCxnSpPr>
        <p:spPr>
          <a:xfrm flipH="1" flipV="1">
            <a:off x="6372200" y="3501008"/>
            <a:ext cx="25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076056" y="350100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940152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67944" y="436510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67944" y="1844824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Y</a:t>
            </a:r>
            <a:r>
              <a:rPr lang="es-ES" dirty="0" err="1" smtClean="0"/>
              <a:t>y</a:t>
            </a:r>
            <a:r>
              <a:rPr lang="es-ES" dirty="0" smtClean="0"/>
              <a:t>/y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067944" y="3140968"/>
            <a:ext cx="91440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2" name="11 Conector recto de flecha"/>
          <p:cNvCxnSpPr>
            <a:stCxn id="6" idx="0"/>
            <a:endCxn id="8" idx="2"/>
          </p:cNvCxnSpPr>
          <p:nvPr/>
        </p:nvCxnSpPr>
        <p:spPr>
          <a:xfrm flipV="1">
            <a:off x="4525144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8" idx="0"/>
            <a:endCxn id="7" idx="2"/>
          </p:cNvCxnSpPr>
          <p:nvPr/>
        </p:nvCxnSpPr>
        <p:spPr>
          <a:xfrm flipV="1">
            <a:off x="4525144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stCxn id="4" idx="0"/>
          </p:cNvCxnSpPr>
          <p:nvPr/>
        </p:nvCxnSpPr>
        <p:spPr>
          <a:xfrm flipH="1" flipV="1">
            <a:off x="6372200" y="2204864"/>
            <a:ext cx="25152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endCxn id="7" idx="3"/>
          </p:cNvCxnSpPr>
          <p:nvPr/>
        </p:nvCxnSpPr>
        <p:spPr>
          <a:xfrm flipH="1">
            <a:off x="4982344" y="2204864"/>
            <a:ext cx="13898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Balance de resultados</a:t>
            </a:r>
            <a:endParaRPr lang="es-E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83568" y="1988840"/>
          <a:ext cx="7848600" cy="409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Documento" r:id="rId4" imgW="7851240" imgH="4095720" progId="Word.Document.8">
                  <p:embed/>
                </p:oleObj>
              </mc:Choice>
              <mc:Fallback>
                <p:oleObj name="Documento" r:id="rId4" imgW="7851240" imgH="409572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88840"/>
                        <a:ext cx="7848600" cy="409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Segunda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1.- Boone (1994, 1996)</a:t>
            </a:r>
          </a:p>
          <a:p>
            <a:r>
              <a:rPr lang="es-ES" dirty="0" smtClean="0"/>
              <a:t>2.- El consenso de Washington y la condicionalidad </a:t>
            </a:r>
            <a:r>
              <a:rPr lang="es-ES" dirty="0" err="1" smtClean="0"/>
              <a:t>exante</a:t>
            </a:r>
            <a:r>
              <a:rPr lang="es-ES" dirty="0" smtClean="0"/>
              <a:t> (“el </a:t>
            </a:r>
            <a:r>
              <a:rPr lang="es-ES" dirty="0" err="1" smtClean="0"/>
              <a:t>policy</a:t>
            </a:r>
            <a:r>
              <a:rPr lang="es-ES" dirty="0" smtClean="0"/>
              <a:t> gap”)</a:t>
            </a:r>
          </a:p>
          <a:p>
            <a:pPr lvl="1"/>
            <a:r>
              <a:rPr lang="es-ES" dirty="0" smtClean="0"/>
              <a:t>“Comprar” buenas políticas</a:t>
            </a:r>
          </a:p>
          <a:p>
            <a:pPr lvl="1"/>
            <a:r>
              <a:rPr lang="es-ES" dirty="0" smtClean="0"/>
              <a:t>Reducir los grados de holgura de los gobiernos locales</a:t>
            </a:r>
          </a:p>
          <a:p>
            <a:r>
              <a:rPr lang="es-ES" dirty="0" smtClean="0"/>
              <a:t>3.- El fracaso de la condicionalidad </a:t>
            </a:r>
            <a:r>
              <a:rPr lang="es-ES" dirty="0" err="1" smtClean="0"/>
              <a:t>exante</a:t>
            </a:r>
            <a:r>
              <a:rPr lang="es-ES" dirty="0" smtClean="0"/>
              <a:t> y el tránsito hacia la selectividad (condicionalidad </a:t>
            </a:r>
            <a:r>
              <a:rPr lang="es-ES" dirty="0" err="1" smtClean="0"/>
              <a:t>expost</a:t>
            </a:r>
            <a:r>
              <a:rPr lang="es-ES" dirty="0" smtClean="0"/>
              <a:t>)</a:t>
            </a:r>
          </a:p>
          <a:p>
            <a:pPr marL="742950" lvl="2" indent="-342900"/>
            <a:r>
              <a:rPr lang="es-ES" dirty="0" err="1"/>
              <a:t>Burnside</a:t>
            </a:r>
            <a:r>
              <a:rPr lang="es-ES" dirty="0"/>
              <a:t> y </a:t>
            </a:r>
            <a:r>
              <a:rPr lang="es-ES" dirty="0" err="1"/>
              <a:t>Dollar</a:t>
            </a:r>
            <a:r>
              <a:rPr lang="es-ES" dirty="0"/>
              <a:t> (2000)</a:t>
            </a:r>
          </a:p>
          <a:p>
            <a:r>
              <a:rPr lang="es-ES" dirty="0" smtClean="0"/>
              <a:t>4.- La reacción frente a la selectividad</a:t>
            </a:r>
          </a:p>
          <a:p>
            <a:pPr lvl="1"/>
            <a:r>
              <a:rPr lang="es-ES" dirty="0" smtClean="0"/>
              <a:t>Crítica al sentido de “buenas políticas e instituciones”</a:t>
            </a:r>
          </a:p>
          <a:p>
            <a:pPr lvl="1"/>
            <a:r>
              <a:rPr lang="es-ES" dirty="0" smtClean="0"/>
              <a:t>Grado de robustez de las estimaciones</a:t>
            </a:r>
          </a:p>
          <a:p>
            <a:pPr lvl="1"/>
            <a:r>
              <a:rPr lang="es-ES" dirty="0" smtClean="0"/>
              <a:t>Coste de las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871408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Relaciones: condicionalidad </a:t>
            </a:r>
            <a:r>
              <a:rPr lang="es-ES" dirty="0" err="1" smtClean="0"/>
              <a:t>exante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139952" y="234888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15816" y="436510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436096" y="436510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7" name="6 Conector recto de flecha"/>
          <p:cNvCxnSpPr>
            <a:stCxn id="5" idx="1"/>
          </p:cNvCxnSpPr>
          <p:nvPr/>
        </p:nvCxnSpPr>
        <p:spPr>
          <a:xfrm flipH="1" flipV="1">
            <a:off x="3923928" y="4797152"/>
            <a:ext cx="1512168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4" idx="0"/>
            <a:endCxn id="3" idx="2"/>
          </p:cNvCxnSpPr>
          <p:nvPr/>
        </p:nvCxnSpPr>
        <p:spPr>
          <a:xfrm flipV="1">
            <a:off x="3373016" y="3263280"/>
            <a:ext cx="1224136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0"/>
          </p:cNvCxnSpPr>
          <p:nvPr/>
        </p:nvCxnSpPr>
        <p:spPr>
          <a:xfrm flipH="1" flipV="1">
            <a:off x="4716016" y="3284984"/>
            <a:ext cx="1177280" cy="108012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Relaciones: condicionalidad </a:t>
            </a:r>
            <a:r>
              <a:rPr lang="es-ES" dirty="0" err="1" smtClean="0"/>
              <a:t>expost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139952" y="234888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15816" y="436510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436096" y="436510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0" name="9 Conector recto de flecha"/>
          <p:cNvCxnSpPr>
            <a:stCxn id="4" idx="0"/>
            <a:endCxn id="3" idx="2"/>
          </p:cNvCxnSpPr>
          <p:nvPr/>
        </p:nvCxnSpPr>
        <p:spPr>
          <a:xfrm flipV="1">
            <a:off x="3373016" y="3263280"/>
            <a:ext cx="1224136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4139952" y="436510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AP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>
            <a:stCxn id="9" idx="0"/>
          </p:cNvCxnSpPr>
          <p:nvPr/>
        </p:nvCxnSpPr>
        <p:spPr>
          <a:xfrm flipH="1" flipV="1">
            <a:off x="4572000" y="3356992"/>
            <a:ext cx="251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1"/>
            <a:endCxn id="9" idx="3"/>
          </p:cNvCxnSpPr>
          <p:nvPr/>
        </p:nvCxnSpPr>
        <p:spPr>
          <a:xfrm flipH="1">
            <a:off x="5054352" y="4822304"/>
            <a:ext cx="3817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4" idx="3"/>
            <a:endCxn id="9" idx="1"/>
          </p:cNvCxnSpPr>
          <p:nvPr/>
        </p:nvCxnSpPr>
        <p:spPr>
          <a:xfrm>
            <a:off x="3830216" y="4822304"/>
            <a:ext cx="309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Tercera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1.- Rendimientos marginales decrecientes de la ayuda</a:t>
            </a:r>
          </a:p>
          <a:p>
            <a:pPr lvl="1"/>
            <a:r>
              <a:rPr lang="es-ES" dirty="0" smtClean="0"/>
              <a:t>Enfermedad holandesa (</a:t>
            </a:r>
            <a:r>
              <a:rPr lang="es-ES" dirty="0" err="1" smtClean="0"/>
              <a:t>Durbarry</a:t>
            </a:r>
            <a:r>
              <a:rPr lang="es-ES" dirty="0" smtClean="0"/>
              <a:t> et al., 1999; Rajan y </a:t>
            </a:r>
            <a:r>
              <a:rPr lang="es-ES" dirty="0" err="1" smtClean="0"/>
              <a:t>Subramanian</a:t>
            </a:r>
            <a:r>
              <a:rPr lang="es-ES" dirty="0" smtClean="0"/>
              <a:t>, 2005 y 2008)</a:t>
            </a:r>
          </a:p>
          <a:p>
            <a:pPr lvl="1"/>
            <a:r>
              <a:rPr lang="es-ES" dirty="0" smtClean="0"/>
              <a:t>Limitada capacidad de absorción del receptor (</a:t>
            </a:r>
            <a:r>
              <a:rPr lang="es-ES" dirty="0" err="1" smtClean="0"/>
              <a:t>Hadjimichael</a:t>
            </a:r>
            <a:r>
              <a:rPr lang="es-ES" dirty="0" smtClean="0"/>
              <a:t> et al., 1995)</a:t>
            </a:r>
          </a:p>
          <a:p>
            <a:pPr lvl="1"/>
            <a:r>
              <a:rPr lang="es-ES" dirty="0" smtClean="0"/>
              <a:t>Destrucción institucional (</a:t>
            </a:r>
            <a:r>
              <a:rPr lang="es-ES" dirty="0" err="1" smtClean="0"/>
              <a:t>Lensink</a:t>
            </a:r>
            <a:r>
              <a:rPr lang="es-ES" dirty="0" smtClean="0"/>
              <a:t> y White, 2001; Alonso et al., 2012)</a:t>
            </a:r>
          </a:p>
          <a:p>
            <a:r>
              <a:rPr lang="es-ES" dirty="0" smtClean="0"/>
              <a:t>2.- Incertidumbre e inestabilidad de los flujos (</a:t>
            </a:r>
            <a:r>
              <a:rPr lang="es-ES" dirty="0" err="1" smtClean="0"/>
              <a:t>Lensink</a:t>
            </a:r>
            <a:r>
              <a:rPr lang="es-ES" dirty="0" smtClean="0"/>
              <a:t> y </a:t>
            </a:r>
            <a:r>
              <a:rPr lang="es-ES" dirty="0" err="1" smtClean="0"/>
              <a:t>Morrissey</a:t>
            </a:r>
            <a:r>
              <a:rPr lang="es-ES" dirty="0" smtClean="0"/>
              <a:t>, 2000)</a:t>
            </a:r>
          </a:p>
          <a:p>
            <a:r>
              <a:rPr lang="es-ES" dirty="0" smtClean="0"/>
              <a:t>3.- Condicionalidad de factores nacionales</a:t>
            </a:r>
          </a:p>
          <a:p>
            <a:pPr lvl="1"/>
            <a:r>
              <a:rPr lang="es-ES" dirty="0" err="1" smtClean="0"/>
              <a:t>Politicas</a:t>
            </a:r>
            <a:r>
              <a:rPr lang="es-ES" dirty="0" smtClean="0"/>
              <a:t> (</a:t>
            </a:r>
            <a:r>
              <a:rPr lang="es-ES" dirty="0" err="1" smtClean="0"/>
              <a:t>Dollar</a:t>
            </a:r>
            <a:r>
              <a:rPr lang="es-ES" dirty="0" smtClean="0"/>
              <a:t> y </a:t>
            </a:r>
            <a:r>
              <a:rPr lang="es-ES" dirty="0" err="1" smtClean="0"/>
              <a:t>Burnside</a:t>
            </a:r>
            <a:r>
              <a:rPr lang="es-ES" dirty="0" smtClean="0"/>
              <a:t>, 2004)</a:t>
            </a:r>
          </a:p>
          <a:p>
            <a:pPr lvl="1"/>
            <a:r>
              <a:rPr lang="es-ES" dirty="0" smtClean="0"/>
              <a:t>Precios de exportación (</a:t>
            </a:r>
            <a:r>
              <a:rPr lang="es-ES" dirty="0" err="1" smtClean="0"/>
              <a:t>Collier</a:t>
            </a:r>
            <a:r>
              <a:rPr lang="es-ES" dirty="0" smtClean="0"/>
              <a:t> y </a:t>
            </a:r>
            <a:r>
              <a:rPr lang="es-ES" dirty="0" err="1" smtClean="0"/>
              <a:t>Dehn</a:t>
            </a:r>
            <a:r>
              <a:rPr lang="es-ES" dirty="0" smtClean="0"/>
              <a:t>, 2001)</a:t>
            </a:r>
          </a:p>
          <a:p>
            <a:pPr lvl="1"/>
            <a:r>
              <a:rPr lang="es-ES" dirty="0" smtClean="0"/>
              <a:t>Grado de vulnerabilidad de los países (</a:t>
            </a:r>
            <a:r>
              <a:rPr lang="es-ES" dirty="0" err="1" smtClean="0"/>
              <a:t>Guillaumont</a:t>
            </a:r>
            <a:r>
              <a:rPr lang="es-ES" dirty="0" smtClean="0"/>
              <a:t> y </a:t>
            </a:r>
            <a:r>
              <a:rPr lang="es-ES" dirty="0" err="1" smtClean="0"/>
              <a:t>Chauvet</a:t>
            </a:r>
            <a:r>
              <a:rPr lang="es-ES" dirty="0" smtClean="0"/>
              <a:t>, 2001 y 2004)</a:t>
            </a:r>
          </a:p>
          <a:p>
            <a:pPr lvl="1"/>
            <a:r>
              <a:rPr lang="es-ES" dirty="0" smtClean="0"/>
              <a:t>Inestabilidad política (</a:t>
            </a:r>
            <a:r>
              <a:rPr lang="es-ES" dirty="0" err="1" smtClean="0"/>
              <a:t>Chauvet</a:t>
            </a:r>
            <a:r>
              <a:rPr lang="es-ES" dirty="0" smtClean="0"/>
              <a:t> y </a:t>
            </a:r>
            <a:r>
              <a:rPr lang="es-ES" dirty="0" err="1" smtClean="0"/>
              <a:t>Guillaumont</a:t>
            </a:r>
            <a:r>
              <a:rPr lang="es-ES" dirty="0" smtClean="0"/>
              <a:t>, 2004)</a:t>
            </a:r>
          </a:p>
          <a:p>
            <a:pPr lvl="1"/>
            <a:r>
              <a:rPr lang="es-ES" dirty="0" smtClean="0"/>
              <a:t>Grado de democracia (</a:t>
            </a:r>
            <a:r>
              <a:rPr lang="es-ES" dirty="0" err="1" smtClean="0"/>
              <a:t>Svensson</a:t>
            </a:r>
            <a:r>
              <a:rPr lang="es-ES" dirty="0" smtClean="0"/>
              <a:t>, 1999)</a:t>
            </a:r>
          </a:p>
          <a:p>
            <a:pPr lvl="1"/>
            <a:r>
              <a:rPr lang="es-ES" dirty="0" smtClean="0"/>
              <a:t>Reducida dimensión del gobierno (</a:t>
            </a:r>
            <a:r>
              <a:rPr lang="es-ES" dirty="0" err="1" smtClean="0"/>
              <a:t>Economides</a:t>
            </a:r>
            <a:r>
              <a:rPr lang="es-ES" dirty="0" smtClean="0"/>
              <a:t> et al., 2008)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651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1.- La evaluación de las políticas públicas (y de la ayuda internacional)</a:t>
            </a:r>
          </a:p>
          <a:p>
            <a:r>
              <a:rPr lang="es-ES" dirty="0" smtClean="0"/>
              <a:t>2.- Los estudios micro de eficacia de la ayuda internacional</a:t>
            </a:r>
          </a:p>
          <a:p>
            <a:r>
              <a:rPr lang="es-ES" dirty="0" smtClean="0"/>
              <a:t>3.- Los estudios sobre el impacto agregado de la ayuda</a:t>
            </a:r>
          </a:p>
          <a:p>
            <a:r>
              <a:rPr lang="es-ES" dirty="0" smtClean="0"/>
              <a:t>4.- Algunas consideraciones finales</a:t>
            </a:r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Efectos de la imprevisibilidad de la ayuda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364088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Symbol" pitchFamily="18" charset="2"/>
              </a:rPr>
              <a:t>sA</a:t>
            </a:r>
            <a:endParaRPr lang="es-ES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39952" y="26369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>
            <a:stCxn id="5" idx="0"/>
            <a:endCxn id="7" idx="2"/>
          </p:cNvCxnSpPr>
          <p:nvPr/>
        </p:nvCxnSpPr>
        <p:spPr>
          <a:xfrm flipH="1" flipV="1">
            <a:off x="4597152" y="3551312"/>
            <a:ext cx="1224136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6" idx="0"/>
            <a:endCxn id="7" idx="2"/>
          </p:cNvCxnSpPr>
          <p:nvPr/>
        </p:nvCxnSpPr>
        <p:spPr>
          <a:xfrm flipV="1">
            <a:off x="3589040" y="3551312"/>
            <a:ext cx="1008112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580112" y="41490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+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067944" y="407707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-</a:t>
            </a:r>
            <a:endParaRPr lang="es-E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Efectos de la </a:t>
            </a:r>
            <a:r>
              <a:rPr lang="es-ES" dirty="0" err="1" smtClean="0"/>
              <a:t>deoendencia</a:t>
            </a:r>
            <a:r>
              <a:rPr lang="es-ES" dirty="0" smtClean="0"/>
              <a:t> de la ayuda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364088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31840" y="465313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s-ES" baseline="30000" dirty="0" smtClean="0">
                <a:solidFill>
                  <a:schemeClr val="tx1"/>
                </a:solidFill>
                <a:latin typeface="Symbol" pitchFamily="18" charset="2"/>
              </a:rPr>
              <a:t>2</a:t>
            </a:r>
            <a:endParaRPr lang="es-ES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39952" y="2636912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>
            <a:stCxn id="5" idx="0"/>
            <a:endCxn id="7" idx="2"/>
          </p:cNvCxnSpPr>
          <p:nvPr/>
        </p:nvCxnSpPr>
        <p:spPr>
          <a:xfrm flipH="1" flipV="1">
            <a:off x="4597152" y="3551312"/>
            <a:ext cx="1224136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6" idx="0"/>
            <a:endCxn id="7" idx="2"/>
          </p:cNvCxnSpPr>
          <p:nvPr/>
        </p:nvCxnSpPr>
        <p:spPr>
          <a:xfrm flipV="1">
            <a:off x="3589040" y="3551312"/>
            <a:ext cx="1008112" cy="1101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580112" y="41490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+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067944" y="4077072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-</a:t>
            </a:r>
            <a:endParaRPr lang="es-E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Estudios más recientes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1.- Desagregación de la ayuda</a:t>
            </a:r>
          </a:p>
          <a:p>
            <a:pPr lvl="1"/>
            <a:r>
              <a:rPr lang="es-ES" dirty="0" smtClean="0"/>
              <a:t>Componentes de medio y largo plazo: Clemens et al., 2012</a:t>
            </a:r>
          </a:p>
          <a:p>
            <a:pPr lvl="1"/>
            <a:r>
              <a:rPr lang="es-ES" dirty="0" smtClean="0"/>
              <a:t>Propósitos de las intervenciones. </a:t>
            </a:r>
            <a:r>
              <a:rPr lang="es-ES" dirty="0" err="1" smtClean="0"/>
              <a:t>Bjornskov</a:t>
            </a:r>
            <a:r>
              <a:rPr lang="es-ES" dirty="0" smtClean="0"/>
              <a:t>, 2013</a:t>
            </a:r>
          </a:p>
          <a:p>
            <a:r>
              <a:rPr lang="es-ES" dirty="0" smtClean="0"/>
              <a:t>2.- Identificación de variables intermedias (capital físico y humano): </a:t>
            </a:r>
            <a:r>
              <a:rPr lang="es-ES" dirty="0" err="1" smtClean="0"/>
              <a:t>Arndt</a:t>
            </a:r>
            <a:r>
              <a:rPr lang="es-ES" dirty="0" smtClean="0"/>
              <a:t> et al., 2013</a:t>
            </a:r>
          </a:p>
          <a:p>
            <a:r>
              <a:rPr lang="es-ES" dirty="0" smtClean="0"/>
              <a:t>3.- Comportamiento en el tiempo de las variables (paneles dinámicos): </a:t>
            </a:r>
            <a:r>
              <a:rPr lang="es-ES" dirty="0" err="1" smtClean="0"/>
              <a:t>Nowak-Lehman</a:t>
            </a:r>
            <a:r>
              <a:rPr lang="es-ES" dirty="0" smtClean="0"/>
              <a:t> et al., 2012</a:t>
            </a:r>
          </a:p>
          <a:p>
            <a:r>
              <a:rPr lang="es-ES" dirty="0" smtClean="0"/>
              <a:t>4.- Condicionalidad geográfica (e institucional): </a:t>
            </a:r>
            <a:r>
              <a:rPr lang="es-ES" dirty="0" err="1" smtClean="0"/>
              <a:t>Dalggard</a:t>
            </a:r>
            <a:r>
              <a:rPr lang="es-ES" dirty="0" smtClean="0"/>
              <a:t> et al., 2004)</a:t>
            </a:r>
          </a:p>
          <a:p>
            <a:r>
              <a:rPr lang="es-ES" dirty="0" smtClean="0"/>
              <a:t>5.- Efecto sobre la competitividad y la calidad institucional: Rajan y </a:t>
            </a:r>
            <a:r>
              <a:rPr lang="es-ES" dirty="0" err="1" smtClean="0"/>
              <a:t>Subramanian</a:t>
            </a:r>
            <a:r>
              <a:rPr lang="es-ES" dirty="0" smtClean="0"/>
              <a:t>, 2005 y 2008, </a:t>
            </a:r>
            <a:r>
              <a:rPr lang="es-ES" dirty="0" err="1" smtClean="0"/>
              <a:t>Djankov</a:t>
            </a:r>
            <a:r>
              <a:rPr lang="es-ES" dirty="0" smtClean="0"/>
              <a:t> et al., 2008; Alonso et al., 2013</a:t>
            </a:r>
          </a:p>
          <a:p>
            <a:r>
              <a:rPr lang="es-ES" dirty="0" smtClean="0"/>
              <a:t>6.- </a:t>
            </a:r>
            <a:r>
              <a:rPr lang="es-ES" dirty="0"/>
              <a:t>Impacto de largo plazo: </a:t>
            </a:r>
            <a:r>
              <a:rPr lang="es-ES" dirty="0" err="1"/>
              <a:t>Herzer</a:t>
            </a:r>
            <a:r>
              <a:rPr lang="es-ES" dirty="0"/>
              <a:t> y </a:t>
            </a:r>
            <a:r>
              <a:rPr lang="es-ES" dirty="0" err="1"/>
              <a:t>Morrisey</a:t>
            </a:r>
            <a:r>
              <a:rPr lang="es-ES" dirty="0"/>
              <a:t> (2009)</a:t>
            </a:r>
          </a:p>
          <a:p>
            <a:r>
              <a:rPr lang="es-ES" dirty="0"/>
              <a:t>7</a:t>
            </a:r>
            <a:r>
              <a:rPr lang="es-ES" dirty="0" smtClean="0"/>
              <a:t> .- Meta análisis:</a:t>
            </a:r>
          </a:p>
          <a:p>
            <a:pPr lvl="1"/>
            <a:r>
              <a:rPr lang="es-ES" dirty="0" smtClean="0"/>
              <a:t> </a:t>
            </a:r>
            <a:r>
              <a:rPr lang="es-ES" dirty="0" err="1" smtClean="0"/>
              <a:t>Rubin</a:t>
            </a:r>
            <a:r>
              <a:rPr lang="es-ES" dirty="0" smtClean="0"/>
              <a:t> Causal </a:t>
            </a:r>
            <a:r>
              <a:rPr lang="es-ES" dirty="0" err="1" smtClean="0"/>
              <a:t>Model</a:t>
            </a:r>
            <a:r>
              <a:rPr lang="es-ES" dirty="0" smtClean="0"/>
              <a:t>: </a:t>
            </a:r>
            <a:r>
              <a:rPr lang="es-ES" dirty="0" err="1" smtClean="0"/>
              <a:t>Arndt</a:t>
            </a:r>
            <a:r>
              <a:rPr lang="es-ES" dirty="0" smtClean="0"/>
              <a:t> et al., 2010</a:t>
            </a:r>
          </a:p>
          <a:p>
            <a:pPr lvl="1"/>
            <a:r>
              <a:rPr lang="es-ES" dirty="0" smtClean="0"/>
              <a:t>Meta-</a:t>
            </a:r>
            <a:r>
              <a:rPr lang="es-ES" dirty="0" err="1" smtClean="0"/>
              <a:t>Significance</a:t>
            </a:r>
            <a:r>
              <a:rPr lang="es-ES" dirty="0" smtClean="0"/>
              <a:t> Meta </a:t>
            </a:r>
            <a:r>
              <a:rPr lang="es-ES" dirty="0" err="1" smtClean="0"/>
              <a:t>Regression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r>
              <a:rPr lang="es-ES" dirty="0" smtClean="0"/>
              <a:t>: </a:t>
            </a:r>
            <a:r>
              <a:rPr lang="es-ES" dirty="0" err="1" smtClean="0"/>
              <a:t>Doucouliagos</a:t>
            </a:r>
            <a:r>
              <a:rPr lang="es-ES" dirty="0" smtClean="0"/>
              <a:t> y </a:t>
            </a:r>
            <a:r>
              <a:rPr lang="es-ES" dirty="0" err="1" smtClean="0"/>
              <a:t>Paldam</a:t>
            </a:r>
            <a:r>
              <a:rPr lang="es-ES" dirty="0" smtClean="0"/>
              <a:t> (2008 y 2010)</a:t>
            </a:r>
          </a:p>
          <a:p>
            <a:pPr lvl="1"/>
            <a:r>
              <a:rPr lang="es-ES" dirty="0" smtClean="0"/>
              <a:t>Crítica a sus conclusiones: </a:t>
            </a:r>
            <a:r>
              <a:rPr lang="es-ES" dirty="0" err="1" smtClean="0"/>
              <a:t>Mekasha</a:t>
            </a:r>
            <a:r>
              <a:rPr lang="es-ES" dirty="0" smtClean="0"/>
              <a:t> y </a:t>
            </a:r>
            <a:r>
              <a:rPr lang="es-ES" dirty="0" err="1" smtClean="0"/>
              <a:t>Tarp</a:t>
            </a:r>
            <a:r>
              <a:rPr lang="es-ES" dirty="0" smtClean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1042125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Externalidades negativas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211960" y="220486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83968" y="486916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699792" y="350100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Comp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580112" y="3501008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IQ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27" name="26 Conector recto de flecha"/>
          <p:cNvCxnSpPr>
            <a:stCxn id="8" idx="0"/>
            <a:endCxn id="5" idx="2"/>
          </p:cNvCxnSpPr>
          <p:nvPr/>
        </p:nvCxnSpPr>
        <p:spPr>
          <a:xfrm flipH="1" flipV="1">
            <a:off x="4669160" y="3119264"/>
            <a:ext cx="1368152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851920" y="429309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-</a:t>
            </a:r>
            <a:endParaRPr lang="es-ES" sz="28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860032" y="42210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+</a:t>
            </a:r>
            <a:endParaRPr lang="es-ES" sz="2800" dirty="0"/>
          </a:p>
        </p:txBody>
      </p:sp>
      <p:cxnSp>
        <p:nvCxnSpPr>
          <p:cNvPr id="17" name="16 Conector recto de flecha"/>
          <p:cNvCxnSpPr>
            <a:stCxn id="6" idx="0"/>
          </p:cNvCxnSpPr>
          <p:nvPr/>
        </p:nvCxnSpPr>
        <p:spPr>
          <a:xfrm flipH="1" flipV="1">
            <a:off x="4716016" y="3212976"/>
            <a:ext cx="25152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6" idx="1"/>
          </p:cNvCxnSpPr>
          <p:nvPr/>
        </p:nvCxnSpPr>
        <p:spPr>
          <a:xfrm flipH="1" flipV="1">
            <a:off x="3275856" y="4437112"/>
            <a:ext cx="1008112" cy="88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6" idx="3"/>
            <a:endCxn id="8" idx="2"/>
          </p:cNvCxnSpPr>
          <p:nvPr/>
        </p:nvCxnSpPr>
        <p:spPr>
          <a:xfrm flipV="1">
            <a:off x="5198368" y="4415408"/>
            <a:ext cx="838944" cy="910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5796136" y="465313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-</a:t>
            </a:r>
            <a:endParaRPr lang="es-ES" sz="2800" dirty="0"/>
          </a:p>
        </p:txBody>
      </p:sp>
      <p:cxnSp>
        <p:nvCxnSpPr>
          <p:cNvPr id="25" name="24 Conector recto de flecha"/>
          <p:cNvCxnSpPr>
            <a:stCxn id="7" idx="0"/>
            <a:endCxn id="5" idx="2"/>
          </p:cNvCxnSpPr>
          <p:nvPr/>
        </p:nvCxnSpPr>
        <p:spPr>
          <a:xfrm flipV="1">
            <a:off x="3156992" y="3119264"/>
            <a:ext cx="1512168" cy="38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Vía instituciones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211960" y="220486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</a:rPr>
              <a:t>dY</a:t>
            </a:r>
            <a:r>
              <a:rPr lang="es-ES" dirty="0" smtClean="0">
                <a:solidFill>
                  <a:schemeClr val="tx1"/>
                </a:solidFill>
              </a:rPr>
              <a:t>/Y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76056" y="472514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131840" y="4725144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A</a:t>
            </a:r>
            <a:r>
              <a:rPr lang="es-ES" baseline="30000" dirty="0" smtClean="0">
                <a:solidFill>
                  <a:schemeClr val="tx1"/>
                </a:solidFill>
              </a:rPr>
              <a:t>2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11960" y="3573016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IQ</a:t>
            </a:r>
            <a:endParaRPr lang="es-ES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>
            <a:stCxn id="6" idx="0"/>
          </p:cNvCxnSpPr>
          <p:nvPr/>
        </p:nvCxnSpPr>
        <p:spPr>
          <a:xfrm flipV="1">
            <a:off x="5533256" y="4005064"/>
            <a:ext cx="4685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>
            <a:stCxn id="7" idx="0"/>
          </p:cNvCxnSpPr>
          <p:nvPr/>
        </p:nvCxnSpPr>
        <p:spPr>
          <a:xfrm flipH="1" flipV="1">
            <a:off x="3563888" y="4005064"/>
            <a:ext cx="2515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endCxn id="8" idx="1"/>
          </p:cNvCxnSpPr>
          <p:nvPr/>
        </p:nvCxnSpPr>
        <p:spPr>
          <a:xfrm>
            <a:off x="3563888" y="4005064"/>
            <a:ext cx="648072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8" idx="3"/>
          </p:cNvCxnSpPr>
          <p:nvPr/>
        </p:nvCxnSpPr>
        <p:spPr>
          <a:xfrm flipH="1">
            <a:off x="5126360" y="4005064"/>
            <a:ext cx="453752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8" idx="0"/>
            <a:endCxn id="5" idx="2"/>
          </p:cNvCxnSpPr>
          <p:nvPr/>
        </p:nvCxnSpPr>
        <p:spPr>
          <a:xfrm flipV="1">
            <a:off x="4669160" y="3119264"/>
            <a:ext cx="0" cy="453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3275856" y="4149080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-</a:t>
            </a:r>
            <a:endParaRPr lang="es-ES" sz="28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652120" y="40050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+</a:t>
            </a:r>
            <a:endParaRPr lang="es-E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22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Dificultades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Fundamentación teórica: la ayuda en el proceso de convergencia:</a:t>
            </a:r>
          </a:p>
          <a:p>
            <a:pPr lvl="1"/>
            <a:r>
              <a:rPr lang="es-ES" dirty="0" smtClean="0"/>
              <a:t>Variables del estado estacionario</a:t>
            </a:r>
          </a:p>
          <a:p>
            <a:pPr lvl="1"/>
            <a:r>
              <a:rPr lang="es-ES" dirty="0" smtClean="0"/>
              <a:t>Relación entre la ayuda y la inversión</a:t>
            </a:r>
          </a:p>
          <a:p>
            <a:r>
              <a:rPr lang="es-ES" dirty="0" smtClean="0"/>
              <a:t>Contraste empírico</a:t>
            </a:r>
          </a:p>
          <a:p>
            <a:pPr lvl="1"/>
            <a:r>
              <a:rPr lang="es-ES" dirty="0" smtClean="0"/>
              <a:t>Problema de la </a:t>
            </a:r>
            <a:r>
              <a:rPr lang="es-ES" dirty="0" err="1" smtClean="0"/>
              <a:t>endogeneidad</a:t>
            </a:r>
            <a:endParaRPr lang="es-ES" dirty="0" smtClean="0"/>
          </a:p>
          <a:p>
            <a:pPr lvl="1"/>
            <a:r>
              <a:rPr lang="es-ES" dirty="0" smtClean="0"/>
              <a:t>Carácter potencialmente no lineal de las relaciones (y sus dificultades)</a:t>
            </a:r>
          </a:p>
          <a:p>
            <a:pPr lvl="1"/>
            <a:r>
              <a:rPr lang="es-ES" dirty="0" smtClean="0"/>
              <a:t>Muchas variables, altamente relacionadas, con una ayuda pequeña y mal medida (ruido estadístico)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865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Algunas orientaciones para los gestores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1.- El efecto de la ayuda se detecta mejor en el corto/medio plazo que en el largo</a:t>
            </a:r>
          </a:p>
          <a:p>
            <a:r>
              <a:rPr lang="es-ES" dirty="0" smtClean="0"/>
              <a:t>2.- La ayuda es más eficaz en contextos en los que ayuda a relajar restricciones a las que se enfrenta el país</a:t>
            </a:r>
          </a:p>
          <a:p>
            <a:r>
              <a:rPr lang="es-ES" dirty="0" smtClean="0"/>
              <a:t>3.- La relación entre ayuda y crecimiento parece sometida a rendimientos decrecientes</a:t>
            </a:r>
          </a:p>
          <a:p>
            <a:r>
              <a:rPr lang="es-ES" dirty="0" smtClean="0"/>
              <a:t>4.- La inestabilidad de la ayuda influye negativamente sobre la eficacia</a:t>
            </a:r>
          </a:p>
          <a:p>
            <a:r>
              <a:rPr lang="es-ES" dirty="0" smtClean="0"/>
              <a:t>5.- La ayuda influye positivamente sobre la calidad institucional y la capacidad recaudatoria, pero con rendimientos decrecientes</a:t>
            </a:r>
          </a:p>
          <a:p>
            <a:r>
              <a:rPr lang="es-ES" dirty="0" smtClean="0"/>
              <a:t>6.- Es posible que factores nacionales influyan en la eficacia de la ayuda, pero no se sabe a ciencia cierta cuáles y cómo influyen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259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1.- la evaluación de las intervenciones públicas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12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Razones para la 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1.- Toda política pública debiera ser evaluada. La evaluación como parte del ciclo de gestión de políticas basadas en resultados (</a:t>
            </a:r>
            <a:r>
              <a:rPr lang="es-ES" i="1" dirty="0" err="1" smtClean="0"/>
              <a:t>evidence-based</a:t>
            </a:r>
            <a:r>
              <a:rPr lang="es-ES" i="1" dirty="0" smtClean="0"/>
              <a:t>  </a:t>
            </a:r>
            <a:r>
              <a:rPr lang="es-ES" i="1" dirty="0" err="1" smtClean="0"/>
              <a:t>public</a:t>
            </a:r>
            <a:r>
              <a:rPr lang="es-ES" i="1" dirty="0" smtClean="0"/>
              <a:t> </a:t>
            </a:r>
            <a:r>
              <a:rPr lang="es-ES" i="1" dirty="0" err="1" smtClean="0"/>
              <a:t>policy</a:t>
            </a:r>
            <a:r>
              <a:rPr lang="es-ES" dirty="0" smtClean="0"/>
              <a:t>)</a:t>
            </a:r>
          </a:p>
          <a:p>
            <a:r>
              <a:rPr lang="es-ES" dirty="0" smtClean="0"/>
              <a:t>2.- Con mayor razón en el caso de la ayuda internacional por:</a:t>
            </a:r>
          </a:p>
          <a:p>
            <a:pPr lvl="1"/>
            <a:r>
              <a:rPr lang="es-ES" dirty="0" smtClean="0"/>
              <a:t>1.- Política carente  de mecanismos solventes de identificación y corrección del error</a:t>
            </a:r>
          </a:p>
          <a:p>
            <a:pPr lvl="1"/>
            <a:r>
              <a:rPr lang="es-ES" dirty="0" smtClean="0"/>
              <a:t>2.- Intervenciones que se realizan fuera de las fronteras nacionales, en entornos de difícil escrutinio para los principales de la política pública</a:t>
            </a:r>
          </a:p>
          <a:p>
            <a:pPr lvl="1"/>
            <a:r>
              <a:rPr lang="es-ES" dirty="0" smtClean="0"/>
              <a:t>3.- Actividad abierta al aprendizaje a partir de la experiencia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40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Principales interrogantes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1.- Efecto neto de la intervención (hipótesis solvente acerca del </a:t>
            </a:r>
            <a:r>
              <a:rPr lang="es-ES" dirty="0" err="1" smtClean="0"/>
              <a:t>contrafáctico</a:t>
            </a:r>
            <a:r>
              <a:rPr lang="es-ES" dirty="0" smtClean="0"/>
              <a:t>)</a:t>
            </a:r>
          </a:p>
          <a:p>
            <a:r>
              <a:rPr lang="es-ES" dirty="0" smtClean="0"/>
              <a:t>2.- Las relaciones de causalidad que cabe establecer entre insumos y actividades propios de la intervención y los impactos derivados de ella.</a:t>
            </a:r>
          </a:p>
          <a:p>
            <a:r>
              <a:rPr lang="es-ES" dirty="0" smtClean="0"/>
              <a:t>3.- Cómo se han distribuido los impactos de la distribución (cómo se distribuyen los costes y beneficios entre los actores sociales –</a:t>
            </a:r>
            <a:r>
              <a:rPr lang="es-ES" i="1" dirty="0" err="1" smtClean="0"/>
              <a:t>stakeholders</a:t>
            </a:r>
            <a:r>
              <a:rPr lang="es-ES" i="1" dirty="0" smtClean="0"/>
              <a:t>-</a:t>
            </a:r>
            <a:r>
              <a:rPr lang="es-ES" dirty="0" smtClean="0"/>
              <a:t> implicados)</a:t>
            </a:r>
          </a:p>
          <a:p>
            <a:endParaRPr lang="es-ES" dirty="0" smtClean="0"/>
          </a:p>
          <a:p>
            <a:r>
              <a:rPr lang="es-ES" dirty="0" smtClean="0"/>
              <a:t>Dos tradiciones diferenciadas en sus enfoques, metodologías  y capacidades puestas en juego:</a:t>
            </a:r>
          </a:p>
          <a:p>
            <a:pPr lvl="1"/>
            <a:r>
              <a:rPr lang="es-ES" dirty="0" smtClean="0"/>
              <a:t>Evaluación micro: ¿la intervención ha tenido el impacto que se pretendía?</a:t>
            </a:r>
          </a:p>
          <a:p>
            <a:pPr lvl="1"/>
            <a:r>
              <a:rPr lang="es-ES" dirty="0" smtClean="0"/>
              <a:t>Evaluación macro: ¿la ayuda ha tenido en un país los efectos deseados?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27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2.-eficacia micro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03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enfoque del marco lógico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enfoque del Marco Lógico: una secuencia ordenada de factores a considerar, de acuerdo con una cadena causal establecida</a:t>
            </a:r>
          </a:p>
          <a:p>
            <a:pPr lvl="1"/>
            <a:r>
              <a:rPr lang="es-ES" dirty="0" smtClean="0"/>
              <a:t>Eficiencia</a:t>
            </a:r>
          </a:p>
          <a:p>
            <a:pPr lvl="1"/>
            <a:r>
              <a:rPr lang="es-ES" dirty="0" smtClean="0"/>
              <a:t>Eficacia</a:t>
            </a:r>
          </a:p>
          <a:p>
            <a:pPr lvl="1"/>
            <a:r>
              <a:rPr lang="es-ES" dirty="0" smtClean="0"/>
              <a:t>Impacto</a:t>
            </a:r>
          </a:p>
          <a:p>
            <a:pPr lvl="1"/>
            <a:r>
              <a:rPr lang="es-ES" dirty="0" smtClean="0"/>
              <a:t>Pertinencia</a:t>
            </a:r>
          </a:p>
          <a:p>
            <a:pPr lvl="1"/>
            <a:r>
              <a:rPr lang="es-ES" dirty="0" smtClean="0"/>
              <a:t>Sostenibilidad</a:t>
            </a:r>
          </a:p>
          <a:p>
            <a:r>
              <a:rPr lang="es-ES" dirty="0" smtClean="0"/>
              <a:t>Valoración: informes descriptivos de limitado contenido analítico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3905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Evaluaciones de impacto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 smtClean="0"/>
              <a:t>Identificación de las relaciones de causalidad, lo que implica la construcción de un </a:t>
            </a:r>
            <a:r>
              <a:rPr lang="es-ES" dirty="0" err="1" smtClean="0"/>
              <a:t>contrafáctico</a:t>
            </a:r>
            <a:r>
              <a:rPr lang="es-ES" dirty="0" smtClean="0"/>
              <a:t> con capacidad de ser sometido a contraste empírico</a:t>
            </a:r>
          </a:p>
          <a:p>
            <a:pPr marL="457200" lvl="1" indent="0">
              <a:buNone/>
            </a:pPr>
            <a:r>
              <a:rPr lang="es-ES" dirty="0" smtClean="0"/>
              <a:t>a= (Y/P=1)-(Y/P=0)</a:t>
            </a:r>
          </a:p>
          <a:p>
            <a:r>
              <a:rPr lang="es-ES" dirty="0" smtClean="0"/>
              <a:t>Dos vías</a:t>
            </a:r>
          </a:p>
          <a:p>
            <a:pPr lvl="1"/>
            <a:r>
              <a:rPr lang="es-ES" dirty="0" smtClean="0"/>
              <a:t>Comparaciones </a:t>
            </a:r>
            <a:r>
              <a:rPr lang="es-ES" dirty="0" err="1" smtClean="0"/>
              <a:t>intertemporales</a:t>
            </a:r>
            <a:r>
              <a:rPr lang="es-ES" dirty="0" smtClean="0"/>
              <a:t>: comparaciones entre el “antes” y el “después”</a:t>
            </a:r>
          </a:p>
          <a:p>
            <a:pPr lvl="1"/>
            <a:r>
              <a:rPr lang="es-ES" dirty="0" smtClean="0"/>
              <a:t>Comparaciones </a:t>
            </a:r>
            <a:r>
              <a:rPr lang="es-ES" dirty="0" err="1" smtClean="0"/>
              <a:t>intergrupales</a:t>
            </a:r>
            <a:r>
              <a:rPr lang="es-ES" dirty="0" smtClean="0"/>
              <a:t>: comparaciones entre los “implicados” y los “no implicados”</a:t>
            </a:r>
          </a:p>
          <a:p>
            <a:r>
              <a:rPr lang="es-ES" dirty="0" smtClean="0"/>
              <a:t>Problema esencial: cómo hacemos para que no haya problemas (sesgos) en la composición de los grupos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1033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1526</Words>
  <Application>Microsoft Office PowerPoint</Application>
  <PresentationFormat>Presentación en pantalla (4:3)</PresentationFormat>
  <Paragraphs>195</Paragraphs>
  <Slides>37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Tema de Office</vt:lpstr>
      <vt:lpstr>Documento</vt:lpstr>
      <vt:lpstr>El esfuerzo empírico y sus problemas: ¿cómo medir la eficacia de la ayuda internacional?</vt:lpstr>
      <vt:lpstr>Introducción</vt:lpstr>
      <vt:lpstr>Estructura</vt:lpstr>
      <vt:lpstr>1.- la evaluación de las intervenciones públicas</vt:lpstr>
      <vt:lpstr>Razones para la evaluación</vt:lpstr>
      <vt:lpstr>Principales interrogantes</vt:lpstr>
      <vt:lpstr>2.-eficacia micro</vt:lpstr>
      <vt:lpstr>El enfoque del marco lógico</vt:lpstr>
      <vt:lpstr>Evaluaciones de impacto</vt:lpstr>
      <vt:lpstr>Procedimientos experimentales y quasi-experimentales</vt:lpstr>
      <vt:lpstr>Random Controlled Trials</vt:lpstr>
      <vt:lpstr>Planteamiento analítico</vt:lpstr>
      <vt:lpstr>Diferencias en diferencias</vt:lpstr>
      <vt:lpstr>Diferencia en diferencias</vt:lpstr>
      <vt:lpstr>Regresiones discontínuas</vt:lpstr>
      <vt:lpstr>Regresión discontínua</vt:lpstr>
      <vt:lpstr>Matching</vt:lpstr>
      <vt:lpstr>Ejemplos del grado de eficacia</vt:lpstr>
      <vt:lpstr>3.- evaluación agregada</vt:lpstr>
      <vt:lpstr>Métodos</vt:lpstr>
      <vt:lpstr>Primera etapa</vt:lpstr>
      <vt:lpstr>Relaciones </vt:lpstr>
      <vt:lpstr>Relaciones </vt:lpstr>
      <vt:lpstr>Relaciones </vt:lpstr>
      <vt:lpstr>Balance de resultados</vt:lpstr>
      <vt:lpstr>Segunda etapa</vt:lpstr>
      <vt:lpstr>Relaciones: condicionalidad exante</vt:lpstr>
      <vt:lpstr>Relaciones: condicionalidad expost</vt:lpstr>
      <vt:lpstr>Tercera etapa</vt:lpstr>
      <vt:lpstr>Efectos de la imprevisibilidad de la ayuda</vt:lpstr>
      <vt:lpstr>Efectos de la deoendencia de la ayuda</vt:lpstr>
      <vt:lpstr>Estudios más recientes</vt:lpstr>
      <vt:lpstr>Externalidades negativas</vt:lpstr>
      <vt:lpstr>Vía instituciones</vt:lpstr>
      <vt:lpstr>Conclusiones</vt:lpstr>
      <vt:lpstr>Dificultades </vt:lpstr>
      <vt:lpstr>Algunas orientaciones para los gestores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Antonio</dc:creator>
  <cp:lastModifiedBy>Aurelia Valiño Castro</cp:lastModifiedBy>
  <cp:revision>39</cp:revision>
  <dcterms:created xsi:type="dcterms:W3CDTF">2016-01-22T18:04:57Z</dcterms:created>
  <dcterms:modified xsi:type="dcterms:W3CDTF">2016-02-01T22:20:42Z</dcterms:modified>
</cp:coreProperties>
</file>