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261" r:id="rId3"/>
    <p:sldId id="282" r:id="rId4"/>
    <p:sldId id="264" r:id="rId5"/>
    <p:sldId id="260" r:id="rId6"/>
    <p:sldId id="262" r:id="rId7"/>
    <p:sldId id="263" r:id="rId8"/>
    <p:sldId id="265" r:id="rId9"/>
    <p:sldId id="269" r:id="rId10"/>
    <p:sldId id="270" r:id="rId11"/>
    <p:sldId id="272" r:id="rId12"/>
    <p:sldId id="295" r:id="rId13"/>
    <p:sldId id="297" r:id="rId14"/>
    <p:sldId id="284" r:id="rId15"/>
    <p:sldId id="285" r:id="rId16"/>
    <p:sldId id="286" r:id="rId17"/>
    <p:sldId id="268" r:id="rId18"/>
    <p:sldId id="274" r:id="rId19"/>
    <p:sldId id="275" r:id="rId20"/>
    <p:sldId id="276" r:id="rId21"/>
    <p:sldId id="277" r:id="rId22"/>
    <p:sldId id="298" r:id="rId23"/>
    <p:sldId id="299" r:id="rId24"/>
    <p:sldId id="302" r:id="rId25"/>
    <p:sldId id="303" r:id="rId26"/>
    <p:sldId id="304" r:id="rId27"/>
    <p:sldId id="305" r:id="rId28"/>
    <p:sldId id="306" r:id="rId29"/>
    <p:sldId id="307" r:id="rId30"/>
    <p:sldId id="308" r:id="rId31"/>
    <p:sldId id="278" r:id="rId32"/>
    <p:sldId id="280" r:id="rId33"/>
    <p:sldId id="281" r:id="rId34"/>
    <p:sldId id="283" r:id="rId35"/>
    <p:sldId id="287" r:id="rId36"/>
    <p:sldId id="288" r:id="rId37"/>
    <p:sldId id="290" r:id="rId38"/>
    <p:sldId id="289" r:id="rId39"/>
    <p:sldId id="291" r:id="rId40"/>
    <p:sldId id="259" r:id="rId41"/>
    <p:sldId id="257" r:id="rId42"/>
    <p:sldId id="258" r:id="rId43"/>
    <p:sldId id="309" r:id="rId44"/>
    <p:sldId id="266" r:id="rId45"/>
    <p:sldId id="267" r:id="rId46"/>
    <p:sldId id="292" r:id="rId47"/>
    <p:sldId id="293" r:id="rId4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varScale="1">
        <p:scale>
          <a:sx n="70" d="100"/>
          <a:sy n="70" d="100"/>
        </p:scale>
        <p:origin x="139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F:\Nueva%20carpeta\IGG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Government Efectiveness</a:t>
            </a:r>
          </a:p>
        </c:rich>
      </c:tx>
      <c:layout>
        <c:manualLayout>
          <c:xMode val="edge"/>
          <c:yMode val="edge"/>
          <c:x val="0.14781933508311462"/>
          <c:y val="3.7037037037037042E-2"/>
        </c:manualLayout>
      </c:layout>
      <c:overlay val="0"/>
    </c:title>
    <c:autoTitleDeleted val="0"/>
    <c:plotArea>
      <c:layout>
        <c:manualLayout>
          <c:layoutTarget val="inner"/>
          <c:xMode val="edge"/>
          <c:yMode val="edge"/>
          <c:x val="0.12292820750347384"/>
          <c:y val="0.14165538057742791"/>
          <c:w val="0.85536592300962377"/>
          <c:h val="0.75379593175853044"/>
        </c:manualLayout>
      </c:layout>
      <c:scatterChart>
        <c:scatterStyle val="lineMarker"/>
        <c:varyColors val="0"/>
        <c:dLbls>
          <c:showLegendKey val="0"/>
          <c:showVal val="0"/>
          <c:showCatName val="0"/>
          <c:showSerName val="0"/>
          <c:showPercent val="0"/>
          <c:showBubbleSize val="0"/>
        </c:dLbls>
        <c:axId val="-220244320"/>
        <c:axId val="-220231264"/>
      </c:scatterChart>
      <c:valAx>
        <c:axId val="-220244320"/>
        <c:scaling>
          <c:orientation val="minMax"/>
          <c:min val="5"/>
        </c:scaling>
        <c:delete val="0"/>
        <c:axPos val="b"/>
        <c:numFmt formatCode="General" sourceLinked="1"/>
        <c:majorTickMark val="out"/>
        <c:minorTickMark val="none"/>
        <c:tickLblPos val="nextTo"/>
        <c:crossAx val="-220231264"/>
        <c:crosses val="autoZero"/>
        <c:crossBetween val="midCat"/>
      </c:valAx>
      <c:valAx>
        <c:axId val="-220231264"/>
        <c:scaling>
          <c:orientation val="minMax"/>
          <c:min val="-2.5"/>
        </c:scaling>
        <c:delete val="0"/>
        <c:axPos val="l"/>
        <c:majorGridlines/>
        <c:numFmt formatCode="General" sourceLinked="1"/>
        <c:majorTickMark val="out"/>
        <c:minorTickMark val="none"/>
        <c:tickLblPos val="nextTo"/>
        <c:crossAx val="-220244320"/>
        <c:crosses val="autoZero"/>
        <c:crossBetween val="midCat"/>
      </c:valAx>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17195F-6B66-44F2-96F8-7FCEF9C3C6C8}" type="datetimeFigureOut">
              <a:rPr lang="es-ES" smtClean="0"/>
              <a:pPr/>
              <a:t>01/02/2016</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FFDD66-4361-4193-BD52-6B0E7302E2C3}" type="slidenum">
              <a:rPr lang="es-ES" smtClean="0"/>
              <a:pPr/>
              <a:t>‹Nº›</a:t>
            </a:fld>
            <a:endParaRPr lang="es-ES"/>
          </a:p>
        </p:txBody>
      </p:sp>
    </p:spTree>
    <p:extLst>
      <p:ext uri="{BB962C8B-B14F-4D97-AF65-F5344CB8AC3E}">
        <p14:creationId xmlns:p14="http://schemas.microsoft.com/office/powerpoint/2010/main" val="535592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E9FFDD66-4361-4193-BD52-6B0E7302E2C3}" type="slidenum">
              <a:rPr lang="es-ES" smtClean="0"/>
              <a:pPr/>
              <a:t>9</a:t>
            </a:fld>
            <a:endParaRPr lang="es-ES"/>
          </a:p>
        </p:txBody>
      </p:sp>
    </p:spTree>
    <p:extLst>
      <p:ext uri="{BB962C8B-B14F-4D97-AF65-F5344CB8AC3E}">
        <p14:creationId xmlns:p14="http://schemas.microsoft.com/office/powerpoint/2010/main" val="2259588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2 Marcador de notas"/>
          <p:cNvSpPr>
            <a:spLocks noGrp="1"/>
          </p:cNvSpPr>
          <p:nvPr>
            <p:ph type="body" idx="1"/>
          </p:nvPr>
        </p:nvSpPr>
        <p:spPr>
          <a:xfrm>
            <a:off x="685480" y="4342450"/>
            <a:ext cx="5487041" cy="411436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s-ES" altLang="es-ES" smtClean="0"/>
          </a:p>
        </p:txBody>
      </p:sp>
      <p:sp>
        <p:nvSpPr>
          <p:cNvPr id="19460" name="3 Marcador de número de diapositiva"/>
          <p:cNvSpPr txBox="1">
            <a:spLocks noGrp="1"/>
          </p:cNvSpPr>
          <p:nvPr/>
        </p:nvSpPr>
        <p:spPr bwMode="auto">
          <a:xfrm>
            <a:off x="3883852" y="8684899"/>
            <a:ext cx="2972547" cy="457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58" tIns="46529" rIns="93058" bIns="46529" anchor="b"/>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algn="r" eaLnBrk="1" hangingPunct="1"/>
            <a:fld id="{72B48837-0729-49F1-9DF7-CFA75CFA65B2}" type="slidenum">
              <a:rPr lang="es-ES" altLang="es-ES" sz="1200">
                <a:latin typeface="Calibri" pitchFamily="34" charset="0"/>
              </a:rPr>
              <a:pPr algn="r" eaLnBrk="1" hangingPunct="1"/>
              <a:t>29</a:t>
            </a:fld>
            <a:endParaRPr lang="es-ES" altLang="es-ES" sz="1200">
              <a:latin typeface="Calibri" pitchFamily="34" charset="0"/>
            </a:endParaRPr>
          </a:p>
        </p:txBody>
      </p:sp>
    </p:spTree>
    <p:extLst>
      <p:ext uri="{BB962C8B-B14F-4D97-AF65-F5344CB8AC3E}">
        <p14:creationId xmlns:p14="http://schemas.microsoft.com/office/powerpoint/2010/main" val="4242771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BF6B700D-7D81-4405-9862-77A556A5AE8E}" type="datetimeFigureOut">
              <a:rPr lang="es-ES" smtClean="0"/>
              <a:pPr/>
              <a:t>01/02/2016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318F8FA-8F60-4AB3-88D8-0ADCDCEE9EB2}" type="slidenum">
              <a:rPr lang="es-ES" smtClean="0"/>
              <a:pPr/>
              <a:t>‹Nº›</a:t>
            </a:fld>
            <a:endParaRPr lang="es-ES"/>
          </a:p>
        </p:txBody>
      </p:sp>
    </p:spTree>
    <p:extLst>
      <p:ext uri="{BB962C8B-B14F-4D97-AF65-F5344CB8AC3E}">
        <p14:creationId xmlns:p14="http://schemas.microsoft.com/office/powerpoint/2010/main" val="3700960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F6B700D-7D81-4405-9862-77A556A5AE8E}" type="datetimeFigureOut">
              <a:rPr lang="es-ES" smtClean="0"/>
              <a:pPr/>
              <a:t>01/02/2016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318F8FA-8F60-4AB3-88D8-0ADCDCEE9EB2}" type="slidenum">
              <a:rPr lang="es-ES" smtClean="0"/>
              <a:pPr/>
              <a:t>‹Nº›</a:t>
            </a:fld>
            <a:endParaRPr lang="es-ES"/>
          </a:p>
        </p:txBody>
      </p:sp>
    </p:spTree>
    <p:extLst>
      <p:ext uri="{BB962C8B-B14F-4D97-AF65-F5344CB8AC3E}">
        <p14:creationId xmlns:p14="http://schemas.microsoft.com/office/powerpoint/2010/main" val="2431966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F6B700D-7D81-4405-9862-77A556A5AE8E}" type="datetimeFigureOut">
              <a:rPr lang="es-ES" smtClean="0"/>
              <a:pPr/>
              <a:t>01/02/2016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318F8FA-8F60-4AB3-88D8-0ADCDCEE9EB2}" type="slidenum">
              <a:rPr lang="es-ES" smtClean="0"/>
              <a:pPr/>
              <a:t>‹Nº›</a:t>
            </a:fld>
            <a:endParaRPr lang="es-ES"/>
          </a:p>
        </p:txBody>
      </p:sp>
    </p:spTree>
    <p:extLst>
      <p:ext uri="{BB962C8B-B14F-4D97-AF65-F5344CB8AC3E}">
        <p14:creationId xmlns:p14="http://schemas.microsoft.com/office/powerpoint/2010/main" val="405950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F6B700D-7D81-4405-9862-77A556A5AE8E}" type="datetimeFigureOut">
              <a:rPr lang="es-ES" smtClean="0"/>
              <a:pPr/>
              <a:t>01/02/2016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318F8FA-8F60-4AB3-88D8-0ADCDCEE9EB2}" type="slidenum">
              <a:rPr lang="es-ES" smtClean="0"/>
              <a:pPr/>
              <a:t>‹Nº›</a:t>
            </a:fld>
            <a:endParaRPr lang="es-ES"/>
          </a:p>
        </p:txBody>
      </p:sp>
    </p:spTree>
    <p:extLst>
      <p:ext uri="{BB962C8B-B14F-4D97-AF65-F5344CB8AC3E}">
        <p14:creationId xmlns:p14="http://schemas.microsoft.com/office/powerpoint/2010/main" val="3685992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F6B700D-7D81-4405-9862-77A556A5AE8E}" type="datetimeFigureOut">
              <a:rPr lang="es-ES" smtClean="0"/>
              <a:pPr/>
              <a:t>01/02/2016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318F8FA-8F60-4AB3-88D8-0ADCDCEE9EB2}" type="slidenum">
              <a:rPr lang="es-ES" smtClean="0"/>
              <a:pPr/>
              <a:t>‹Nº›</a:t>
            </a:fld>
            <a:endParaRPr lang="es-ES"/>
          </a:p>
        </p:txBody>
      </p:sp>
    </p:spTree>
    <p:extLst>
      <p:ext uri="{BB962C8B-B14F-4D97-AF65-F5344CB8AC3E}">
        <p14:creationId xmlns:p14="http://schemas.microsoft.com/office/powerpoint/2010/main" val="3789700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BF6B700D-7D81-4405-9862-77A556A5AE8E}" type="datetimeFigureOut">
              <a:rPr lang="es-ES" smtClean="0"/>
              <a:pPr/>
              <a:t>01/02/2016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318F8FA-8F60-4AB3-88D8-0ADCDCEE9EB2}" type="slidenum">
              <a:rPr lang="es-ES" smtClean="0"/>
              <a:pPr/>
              <a:t>‹Nº›</a:t>
            </a:fld>
            <a:endParaRPr lang="es-ES"/>
          </a:p>
        </p:txBody>
      </p:sp>
    </p:spTree>
    <p:extLst>
      <p:ext uri="{BB962C8B-B14F-4D97-AF65-F5344CB8AC3E}">
        <p14:creationId xmlns:p14="http://schemas.microsoft.com/office/powerpoint/2010/main" val="714061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BF6B700D-7D81-4405-9862-77A556A5AE8E}" type="datetimeFigureOut">
              <a:rPr lang="es-ES" smtClean="0"/>
              <a:pPr/>
              <a:t>01/02/2016</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A318F8FA-8F60-4AB3-88D8-0ADCDCEE9EB2}" type="slidenum">
              <a:rPr lang="es-ES" smtClean="0"/>
              <a:pPr/>
              <a:t>‹Nº›</a:t>
            </a:fld>
            <a:endParaRPr lang="es-ES"/>
          </a:p>
        </p:txBody>
      </p:sp>
    </p:spTree>
    <p:extLst>
      <p:ext uri="{BB962C8B-B14F-4D97-AF65-F5344CB8AC3E}">
        <p14:creationId xmlns:p14="http://schemas.microsoft.com/office/powerpoint/2010/main" val="1907699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BF6B700D-7D81-4405-9862-77A556A5AE8E}" type="datetimeFigureOut">
              <a:rPr lang="es-ES" smtClean="0"/>
              <a:pPr/>
              <a:t>01/02/2016</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A318F8FA-8F60-4AB3-88D8-0ADCDCEE9EB2}" type="slidenum">
              <a:rPr lang="es-ES" smtClean="0"/>
              <a:pPr/>
              <a:t>‹Nº›</a:t>
            </a:fld>
            <a:endParaRPr lang="es-ES"/>
          </a:p>
        </p:txBody>
      </p:sp>
    </p:spTree>
    <p:extLst>
      <p:ext uri="{BB962C8B-B14F-4D97-AF65-F5344CB8AC3E}">
        <p14:creationId xmlns:p14="http://schemas.microsoft.com/office/powerpoint/2010/main" val="922925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F6B700D-7D81-4405-9862-77A556A5AE8E}" type="datetimeFigureOut">
              <a:rPr lang="es-ES" smtClean="0"/>
              <a:pPr/>
              <a:t>01/02/2016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A318F8FA-8F60-4AB3-88D8-0ADCDCEE9EB2}" type="slidenum">
              <a:rPr lang="es-ES" smtClean="0"/>
              <a:pPr/>
              <a:t>‹Nº›</a:t>
            </a:fld>
            <a:endParaRPr lang="es-ES"/>
          </a:p>
        </p:txBody>
      </p:sp>
    </p:spTree>
    <p:extLst>
      <p:ext uri="{BB962C8B-B14F-4D97-AF65-F5344CB8AC3E}">
        <p14:creationId xmlns:p14="http://schemas.microsoft.com/office/powerpoint/2010/main" val="61160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F6B700D-7D81-4405-9862-77A556A5AE8E}" type="datetimeFigureOut">
              <a:rPr lang="es-ES" smtClean="0"/>
              <a:pPr/>
              <a:t>01/02/2016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318F8FA-8F60-4AB3-88D8-0ADCDCEE9EB2}" type="slidenum">
              <a:rPr lang="es-ES" smtClean="0"/>
              <a:pPr/>
              <a:t>‹Nº›</a:t>
            </a:fld>
            <a:endParaRPr lang="es-ES"/>
          </a:p>
        </p:txBody>
      </p:sp>
    </p:spTree>
    <p:extLst>
      <p:ext uri="{BB962C8B-B14F-4D97-AF65-F5344CB8AC3E}">
        <p14:creationId xmlns:p14="http://schemas.microsoft.com/office/powerpoint/2010/main" val="2447026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F6B700D-7D81-4405-9862-77A556A5AE8E}" type="datetimeFigureOut">
              <a:rPr lang="es-ES" smtClean="0"/>
              <a:pPr/>
              <a:t>01/02/2016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318F8FA-8F60-4AB3-88D8-0ADCDCEE9EB2}" type="slidenum">
              <a:rPr lang="es-ES" smtClean="0"/>
              <a:pPr/>
              <a:t>‹Nº›</a:t>
            </a:fld>
            <a:endParaRPr lang="es-ES"/>
          </a:p>
        </p:txBody>
      </p:sp>
    </p:spTree>
    <p:extLst>
      <p:ext uri="{BB962C8B-B14F-4D97-AF65-F5344CB8AC3E}">
        <p14:creationId xmlns:p14="http://schemas.microsoft.com/office/powerpoint/2010/main" val="355167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6B700D-7D81-4405-9862-77A556A5AE8E}" type="datetimeFigureOut">
              <a:rPr lang="es-ES" smtClean="0"/>
              <a:pPr/>
              <a:t>01/02/2016</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18F8FA-8F60-4AB3-88D8-0ADCDCEE9EB2}" type="slidenum">
              <a:rPr lang="es-ES" smtClean="0"/>
              <a:pPr/>
              <a:t>‹Nº›</a:t>
            </a:fld>
            <a:endParaRPr lang="es-ES"/>
          </a:p>
        </p:txBody>
      </p:sp>
    </p:spTree>
    <p:extLst>
      <p:ext uri="{BB962C8B-B14F-4D97-AF65-F5344CB8AC3E}">
        <p14:creationId xmlns:p14="http://schemas.microsoft.com/office/powerpoint/2010/main" val="14562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Documento_de_Microsoft_Word1.docx"/></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Documento_de_Microsoft_Word2.docx"/></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package" Target="../embeddings/Documento_de_Microsoft_Word3.docx"/></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chart" Target="../charts/chart1.xml"/></Relationships>
</file>

<file path=ppt/slides/_rels/slide23.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Nuevas direcciones en los estudios de desarrollo</a:t>
            </a:r>
            <a:endParaRPr lang="es-ES" dirty="0"/>
          </a:p>
        </p:txBody>
      </p:sp>
      <p:sp>
        <p:nvSpPr>
          <p:cNvPr id="3" name="2 Subtítulo"/>
          <p:cNvSpPr>
            <a:spLocks noGrp="1"/>
          </p:cNvSpPr>
          <p:nvPr>
            <p:ph type="subTitle" idx="1"/>
          </p:nvPr>
        </p:nvSpPr>
        <p:spPr/>
        <p:txBody>
          <a:bodyPr>
            <a:normAutofit fontScale="85000" lnSpcReduction="20000"/>
          </a:bodyPr>
          <a:lstStyle/>
          <a:p>
            <a:r>
              <a:rPr lang="es-ES" dirty="0" smtClean="0"/>
              <a:t>José Antonio Alonso</a:t>
            </a:r>
          </a:p>
          <a:p>
            <a:r>
              <a:rPr lang="es-ES" dirty="0" smtClean="0"/>
              <a:t>Catedrático de Economía Aplicada</a:t>
            </a:r>
          </a:p>
          <a:p>
            <a:r>
              <a:rPr lang="es-ES" dirty="0" smtClean="0"/>
              <a:t>Universidad Complutense de Madrid</a:t>
            </a:r>
          </a:p>
          <a:p>
            <a:r>
              <a:rPr lang="es-ES" dirty="0" smtClean="0"/>
              <a:t>www.alonsojoseantonio.com</a:t>
            </a:r>
            <a:endParaRPr lang="es-ES" dirty="0"/>
          </a:p>
        </p:txBody>
      </p:sp>
    </p:spTree>
    <p:extLst>
      <p:ext uri="{BB962C8B-B14F-4D97-AF65-F5344CB8AC3E}">
        <p14:creationId xmlns:p14="http://schemas.microsoft.com/office/powerpoint/2010/main" val="1032476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Intuiciones más valiosas</a:t>
            </a:r>
            <a:endParaRPr lang="es-ES" dirty="0"/>
          </a:p>
        </p:txBody>
      </p:sp>
      <p:sp>
        <p:nvSpPr>
          <p:cNvPr id="3" name="2 Marcador de contenido"/>
          <p:cNvSpPr>
            <a:spLocks noGrp="1"/>
          </p:cNvSpPr>
          <p:nvPr>
            <p:ph idx="1"/>
          </p:nvPr>
        </p:nvSpPr>
        <p:spPr>
          <a:xfrm>
            <a:off x="457200" y="1268760"/>
            <a:ext cx="8229600" cy="5472608"/>
          </a:xfrm>
        </p:spPr>
        <p:txBody>
          <a:bodyPr>
            <a:normAutofit fontScale="55000" lnSpcReduction="20000"/>
          </a:bodyPr>
          <a:lstStyle/>
          <a:p>
            <a:r>
              <a:rPr lang="es-ES" dirty="0" smtClean="0"/>
              <a:t>1.- La importancia del cambio estructural</a:t>
            </a:r>
          </a:p>
          <a:p>
            <a:pPr lvl="1"/>
            <a:r>
              <a:rPr lang="es-ES" dirty="0" smtClean="0"/>
              <a:t>Comprobación empírica (</a:t>
            </a:r>
            <a:r>
              <a:rPr lang="es-ES" dirty="0" err="1" smtClean="0"/>
              <a:t>Kuznets</a:t>
            </a:r>
            <a:r>
              <a:rPr lang="es-ES" dirty="0" smtClean="0"/>
              <a:t>, 1960; </a:t>
            </a:r>
            <a:r>
              <a:rPr lang="es-ES" dirty="0" err="1" smtClean="0"/>
              <a:t>Chenery</a:t>
            </a:r>
            <a:r>
              <a:rPr lang="es-ES" dirty="0" smtClean="0"/>
              <a:t> y </a:t>
            </a:r>
            <a:r>
              <a:rPr lang="es-ES" dirty="0" err="1" smtClean="0"/>
              <a:t>Syrquin</a:t>
            </a:r>
            <a:r>
              <a:rPr lang="es-ES" dirty="0" smtClean="0"/>
              <a:t>, 1975)</a:t>
            </a:r>
          </a:p>
          <a:p>
            <a:pPr lvl="1"/>
            <a:r>
              <a:rPr lang="es-ES" dirty="0" smtClean="0"/>
              <a:t>Derivación normativa (</a:t>
            </a:r>
            <a:r>
              <a:rPr lang="es-ES" dirty="0" err="1" smtClean="0"/>
              <a:t>Rostow</a:t>
            </a:r>
            <a:r>
              <a:rPr lang="es-ES" dirty="0" smtClean="0"/>
              <a:t>, 1961; Lewis, 1954; </a:t>
            </a:r>
            <a:r>
              <a:rPr lang="es-ES" dirty="0" err="1" smtClean="0"/>
              <a:t>Kaldor</a:t>
            </a:r>
            <a:r>
              <a:rPr lang="es-ES" dirty="0" smtClean="0"/>
              <a:t>, 1967); y analítica (</a:t>
            </a:r>
            <a:r>
              <a:rPr lang="es-ES" dirty="0" err="1" smtClean="0"/>
              <a:t>Baumol</a:t>
            </a:r>
            <a:r>
              <a:rPr lang="es-ES" dirty="0" smtClean="0"/>
              <a:t>, 1967). </a:t>
            </a:r>
          </a:p>
          <a:p>
            <a:pPr lvl="1"/>
            <a:r>
              <a:rPr lang="es-ES" dirty="0" smtClean="0"/>
              <a:t>Recobrado por </a:t>
            </a:r>
            <a:r>
              <a:rPr lang="es-ES" dirty="0" err="1" smtClean="0"/>
              <a:t>Lin</a:t>
            </a:r>
            <a:r>
              <a:rPr lang="es-ES" dirty="0" smtClean="0"/>
              <a:t> (2013) o </a:t>
            </a:r>
            <a:r>
              <a:rPr lang="es-ES" dirty="0" err="1" smtClean="0"/>
              <a:t>Macmillan</a:t>
            </a:r>
            <a:r>
              <a:rPr lang="es-ES" dirty="0" smtClean="0"/>
              <a:t> y </a:t>
            </a:r>
            <a:r>
              <a:rPr lang="es-ES" dirty="0" err="1" smtClean="0"/>
              <a:t>Rodrik</a:t>
            </a:r>
            <a:r>
              <a:rPr lang="es-ES" dirty="0" smtClean="0"/>
              <a:t> (2011) </a:t>
            </a:r>
          </a:p>
          <a:p>
            <a:r>
              <a:rPr lang="es-ES" dirty="0" smtClean="0"/>
              <a:t>2.- La presencia de excedentes sostenidos de mano de obra en un mercado segmentado</a:t>
            </a:r>
          </a:p>
          <a:p>
            <a:pPr lvl="1"/>
            <a:r>
              <a:rPr lang="es-ES" dirty="0" smtClean="0"/>
              <a:t>Modelo de crecimiento con excedente de mano de obra (Lewis, 1954)</a:t>
            </a:r>
          </a:p>
          <a:p>
            <a:pPr lvl="1"/>
            <a:r>
              <a:rPr lang="es-ES" dirty="0" smtClean="0"/>
              <a:t>El desplazamiento  de mano de obra se produce sin costes sobre la capacidad productiva del sector tradicional</a:t>
            </a:r>
          </a:p>
          <a:p>
            <a:pPr lvl="1"/>
            <a:r>
              <a:rPr lang="es-ES" dirty="0" smtClean="0"/>
              <a:t>Recobrado por la modelización del crecimiento de China (Islam and </a:t>
            </a:r>
            <a:r>
              <a:rPr lang="es-ES" dirty="0" err="1" smtClean="0"/>
              <a:t>Yokota</a:t>
            </a:r>
            <a:r>
              <a:rPr lang="es-ES" dirty="0" smtClean="0"/>
              <a:t>, 2008)</a:t>
            </a:r>
          </a:p>
          <a:p>
            <a:r>
              <a:rPr lang="es-ES" dirty="0" smtClean="0"/>
              <a:t>3.- La ubicua presencia de externalidades e indivisibilidades en la inversión</a:t>
            </a:r>
          </a:p>
          <a:p>
            <a:pPr lvl="1"/>
            <a:r>
              <a:rPr lang="es-ES" dirty="0" smtClean="0"/>
              <a:t>Causación acumulativa ligada a economías de aglomeración (</a:t>
            </a:r>
            <a:r>
              <a:rPr lang="es-ES" dirty="0" err="1" smtClean="0"/>
              <a:t>Myrdal</a:t>
            </a:r>
            <a:r>
              <a:rPr lang="es-ES" dirty="0" smtClean="0"/>
              <a:t>, 1957): economía regional (</a:t>
            </a:r>
            <a:r>
              <a:rPr lang="es-ES" dirty="0" err="1" smtClean="0"/>
              <a:t>Fujita</a:t>
            </a:r>
            <a:r>
              <a:rPr lang="es-ES" dirty="0" smtClean="0"/>
              <a:t>, </a:t>
            </a:r>
            <a:r>
              <a:rPr lang="es-ES" dirty="0" err="1" smtClean="0"/>
              <a:t>Krugman</a:t>
            </a:r>
            <a:r>
              <a:rPr lang="es-ES" dirty="0" smtClean="0"/>
              <a:t> y Venables, 2001)</a:t>
            </a:r>
          </a:p>
          <a:p>
            <a:pPr lvl="1"/>
            <a:r>
              <a:rPr lang="es-ES" i="1" dirty="0" err="1" smtClean="0"/>
              <a:t>Linkages</a:t>
            </a:r>
            <a:r>
              <a:rPr lang="es-ES" dirty="0" smtClean="0"/>
              <a:t> entre sectores productivos (</a:t>
            </a:r>
            <a:r>
              <a:rPr lang="es-ES" dirty="0" err="1" smtClean="0"/>
              <a:t>Hirschman</a:t>
            </a:r>
            <a:r>
              <a:rPr lang="es-ES" dirty="0" smtClean="0"/>
              <a:t>, 1958): espacio de producto de </a:t>
            </a:r>
            <a:r>
              <a:rPr lang="es-ES" dirty="0" err="1" smtClean="0"/>
              <a:t>Hausmann</a:t>
            </a:r>
            <a:r>
              <a:rPr lang="es-ES" dirty="0" smtClean="0"/>
              <a:t>, 2007 </a:t>
            </a:r>
          </a:p>
          <a:p>
            <a:pPr lvl="1"/>
            <a:r>
              <a:rPr lang="es-ES" dirty="0" smtClean="0"/>
              <a:t>Big </a:t>
            </a:r>
            <a:r>
              <a:rPr lang="es-ES" dirty="0" err="1" smtClean="0"/>
              <a:t>Push</a:t>
            </a:r>
            <a:r>
              <a:rPr lang="es-ES" dirty="0" smtClean="0"/>
              <a:t> (</a:t>
            </a:r>
            <a:r>
              <a:rPr lang="es-ES" dirty="0" err="1" smtClean="0"/>
              <a:t>Rosenstein</a:t>
            </a:r>
            <a:r>
              <a:rPr lang="es-ES" dirty="0" smtClean="0"/>
              <a:t> </a:t>
            </a:r>
            <a:r>
              <a:rPr lang="es-ES" dirty="0" err="1" smtClean="0"/>
              <a:t>Rodan</a:t>
            </a:r>
            <a:r>
              <a:rPr lang="es-ES" dirty="0" smtClean="0"/>
              <a:t>, 1984): progreso de </a:t>
            </a:r>
            <a:r>
              <a:rPr lang="es-ES" dirty="0" err="1" smtClean="0"/>
              <a:t>Africa</a:t>
            </a:r>
            <a:r>
              <a:rPr lang="es-ES" dirty="0" smtClean="0"/>
              <a:t> (</a:t>
            </a:r>
            <a:r>
              <a:rPr lang="es-ES" dirty="0" err="1" smtClean="0"/>
              <a:t>Sachs</a:t>
            </a:r>
            <a:r>
              <a:rPr lang="es-ES" dirty="0" smtClean="0"/>
              <a:t>, 2005)</a:t>
            </a:r>
          </a:p>
          <a:p>
            <a:r>
              <a:rPr lang="es-ES" dirty="0" smtClean="0"/>
              <a:t>4.- La existencia de múltiples equilibrios</a:t>
            </a:r>
          </a:p>
          <a:p>
            <a:pPr lvl="1"/>
            <a:r>
              <a:rPr lang="es-ES" dirty="0" err="1" smtClean="0"/>
              <a:t>Low-level</a:t>
            </a:r>
            <a:r>
              <a:rPr lang="es-ES" dirty="0" smtClean="0"/>
              <a:t> </a:t>
            </a:r>
            <a:r>
              <a:rPr lang="es-ES" dirty="0" err="1" smtClean="0"/>
              <a:t>equilibrium</a:t>
            </a:r>
            <a:r>
              <a:rPr lang="es-ES" dirty="0" smtClean="0"/>
              <a:t>: equilibrios estables compatibles con otros equilibrios más eficientes</a:t>
            </a:r>
          </a:p>
          <a:p>
            <a:pPr lvl="1"/>
            <a:r>
              <a:rPr lang="es-ES" dirty="0" smtClean="0"/>
              <a:t>Resistencia a la estabilidad local (</a:t>
            </a:r>
            <a:r>
              <a:rPr lang="es-ES" dirty="0" err="1" smtClean="0"/>
              <a:t>Leibenstein</a:t>
            </a:r>
            <a:r>
              <a:rPr lang="es-ES" dirty="0" smtClean="0"/>
              <a:t>, 1954); círculos viciosos de pobreza (</a:t>
            </a:r>
            <a:r>
              <a:rPr lang="es-ES" dirty="0" err="1" smtClean="0"/>
              <a:t>Nurkse</a:t>
            </a:r>
            <a:r>
              <a:rPr lang="es-ES" dirty="0" smtClean="0"/>
              <a:t>, 1957); </a:t>
            </a:r>
            <a:r>
              <a:rPr lang="es-ES" dirty="0" err="1" smtClean="0"/>
              <a:t>big</a:t>
            </a:r>
            <a:r>
              <a:rPr lang="es-ES" dirty="0" smtClean="0"/>
              <a:t> </a:t>
            </a:r>
            <a:r>
              <a:rPr lang="es-ES" dirty="0" err="1" smtClean="0"/>
              <a:t>push</a:t>
            </a:r>
            <a:r>
              <a:rPr lang="es-ES" dirty="0" smtClean="0"/>
              <a:t> (</a:t>
            </a:r>
            <a:r>
              <a:rPr lang="es-ES" dirty="0" err="1" smtClean="0"/>
              <a:t>Rosenstein</a:t>
            </a:r>
            <a:r>
              <a:rPr lang="es-ES" dirty="0" smtClean="0"/>
              <a:t> </a:t>
            </a:r>
            <a:r>
              <a:rPr lang="es-ES" dirty="0" err="1" smtClean="0"/>
              <a:t>Rodan</a:t>
            </a:r>
            <a:r>
              <a:rPr lang="es-ES" dirty="0" smtClean="0"/>
              <a:t>, 1943)   </a:t>
            </a:r>
            <a:endParaRPr lang="es-ES" dirty="0"/>
          </a:p>
        </p:txBody>
      </p:sp>
    </p:spTree>
    <p:extLst>
      <p:ext uri="{BB962C8B-B14F-4D97-AF65-F5344CB8AC3E}">
        <p14:creationId xmlns:p14="http://schemas.microsoft.com/office/powerpoint/2010/main" val="3334701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Consecuencias</a:t>
            </a:r>
            <a:endParaRPr lang="es-ES" dirty="0"/>
          </a:p>
        </p:txBody>
      </p:sp>
      <p:sp>
        <p:nvSpPr>
          <p:cNvPr id="3" name="2 Marcador de contenido"/>
          <p:cNvSpPr>
            <a:spLocks noGrp="1"/>
          </p:cNvSpPr>
          <p:nvPr>
            <p:ph idx="1"/>
          </p:nvPr>
        </p:nvSpPr>
        <p:spPr/>
        <p:txBody>
          <a:bodyPr>
            <a:normAutofit fontScale="70000" lnSpcReduction="20000"/>
          </a:bodyPr>
          <a:lstStyle/>
          <a:p>
            <a:r>
              <a:rPr lang="es-ES" dirty="0" smtClean="0"/>
              <a:t>Trampas de pobreza que se presentan de forma ubicua y simultánea, lo que dificulta el diseño de la política económica</a:t>
            </a:r>
          </a:p>
          <a:p>
            <a:r>
              <a:rPr lang="es-ES" dirty="0" smtClean="0"/>
              <a:t>Da lugar a la existencia de equilibrios múltiples, lo que implica que</a:t>
            </a:r>
          </a:p>
          <a:p>
            <a:pPr lvl="1"/>
            <a:r>
              <a:rPr lang="es-ES" dirty="0" smtClean="0"/>
              <a:t>Las condiciones de las que se parte cobran gran importancia</a:t>
            </a:r>
          </a:p>
          <a:p>
            <a:pPr lvl="1"/>
            <a:r>
              <a:rPr lang="es-ES" dirty="0" smtClean="0"/>
              <a:t>Los efectos de las políticas económicas pueden verse amplificados (o a la inversa)</a:t>
            </a:r>
          </a:p>
          <a:p>
            <a:pPr lvl="1"/>
            <a:r>
              <a:rPr lang="es-ES" dirty="0" smtClean="0"/>
              <a:t>Los desplazamiento dosificados pueden lograr resultados que no son sostenibles</a:t>
            </a:r>
          </a:p>
          <a:p>
            <a:r>
              <a:rPr lang="es-ES" dirty="0" smtClean="0"/>
              <a:t>El hecho de que cada economía transite hacia un equilibrio diferente implica que no existe una política óptima universal: no es un problema solo de las “dosis”, sino de la propia receta (</a:t>
            </a:r>
            <a:r>
              <a:rPr lang="es-ES" dirty="0" err="1" smtClean="0"/>
              <a:t>Rodrik</a:t>
            </a:r>
            <a:r>
              <a:rPr lang="es-ES" dirty="0" smtClean="0"/>
              <a:t>, 2007)</a:t>
            </a:r>
          </a:p>
          <a:p>
            <a:r>
              <a:rPr lang="es-ES" dirty="0" smtClean="0"/>
              <a:t>Problemas en el trabajo empírico por el tipo de relaciones que presuponen (circulares y no lineales), que son difíciles de traducir a los procedimientos más habituales de estimación</a:t>
            </a:r>
            <a:endParaRPr lang="es-ES" dirty="0"/>
          </a:p>
        </p:txBody>
      </p:sp>
    </p:spTree>
    <p:extLst>
      <p:ext uri="{BB962C8B-B14F-4D97-AF65-F5344CB8AC3E}">
        <p14:creationId xmlns:p14="http://schemas.microsoft.com/office/powerpoint/2010/main" val="2751787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3.1.- nuevas tendencias (1): trampas de pobreza</a:t>
            </a:r>
            <a:endParaRPr lang="es-ES" dirty="0"/>
          </a:p>
        </p:txBody>
      </p:sp>
      <p:sp>
        <p:nvSpPr>
          <p:cNvPr id="3" name="2 Marcador de texto"/>
          <p:cNvSpPr>
            <a:spLocks noGrp="1"/>
          </p:cNvSpPr>
          <p:nvPr>
            <p:ph type="body" idx="1"/>
          </p:nvPr>
        </p:nvSpPr>
        <p:spPr/>
        <p:txBody>
          <a:bodyPr/>
          <a:lstStyle/>
          <a:p>
            <a:endParaRPr lang="es-ES"/>
          </a:p>
        </p:txBody>
      </p:sp>
    </p:spTree>
    <p:extLst>
      <p:ext uri="{BB962C8B-B14F-4D97-AF65-F5344CB8AC3E}">
        <p14:creationId xmlns:p14="http://schemas.microsoft.com/office/powerpoint/2010/main" val="2436692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Las trampas de pobreza</a:t>
            </a:r>
            <a:endParaRPr lang="es-ES" dirty="0"/>
          </a:p>
        </p:txBody>
      </p:sp>
      <p:sp>
        <p:nvSpPr>
          <p:cNvPr id="3" name="2 Marcador de contenido"/>
          <p:cNvSpPr>
            <a:spLocks noGrp="1"/>
          </p:cNvSpPr>
          <p:nvPr>
            <p:ph idx="1"/>
          </p:nvPr>
        </p:nvSpPr>
        <p:spPr>
          <a:xfrm>
            <a:off x="457200" y="1600200"/>
            <a:ext cx="8229600" cy="4781128"/>
          </a:xfrm>
        </p:spPr>
        <p:txBody>
          <a:bodyPr>
            <a:normAutofit fontScale="62500" lnSpcReduction="20000"/>
          </a:bodyPr>
          <a:lstStyle/>
          <a:p>
            <a:r>
              <a:rPr lang="es-ES" dirty="0" smtClean="0"/>
              <a:t>Análisis de la etiología de las trampas de pobreza y esfuerzo en su modelación (</a:t>
            </a:r>
            <a:r>
              <a:rPr lang="es-ES" dirty="0" err="1" smtClean="0"/>
              <a:t>Azariades</a:t>
            </a:r>
            <a:r>
              <a:rPr lang="es-ES" dirty="0" smtClean="0"/>
              <a:t>, 2006; </a:t>
            </a:r>
            <a:r>
              <a:rPr lang="es-ES" dirty="0" err="1" smtClean="0"/>
              <a:t>Bowles</a:t>
            </a:r>
            <a:r>
              <a:rPr lang="es-ES" dirty="0" smtClean="0"/>
              <a:t> et al., 2006)</a:t>
            </a:r>
          </a:p>
          <a:p>
            <a:r>
              <a:rPr lang="es-ES" dirty="0" smtClean="0"/>
              <a:t>Tres grandes modelos</a:t>
            </a:r>
          </a:p>
          <a:p>
            <a:pPr lvl="1"/>
            <a:r>
              <a:rPr lang="es-ES" dirty="0" smtClean="0"/>
              <a:t>Externalidades y rendimientos crecientes localizados (</a:t>
            </a:r>
            <a:r>
              <a:rPr lang="es-ES" i="1" dirty="0" err="1"/>
              <a:t>t</a:t>
            </a:r>
            <a:r>
              <a:rPr lang="es-ES" i="1" dirty="0" err="1" smtClean="0"/>
              <a:t>hresholds</a:t>
            </a:r>
            <a:r>
              <a:rPr lang="es-ES" i="1" dirty="0" smtClean="0"/>
              <a:t> </a:t>
            </a:r>
            <a:r>
              <a:rPr lang="es-ES" i="1" dirty="0" err="1" smtClean="0"/>
              <a:t>models</a:t>
            </a:r>
            <a:r>
              <a:rPr lang="es-ES" i="1" dirty="0" smtClean="0"/>
              <a:t> of </a:t>
            </a:r>
            <a:r>
              <a:rPr lang="es-ES" i="1" dirty="0" err="1" smtClean="0"/>
              <a:t>poverty</a:t>
            </a:r>
            <a:r>
              <a:rPr lang="es-ES" dirty="0" smtClean="0"/>
              <a:t>)</a:t>
            </a:r>
          </a:p>
          <a:p>
            <a:pPr lvl="1"/>
            <a:r>
              <a:rPr lang="es-ES" dirty="0" smtClean="0"/>
              <a:t>Problemas de coordinación que afectan a la acción colectiva (</a:t>
            </a:r>
            <a:r>
              <a:rPr lang="es-ES" i="1" dirty="0" err="1" smtClean="0"/>
              <a:t>institutions</a:t>
            </a:r>
            <a:r>
              <a:rPr lang="es-ES" i="1" dirty="0" smtClean="0"/>
              <a:t> as </a:t>
            </a:r>
            <a:r>
              <a:rPr lang="es-ES" i="1" dirty="0" err="1" smtClean="0"/>
              <a:t>poverty</a:t>
            </a:r>
            <a:r>
              <a:rPr lang="es-ES" i="1" dirty="0" smtClean="0"/>
              <a:t> </a:t>
            </a:r>
            <a:r>
              <a:rPr lang="es-ES" i="1" dirty="0" err="1" smtClean="0"/>
              <a:t>trap</a:t>
            </a:r>
            <a:r>
              <a:rPr lang="es-ES" dirty="0" smtClean="0"/>
              <a:t>)</a:t>
            </a:r>
          </a:p>
          <a:p>
            <a:pPr lvl="1"/>
            <a:r>
              <a:rPr lang="es-ES" dirty="0" smtClean="0"/>
              <a:t>Efectos de vecindad que condicionan el comportamiento agregado (</a:t>
            </a:r>
            <a:r>
              <a:rPr lang="es-ES" i="1" dirty="0" err="1" smtClean="0"/>
              <a:t>neighborhood</a:t>
            </a:r>
            <a:r>
              <a:rPr lang="es-ES" i="1" dirty="0" smtClean="0"/>
              <a:t> </a:t>
            </a:r>
            <a:r>
              <a:rPr lang="es-ES" i="1" dirty="0" err="1" smtClean="0"/>
              <a:t>effects</a:t>
            </a:r>
            <a:r>
              <a:rPr lang="es-ES" dirty="0" smtClean="0"/>
              <a:t>)</a:t>
            </a:r>
          </a:p>
          <a:p>
            <a:r>
              <a:rPr lang="es-ES" dirty="0" smtClean="0"/>
              <a:t>Algunos casos:</a:t>
            </a:r>
          </a:p>
          <a:p>
            <a:pPr lvl="1"/>
            <a:r>
              <a:rPr lang="es-ES" dirty="0" smtClean="0"/>
              <a:t>Contagio social: corrupción (</a:t>
            </a:r>
            <a:r>
              <a:rPr lang="es-ES" dirty="0" err="1" smtClean="0"/>
              <a:t>Bhardan</a:t>
            </a:r>
            <a:r>
              <a:rPr lang="es-ES" dirty="0" smtClean="0"/>
              <a:t> et al., 2000)</a:t>
            </a:r>
          </a:p>
          <a:p>
            <a:pPr lvl="1"/>
            <a:r>
              <a:rPr lang="es-ES" dirty="0" smtClean="0"/>
              <a:t>Comportamiento endógeno de la fertilidad (Becker, Murphy y </a:t>
            </a:r>
            <a:r>
              <a:rPr lang="es-ES" dirty="0" err="1" smtClean="0"/>
              <a:t>Tamura</a:t>
            </a:r>
            <a:r>
              <a:rPr lang="es-ES" dirty="0" smtClean="0"/>
              <a:t>, 1990)</a:t>
            </a:r>
          </a:p>
          <a:p>
            <a:pPr lvl="1"/>
            <a:r>
              <a:rPr lang="es-ES" dirty="0" smtClean="0"/>
              <a:t>Baja sustitución técnica entre capital y trabajo en niveles bajos de renta (De la Croix y Michel, 2002)</a:t>
            </a:r>
          </a:p>
          <a:p>
            <a:pPr lvl="1"/>
            <a:r>
              <a:rPr lang="es-ES" dirty="0" smtClean="0"/>
              <a:t>Rendimientos dinámicos de escala (especialmente en conocimiento y capital humano) (Matsuyama, 2002)</a:t>
            </a:r>
          </a:p>
          <a:p>
            <a:pPr lvl="1"/>
            <a:r>
              <a:rPr lang="es-ES" dirty="0" smtClean="0"/>
              <a:t>Especialización y demandas recíprocas (Murphy et al., 1989)</a:t>
            </a:r>
          </a:p>
          <a:p>
            <a:pPr lvl="1"/>
            <a:r>
              <a:rPr lang="es-ES" dirty="0" smtClean="0"/>
              <a:t>Diversificación financiera y riesgo (Saint-Paul, 1992)</a:t>
            </a:r>
            <a:endParaRPr lang="es-ES" dirty="0"/>
          </a:p>
        </p:txBody>
      </p:sp>
    </p:spTree>
    <p:extLst>
      <p:ext uri="{BB962C8B-B14F-4D97-AF65-F5344CB8AC3E}">
        <p14:creationId xmlns:p14="http://schemas.microsoft.com/office/powerpoint/2010/main" val="3771572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p:spPr>
        <p:txBody>
          <a:bodyPr>
            <a:normAutofit fontScale="90000"/>
          </a:bodyPr>
          <a:lstStyle/>
          <a:p>
            <a:r>
              <a:rPr lang="es-ES" sz="3600" dirty="0" smtClean="0"/>
              <a:t>Ejemplo del modo de hacer economía: un modelo de Big </a:t>
            </a:r>
            <a:r>
              <a:rPr lang="es-ES" sz="3600" dirty="0" err="1" smtClean="0"/>
              <a:t>Push</a:t>
            </a:r>
            <a:r>
              <a:rPr lang="es-ES" sz="3600" dirty="0" smtClean="0"/>
              <a:t> (Murphy et al., 1989)</a:t>
            </a:r>
            <a:endParaRPr lang="es-ES" sz="3600" dirty="0"/>
          </a:p>
        </p:txBody>
      </p:sp>
      <p:graphicFrame>
        <p:nvGraphicFramePr>
          <p:cNvPr id="1035" name="Object 11"/>
          <p:cNvGraphicFramePr>
            <a:graphicFrameLocks noChangeAspect="1"/>
          </p:cNvGraphicFramePr>
          <p:nvPr/>
        </p:nvGraphicFramePr>
        <p:xfrm>
          <a:off x="1259632" y="1262082"/>
          <a:ext cx="6408712" cy="5595918"/>
        </p:xfrm>
        <a:graphic>
          <a:graphicData uri="http://schemas.openxmlformats.org/presentationml/2006/ole">
            <mc:AlternateContent xmlns:mc="http://schemas.openxmlformats.org/markup-compatibility/2006">
              <mc:Choice xmlns:v="urn:schemas-microsoft-com:vml" Requires="v">
                <p:oleObj spid="_x0000_s1036" name="Documento" r:id="rId4" imgW="5432079" imgH="4743519" progId="Word.Document.12">
                  <p:embed/>
                </p:oleObj>
              </mc:Choice>
              <mc:Fallback>
                <p:oleObj name="Documento" r:id="rId4" imgW="5432079" imgH="4743519" progId="Word.Document.12">
                  <p:embed/>
                  <p:pic>
                    <p:nvPicPr>
                      <p:cNvPr id="0"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9632" y="1262082"/>
                        <a:ext cx="6408712" cy="5595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106"/>
          </a:xfrm>
        </p:spPr>
        <p:txBody>
          <a:bodyPr>
            <a:normAutofit/>
          </a:bodyPr>
          <a:lstStyle/>
          <a:p>
            <a:r>
              <a:rPr lang="es-ES" sz="3600" dirty="0" smtClean="0"/>
              <a:t>modelo de Big </a:t>
            </a:r>
            <a:r>
              <a:rPr lang="es-ES" sz="3600" dirty="0" err="1" smtClean="0"/>
              <a:t>Push</a:t>
            </a:r>
            <a:r>
              <a:rPr lang="es-ES" sz="3600" dirty="0" smtClean="0"/>
              <a:t> (Murphy et al., 1989)</a:t>
            </a:r>
            <a:endParaRPr lang="es-ES" sz="3600" dirty="0"/>
          </a:p>
        </p:txBody>
      </p:sp>
      <p:graphicFrame>
        <p:nvGraphicFramePr>
          <p:cNvPr id="45061" name="Object 5"/>
          <p:cNvGraphicFramePr>
            <a:graphicFrameLocks noChangeAspect="1"/>
          </p:cNvGraphicFramePr>
          <p:nvPr/>
        </p:nvGraphicFramePr>
        <p:xfrm>
          <a:off x="1074048" y="1416050"/>
          <a:ext cx="6666304" cy="4940312"/>
        </p:xfrm>
        <a:graphic>
          <a:graphicData uri="http://schemas.openxmlformats.org/presentationml/2006/ole">
            <mc:AlternateContent xmlns:mc="http://schemas.openxmlformats.org/markup-compatibility/2006">
              <mc:Choice xmlns:v="urn:schemas-microsoft-com:vml" Requires="v">
                <p:oleObj spid="_x0000_s45062" name="Documento" r:id="rId4" imgW="5432079" imgH="4026375" progId="Word.Document.12">
                  <p:embed/>
                </p:oleObj>
              </mc:Choice>
              <mc:Fallback>
                <p:oleObj name="Documento" r:id="rId4" imgW="5432079" imgH="4026375" progId="Word.Document.12">
                  <p:embed/>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4048" y="1416050"/>
                        <a:ext cx="6666304" cy="494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94122"/>
          </a:xfrm>
        </p:spPr>
        <p:txBody>
          <a:bodyPr>
            <a:normAutofit/>
          </a:bodyPr>
          <a:lstStyle/>
          <a:p>
            <a:r>
              <a:rPr lang="es-ES" sz="3600" dirty="0" smtClean="0"/>
              <a:t>modelo de Big </a:t>
            </a:r>
            <a:r>
              <a:rPr lang="es-ES" sz="3600" dirty="0" err="1" smtClean="0"/>
              <a:t>Push</a:t>
            </a:r>
            <a:r>
              <a:rPr lang="es-ES" sz="3600" dirty="0" smtClean="0"/>
              <a:t> (Murphy et al., 1989)</a:t>
            </a:r>
            <a:endParaRPr lang="es-ES" sz="3600" dirty="0"/>
          </a:p>
        </p:txBody>
      </p:sp>
      <p:graphicFrame>
        <p:nvGraphicFramePr>
          <p:cNvPr id="46085" name="Object 5"/>
          <p:cNvGraphicFramePr>
            <a:graphicFrameLocks noChangeAspect="1"/>
          </p:cNvGraphicFramePr>
          <p:nvPr/>
        </p:nvGraphicFramePr>
        <p:xfrm>
          <a:off x="932528" y="1412776"/>
          <a:ext cx="7151780" cy="3960440"/>
        </p:xfrm>
        <a:graphic>
          <a:graphicData uri="http://schemas.openxmlformats.org/presentationml/2006/ole">
            <mc:AlternateContent xmlns:mc="http://schemas.openxmlformats.org/markup-compatibility/2006">
              <mc:Choice xmlns:v="urn:schemas-microsoft-com:vml" Requires="v">
                <p:oleObj spid="_x0000_s46086" name="Documento" r:id="rId4" imgW="5432079" imgH="3008981" progId="Word.Document.12">
                  <p:embed/>
                </p:oleObj>
              </mc:Choice>
              <mc:Fallback>
                <p:oleObj name="Documento" r:id="rId4" imgW="5432079" imgH="3008981" progId="Word.Document.12">
                  <p:embed/>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2528" y="1412776"/>
                        <a:ext cx="7151780" cy="3960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3.2.- Nuevas tendencias (2): instituciones</a:t>
            </a:r>
            <a:endParaRPr lang="es-ES" dirty="0"/>
          </a:p>
        </p:txBody>
      </p:sp>
      <p:sp>
        <p:nvSpPr>
          <p:cNvPr id="3" name="2 Marcador de texto"/>
          <p:cNvSpPr>
            <a:spLocks noGrp="1"/>
          </p:cNvSpPr>
          <p:nvPr>
            <p:ph type="body" idx="1"/>
          </p:nvPr>
        </p:nvSpPr>
        <p:spPr/>
        <p:txBody>
          <a:bodyPr/>
          <a:lstStyle/>
          <a:p>
            <a:endParaRPr lang="es-ES"/>
          </a:p>
        </p:txBody>
      </p:sp>
    </p:spTree>
    <p:extLst>
      <p:ext uri="{BB962C8B-B14F-4D97-AF65-F5344CB8AC3E}">
        <p14:creationId xmlns:p14="http://schemas.microsoft.com/office/powerpoint/2010/main" val="16457650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fontScale="90000"/>
          </a:bodyPr>
          <a:lstStyle/>
          <a:p>
            <a:r>
              <a:rPr lang="es-ES" dirty="0" smtClean="0"/>
              <a:t>Teoría del desarrollo: evolución de paradigmas</a:t>
            </a:r>
            <a:endParaRPr lang="es-ES" dirty="0"/>
          </a:p>
        </p:txBody>
      </p:sp>
      <p:sp>
        <p:nvSpPr>
          <p:cNvPr id="4" name="3 Marcador de contenido"/>
          <p:cNvSpPr>
            <a:spLocks noGrp="1"/>
          </p:cNvSpPr>
          <p:nvPr>
            <p:ph idx="1"/>
          </p:nvPr>
        </p:nvSpPr>
        <p:spPr/>
        <p:txBody>
          <a:bodyPr>
            <a:normAutofit fontScale="77500" lnSpcReduction="20000"/>
          </a:bodyPr>
          <a:lstStyle/>
          <a:p>
            <a:r>
              <a:rPr lang="es-ES" dirty="0" smtClean="0"/>
              <a:t>50s/60s/70s:  Núcleo fundacional de la teoría del desarrollo: Los países son pobres porque no son capaces de generar el ahorro requerido para invertir (</a:t>
            </a:r>
            <a:r>
              <a:rPr lang="es-ES" i="1" dirty="0" err="1" smtClean="0"/>
              <a:t>financial</a:t>
            </a:r>
            <a:r>
              <a:rPr lang="es-ES" i="1" dirty="0" smtClean="0"/>
              <a:t> gap</a:t>
            </a:r>
            <a:r>
              <a:rPr lang="es-ES" dirty="0" smtClean="0"/>
              <a:t>)</a:t>
            </a:r>
          </a:p>
          <a:p>
            <a:endParaRPr lang="es-ES" dirty="0" smtClean="0"/>
          </a:p>
          <a:p>
            <a:r>
              <a:rPr lang="es-ES" dirty="0" smtClean="0"/>
              <a:t> 80s/90s: Consenso de Washington: Los países son pobres porque no aplican las políticas correctas (que son las mismas que las de los países desarrollados) (</a:t>
            </a:r>
            <a:r>
              <a:rPr lang="es-ES" i="1" dirty="0" err="1" smtClean="0"/>
              <a:t>policy</a:t>
            </a:r>
            <a:r>
              <a:rPr lang="es-ES" i="1" dirty="0" smtClean="0"/>
              <a:t> gap</a:t>
            </a:r>
            <a:r>
              <a:rPr lang="es-ES" dirty="0" smtClean="0"/>
              <a:t>)</a:t>
            </a:r>
          </a:p>
          <a:p>
            <a:endParaRPr lang="es-ES" dirty="0" smtClean="0"/>
          </a:p>
          <a:p>
            <a:r>
              <a:rPr lang="es-ES" dirty="0" smtClean="0"/>
              <a:t>90s/00s: Los países son pobres porque carecen del marco institucional requerido para promover el desarrollo (</a:t>
            </a:r>
            <a:r>
              <a:rPr lang="es-ES" i="1" dirty="0" smtClean="0"/>
              <a:t>institucional gap</a:t>
            </a:r>
            <a:r>
              <a:rPr lang="es-ES" dirty="0" smtClean="0"/>
              <a:t>)</a:t>
            </a:r>
          </a:p>
          <a:p>
            <a:endParaRPr lang="es-ES" dirty="0"/>
          </a:p>
        </p:txBody>
      </p:sp>
    </p:spTree>
    <p:extLst>
      <p:ext uri="{BB962C8B-B14F-4D97-AF65-F5344CB8AC3E}">
        <p14:creationId xmlns:p14="http://schemas.microsoft.com/office/powerpoint/2010/main" val="1770118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smtClean="0"/>
              <a:t>Consequencias</a:t>
            </a:r>
            <a:endParaRPr lang="es-ES" dirty="0"/>
          </a:p>
        </p:txBody>
      </p:sp>
      <p:sp>
        <p:nvSpPr>
          <p:cNvPr id="3" name="2 Marcador de contenido"/>
          <p:cNvSpPr>
            <a:spLocks noGrp="1"/>
          </p:cNvSpPr>
          <p:nvPr>
            <p:ph idx="1"/>
          </p:nvPr>
        </p:nvSpPr>
        <p:spPr/>
        <p:txBody>
          <a:bodyPr>
            <a:normAutofit/>
          </a:bodyPr>
          <a:lstStyle/>
          <a:p>
            <a:r>
              <a:rPr lang="es-ES" sz="2400" dirty="0" smtClean="0"/>
              <a:t>En un mundo con: </a:t>
            </a:r>
          </a:p>
          <a:p>
            <a:pPr lvl="1"/>
            <a:r>
              <a:rPr lang="es-ES" sz="2000" dirty="0" smtClean="0"/>
              <a:t>i) agentes de decisión no coordinada, pero con interdependencias; </a:t>
            </a:r>
          </a:p>
          <a:p>
            <a:pPr lvl="1"/>
            <a:r>
              <a:rPr lang="es-ES" sz="2000" dirty="0" smtClean="0"/>
              <a:t>ii) con limitada racionalidad y en el que rige el principio de reflexividad; </a:t>
            </a:r>
          </a:p>
          <a:p>
            <a:pPr lvl="1"/>
            <a:r>
              <a:rPr lang="es-ES" sz="2000" dirty="0" smtClean="0"/>
              <a:t>iii) fricciones y costes de transacción; y </a:t>
            </a:r>
          </a:p>
          <a:p>
            <a:pPr lvl="1"/>
            <a:r>
              <a:rPr lang="es-ES" sz="2000" dirty="0" smtClean="0"/>
              <a:t>iii) sucesos imprevisibles, </a:t>
            </a:r>
          </a:p>
          <a:p>
            <a:pPr marL="457200" lvl="1" indent="0">
              <a:buNone/>
            </a:pPr>
            <a:r>
              <a:rPr lang="es-ES" sz="2000" dirty="0" smtClean="0"/>
              <a:t>Es necesario promover una estructura de interacción social que resulte más predecible, para reducir la incertidumbre y facilitar la coordinación</a:t>
            </a:r>
          </a:p>
          <a:p>
            <a:r>
              <a:rPr lang="es-ES" sz="2400" dirty="0" smtClean="0"/>
              <a:t>El modo en que los humanos tratan de hacer esto es a través de la generación de rutinas, que son socialmente compartidas</a:t>
            </a:r>
          </a:p>
          <a:p>
            <a:r>
              <a:rPr lang="es-ES" sz="2400" dirty="0" smtClean="0"/>
              <a:t>Tanto los modelos mentales como las instituciones constituyen el resultados de estos esfuerzos por crear rutinas</a:t>
            </a:r>
            <a:endParaRPr lang="es-ES" sz="2400" dirty="0"/>
          </a:p>
        </p:txBody>
      </p:sp>
    </p:spTree>
    <p:extLst>
      <p:ext uri="{BB962C8B-B14F-4D97-AF65-F5344CB8AC3E}">
        <p14:creationId xmlns:p14="http://schemas.microsoft.com/office/powerpoint/2010/main" val="1200248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Cambiante peso de la </a:t>
            </a:r>
            <a:r>
              <a:rPr lang="es-ES" dirty="0" err="1" smtClean="0"/>
              <a:t>macrodinámica</a:t>
            </a:r>
            <a:r>
              <a:rPr lang="es-ES" dirty="0" smtClean="0"/>
              <a:t> en la agenda investigadora</a:t>
            </a:r>
            <a:endParaRPr lang="es-ES" dirty="0"/>
          </a:p>
        </p:txBody>
      </p:sp>
      <p:sp>
        <p:nvSpPr>
          <p:cNvPr id="3" name="2 Marcador de contenido"/>
          <p:cNvSpPr>
            <a:spLocks noGrp="1"/>
          </p:cNvSpPr>
          <p:nvPr>
            <p:ph idx="1"/>
          </p:nvPr>
        </p:nvSpPr>
        <p:spPr/>
        <p:txBody>
          <a:bodyPr>
            <a:normAutofit fontScale="70000" lnSpcReduction="20000"/>
          </a:bodyPr>
          <a:lstStyle/>
          <a:p>
            <a:r>
              <a:rPr lang="es-ES" dirty="0" smtClean="0"/>
              <a:t>1.- La explicación del progreso material de los países: en el centro de los fundadores del pensamiento económico (hasta tercer tercio del siglo XIX)</a:t>
            </a:r>
          </a:p>
          <a:p>
            <a:r>
              <a:rPr lang="es-ES" dirty="0" smtClean="0"/>
              <a:t>2.- La revolución </a:t>
            </a:r>
            <a:r>
              <a:rPr lang="es-ES" dirty="0" err="1" smtClean="0"/>
              <a:t>marginalista</a:t>
            </a:r>
            <a:r>
              <a:rPr lang="es-ES" dirty="0" smtClean="0"/>
              <a:t> y el desplazamiento del centro de la investigación a las funciones de decisión de los agentes y a las condiciones del equilibrio del mercado (hasta 1950)</a:t>
            </a:r>
          </a:p>
          <a:p>
            <a:r>
              <a:rPr lang="es-ES" dirty="0" smtClean="0"/>
              <a:t>3.- Recobrado interés en la explicación de la dinámica agregada de progreso (desde 1950). Dos tradiciones diferenciadas:</a:t>
            </a:r>
          </a:p>
          <a:p>
            <a:pPr lvl="1"/>
            <a:r>
              <a:rPr lang="es-ES" dirty="0" smtClean="0"/>
              <a:t>Teoría del crecimiento: búsqueda de una explicación universal y recurso a los modelos como base para el progreso teórico</a:t>
            </a:r>
          </a:p>
          <a:p>
            <a:pPr lvl="1"/>
            <a:r>
              <a:rPr lang="es-ES" dirty="0" smtClean="0"/>
              <a:t>Teoría del desarrollo: relevancia del análisis de las restricciones que afectan a los países en desarrollo y recurso a una argumentación más verbalizada</a:t>
            </a:r>
          </a:p>
          <a:p>
            <a:r>
              <a:rPr lang="es-ES" dirty="0" smtClean="0"/>
              <a:t>4.- Convergencia entre ambas tradiciones: fertilización mutua (desde la década de los noventa)</a:t>
            </a:r>
            <a:endParaRPr lang="es-ES" dirty="0"/>
          </a:p>
        </p:txBody>
      </p:sp>
    </p:spTree>
    <p:extLst>
      <p:ext uri="{BB962C8B-B14F-4D97-AF65-F5344CB8AC3E}">
        <p14:creationId xmlns:p14="http://schemas.microsoft.com/office/powerpoint/2010/main" val="26404964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Enfoque general</a:t>
            </a:r>
            <a:endParaRPr lang="es-ES" dirty="0"/>
          </a:p>
        </p:txBody>
      </p:sp>
      <p:sp>
        <p:nvSpPr>
          <p:cNvPr id="3" name="2 Marcador de contenido"/>
          <p:cNvSpPr>
            <a:spLocks noGrp="1"/>
          </p:cNvSpPr>
          <p:nvPr>
            <p:ph idx="1"/>
          </p:nvPr>
        </p:nvSpPr>
        <p:spPr>
          <a:xfrm>
            <a:off x="457200" y="1412776"/>
            <a:ext cx="8229600" cy="4713387"/>
          </a:xfrm>
        </p:spPr>
        <p:txBody>
          <a:bodyPr>
            <a:normAutofit fontScale="55000" lnSpcReduction="20000"/>
          </a:bodyPr>
          <a:lstStyle/>
          <a:p>
            <a:endParaRPr lang="es-ES" dirty="0" smtClean="0"/>
          </a:p>
          <a:p>
            <a:r>
              <a:rPr lang="es-ES" dirty="0" smtClean="0"/>
              <a:t>Las instituciones son estructuras complejas compuestas de elementos simbólicos, actividades y relaciones sociales y de recursos materiales.</a:t>
            </a:r>
          </a:p>
          <a:p>
            <a:r>
              <a:rPr lang="es-ES" dirty="0" smtClean="0"/>
              <a:t>Desempeñan las siguientes funciones:</a:t>
            </a:r>
          </a:p>
          <a:p>
            <a:pPr lvl="1"/>
            <a:r>
              <a:rPr lang="es-ES" dirty="0" smtClean="0"/>
              <a:t>Las instituciones imponen restricciones al comportamiento social, a través del establecimiento de reglas, de su seguimiento y sanción: tienen pues una </a:t>
            </a:r>
            <a:r>
              <a:rPr lang="es-ES" i="1" dirty="0" smtClean="0"/>
              <a:t>función regulativa</a:t>
            </a:r>
          </a:p>
          <a:p>
            <a:pPr lvl="1"/>
            <a:r>
              <a:rPr lang="es-ES" dirty="0" smtClean="0"/>
              <a:t>Las instituciones implican sistemas normativos que prescriben lo deseable (normas y valores): </a:t>
            </a:r>
            <a:r>
              <a:rPr lang="es-ES" i="1" dirty="0" smtClean="0"/>
              <a:t>función normativa</a:t>
            </a:r>
          </a:p>
          <a:p>
            <a:pPr lvl="1"/>
            <a:r>
              <a:rPr lang="es-ES" dirty="0" smtClean="0"/>
              <a:t>Las instituciones median entre el entorno y los individuos, permitiéndoles interpretar lo que sucede: </a:t>
            </a:r>
            <a:r>
              <a:rPr lang="es-ES" i="1" dirty="0" smtClean="0"/>
              <a:t>función cognitiva</a:t>
            </a:r>
          </a:p>
          <a:p>
            <a:r>
              <a:rPr lang="es-ES" dirty="0" smtClean="0"/>
              <a:t>Cada una de estas funciones tiene sus especificidades (nivel y marco temporal en el que operan). Puede haber conflicto entre ellas, pero una institución estará más consolidada cuando hay coherencia entre los tres pilares</a:t>
            </a:r>
          </a:p>
          <a:p>
            <a:r>
              <a:rPr lang="es-ES" dirty="0" smtClean="0"/>
              <a:t>La estructura institucional define incentivos y penalizaciones, articula el comportamiento social y posibilita la acción colectiva, condicionando los resultados económicos</a:t>
            </a:r>
          </a:p>
          <a:p>
            <a:r>
              <a:rPr lang="es-ES" dirty="0" smtClean="0"/>
              <a:t>Respuesta internacional: generación de bases de datos con indicadores de diferente nivel de calidad y alcance</a:t>
            </a:r>
          </a:p>
        </p:txBody>
      </p:sp>
    </p:spTree>
    <p:extLst>
      <p:ext uri="{BB962C8B-B14F-4D97-AF65-F5344CB8AC3E}">
        <p14:creationId xmlns:p14="http://schemas.microsoft.com/office/powerpoint/2010/main" val="9419038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Dos grandes líneas de trabajo (no incompatibles)</a:t>
            </a:r>
            <a:endParaRPr lang="es-ES" dirty="0"/>
          </a:p>
        </p:txBody>
      </p:sp>
      <p:sp>
        <p:nvSpPr>
          <p:cNvPr id="3" name="2 Marcador de contenido"/>
          <p:cNvSpPr>
            <a:spLocks noGrp="1"/>
          </p:cNvSpPr>
          <p:nvPr>
            <p:ph idx="1"/>
          </p:nvPr>
        </p:nvSpPr>
        <p:spPr/>
        <p:txBody>
          <a:bodyPr>
            <a:normAutofit fontScale="77500" lnSpcReduction="20000"/>
          </a:bodyPr>
          <a:lstStyle/>
          <a:p>
            <a:r>
              <a:rPr lang="es-ES" sz="2400" dirty="0" smtClean="0"/>
              <a:t>Una institución promueve un comportamiento previsible, para lo que es necesario que los agentes esperen los comportamientos y resultados que la institución promueve, generando estructuras con capacidad de </a:t>
            </a:r>
            <a:r>
              <a:rPr lang="es-ES" sz="2400" i="1" dirty="0" err="1" smtClean="0"/>
              <a:t>enforcement</a:t>
            </a:r>
            <a:r>
              <a:rPr lang="es-ES" sz="2400" dirty="0" smtClean="0"/>
              <a:t>.</a:t>
            </a:r>
          </a:p>
          <a:p>
            <a:r>
              <a:rPr lang="es-ES" sz="2400" dirty="0" err="1" smtClean="0"/>
              <a:t>Vias</a:t>
            </a:r>
            <a:r>
              <a:rPr lang="es-ES" sz="2400" dirty="0" smtClean="0"/>
              <a:t> de </a:t>
            </a:r>
            <a:r>
              <a:rPr lang="es-ES" sz="2400" dirty="0" err="1" smtClean="0"/>
              <a:t>enforcement</a:t>
            </a:r>
            <a:r>
              <a:rPr lang="es-ES" sz="2400" dirty="0" smtClean="0"/>
              <a:t>: </a:t>
            </a:r>
          </a:p>
          <a:p>
            <a:pPr lvl="1"/>
            <a:r>
              <a:rPr lang="es-ES" sz="2000" dirty="0" smtClean="0"/>
              <a:t>Punitivas: la sanción</a:t>
            </a:r>
          </a:p>
          <a:p>
            <a:pPr lvl="1"/>
            <a:r>
              <a:rPr lang="es-ES" sz="2000" dirty="0" smtClean="0"/>
              <a:t>Inercia</a:t>
            </a:r>
          </a:p>
          <a:p>
            <a:pPr lvl="1"/>
            <a:r>
              <a:rPr lang="es-ES" sz="2000" dirty="0" smtClean="0"/>
              <a:t>Disposición compartida</a:t>
            </a:r>
          </a:p>
          <a:p>
            <a:r>
              <a:rPr lang="es-ES" sz="2400" dirty="0" smtClean="0"/>
              <a:t>Dos perspectivas:</a:t>
            </a:r>
          </a:p>
          <a:p>
            <a:pPr lvl="1"/>
            <a:r>
              <a:rPr lang="es-ES" sz="2000" dirty="0" smtClean="0"/>
              <a:t>Las instituciones como restricciones exógenas a los agentes, que condicionan conductas esperables y requieren la existencia de terceras partes que impongan las normas. En este caso, la creación de las normas se distingue del proceso de su exigencia (siendo costoso el proceso de </a:t>
            </a:r>
            <a:r>
              <a:rPr lang="es-ES" sz="2000" i="1" dirty="0" err="1" smtClean="0"/>
              <a:t>enforcement</a:t>
            </a:r>
            <a:r>
              <a:rPr lang="es-ES" sz="2000" dirty="0" smtClean="0"/>
              <a:t>)</a:t>
            </a:r>
          </a:p>
          <a:p>
            <a:pPr lvl="1"/>
            <a:r>
              <a:rPr lang="es-ES" sz="2000" dirty="0" smtClean="0"/>
              <a:t>El proceso de </a:t>
            </a:r>
            <a:r>
              <a:rPr lang="es-ES" sz="2000" i="1" dirty="0" err="1" smtClean="0"/>
              <a:t>self-enforcement</a:t>
            </a:r>
            <a:r>
              <a:rPr lang="es-ES" sz="2000" dirty="0" smtClean="0"/>
              <a:t>: las instituciones como equilibrio estratégico. </a:t>
            </a:r>
            <a:r>
              <a:rPr lang="es-ES" sz="2100" dirty="0" smtClean="0"/>
              <a:t>Cada agente toma la estructura como dada y encuentra que la mejor de las opciones es seguir el comportamiento que la institución define que, de este modo, reproduce la institución al confirmar las creencias y las normas</a:t>
            </a:r>
          </a:p>
          <a:p>
            <a:r>
              <a:rPr lang="es-ES" sz="2400" dirty="0" smtClean="0"/>
              <a:t>Legitimidad que es la percepción generalizada o el supuesto de que la acción de una entidad es deseable y apropiada al sistema socialmente construido de normas, valores y creencias.</a:t>
            </a:r>
          </a:p>
        </p:txBody>
      </p:sp>
    </p:spTree>
    <p:extLst>
      <p:ext uri="{BB962C8B-B14F-4D97-AF65-F5344CB8AC3E}">
        <p14:creationId xmlns:p14="http://schemas.microsoft.com/office/powerpoint/2010/main" val="2015258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336963"/>
            <a:ext cx="4060446" cy="2485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3861048"/>
            <a:ext cx="4284271" cy="2524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Chart 1"/>
          <p:cNvGraphicFramePr>
            <a:graphicFrameLocks/>
          </p:cNvGraphicFramePr>
          <p:nvPr>
            <p:extLst>
              <p:ext uri="{D42A27DB-BD31-4B8C-83A1-F6EECF244321}">
                <p14:modId xmlns:p14="http://schemas.microsoft.com/office/powerpoint/2010/main" val="1023738154"/>
              </p:ext>
            </p:extLst>
          </p:nvPr>
        </p:nvGraphicFramePr>
        <p:xfrm>
          <a:off x="4543819" y="1320552"/>
          <a:ext cx="3992488" cy="2540496"/>
        </p:xfrm>
        <a:graphic>
          <a:graphicData uri="http://schemas.openxmlformats.org/drawingml/2006/chart">
            <c:chart xmlns:c="http://schemas.openxmlformats.org/drawingml/2006/chart" xmlns:r="http://schemas.openxmlformats.org/officeDocument/2006/relationships" r:id="rId4"/>
          </a:graphicData>
        </a:graphic>
      </p:graphicFrame>
      <p:pic>
        <p:nvPicPr>
          <p:cNvPr id="6148"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44008" y="3956153"/>
            <a:ext cx="3848584" cy="2334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9" name="Picture 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245896" y="1352695"/>
            <a:ext cx="4341380" cy="2508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Título"/>
          <p:cNvSpPr>
            <a:spLocks noGrp="1"/>
          </p:cNvSpPr>
          <p:nvPr>
            <p:ph type="title"/>
          </p:nvPr>
        </p:nvSpPr>
        <p:spPr/>
        <p:txBody>
          <a:bodyPr>
            <a:normAutofit fontScale="90000"/>
          </a:bodyPr>
          <a:lstStyle/>
          <a:p>
            <a:r>
              <a:rPr lang="es-ES" dirty="0" smtClean="0"/>
              <a:t>Relación inequívoca: desarrollo y calidad institucional</a:t>
            </a:r>
            <a:endParaRPr lang="es-ES" dirty="0"/>
          </a:p>
        </p:txBody>
      </p:sp>
    </p:spTree>
    <p:extLst>
      <p:ext uri="{BB962C8B-B14F-4D97-AF65-F5344CB8AC3E}">
        <p14:creationId xmlns:p14="http://schemas.microsoft.com/office/powerpoint/2010/main" val="3851675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Relación inequívoca: desarrollo y calidad institucional</a:t>
            </a:r>
            <a:endParaRPr lang="es-ES" dirty="0"/>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704" y="1700808"/>
            <a:ext cx="4550296" cy="28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27984" y="1671108"/>
            <a:ext cx="4560703" cy="2988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68018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p:cNvSpPr>
            <a:spLocks noGrp="1"/>
          </p:cNvSpPr>
          <p:nvPr>
            <p:ph type="title"/>
          </p:nvPr>
        </p:nvSpPr>
        <p:spPr/>
        <p:txBody>
          <a:bodyPr/>
          <a:lstStyle/>
          <a:p>
            <a:pPr eaLnBrk="1" hangingPunct="1"/>
            <a:r>
              <a:rPr lang="es-ES" altLang="es-ES" smtClean="0"/>
              <a:t>Causas del «long-run growth»</a:t>
            </a:r>
          </a:p>
        </p:txBody>
      </p:sp>
      <p:sp>
        <p:nvSpPr>
          <p:cNvPr id="3" name="2 Marcador de contenido"/>
          <p:cNvSpPr>
            <a:spLocks noGrp="1"/>
          </p:cNvSpPr>
          <p:nvPr>
            <p:ph idx="1"/>
          </p:nvPr>
        </p:nvSpPr>
        <p:spPr/>
        <p:txBody>
          <a:bodyPr>
            <a:normAutofit fontScale="92500" lnSpcReduction="10000"/>
          </a:bodyPr>
          <a:lstStyle/>
          <a:p>
            <a:pPr marL="274320" indent="-274320" eaLnBrk="1" fontAlgn="auto" hangingPunct="1">
              <a:spcAft>
                <a:spcPts val="0"/>
              </a:spcAft>
              <a:buClr>
                <a:schemeClr val="accent3"/>
              </a:buClr>
              <a:buFont typeface="Wingdings 2"/>
              <a:buChar char=""/>
              <a:defRPr/>
            </a:pPr>
            <a:r>
              <a:rPr lang="es-ES" dirty="0" smtClean="0"/>
              <a:t>Insatisfacción con la explicación derivada del modelo canónico</a:t>
            </a:r>
          </a:p>
          <a:p>
            <a:pPr marL="274320" indent="-274320" eaLnBrk="1" fontAlgn="auto" hangingPunct="1">
              <a:spcAft>
                <a:spcPts val="0"/>
              </a:spcAft>
              <a:buClr>
                <a:schemeClr val="accent3"/>
              </a:buClr>
              <a:buFont typeface="Wingdings 2"/>
              <a:buChar char=""/>
              <a:defRPr/>
            </a:pPr>
            <a:r>
              <a:rPr lang="es-ES" dirty="0" smtClean="0"/>
              <a:t>Explicaciones alternativas</a:t>
            </a:r>
          </a:p>
          <a:p>
            <a:pPr marL="640080" lvl="1" indent="-246888" eaLnBrk="1" fontAlgn="auto" hangingPunct="1">
              <a:spcAft>
                <a:spcPts val="0"/>
              </a:spcAft>
              <a:buFont typeface="Wingdings 2"/>
              <a:buChar char=""/>
              <a:defRPr/>
            </a:pPr>
            <a:r>
              <a:rPr lang="es-ES" dirty="0" smtClean="0"/>
              <a:t>Explicaciones histórico-geográficas:</a:t>
            </a:r>
          </a:p>
          <a:p>
            <a:pPr lvl="2" indent="-246888" eaLnBrk="1" fontAlgn="auto" hangingPunct="1">
              <a:spcAft>
                <a:spcPts val="0"/>
              </a:spcAft>
              <a:buFont typeface="Wingdings 2"/>
              <a:buChar char=""/>
              <a:defRPr/>
            </a:pPr>
            <a:r>
              <a:rPr lang="es-ES" dirty="0" smtClean="0"/>
              <a:t>Ubicación geográfica</a:t>
            </a:r>
          </a:p>
          <a:p>
            <a:pPr lvl="2" indent="-246888" eaLnBrk="1" fontAlgn="auto" hangingPunct="1">
              <a:spcAft>
                <a:spcPts val="0"/>
              </a:spcAft>
              <a:buFont typeface="Wingdings 2"/>
              <a:buChar char=""/>
              <a:defRPr/>
            </a:pPr>
            <a:r>
              <a:rPr lang="es-ES" dirty="0" smtClean="0"/>
              <a:t>Modelo de colonización</a:t>
            </a:r>
          </a:p>
          <a:p>
            <a:pPr lvl="2" indent="-246888" eaLnBrk="1" fontAlgn="auto" hangingPunct="1">
              <a:spcAft>
                <a:spcPts val="0"/>
              </a:spcAft>
              <a:buFont typeface="Wingdings 2"/>
              <a:buChar char=""/>
              <a:defRPr/>
            </a:pPr>
            <a:r>
              <a:rPr lang="es-ES" dirty="0" smtClean="0"/>
              <a:t>Sistema jurídico </a:t>
            </a:r>
          </a:p>
          <a:p>
            <a:pPr marL="640080" lvl="1" indent="-246888" eaLnBrk="1" fontAlgn="auto" hangingPunct="1">
              <a:spcAft>
                <a:spcPts val="0"/>
              </a:spcAft>
              <a:buFont typeface="Wingdings 2"/>
              <a:buChar char=""/>
              <a:defRPr/>
            </a:pPr>
            <a:r>
              <a:rPr lang="es-ES" dirty="0" smtClean="0"/>
              <a:t>Explicaciones socio-económicas:</a:t>
            </a:r>
          </a:p>
          <a:p>
            <a:pPr lvl="2" indent="-246888" eaLnBrk="1" fontAlgn="auto" hangingPunct="1">
              <a:spcAft>
                <a:spcPts val="0"/>
              </a:spcAft>
              <a:buFont typeface="Wingdings 2"/>
              <a:buChar char=""/>
              <a:defRPr/>
            </a:pPr>
            <a:r>
              <a:rPr lang="es-ES" dirty="0" smtClean="0"/>
              <a:t>Educación</a:t>
            </a:r>
          </a:p>
          <a:p>
            <a:pPr lvl="2" indent="-246888" eaLnBrk="1" fontAlgn="auto" hangingPunct="1">
              <a:spcAft>
                <a:spcPts val="0"/>
              </a:spcAft>
              <a:buFont typeface="Wingdings 2"/>
              <a:buChar char=""/>
              <a:defRPr/>
            </a:pPr>
            <a:r>
              <a:rPr lang="es-ES" dirty="0" smtClean="0"/>
              <a:t>Comercio internacional</a:t>
            </a:r>
          </a:p>
          <a:p>
            <a:pPr lvl="2" indent="-246888" eaLnBrk="1" fontAlgn="auto" hangingPunct="1">
              <a:spcAft>
                <a:spcPts val="0"/>
              </a:spcAft>
              <a:buFont typeface="Wingdings 2"/>
              <a:buChar char=""/>
              <a:defRPr/>
            </a:pPr>
            <a:r>
              <a:rPr lang="es-ES" dirty="0" smtClean="0"/>
              <a:t>Instituciones</a:t>
            </a:r>
            <a:endParaRPr lang="es-ES" dirty="0"/>
          </a:p>
        </p:txBody>
      </p:sp>
    </p:spTree>
    <p:extLst>
      <p:ext uri="{BB962C8B-B14F-4D97-AF65-F5344CB8AC3E}">
        <p14:creationId xmlns:p14="http://schemas.microsoft.com/office/powerpoint/2010/main" val="4053310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81138" y="836613"/>
            <a:ext cx="6180137" cy="584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3 Título"/>
          <p:cNvSpPr>
            <a:spLocks noGrp="1"/>
          </p:cNvSpPr>
          <p:nvPr>
            <p:ph type="title"/>
          </p:nvPr>
        </p:nvSpPr>
        <p:spPr>
          <a:xfrm>
            <a:off x="418306" y="0"/>
            <a:ext cx="8305800" cy="620688"/>
          </a:xfrm>
          <a:ln>
            <a:miter lim="800000"/>
            <a:headEnd/>
            <a:tailEnd/>
          </a:ln>
          <a:extLst/>
        </p:spPr>
        <p:txBody>
          <a:bodyPr>
            <a:normAutofit fontScale="90000"/>
          </a:bodyPr>
          <a:lstStyle/>
          <a:p>
            <a:pPr eaLnBrk="1" fontAlgn="auto" hangingPunct="1">
              <a:spcAft>
                <a:spcPts val="0"/>
              </a:spcAft>
              <a:defRPr/>
            </a:pPr>
            <a:r>
              <a:rPr lang="es-ES" dirty="0" smtClean="0"/>
              <a:t>Explicación del desarrollo</a:t>
            </a:r>
            <a:endParaRPr lang="es-ES" dirty="0"/>
          </a:p>
        </p:txBody>
      </p:sp>
    </p:spTree>
    <p:extLst>
      <p:ext uri="{BB962C8B-B14F-4D97-AF65-F5344CB8AC3E}">
        <p14:creationId xmlns:p14="http://schemas.microsoft.com/office/powerpoint/2010/main" val="5715850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pPr eaLnBrk="1" hangingPunct="1"/>
            <a:r>
              <a:rPr lang="es-ES" altLang="es-ES" dirty="0" smtClean="0"/>
              <a:t>Factores determinantes de la calidad institucional: dos grupos de factores</a:t>
            </a:r>
          </a:p>
        </p:txBody>
      </p:sp>
      <p:sp>
        <p:nvSpPr>
          <p:cNvPr id="20483" name="Rectangle 3"/>
          <p:cNvSpPr>
            <a:spLocks noGrp="1" noChangeArrowheads="1"/>
          </p:cNvSpPr>
          <p:nvPr>
            <p:ph idx="1"/>
          </p:nvPr>
        </p:nvSpPr>
        <p:spPr>
          <a:xfrm>
            <a:off x="457200" y="1772816"/>
            <a:ext cx="8229600" cy="4353347"/>
          </a:xfrm>
        </p:spPr>
        <p:txBody>
          <a:bodyPr>
            <a:normAutofit/>
          </a:bodyPr>
          <a:lstStyle/>
          <a:p>
            <a:pPr eaLnBrk="1" hangingPunct="1">
              <a:lnSpc>
                <a:spcPct val="80000"/>
              </a:lnSpc>
            </a:pPr>
            <a:r>
              <a:rPr lang="es-ES" altLang="es-ES" sz="2800" dirty="0" smtClean="0"/>
              <a:t>Históricos-geográfico</a:t>
            </a:r>
          </a:p>
          <a:p>
            <a:pPr lvl="1" eaLnBrk="1" hangingPunct="1">
              <a:lnSpc>
                <a:spcPct val="80000"/>
              </a:lnSpc>
            </a:pPr>
            <a:r>
              <a:rPr lang="es-ES" altLang="es-ES" sz="2400" dirty="0" smtClean="0"/>
              <a:t>Ubicación del país</a:t>
            </a:r>
          </a:p>
          <a:p>
            <a:pPr lvl="1" eaLnBrk="1" hangingPunct="1">
              <a:lnSpc>
                <a:spcPct val="80000"/>
              </a:lnSpc>
            </a:pPr>
            <a:r>
              <a:rPr lang="es-ES" altLang="es-ES" sz="2400" dirty="0" smtClean="0"/>
              <a:t>Origen del sistema legal</a:t>
            </a:r>
          </a:p>
          <a:p>
            <a:pPr lvl="1" eaLnBrk="1" hangingPunct="1">
              <a:lnSpc>
                <a:spcPct val="80000"/>
              </a:lnSpc>
            </a:pPr>
            <a:r>
              <a:rPr lang="es-ES" altLang="es-ES" sz="2400" dirty="0" smtClean="0"/>
              <a:t>Adscripción colonial</a:t>
            </a:r>
          </a:p>
          <a:p>
            <a:pPr lvl="1" eaLnBrk="1" hangingPunct="1">
              <a:lnSpc>
                <a:spcPct val="80000"/>
              </a:lnSpc>
            </a:pPr>
            <a:r>
              <a:rPr lang="es-ES" altLang="es-ES" sz="2400" dirty="0" smtClean="0"/>
              <a:t>Religión dominante</a:t>
            </a:r>
          </a:p>
          <a:p>
            <a:pPr eaLnBrk="1" hangingPunct="1">
              <a:lnSpc>
                <a:spcPct val="80000"/>
              </a:lnSpc>
            </a:pPr>
            <a:r>
              <a:rPr lang="es-ES" altLang="es-ES" sz="2800" dirty="0" smtClean="0"/>
              <a:t>Más accesibles a la acción colectiva</a:t>
            </a:r>
          </a:p>
          <a:p>
            <a:pPr lvl="1" eaLnBrk="1" hangingPunct="1">
              <a:lnSpc>
                <a:spcPct val="80000"/>
              </a:lnSpc>
            </a:pPr>
            <a:r>
              <a:rPr lang="es-ES" altLang="es-ES" sz="2400" dirty="0" smtClean="0"/>
              <a:t>Nivel de renta</a:t>
            </a:r>
          </a:p>
          <a:p>
            <a:pPr lvl="1" eaLnBrk="1" hangingPunct="1">
              <a:lnSpc>
                <a:spcPct val="80000"/>
              </a:lnSpc>
            </a:pPr>
            <a:r>
              <a:rPr lang="es-ES" altLang="es-ES" sz="2400" dirty="0" smtClean="0"/>
              <a:t>Apertura internacional</a:t>
            </a:r>
          </a:p>
          <a:p>
            <a:pPr lvl="1" eaLnBrk="1" hangingPunct="1">
              <a:lnSpc>
                <a:spcPct val="80000"/>
              </a:lnSpc>
            </a:pPr>
            <a:r>
              <a:rPr lang="es-ES" altLang="es-ES" sz="2400" dirty="0" smtClean="0"/>
              <a:t>Grado de equidad</a:t>
            </a:r>
          </a:p>
          <a:p>
            <a:pPr lvl="1" eaLnBrk="1" hangingPunct="1">
              <a:lnSpc>
                <a:spcPct val="80000"/>
              </a:lnSpc>
            </a:pPr>
            <a:r>
              <a:rPr lang="es-ES" altLang="es-ES" sz="2400" dirty="0" smtClean="0"/>
              <a:t>Nivel de formación de las personas</a:t>
            </a:r>
          </a:p>
          <a:p>
            <a:pPr lvl="1" eaLnBrk="1" hangingPunct="1">
              <a:lnSpc>
                <a:spcPct val="80000"/>
              </a:lnSpc>
            </a:pPr>
            <a:r>
              <a:rPr lang="es-ES" altLang="es-ES" sz="2400" dirty="0" smtClean="0"/>
              <a:t>Peso de la imposición</a:t>
            </a:r>
            <a:r>
              <a:rPr lang="es-ES" altLang="es-ES" dirty="0" smtClean="0"/>
              <a:t> </a:t>
            </a:r>
          </a:p>
        </p:txBody>
      </p:sp>
    </p:spTree>
    <p:extLst>
      <p:ext uri="{BB962C8B-B14F-4D97-AF65-F5344CB8AC3E}">
        <p14:creationId xmlns:p14="http://schemas.microsoft.com/office/powerpoint/2010/main" val="10455070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288" y="1019175"/>
            <a:ext cx="8280400" cy="477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16366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1913" y="420688"/>
            <a:ext cx="6696075" cy="621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29728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p:txBody>
          <a:bodyPr rtlCol="0">
            <a:normAutofit fontScale="90000"/>
          </a:bodyPr>
          <a:lstStyle/>
          <a:p>
            <a:pPr eaLnBrk="1" fontAlgn="auto" hangingPunct="1">
              <a:spcAft>
                <a:spcPts val="0"/>
              </a:spcAft>
              <a:defRPr/>
            </a:pPr>
            <a:r>
              <a:rPr lang="es-ES" sz="4000" dirty="0" smtClean="0"/>
              <a:t>Relación calidad institucional y nivel de desarrollo: el caso de América Latina</a:t>
            </a:r>
          </a:p>
        </p:txBody>
      </p:sp>
      <p:pic>
        <p:nvPicPr>
          <p:cNvPr id="717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7413" y="1720850"/>
            <a:ext cx="7042150" cy="436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3 Rectángulo"/>
          <p:cNvSpPr>
            <a:spLocks noChangeArrowheads="1"/>
          </p:cNvSpPr>
          <p:nvPr/>
        </p:nvSpPr>
        <p:spPr bwMode="auto">
          <a:xfrm>
            <a:off x="1071563" y="5572125"/>
            <a:ext cx="6858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sz="1200">
                <a:latin typeface="Calibri" pitchFamily="34" charset="0"/>
              </a:rPr>
              <a:t>(1) Voz y rendición de cuentas. (2) Estabilidad política. (3) Eficacia del gobierno. (4) Calidad de la regulación.  (5) Estado de derecho.  (6) Control de la corrupción. (*) Países del Golfo Pérsico de renta alta (**). Países de Europa de ingreso medio pertenecientes a la UE. (***) Sin Chile, Costa Rica y Uruguay. Ratio t entre paréntesis</a:t>
            </a:r>
          </a:p>
        </p:txBody>
      </p:sp>
    </p:spTree>
    <p:extLst>
      <p:ext uri="{BB962C8B-B14F-4D97-AF65-F5344CB8AC3E}">
        <p14:creationId xmlns:p14="http://schemas.microsoft.com/office/powerpoint/2010/main" val="773340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Propósito y estructura de la exposición</a:t>
            </a:r>
            <a:endParaRPr lang="es-ES" dirty="0"/>
          </a:p>
        </p:txBody>
      </p:sp>
      <p:sp>
        <p:nvSpPr>
          <p:cNvPr id="3" name="2 Marcador de contenido"/>
          <p:cNvSpPr>
            <a:spLocks noGrp="1"/>
          </p:cNvSpPr>
          <p:nvPr>
            <p:ph idx="1"/>
          </p:nvPr>
        </p:nvSpPr>
        <p:spPr/>
        <p:txBody>
          <a:bodyPr>
            <a:normAutofit fontScale="70000" lnSpcReduction="20000"/>
          </a:bodyPr>
          <a:lstStyle/>
          <a:p>
            <a:r>
              <a:rPr lang="es-ES" dirty="0" smtClean="0"/>
              <a:t>Propósito: </a:t>
            </a:r>
          </a:p>
          <a:p>
            <a:pPr lvl="1"/>
            <a:r>
              <a:rPr lang="es-ES" dirty="0" smtClean="0"/>
              <a:t>Llamar la atención sobre la fertilidad de algunas intuiciones de la teoría del desarrollo (la corriente principal de la economía se vería enriquecida si tomase más en cuenta alguna de esas intuiciones) </a:t>
            </a:r>
          </a:p>
          <a:p>
            <a:r>
              <a:rPr lang="es-ES" dirty="0" smtClean="0"/>
              <a:t>Estructura:</a:t>
            </a:r>
          </a:p>
          <a:p>
            <a:pPr lvl="1"/>
            <a:r>
              <a:rPr lang="es-ES" dirty="0" smtClean="0"/>
              <a:t>1.- Bases de la teoría del crecimiento</a:t>
            </a:r>
          </a:p>
          <a:p>
            <a:pPr lvl="1"/>
            <a:r>
              <a:rPr lang="es-ES" dirty="0" smtClean="0"/>
              <a:t>2.- Núcleo originario de la teoría del desarrollo</a:t>
            </a:r>
          </a:p>
          <a:p>
            <a:pPr lvl="1"/>
            <a:r>
              <a:rPr lang="es-ES" dirty="0" smtClean="0"/>
              <a:t>3.- Nuevas tendencias en la teoría del desarrollo</a:t>
            </a:r>
          </a:p>
          <a:p>
            <a:pPr lvl="2"/>
            <a:r>
              <a:rPr lang="es-ES" dirty="0" smtClean="0"/>
              <a:t>3.1.-  Trampas de pobreza</a:t>
            </a:r>
          </a:p>
          <a:p>
            <a:pPr lvl="2"/>
            <a:r>
              <a:rPr lang="es-ES" dirty="0" smtClean="0"/>
              <a:t>3.2.- El papel de las instituciones</a:t>
            </a:r>
          </a:p>
          <a:p>
            <a:pPr lvl="2"/>
            <a:r>
              <a:rPr lang="es-ES" dirty="0" smtClean="0"/>
              <a:t>3.3.- Desigualdad y desarrollo</a:t>
            </a:r>
          </a:p>
          <a:p>
            <a:pPr lvl="2"/>
            <a:r>
              <a:rPr lang="es-ES" dirty="0" smtClean="0"/>
              <a:t>3.4.- Economía behaviorista </a:t>
            </a:r>
          </a:p>
          <a:p>
            <a:pPr lvl="2"/>
            <a:r>
              <a:rPr lang="es-ES" dirty="0" smtClean="0"/>
              <a:t>3.5.- Medición de impacto</a:t>
            </a:r>
          </a:p>
          <a:p>
            <a:pPr lvl="1"/>
            <a:r>
              <a:rPr lang="es-ES" dirty="0" smtClean="0"/>
              <a:t>4.- Algunas consideraciones finales</a:t>
            </a:r>
            <a:endParaRPr lang="es-ES" dirty="0"/>
          </a:p>
        </p:txBody>
      </p:sp>
    </p:spTree>
    <p:extLst>
      <p:ext uri="{BB962C8B-B14F-4D97-AF65-F5344CB8AC3E}">
        <p14:creationId xmlns:p14="http://schemas.microsoft.com/office/powerpoint/2010/main" val="37095130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Cinco consideraciones básicas</a:t>
            </a:r>
            <a:endParaRPr lang="es-ES" dirty="0"/>
          </a:p>
        </p:txBody>
      </p:sp>
      <p:sp>
        <p:nvSpPr>
          <p:cNvPr id="3" name="2 Marcador de contenido"/>
          <p:cNvSpPr>
            <a:spLocks noGrp="1"/>
          </p:cNvSpPr>
          <p:nvPr>
            <p:ph idx="1"/>
          </p:nvPr>
        </p:nvSpPr>
        <p:spPr/>
        <p:txBody>
          <a:bodyPr>
            <a:normAutofit fontScale="70000" lnSpcReduction="20000"/>
          </a:bodyPr>
          <a:lstStyle/>
          <a:p>
            <a:r>
              <a:rPr lang="es-ES" dirty="0" smtClean="0"/>
              <a:t>1.- No existen instituciones óptimas con carácter universal: hay formas diversas de resolver los problemas de coordinación, dependiendo del contexto</a:t>
            </a:r>
          </a:p>
          <a:p>
            <a:r>
              <a:rPr lang="es-ES" dirty="0" smtClean="0"/>
              <a:t>2.- La práctica del “trasplante institucional” no es recomendable: las instituciones son altamente endógenas</a:t>
            </a:r>
          </a:p>
          <a:p>
            <a:r>
              <a:rPr lang="es-ES" dirty="0" smtClean="0"/>
              <a:t>3.- Las instituciones no son sólo respuestas a “fallos de mercado”: son respuestas para la acción colectiva, que están traspasadas por las relaciones de poder de una sociedad </a:t>
            </a:r>
          </a:p>
          <a:p>
            <a:r>
              <a:rPr lang="es-ES" dirty="0" smtClean="0"/>
              <a:t>4.- Una institución no existe si no modula el comportamiento de los agentes: es tan importante preguntarse la eficacia de una norma como preguntarse por qué la gente la cumple</a:t>
            </a:r>
          </a:p>
          <a:p>
            <a:r>
              <a:rPr lang="es-ES" dirty="0"/>
              <a:t>5</a:t>
            </a:r>
            <a:r>
              <a:rPr lang="es-ES" dirty="0" smtClean="0"/>
              <a:t>.- El proceso de desarrollo consiste en, gran medida, en un proceso de formalización de instituciones informales. Pero, en toda sociedad las instituciones informales son cruciales para entender el funcionamiento de las instituciones formales</a:t>
            </a:r>
            <a:endParaRPr lang="es-ES" dirty="0"/>
          </a:p>
        </p:txBody>
      </p:sp>
    </p:spTree>
    <p:extLst>
      <p:ext uri="{BB962C8B-B14F-4D97-AF65-F5344CB8AC3E}">
        <p14:creationId xmlns:p14="http://schemas.microsoft.com/office/powerpoint/2010/main" val="39191491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p:txBody>
          <a:bodyPr>
            <a:normAutofit/>
          </a:bodyPr>
          <a:lstStyle/>
          <a:p>
            <a:r>
              <a:rPr lang="es-ES" dirty="0" smtClean="0"/>
              <a:t>Instituciones formales e informales</a:t>
            </a:r>
            <a:endParaRPr lang="es-ES" dirty="0"/>
          </a:p>
        </p:txBody>
      </p:sp>
      <p:sp>
        <p:nvSpPr>
          <p:cNvPr id="8" name="7 Marcador de contenido"/>
          <p:cNvSpPr>
            <a:spLocks noGrp="1"/>
          </p:cNvSpPr>
          <p:nvPr>
            <p:ph idx="1"/>
          </p:nvPr>
        </p:nvSpPr>
        <p:spPr>
          <a:xfrm>
            <a:off x="457200" y="1752600"/>
            <a:ext cx="8229600" cy="4373563"/>
          </a:xfrm>
        </p:spPr>
        <p:txBody>
          <a:bodyPr>
            <a:normAutofit fontScale="92500" lnSpcReduction="10000"/>
          </a:bodyPr>
          <a:lstStyle/>
          <a:p>
            <a:r>
              <a:rPr lang="es-ES" dirty="0" smtClean="0"/>
              <a:t>1.- La demanda de instituciones crece a medida que la economía incrementa sus niveles de especialización y de división del trabajo (los costes de transacción y los problemas de coordinación crecen)</a:t>
            </a:r>
          </a:p>
          <a:p>
            <a:endParaRPr lang="es-ES" dirty="0" smtClean="0"/>
          </a:p>
          <a:p>
            <a:r>
              <a:rPr lang="es-ES" dirty="0" smtClean="0"/>
              <a:t>2.- A medida que el nivel de desarrollo crece, más instituciones informales son transformadas en instituciones formales</a:t>
            </a:r>
            <a:endParaRPr lang="es-ES" dirty="0"/>
          </a:p>
        </p:txBody>
      </p:sp>
    </p:spTree>
    <p:extLst>
      <p:ext uri="{BB962C8B-B14F-4D97-AF65-F5344CB8AC3E}">
        <p14:creationId xmlns:p14="http://schemas.microsoft.com/office/powerpoint/2010/main" val="40465171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fontScale="90000"/>
          </a:bodyPr>
          <a:lstStyle/>
          <a:p>
            <a:r>
              <a:rPr lang="es-ES" dirty="0" err="1" smtClean="0"/>
              <a:t>Regulative-based</a:t>
            </a:r>
            <a:r>
              <a:rPr lang="es-ES" dirty="0" smtClean="0"/>
              <a:t> vs. </a:t>
            </a:r>
            <a:r>
              <a:rPr lang="es-ES" dirty="0" err="1" smtClean="0"/>
              <a:t>Relation</a:t>
            </a:r>
            <a:r>
              <a:rPr lang="es-ES" dirty="0" smtClean="0"/>
              <a:t> </a:t>
            </a:r>
            <a:r>
              <a:rPr lang="es-ES" dirty="0" err="1" smtClean="0"/>
              <a:t>based</a:t>
            </a:r>
            <a:r>
              <a:rPr lang="es-ES" dirty="0" smtClean="0"/>
              <a:t> </a:t>
            </a:r>
            <a:r>
              <a:rPr lang="es-ES" dirty="0" err="1" smtClean="0"/>
              <a:t>system</a:t>
            </a:r>
            <a:endParaRPr lang="es-ES" dirty="0"/>
          </a:p>
        </p:txBody>
      </p:sp>
      <p:cxnSp>
        <p:nvCxnSpPr>
          <p:cNvPr id="6" name="5 Conector recto"/>
          <p:cNvCxnSpPr/>
          <p:nvPr/>
        </p:nvCxnSpPr>
        <p:spPr>
          <a:xfrm>
            <a:off x="1691680" y="1844824"/>
            <a:ext cx="0" cy="3600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7 Conector recto"/>
          <p:cNvCxnSpPr/>
          <p:nvPr/>
        </p:nvCxnSpPr>
        <p:spPr>
          <a:xfrm>
            <a:off x="1691680" y="5445224"/>
            <a:ext cx="504056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8 Arco"/>
          <p:cNvSpPr/>
          <p:nvPr/>
        </p:nvSpPr>
        <p:spPr>
          <a:xfrm rot="10800000">
            <a:off x="2267744" y="-675456"/>
            <a:ext cx="8352928" cy="5544616"/>
          </a:xfrm>
          <a:prstGeom prst="arc">
            <a:avLst>
              <a:gd name="adj1" fmla="val 16217010"/>
              <a:gd name="adj2" fmla="val 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0" name="9 Arco"/>
          <p:cNvSpPr/>
          <p:nvPr/>
        </p:nvSpPr>
        <p:spPr>
          <a:xfrm rot="5400000">
            <a:off x="-666582" y="-1701570"/>
            <a:ext cx="5796644" cy="756084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11" name="10 Rectángulo"/>
          <p:cNvSpPr/>
          <p:nvPr/>
        </p:nvSpPr>
        <p:spPr>
          <a:xfrm>
            <a:off x="2231740" y="1988840"/>
            <a:ext cx="147616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Rule-</a:t>
            </a:r>
            <a:r>
              <a:rPr lang="es-ES" dirty="0" err="1" smtClean="0">
                <a:solidFill>
                  <a:schemeClr val="tx1"/>
                </a:solidFill>
              </a:rPr>
              <a:t>based</a:t>
            </a:r>
            <a:endParaRPr lang="es-ES" dirty="0" smtClean="0">
              <a:solidFill>
                <a:schemeClr val="tx1"/>
              </a:solidFill>
            </a:endParaRPr>
          </a:p>
          <a:p>
            <a:pPr algn="ctr"/>
            <a:r>
              <a:rPr lang="es-ES" dirty="0" err="1" smtClean="0">
                <a:solidFill>
                  <a:schemeClr val="tx1"/>
                </a:solidFill>
              </a:rPr>
              <a:t>governance</a:t>
            </a:r>
            <a:endParaRPr lang="es-ES" dirty="0">
              <a:solidFill>
                <a:schemeClr val="tx1"/>
              </a:solidFill>
            </a:endParaRPr>
          </a:p>
        </p:txBody>
      </p:sp>
      <p:sp>
        <p:nvSpPr>
          <p:cNvPr id="12" name="11 Rectángulo"/>
          <p:cNvSpPr/>
          <p:nvPr/>
        </p:nvSpPr>
        <p:spPr>
          <a:xfrm>
            <a:off x="3743908" y="5485540"/>
            <a:ext cx="1224136"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err="1" smtClean="0">
                <a:solidFill>
                  <a:schemeClr val="tx1"/>
                </a:solidFill>
              </a:rPr>
              <a:t>Turning</a:t>
            </a:r>
            <a:r>
              <a:rPr lang="es-ES" dirty="0" smtClean="0">
                <a:solidFill>
                  <a:schemeClr val="tx1"/>
                </a:solidFill>
              </a:rPr>
              <a:t> </a:t>
            </a:r>
            <a:r>
              <a:rPr lang="es-ES" dirty="0" err="1" smtClean="0">
                <a:solidFill>
                  <a:schemeClr val="tx1"/>
                </a:solidFill>
              </a:rPr>
              <a:t>point</a:t>
            </a:r>
            <a:endParaRPr lang="es-ES" dirty="0">
              <a:solidFill>
                <a:schemeClr val="tx1"/>
              </a:solidFill>
            </a:endParaRPr>
          </a:p>
        </p:txBody>
      </p:sp>
      <p:sp>
        <p:nvSpPr>
          <p:cNvPr id="13" name="12 Rectángulo"/>
          <p:cNvSpPr/>
          <p:nvPr/>
        </p:nvSpPr>
        <p:spPr>
          <a:xfrm>
            <a:off x="6012160" y="1901699"/>
            <a:ext cx="1584176"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err="1" smtClean="0">
                <a:solidFill>
                  <a:schemeClr val="tx1"/>
                </a:solidFill>
              </a:rPr>
              <a:t>Relation-based</a:t>
            </a:r>
            <a:endParaRPr lang="es-ES" dirty="0" smtClean="0">
              <a:solidFill>
                <a:schemeClr val="tx1"/>
              </a:solidFill>
            </a:endParaRPr>
          </a:p>
          <a:p>
            <a:pPr algn="ctr"/>
            <a:r>
              <a:rPr lang="es-ES" dirty="0" err="1" smtClean="0">
                <a:solidFill>
                  <a:schemeClr val="tx1"/>
                </a:solidFill>
              </a:rPr>
              <a:t>governance</a:t>
            </a:r>
            <a:endParaRPr lang="es-ES" dirty="0">
              <a:solidFill>
                <a:schemeClr val="tx1"/>
              </a:solidFill>
            </a:endParaRPr>
          </a:p>
        </p:txBody>
      </p:sp>
      <p:sp>
        <p:nvSpPr>
          <p:cNvPr id="14" name="13 Rectángulo"/>
          <p:cNvSpPr/>
          <p:nvPr/>
        </p:nvSpPr>
        <p:spPr>
          <a:xfrm>
            <a:off x="6238234" y="5445224"/>
            <a:ext cx="1224136"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err="1" smtClean="0">
                <a:solidFill>
                  <a:schemeClr val="tx1"/>
                </a:solidFill>
              </a:rPr>
              <a:t>Extent</a:t>
            </a:r>
            <a:r>
              <a:rPr lang="es-ES" dirty="0" smtClean="0">
                <a:solidFill>
                  <a:schemeClr val="tx1"/>
                </a:solidFill>
              </a:rPr>
              <a:t> of </a:t>
            </a:r>
            <a:r>
              <a:rPr lang="es-ES" dirty="0" err="1" smtClean="0">
                <a:solidFill>
                  <a:schemeClr val="tx1"/>
                </a:solidFill>
              </a:rPr>
              <a:t>market</a:t>
            </a:r>
            <a:endParaRPr lang="es-ES" dirty="0">
              <a:solidFill>
                <a:schemeClr val="tx1"/>
              </a:solidFill>
            </a:endParaRPr>
          </a:p>
        </p:txBody>
      </p:sp>
      <p:sp>
        <p:nvSpPr>
          <p:cNvPr id="15" name="14 Rectángulo"/>
          <p:cNvSpPr/>
          <p:nvPr/>
        </p:nvSpPr>
        <p:spPr>
          <a:xfrm>
            <a:off x="611560" y="1988840"/>
            <a:ext cx="108012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err="1" smtClean="0">
                <a:solidFill>
                  <a:schemeClr val="tx1"/>
                </a:solidFill>
              </a:rPr>
              <a:t>Average</a:t>
            </a:r>
            <a:r>
              <a:rPr lang="es-ES" dirty="0" smtClean="0">
                <a:solidFill>
                  <a:schemeClr val="tx1"/>
                </a:solidFill>
              </a:rPr>
              <a:t> </a:t>
            </a:r>
            <a:r>
              <a:rPr lang="es-ES" dirty="0" err="1" smtClean="0">
                <a:solidFill>
                  <a:schemeClr val="tx1"/>
                </a:solidFill>
              </a:rPr>
              <a:t>costs</a:t>
            </a:r>
            <a:endParaRPr lang="es-ES" dirty="0">
              <a:solidFill>
                <a:schemeClr val="tx1"/>
              </a:solidFill>
            </a:endParaRPr>
          </a:p>
        </p:txBody>
      </p:sp>
      <p:cxnSp>
        <p:nvCxnSpPr>
          <p:cNvPr id="17" name="16 Conector recto"/>
          <p:cNvCxnSpPr/>
          <p:nvPr/>
        </p:nvCxnSpPr>
        <p:spPr>
          <a:xfrm>
            <a:off x="4355976" y="4509120"/>
            <a:ext cx="0" cy="936104"/>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95579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3.3.- Nuevas tendencias (3): Desigualdad y desarrollo</a:t>
            </a:r>
            <a:endParaRPr lang="es-ES" dirty="0"/>
          </a:p>
        </p:txBody>
      </p:sp>
      <p:sp>
        <p:nvSpPr>
          <p:cNvPr id="3" name="2 Marcador de texto"/>
          <p:cNvSpPr>
            <a:spLocks noGrp="1"/>
          </p:cNvSpPr>
          <p:nvPr>
            <p:ph type="body" idx="1"/>
          </p:nvPr>
        </p:nvSpPr>
        <p:spPr/>
        <p:txBody>
          <a:bodyPr/>
          <a:lstStyle/>
          <a:p>
            <a:endParaRPr lang="es-ES"/>
          </a:p>
        </p:txBody>
      </p:sp>
    </p:spTree>
    <p:extLst>
      <p:ext uri="{BB962C8B-B14F-4D97-AF65-F5344CB8AC3E}">
        <p14:creationId xmlns:p14="http://schemas.microsoft.com/office/powerpoint/2010/main" val="28878157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 dirty="0" smtClean="0"/>
              <a:t>El debate sobre la desigualdad</a:t>
            </a:r>
            <a:endParaRPr lang="es-ES" dirty="0"/>
          </a:p>
        </p:txBody>
      </p:sp>
      <p:sp>
        <p:nvSpPr>
          <p:cNvPr id="5" name="4 Marcador de contenido"/>
          <p:cNvSpPr>
            <a:spLocks noGrp="1"/>
          </p:cNvSpPr>
          <p:nvPr>
            <p:ph idx="1"/>
          </p:nvPr>
        </p:nvSpPr>
        <p:spPr/>
        <p:txBody>
          <a:bodyPr>
            <a:normAutofit fontScale="70000" lnSpcReduction="20000"/>
          </a:bodyPr>
          <a:lstStyle/>
          <a:p>
            <a:r>
              <a:rPr lang="es-ES" dirty="0" smtClean="0"/>
              <a:t>1.- Debate en los márgenes</a:t>
            </a:r>
          </a:p>
          <a:p>
            <a:pPr lvl="1"/>
            <a:r>
              <a:rPr lang="es-ES" dirty="0" smtClean="0"/>
              <a:t>Los teoremas de la economía del bienestar</a:t>
            </a:r>
          </a:p>
          <a:p>
            <a:pPr lvl="2"/>
            <a:r>
              <a:rPr lang="es-ES" dirty="0" smtClean="0"/>
              <a:t>Cualquier equilibrio competitivo constituye un óptimo de Pareto</a:t>
            </a:r>
          </a:p>
          <a:p>
            <a:pPr lvl="2"/>
            <a:r>
              <a:rPr lang="es-ES" dirty="0" smtClean="0"/>
              <a:t> Cualquier asignación eficiente (u óptimo de Pareto) es obtenible a través de un equilibrio competitivo</a:t>
            </a:r>
          </a:p>
          <a:p>
            <a:pPr lvl="1"/>
            <a:r>
              <a:rPr lang="es-ES" dirty="0" smtClean="0"/>
              <a:t>El impacto del crecimiento sobre la desigualdad: la curva de </a:t>
            </a:r>
            <a:r>
              <a:rPr lang="es-ES" dirty="0" err="1" smtClean="0"/>
              <a:t>Kuznets</a:t>
            </a:r>
            <a:endParaRPr lang="es-ES" dirty="0" smtClean="0"/>
          </a:p>
          <a:p>
            <a:pPr lvl="1"/>
            <a:r>
              <a:rPr lang="es-ES" dirty="0" smtClean="0"/>
              <a:t>La desigualdad: funcional al sistema de incentivos</a:t>
            </a:r>
          </a:p>
          <a:p>
            <a:r>
              <a:rPr lang="es-ES" dirty="0" smtClean="0"/>
              <a:t>2.- El doble cambio</a:t>
            </a:r>
          </a:p>
          <a:p>
            <a:pPr lvl="1"/>
            <a:r>
              <a:rPr lang="es-ES" dirty="0" smtClean="0"/>
              <a:t>El estudio de la relación inversa: el efecto de la desigualdad sobre el crecimiento</a:t>
            </a:r>
          </a:p>
          <a:p>
            <a:pPr lvl="1"/>
            <a:r>
              <a:rPr lang="es-ES" dirty="0" smtClean="0"/>
              <a:t>La consideración de que la desigualdad de oportunidades puede tener elevados costes en términos de eficiencia</a:t>
            </a:r>
          </a:p>
          <a:p>
            <a:pPr lvl="2"/>
            <a:r>
              <a:rPr lang="es-ES" dirty="0" smtClean="0"/>
              <a:t>Diferencia entre desigualdad de resultados y desigualdad de oportunidades</a:t>
            </a:r>
          </a:p>
          <a:p>
            <a:pPr lvl="2"/>
            <a:r>
              <a:rPr lang="es-ES" dirty="0" smtClean="0"/>
              <a:t>Análisis del carácter “dependiente de la senda” de la capacidad de transformar oportunidades en resultados </a:t>
            </a:r>
            <a:endParaRPr lang="es-ES" dirty="0"/>
          </a:p>
        </p:txBody>
      </p:sp>
    </p:spTree>
    <p:extLst>
      <p:ext uri="{BB962C8B-B14F-4D97-AF65-F5344CB8AC3E}">
        <p14:creationId xmlns:p14="http://schemas.microsoft.com/office/powerpoint/2010/main" val="31913640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endParaRPr lang="es-ES"/>
          </a:p>
        </p:txBody>
      </p:sp>
      <p:pic>
        <p:nvPicPr>
          <p:cNvPr id="47106" name="Picture 2" descr="The historical rise in global                         inequality                                                4Source: B..."/>
          <p:cNvPicPr>
            <a:picLocks noChangeAspect="1" noChangeArrowheads="1"/>
          </p:cNvPicPr>
          <p:nvPr/>
        </p:nvPicPr>
        <p:blipFill>
          <a:blip r:embed="rId2" cstate="print"/>
          <a:srcRect/>
          <a:stretch>
            <a:fillRect/>
          </a:stretch>
        </p:blipFill>
        <p:spPr bwMode="auto">
          <a:xfrm>
            <a:off x="0" y="233264"/>
            <a:ext cx="8832981" cy="6624736"/>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descr="The reversal in global                                            inequality trend                                        ..."/>
          <p:cNvPicPr>
            <a:picLocks noChangeAspect="1" noChangeArrowheads="1"/>
          </p:cNvPicPr>
          <p:nvPr/>
        </p:nvPicPr>
        <p:blipFill>
          <a:blip r:embed="rId2" cstate="print"/>
          <a:srcRect/>
          <a:stretch>
            <a:fillRect/>
          </a:stretch>
        </p:blipFill>
        <p:spPr bwMode="auto">
          <a:xfrm>
            <a:off x="899591" y="548680"/>
            <a:ext cx="7894307" cy="5920731"/>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descr="Evolution of global extreme poverty                                      (developing countries)                           ..."/>
          <p:cNvPicPr>
            <a:picLocks noChangeAspect="1" noChangeArrowheads="1"/>
          </p:cNvPicPr>
          <p:nvPr/>
        </p:nvPicPr>
        <p:blipFill>
          <a:blip r:embed="rId2" cstate="print"/>
          <a:srcRect/>
          <a:stretch>
            <a:fillRect/>
          </a:stretch>
        </p:blipFill>
        <p:spPr bwMode="auto">
          <a:xfrm>
            <a:off x="825015" y="764704"/>
            <a:ext cx="7491401" cy="5618552"/>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Remark 1: Inter- and Intra country global                                               inequality                        ..."/>
          <p:cNvPicPr>
            <a:picLocks noChangeAspect="1" noChangeArrowheads="1"/>
          </p:cNvPicPr>
          <p:nvPr/>
        </p:nvPicPr>
        <p:blipFill>
          <a:blip r:embed="rId2" cstate="print"/>
          <a:srcRect/>
          <a:stretch>
            <a:fillRect/>
          </a:stretch>
        </p:blipFill>
        <p:spPr bwMode="auto">
          <a:xfrm>
            <a:off x="993033" y="620688"/>
            <a:ext cx="7488831" cy="5616624"/>
          </a:xfrm>
          <a:prstGeom prst="rect">
            <a:avLst/>
          </a:prstGeom>
          <a:noFill/>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22114"/>
          </a:xfrm>
        </p:spPr>
        <p:txBody>
          <a:bodyPr/>
          <a:lstStyle/>
          <a:p>
            <a:r>
              <a:rPr lang="es-ES" dirty="0" smtClean="0"/>
              <a:t>Costes de la desigualdad</a:t>
            </a:r>
            <a:endParaRPr lang="es-ES" dirty="0"/>
          </a:p>
        </p:txBody>
      </p:sp>
      <p:sp>
        <p:nvSpPr>
          <p:cNvPr id="3" name="2 Marcador de contenido"/>
          <p:cNvSpPr>
            <a:spLocks noGrp="1"/>
          </p:cNvSpPr>
          <p:nvPr>
            <p:ph idx="1"/>
          </p:nvPr>
        </p:nvSpPr>
        <p:spPr/>
        <p:txBody>
          <a:bodyPr>
            <a:normAutofit fontScale="70000" lnSpcReduction="20000"/>
          </a:bodyPr>
          <a:lstStyle/>
          <a:p>
            <a:r>
              <a:rPr lang="es-ES" dirty="0" smtClean="0"/>
              <a:t>1.- Exclusión de los mercados financieros y costes para la inversión (</a:t>
            </a:r>
            <a:r>
              <a:rPr lang="es-ES" dirty="0" err="1" smtClean="0"/>
              <a:t>Banerjee</a:t>
            </a:r>
            <a:r>
              <a:rPr lang="es-ES" dirty="0" smtClean="0"/>
              <a:t> y Newman, 1991; </a:t>
            </a:r>
            <a:r>
              <a:rPr lang="es-ES" dirty="0" err="1" smtClean="0"/>
              <a:t>Aghion</a:t>
            </a:r>
            <a:r>
              <a:rPr lang="es-ES" dirty="0" smtClean="0"/>
              <a:t> y Bolton, 1992)</a:t>
            </a:r>
          </a:p>
          <a:p>
            <a:r>
              <a:rPr lang="es-ES" dirty="0" smtClean="0"/>
              <a:t>2.- Inversión en capital humano y costes para la dinámica de crecimiento (</a:t>
            </a:r>
            <a:r>
              <a:rPr lang="es-ES" dirty="0" err="1" smtClean="0"/>
              <a:t>Galor</a:t>
            </a:r>
            <a:r>
              <a:rPr lang="es-ES" dirty="0" smtClean="0"/>
              <a:t> y </a:t>
            </a:r>
            <a:r>
              <a:rPr lang="es-ES" dirty="0" err="1" smtClean="0"/>
              <a:t>Zeira</a:t>
            </a:r>
            <a:r>
              <a:rPr lang="es-ES" dirty="0" smtClean="0"/>
              <a:t>, 1993)</a:t>
            </a:r>
          </a:p>
          <a:p>
            <a:r>
              <a:rPr lang="es-ES" dirty="0" smtClean="0"/>
              <a:t>3.- Fertilidad endógena y coste para el capital humano (Barro y Becker, 1988; </a:t>
            </a:r>
            <a:r>
              <a:rPr lang="es-ES" dirty="0" err="1" smtClean="0"/>
              <a:t>Dahon</a:t>
            </a:r>
            <a:r>
              <a:rPr lang="es-ES" dirty="0" smtClean="0"/>
              <a:t> y </a:t>
            </a:r>
            <a:r>
              <a:rPr lang="es-ES" dirty="0" err="1" smtClean="0"/>
              <a:t>Tsiddon</a:t>
            </a:r>
            <a:r>
              <a:rPr lang="es-ES" dirty="0" smtClean="0"/>
              <a:t>, 1998)</a:t>
            </a:r>
          </a:p>
          <a:p>
            <a:r>
              <a:rPr lang="es-ES" dirty="0" smtClean="0"/>
              <a:t>4.- Política fiscal endógena e imposición ineficiente (teorema del votante mediano) (</a:t>
            </a:r>
            <a:r>
              <a:rPr lang="es-ES" dirty="0" err="1" smtClean="0"/>
              <a:t>Alesina</a:t>
            </a:r>
            <a:r>
              <a:rPr lang="es-ES" dirty="0" smtClean="0"/>
              <a:t> y </a:t>
            </a:r>
            <a:r>
              <a:rPr lang="es-ES" dirty="0" err="1" smtClean="0"/>
              <a:t>Rodrik</a:t>
            </a:r>
            <a:r>
              <a:rPr lang="es-ES" dirty="0" smtClean="0"/>
              <a:t>, 1994; </a:t>
            </a:r>
            <a:r>
              <a:rPr lang="es-ES" dirty="0" err="1" smtClean="0"/>
              <a:t>Persson</a:t>
            </a:r>
            <a:r>
              <a:rPr lang="es-ES" dirty="0" smtClean="0"/>
              <a:t> y </a:t>
            </a:r>
            <a:r>
              <a:rPr lang="es-ES" dirty="0" err="1" smtClean="0"/>
              <a:t>Tabellini</a:t>
            </a:r>
            <a:r>
              <a:rPr lang="es-ES" dirty="0" smtClean="0"/>
              <a:t>, 1994; </a:t>
            </a:r>
            <a:r>
              <a:rPr lang="es-ES" dirty="0" err="1" smtClean="0"/>
              <a:t>Perotti</a:t>
            </a:r>
            <a:r>
              <a:rPr lang="es-ES" dirty="0" smtClean="0"/>
              <a:t>, 1992; Saint Paul y </a:t>
            </a:r>
            <a:r>
              <a:rPr lang="es-ES" dirty="0" err="1" smtClean="0"/>
              <a:t>Verdier</a:t>
            </a:r>
            <a:r>
              <a:rPr lang="es-ES" dirty="0" smtClean="0"/>
              <a:t>, 1991)</a:t>
            </a:r>
          </a:p>
          <a:p>
            <a:r>
              <a:rPr lang="es-ES" dirty="0"/>
              <a:t>5</a:t>
            </a:r>
            <a:r>
              <a:rPr lang="es-ES" dirty="0" smtClean="0"/>
              <a:t>.- Estabilidad institucional y social: desigualdad y violencia e inseguridad (</a:t>
            </a:r>
            <a:r>
              <a:rPr lang="es-ES" dirty="0" err="1" smtClean="0"/>
              <a:t>Alesina</a:t>
            </a:r>
            <a:r>
              <a:rPr lang="es-ES" dirty="0" smtClean="0"/>
              <a:t> y </a:t>
            </a:r>
            <a:r>
              <a:rPr lang="es-ES" dirty="0" err="1" smtClean="0"/>
              <a:t>Perotti</a:t>
            </a:r>
            <a:r>
              <a:rPr lang="es-ES" dirty="0" smtClean="0"/>
              <a:t>, 1996; </a:t>
            </a:r>
            <a:r>
              <a:rPr lang="es-ES" dirty="0" err="1" smtClean="0"/>
              <a:t>Alesina</a:t>
            </a:r>
            <a:r>
              <a:rPr lang="es-ES" dirty="0" smtClean="0"/>
              <a:t> y </a:t>
            </a:r>
            <a:r>
              <a:rPr lang="es-ES" dirty="0" err="1" smtClean="0"/>
              <a:t>Rodrik</a:t>
            </a:r>
            <a:r>
              <a:rPr lang="es-ES" dirty="0" smtClean="0"/>
              <a:t>, 1994)</a:t>
            </a:r>
          </a:p>
          <a:p>
            <a:r>
              <a:rPr lang="es-ES" dirty="0"/>
              <a:t>6</a:t>
            </a:r>
            <a:r>
              <a:rPr lang="es-ES" dirty="0" smtClean="0"/>
              <a:t>.- Desigualdad y calidad institucional (Alonso y </a:t>
            </a:r>
            <a:r>
              <a:rPr lang="es-ES" dirty="0" err="1" smtClean="0"/>
              <a:t>Garcimartín</a:t>
            </a:r>
            <a:r>
              <a:rPr lang="es-ES" dirty="0" smtClean="0"/>
              <a:t>, 2013; </a:t>
            </a:r>
            <a:r>
              <a:rPr lang="es-ES" dirty="0" err="1" smtClean="0"/>
              <a:t>Knight</a:t>
            </a:r>
            <a:r>
              <a:rPr lang="es-ES" dirty="0" smtClean="0"/>
              <a:t>, 1992)</a:t>
            </a:r>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1.- Bases de la Teoría del crecimiento</a:t>
            </a:r>
            <a:endParaRPr lang="es-ES" dirty="0"/>
          </a:p>
        </p:txBody>
      </p:sp>
      <p:sp>
        <p:nvSpPr>
          <p:cNvPr id="3" name="2 Marcador de texto"/>
          <p:cNvSpPr>
            <a:spLocks noGrp="1"/>
          </p:cNvSpPr>
          <p:nvPr>
            <p:ph type="body" idx="1"/>
          </p:nvPr>
        </p:nvSpPr>
        <p:spPr/>
        <p:txBody>
          <a:bodyPr/>
          <a:lstStyle/>
          <a:p>
            <a:endParaRPr lang="es-ES"/>
          </a:p>
        </p:txBody>
      </p:sp>
    </p:spTree>
    <p:extLst>
      <p:ext uri="{BB962C8B-B14F-4D97-AF65-F5344CB8AC3E}">
        <p14:creationId xmlns:p14="http://schemas.microsoft.com/office/powerpoint/2010/main" val="35804845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 dirty="0" smtClean="0"/>
              <a:t>3.4.- Nuevas tendencias (4): </a:t>
            </a:r>
            <a:r>
              <a:rPr lang="es-ES" dirty="0" err="1" smtClean="0"/>
              <a:t>Behavioral</a:t>
            </a:r>
            <a:r>
              <a:rPr lang="es-ES" dirty="0" smtClean="0"/>
              <a:t> </a:t>
            </a:r>
            <a:r>
              <a:rPr lang="es-ES" dirty="0" err="1" smtClean="0"/>
              <a:t>Economics</a:t>
            </a:r>
            <a:endParaRPr lang="es-ES" dirty="0"/>
          </a:p>
        </p:txBody>
      </p:sp>
      <p:sp>
        <p:nvSpPr>
          <p:cNvPr id="5" name="4 Marcador de texto"/>
          <p:cNvSpPr>
            <a:spLocks noGrp="1"/>
          </p:cNvSpPr>
          <p:nvPr>
            <p:ph type="body" idx="1"/>
          </p:nvPr>
        </p:nvSpPr>
        <p:spPr/>
        <p:txBody>
          <a:bodyPr/>
          <a:lstStyle/>
          <a:p>
            <a:endParaRPr lang="es-ES"/>
          </a:p>
        </p:txBody>
      </p:sp>
    </p:spTree>
    <p:extLst>
      <p:ext uri="{BB962C8B-B14F-4D97-AF65-F5344CB8AC3E}">
        <p14:creationId xmlns:p14="http://schemas.microsoft.com/office/powerpoint/2010/main" val="12349612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Racionalidad económica y sus críticos</a:t>
            </a:r>
            <a:endParaRPr lang="es-ES" dirty="0"/>
          </a:p>
        </p:txBody>
      </p:sp>
      <p:sp>
        <p:nvSpPr>
          <p:cNvPr id="3" name="2 Marcador de contenido"/>
          <p:cNvSpPr>
            <a:spLocks noGrp="1"/>
          </p:cNvSpPr>
          <p:nvPr>
            <p:ph idx="1"/>
          </p:nvPr>
        </p:nvSpPr>
        <p:spPr>
          <a:xfrm>
            <a:off x="457200" y="1600200"/>
            <a:ext cx="8229600" cy="5069160"/>
          </a:xfrm>
        </p:spPr>
        <p:txBody>
          <a:bodyPr>
            <a:normAutofit fontScale="62500" lnSpcReduction="20000"/>
          </a:bodyPr>
          <a:lstStyle/>
          <a:p>
            <a:r>
              <a:rPr lang="es-ES" dirty="0" smtClean="0"/>
              <a:t>Supuesto convencional: “comportamiento racional de los agentes económicos”</a:t>
            </a:r>
          </a:p>
          <a:p>
            <a:pPr lvl="1"/>
            <a:r>
              <a:rPr lang="es-ES" dirty="0" smtClean="0"/>
              <a:t>Capacidad </a:t>
            </a:r>
            <a:r>
              <a:rPr lang="es-ES" dirty="0"/>
              <a:t>r</a:t>
            </a:r>
            <a:r>
              <a:rPr lang="es-ES" dirty="0" smtClean="0"/>
              <a:t>acional e independencia emocional suficiente como para establecer preferencias, definir conductas óptimas y actuar de forma consistente (maximizar) </a:t>
            </a:r>
          </a:p>
          <a:p>
            <a:r>
              <a:rPr lang="es-ES" dirty="0" smtClean="0"/>
              <a:t>Traslación de este supuesto al análisis económico (supuesto básico sobre el que descansan buena parte de los fundamentos micro de los modelos económicos) </a:t>
            </a:r>
          </a:p>
          <a:p>
            <a:r>
              <a:rPr lang="es-ES" dirty="0" smtClean="0"/>
              <a:t>Supuestos que no siempre parecen encontrarse en la conducta de los agentes económicos; y que conducen a paradojas difícilmente explicables</a:t>
            </a:r>
          </a:p>
          <a:p>
            <a:r>
              <a:rPr lang="es-ES" dirty="0" smtClean="0"/>
              <a:t>Dos primeras reacciones: </a:t>
            </a:r>
          </a:p>
          <a:p>
            <a:pPr lvl="1"/>
            <a:r>
              <a:rPr lang="es-ES" dirty="0" smtClean="0"/>
              <a:t>“racionalidad limitada” (Herbert </a:t>
            </a:r>
            <a:r>
              <a:rPr lang="es-ES" dirty="0" err="1" smtClean="0"/>
              <a:t>Simon</a:t>
            </a:r>
            <a:r>
              <a:rPr lang="es-ES" dirty="0" smtClean="0"/>
              <a:t>, </a:t>
            </a:r>
            <a:r>
              <a:rPr lang="es-ES" i="1" dirty="0" err="1" smtClean="0"/>
              <a:t>Models</a:t>
            </a:r>
            <a:r>
              <a:rPr lang="es-ES" i="1" dirty="0" smtClean="0"/>
              <a:t> of </a:t>
            </a:r>
            <a:r>
              <a:rPr lang="es-ES" i="1" dirty="0" err="1" smtClean="0"/>
              <a:t>Man</a:t>
            </a:r>
            <a:r>
              <a:rPr lang="es-ES" dirty="0" smtClean="0"/>
              <a:t>). Tres básicas limitaciones</a:t>
            </a:r>
          </a:p>
          <a:p>
            <a:pPr lvl="2"/>
            <a:r>
              <a:rPr lang="es-ES" dirty="0" smtClean="0"/>
              <a:t>Información disponible</a:t>
            </a:r>
          </a:p>
          <a:p>
            <a:pPr lvl="2"/>
            <a:r>
              <a:rPr lang="es-ES" dirty="0" smtClean="0"/>
              <a:t>Capacidad para procesar la información disponible  (limitación cognitiva)</a:t>
            </a:r>
          </a:p>
          <a:p>
            <a:pPr lvl="2"/>
            <a:r>
              <a:rPr lang="es-ES" dirty="0" smtClean="0"/>
              <a:t>Tiempo disponible para tomar la decisión</a:t>
            </a:r>
          </a:p>
          <a:p>
            <a:pPr lvl="1"/>
            <a:r>
              <a:rPr lang="es-ES" dirty="0" smtClean="0"/>
              <a:t>Incertidumbre  inextinguible de las decisiones con proyección temporal (John Maynard Keynes)</a:t>
            </a:r>
          </a:p>
          <a:p>
            <a:pPr lvl="2"/>
            <a:r>
              <a:rPr lang="es-ES" dirty="0" smtClean="0"/>
              <a:t>Ordenación lexicográfica de las preferencias</a:t>
            </a:r>
          </a:p>
          <a:p>
            <a:pPr lvl="2"/>
            <a:r>
              <a:rPr lang="es-ES" dirty="0" smtClean="0"/>
              <a:t>Métodos heurísticos para formar decisiones (en lugar de reglas rígidas)</a:t>
            </a:r>
            <a:endParaRPr lang="es-ES" dirty="0"/>
          </a:p>
        </p:txBody>
      </p:sp>
    </p:spTree>
    <p:extLst>
      <p:ext uri="{BB962C8B-B14F-4D97-AF65-F5344CB8AC3E}">
        <p14:creationId xmlns:p14="http://schemas.microsoft.com/office/powerpoint/2010/main" val="26081376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err="1" smtClean="0"/>
              <a:t>Kahneman</a:t>
            </a:r>
            <a:r>
              <a:rPr lang="es-ES" dirty="0" smtClean="0"/>
              <a:t>: sesgos del pensamiento intuitivo</a:t>
            </a:r>
            <a:endParaRPr lang="es-ES" dirty="0"/>
          </a:p>
        </p:txBody>
      </p:sp>
      <p:sp>
        <p:nvSpPr>
          <p:cNvPr id="3" name="2 Marcador de contenido"/>
          <p:cNvSpPr>
            <a:spLocks noGrp="1"/>
          </p:cNvSpPr>
          <p:nvPr>
            <p:ph idx="1"/>
          </p:nvPr>
        </p:nvSpPr>
        <p:spPr/>
        <p:txBody>
          <a:bodyPr>
            <a:normAutofit fontScale="77500" lnSpcReduction="20000"/>
          </a:bodyPr>
          <a:lstStyle/>
          <a:p>
            <a:r>
              <a:rPr lang="es-ES" dirty="0" smtClean="0"/>
              <a:t>Larga lista de comportamientos que violan la racionalidad de los agentes, al menos tal como las considera la economía:</a:t>
            </a:r>
          </a:p>
          <a:p>
            <a:pPr lvl="1"/>
            <a:r>
              <a:rPr lang="es-ES" i="1" dirty="0" err="1" smtClean="0"/>
              <a:t>Loss</a:t>
            </a:r>
            <a:r>
              <a:rPr lang="es-ES" i="1" dirty="0" smtClean="0"/>
              <a:t> </a:t>
            </a:r>
            <a:r>
              <a:rPr lang="es-ES" i="1" dirty="0" err="1" smtClean="0"/>
              <a:t>aversion</a:t>
            </a:r>
            <a:r>
              <a:rPr lang="es-ES" dirty="0" smtClean="0"/>
              <a:t>: valoramos las cosas más al perderlas que al disponer de ellas </a:t>
            </a:r>
          </a:p>
          <a:p>
            <a:pPr lvl="1"/>
            <a:r>
              <a:rPr lang="es-ES" i="1" dirty="0" err="1" smtClean="0"/>
              <a:t>Overconfindence</a:t>
            </a:r>
            <a:r>
              <a:rPr lang="es-ES" dirty="0" smtClean="0"/>
              <a:t>: generalizamos a partir de limitada evidencia</a:t>
            </a:r>
          </a:p>
          <a:p>
            <a:pPr lvl="1"/>
            <a:r>
              <a:rPr lang="es-ES" i="1" dirty="0" err="1" smtClean="0"/>
              <a:t>Confirmation</a:t>
            </a:r>
            <a:r>
              <a:rPr lang="es-ES" i="1" dirty="0" smtClean="0"/>
              <a:t> </a:t>
            </a:r>
            <a:r>
              <a:rPr lang="es-ES" i="1" dirty="0" err="1" smtClean="0"/>
              <a:t>bias</a:t>
            </a:r>
            <a:r>
              <a:rPr lang="es-ES" dirty="0" smtClean="0"/>
              <a:t>: tendemos a desconsiderar las evidencias que contradicen nuestras creencias</a:t>
            </a:r>
          </a:p>
          <a:p>
            <a:pPr lvl="1"/>
            <a:r>
              <a:rPr lang="es-ES" i="1" dirty="0" err="1" smtClean="0"/>
              <a:t>Weak</a:t>
            </a:r>
            <a:r>
              <a:rPr lang="es-ES" i="1" dirty="0" smtClean="0"/>
              <a:t> </a:t>
            </a:r>
            <a:r>
              <a:rPr lang="es-ES" i="1" dirty="0" err="1" smtClean="0"/>
              <a:t>self</a:t>
            </a:r>
            <a:r>
              <a:rPr lang="es-ES" i="1" dirty="0" smtClean="0"/>
              <a:t>-control</a:t>
            </a:r>
            <a:r>
              <a:rPr lang="es-ES" dirty="0" smtClean="0"/>
              <a:t>: cedemos fácilmente a acciones que sabemos tienen efectos perversos</a:t>
            </a:r>
          </a:p>
          <a:p>
            <a:pPr lvl="1"/>
            <a:r>
              <a:rPr lang="es-ES" i="1" dirty="0" err="1" smtClean="0"/>
              <a:t>Bonded</a:t>
            </a:r>
            <a:r>
              <a:rPr lang="es-ES" i="1" dirty="0" smtClean="0"/>
              <a:t> </a:t>
            </a:r>
            <a:r>
              <a:rPr lang="es-ES" i="1" dirty="0" err="1" smtClean="0"/>
              <a:t>selfishness</a:t>
            </a:r>
            <a:r>
              <a:rPr lang="es-ES" dirty="0" smtClean="0"/>
              <a:t>: nos influye un sentido de justicia y de reciprocidad </a:t>
            </a:r>
          </a:p>
          <a:p>
            <a:pPr lvl="1"/>
            <a:r>
              <a:rPr lang="es-ES" i="1" dirty="0" err="1" smtClean="0"/>
              <a:t>Overact</a:t>
            </a:r>
            <a:r>
              <a:rPr lang="es-ES" i="1" dirty="0" smtClean="0"/>
              <a:t> to </a:t>
            </a:r>
            <a:r>
              <a:rPr lang="es-ES" i="1" dirty="0" err="1" smtClean="0"/>
              <a:t>recent</a:t>
            </a:r>
            <a:r>
              <a:rPr lang="es-ES" i="1" dirty="0" smtClean="0"/>
              <a:t> </a:t>
            </a:r>
            <a:r>
              <a:rPr lang="es-ES" i="1" dirty="0" err="1" smtClean="0"/>
              <a:t>information</a:t>
            </a:r>
            <a:r>
              <a:rPr lang="es-ES" dirty="0" smtClean="0"/>
              <a:t>: solemos reaccionar en mayor medida a la información más reciente</a:t>
            </a:r>
            <a:endParaRPr lang="es-ES" dirty="0"/>
          </a:p>
        </p:txBody>
      </p:sp>
    </p:spTree>
    <p:extLst>
      <p:ext uri="{BB962C8B-B14F-4D97-AF65-F5344CB8AC3E}">
        <p14:creationId xmlns:p14="http://schemas.microsoft.com/office/powerpoint/2010/main" val="34525049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Implicaciones para el desarrollo</a:t>
            </a:r>
            <a:endParaRPr lang="es-ES" dirty="0"/>
          </a:p>
        </p:txBody>
      </p:sp>
      <p:sp>
        <p:nvSpPr>
          <p:cNvPr id="3" name="2 Marcador de contenido"/>
          <p:cNvSpPr>
            <a:spLocks noGrp="1"/>
          </p:cNvSpPr>
          <p:nvPr>
            <p:ph idx="1"/>
          </p:nvPr>
        </p:nvSpPr>
        <p:spPr/>
        <p:txBody>
          <a:bodyPr/>
          <a:lstStyle/>
          <a:p>
            <a:r>
              <a:rPr lang="es-ES" dirty="0" smtClean="0"/>
              <a:t>Cuestionar construcciones apriorísticas en la determinación del comportamiento de los agentes</a:t>
            </a:r>
          </a:p>
          <a:p>
            <a:r>
              <a:rPr lang="es-ES" dirty="0" smtClean="0"/>
              <a:t>Elaborar modelos de conducta basados en la experiencia</a:t>
            </a:r>
          </a:p>
          <a:p>
            <a:r>
              <a:rPr lang="es-ES" dirty="0" smtClean="0"/>
              <a:t>Someter a prueba la capacidad explicativa de esos modelos</a:t>
            </a:r>
            <a:endParaRPr lang="es-E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 dirty="0" smtClean="0"/>
              <a:t>3.5.- Nuevas tendencias (5): </a:t>
            </a:r>
            <a:r>
              <a:rPr lang="es-ES" dirty="0" err="1" smtClean="0"/>
              <a:t>randomized</a:t>
            </a:r>
            <a:r>
              <a:rPr lang="es-ES" dirty="0" smtClean="0"/>
              <a:t> </a:t>
            </a:r>
            <a:r>
              <a:rPr lang="es-ES" dirty="0" err="1" smtClean="0"/>
              <a:t>controlled</a:t>
            </a:r>
            <a:r>
              <a:rPr lang="es-ES" dirty="0" smtClean="0"/>
              <a:t> </a:t>
            </a:r>
            <a:r>
              <a:rPr lang="es-ES" dirty="0" err="1" smtClean="0"/>
              <a:t>trials</a:t>
            </a:r>
            <a:endParaRPr lang="es-ES" dirty="0"/>
          </a:p>
        </p:txBody>
      </p:sp>
      <p:sp>
        <p:nvSpPr>
          <p:cNvPr id="5" name="4 Marcador de texto"/>
          <p:cNvSpPr>
            <a:spLocks noGrp="1"/>
          </p:cNvSpPr>
          <p:nvPr>
            <p:ph type="body" idx="1"/>
          </p:nvPr>
        </p:nvSpPr>
        <p:spPr/>
        <p:txBody>
          <a:bodyPr/>
          <a:lstStyle/>
          <a:p>
            <a:endParaRPr lang="es-ES"/>
          </a:p>
        </p:txBody>
      </p:sp>
    </p:spTree>
    <p:extLst>
      <p:ext uri="{BB962C8B-B14F-4D97-AF65-F5344CB8AC3E}">
        <p14:creationId xmlns:p14="http://schemas.microsoft.com/office/powerpoint/2010/main" val="7500876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 dirty="0" err="1" smtClean="0"/>
              <a:t>RCTs</a:t>
            </a:r>
            <a:endParaRPr lang="es-ES" dirty="0"/>
          </a:p>
        </p:txBody>
      </p:sp>
      <p:sp>
        <p:nvSpPr>
          <p:cNvPr id="5" name="4 Marcador de contenido"/>
          <p:cNvSpPr>
            <a:spLocks noGrp="1"/>
          </p:cNvSpPr>
          <p:nvPr>
            <p:ph idx="1"/>
          </p:nvPr>
        </p:nvSpPr>
        <p:spPr/>
        <p:txBody>
          <a:bodyPr/>
          <a:lstStyle/>
          <a:p>
            <a:r>
              <a:rPr lang="es-ES" dirty="0" smtClean="0"/>
              <a:t>Necesidad de definir una política pública basada en evidencias: medición de impacto</a:t>
            </a:r>
          </a:p>
          <a:p>
            <a:pPr lvl="1"/>
            <a:r>
              <a:rPr lang="es-ES" dirty="0" smtClean="0"/>
              <a:t>Comprobar los resultados</a:t>
            </a:r>
          </a:p>
          <a:p>
            <a:pPr lvl="1"/>
            <a:r>
              <a:rPr lang="es-ES" dirty="0" smtClean="0"/>
              <a:t>Inferir causalidad</a:t>
            </a:r>
          </a:p>
          <a:p>
            <a:r>
              <a:rPr lang="es-ES" dirty="0" smtClean="0"/>
              <a:t>Dificultades para definir un </a:t>
            </a:r>
            <a:r>
              <a:rPr lang="es-ES" dirty="0" err="1" smtClean="0"/>
              <a:t>contrafáctico</a:t>
            </a:r>
            <a:r>
              <a:rPr lang="es-ES" dirty="0" smtClean="0"/>
              <a:t> adecuado</a:t>
            </a:r>
          </a:p>
          <a:p>
            <a:r>
              <a:rPr lang="es-ES" dirty="0" smtClean="0"/>
              <a:t>Dialéctica entre validez interna y validez externa</a:t>
            </a:r>
            <a:endParaRPr lang="es-ES" dirty="0"/>
          </a:p>
        </p:txBody>
      </p:sp>
    </p:spTree>
    <p:extLst>
      <p:ext uri="{BB962C8B-B14F-4D97-AF65-F5344CB8AC3E}">
        <p14:creationId xmlns:p14="http://schemas.microsoft.com/office/powerpoint/2010/main" val="915735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4</a:t>
            </a:r>
            <a:r>
              <a:rPr lang="es-ES" dirty="0" smtClean="0"/>
              <a:t>.- Algunas consideraciones finales</a:t>
            </a:r>
            <a:endParaRPr lang="es-ES" dirty="0"/>
          </a:p>
        </p:txBody>
      </p:sp>
      <p:sp>
        <p:nvSpPr>
          <p:cNvPr id="3" name="2 Marcador de texto"/>
          <p:cNvSpPr>
            <a:spLocks noGrp="1"/>
          </p:cNvSpPr>
          <p:nvPr>
            <p:ph type="body" idx="1"/>
          </p:nvPr>
        </p:nvSpPr>
        <p:spPr/>
        <p:txBody>
          <a:bodyPr/>
          <a:lstStyle/>
          <a:p>
            <a:endParaRPr lang="es-E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4638"/>
            <a:ext cx="8229600" cy="850106"/>
          </a:xfrm>
        </p:spPr>
        <p:txBody>
          <a:bodyPr/>
          <a:lstStyle/>
          <a:p>
            <a:r>
              <a:rPr lang="es-ES" dirty="0" smtClean="0"/>
              <a:t>Ultimas consideraciones</a:t>
            </a:r>
            <a:endParaRPr lang="es-ES" dirty="0"/>
          </a:p>
        </p:txBody>
      </p:sp>
      <p:sp>
        <p:nvSpPr>
          <p:cNvPr id="5" name="4 Marcador de contenido"/>
          <p:cNvSpPr>
            <a:spLocks noGrp="1"/>
          </p:cNvSpPr>
          <p:nvPr>
            <p:ph idx="1"/>
          </p:nvPr>
        </p:nvSpPr>
        <p:spPr>
          <a:xfrm>
            <a:off x="457200" y="1340768"/>
            <a:ext cx="8229600" cy="4785395"/>
          </a:xfrm>
        </p:spPr>
        <p:txBody>
          <a:bodyPr>
            <a:normAutofit fontScale="77500" lnSpcReduction="20000"/>
          </a:bodyPr>
          <a:lstStyle/>
          <a:p>
            <a:r>
              <a:rPr lang="es-ES" dirty="0" smtClean="0"/>
              <a:t>No se ha hablado de:</a:t>
            </a:r>
          </a:p>
          <a:p>
            <a:pPr lvl="1"/>
            <a:r>
              <a:rPr lang="es-ES" dirty="0" smtClean="0"/>
              <a:t>Avances en la economía de la salud: relación entre progreso económico y mejora de las condiciones de salud: </a:t>
            </a:r>
            <a:r>
              <a:rPr lang="es-ES" dirty="0" err="1" smtClean="0"/>
              <a:t>Deaton</a:t>
            </a:r>
            <a:r>
              <a:rPr lang="es-ES" dirty="0" smtClean="0"/>
              <a:t> (2013)</a:t>
            </a:r>
          </a:p>
          <a:p>
            <a:pPr lvl="1"/>
            <a:r>
              <a:rPr lang="es-ES" dirty="0" smtClean="0"/>
              <a:t>Desarrollos en el ámbito de la sostenibilidad: </a:t>
            </a:r>
            <a:r>
              <a:rPr lang="es-ES" dirty="0" err="1" smtClean="0"/>
              <a:t>Stern</a:t>
            </a:r>
            <a:r>
              <a:rPr lang="es-ES" dirty="0" smtClean="0"/>
              <a:t>, 2007; </a:t>
            </a:r>
            <a:r>
              <a:rPr lang="es-ES" dirty="0" err="1" smtClean="0"/>
              <a:t>Nordhaus</a:t>
            </a:r>
            <a:r>
              <a:rPr lang="es-ES" dirty="0" smtClean="0"/>
              <a:t> et al., 2012; </a:t>
            </a:r>
            <a:r>
              <a:rPr lang="es-ES" dirty="0" err="1" smtClean="0"/>
              <a:t>Rockström</a:t>
            </a:r>
            <a:r>
              <a:rPr lang="es-ES" dirty="0" smtClean="0"/>
              <a:t> et al., 2009)</a:t>
            </a:r>
          </a:p>
          <a:p>
            <a:pPr lvl="1"/>
            <a:r>
              <a:rPr lang="es-ES" dirty="0" smtClean="0"/>
              <a:t>Estudios sobre genero y desarrollo (además de otros alusivos a otros elementos de identidad) (</a:t>
            </a:r>
            <a:r>
              <a:rPr lang="es-ES" dirty="0" err="1" smtClean="0"/>
              <a:t>Kabeer</a:t>
            </a:r>
            <a:r>
              <a:rPr lang="es-ES" dirty="0" smtClean="0"/>
              <a:t>, 2000; </a:t>
            </a:r>
            <a:r>
              <a:rPr lang="es-ES" dirty="0" err="1" smtClean="0"/>
              <a:t>Agarwal</a:t>
            </a:r>
            <a:r>
              <a:rPr lang="es-ES" smtClean="0"/>
              <a:t>, 1994)</a:t>
            </a:r>
            <a:endParaRPr lang="es-ES" dirty="0" smtClean="0"/>
          </a:p>
          <a:p>
            <a:r>
              <a:rPr lang="es-ES" dirty="0" smtClean="0"/>
              <a:t>Pero, lo visto es suficiente para</a:t>
            </a:r>
          </a:p>
          <a:p>
            <a:pPr lvl="1"/>
            <a:r>
              <a:rPr lang="es-ES" dirty="0" smtClean="0"/>
              <a:t>El vigor y creatividad de la teoría de desarrollo</a:t>
            </a:r>
          </a:p>
          <a:p>
            <a:pPr lvl="1"/>
            <a:r>
              <a:rPr lang="es-ES" dirty="0" smtClean="0"/>
              <a:t>El giro que ha experimentado en la forma de hacer economía </a:t>
            </a:r>
          </a:p>
          <a:p>
            <a:pPr lvl="1"/>
            <a:r>
              <a:rPr lang="es-ES" dirty="0" smtClean="0"/>
              <a:t>La capacidad fertilizadora que pueden tener alguna de sus intuiciones</a:t>
            </a:r>
          </a:p>
          <a:p>
            <a:pPr lvl="1"/>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Teoría del crecimiento (1)</a:t>
            </a:r>
            <a:endParaRPr lang="es-ES" dirty="0"/>
          </a:p>
        </p:txBody>
      </p:sp>
      <p:sp>
        <p:nvSpPr>
          <p:cNvPr id="3" name="2 Marcador de contenido"/>
          <p:cNvSpPr>
            <a:spLocks noGrp="1"/>
          </p:cNvSpPr>
          <p:nvPr>
            <p:ph idx="1"/>
          </p:nvPr>
        </p:nvSpPr>
        <p:spPr>
          <a:xfrm>
            <a:off x="457200" y="1600200"/>
            <a:ext cx="8229600" cy="4637112"/>
          </a:xfrm>
        </p:spPr>
        <p:txBody>
          <a:bodyPr>
            <a:normAutofit fontScale="85000" lnSpcReduction="20000"/>
          </a:bodyPr>
          <a:lstStyle/>
          <a:p>
            <a:r>
              <a:rPr lang="es-ES" dirty="0" smtClean="0"/>
              <a:t>Primera generación (</a:t>
            </a:r>
            <a:r>
              <a:rPr lang="es-ES" dirty="0" err="1" smtClean="0"/>
              <a:t>Harrod</a:t>
            </a:r>
            <a:r>
              <a:rPr lang="es-ES" dirty="0" smtClean="0"/>
              <a:t>, 1939 y 1948 y Domar, 1946):</a:t>
            </a:r>
          </a:p>
          <a:p>
            <a:pPr lvl="1"/>
            <a:r>
              <a:rPr lang="es-ES" i="1" dirty="0" smtClean="0"/>
              <a:t>Factor</a:t>
            </a:r>
            <a:r>
              <a:rPr lang="es-ES" dirty="0" smtClean="0"/>
              <a:t>: la inversión como motor del crecimiento: propensión a ahorrar condicionado por la productividad media del capital</a:t>
            </a:r>
          </a:p>
          <a:p>
            <a:pPr lvl="1"/>
            <a:r>
              <a:rPr lang="es-ES" i="1" dirty="0" smtClean="0"/>
              <a:t>Dinámica</a:t>
            </a:r>
            <a:r>
              <a:rPr lang="es-ES" dirty="0" smtClean="0"/>
              <a:t>: dada la relación estable entre capital y producto, el equilibrio de pleno empleo solo se logra haciendo que coincidan las tasas de crecimiento del producto ,del stock de capital y del empleo: sólo el progreso tecnológico podía superar esta limitación</a:t>
            </a:r>
          </a:p>
          <a:p>
            <a:pPr lvl="1"/>
            <a:r>
              <a:rPr lang="es-ES" i="1" dirty="0" smtClean="0"/>
              <a:t>Utilidad</a:t>
            </a:r>
            <a:r>
              <a:rPr lang="es-ES" dirty="0" smtClean="0"/>
              <a:t>: modelización de las necesidades financieras de los países en desarrollo</a:t>
            </a:r>
          </a:p>
          <a:p>
            <a:pPr lvl="1"/>
            <a:r>
              <a:rPr lang="es-ES" i="1" dirty="0" smtClean="0"/>
              <a:t>Problema</a:t>
            </a:r>
            <a:r>
              <a:rPr lang="es-ES" dirty="0" smtClean="0"/>
              <a:t>: equilibrio improbable (o difícil) y dinámica inestable</a:t>
            </a:r>
          </a:p>
        </p:txBody>
      </p:sp>
    </p:spTree>
    <p:extLst>
      <p:ext uri="{BB962C8B-B14F-4D97-AF65-F5344CB8AC3E}">
        <p14:creationId xmlns:p14="http://schemas.microsoft.com/office/powerpoint/2010/main" val="627628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Teoría del crecimiento (2)</a:t>
            </a:r>
            <a:endParaRPr lang="es-ES" dirty="0"/>
          </a:p>
        </p:txBody>
      </p:sp>
      <p:sp>
        <p:nvSpPr>
          <p:cNvPr id="3" name="2 Marcador de contenido"/>
          <p:cNvSpPr>
            <a:spLocks noGrp="1"/>
          </p:cNvSpPr>
          <p:nvPr>
            <p:ph idx="1"/>
          </p:nvPr>
        </p:nvSpPr>
        <p:spPr/>
        <p:txBody>
          <a:bodyPr>
            <a:normAutofit fontScale="85000" lnSpcReduction="10000"/>
          </a:bodyPr>
          <a:lstStyle/>
          <a:p>
            <a:r>
              <a:rPr lang="es-ES" dirty="0" smtClean="0"/>
              <a:t>Segunda generación (</a:t>
            </a:r>
            <a:r>
              <a:rPr lang="es-ES" dirty="0" err="1" smtClean="0"/>
              <a:t>Solow</a:t>
            </a:r>
            <a:r>
              <a:rPr lang="es-ES" dirty="0" smtClean="0"/>
              <a:t>, 1956 y 1957) y </a:t>
            </a:r>
            <a:r>
              <a:rPr lang="es-ES" dirty="0" err="1" smtClean="0"/>
              <a:t>Swan</a:t>
            </a:r>
            <a:r>
              <a:rPr lang="es-ES" dirty="0" smtClean="0"/>
              <a:t> (1956)</a:t>
            </a:r>
          </a:p>
          <a:p>
            <a:pPr lvl="1"/>
            <a:r>
              <a:rPr lang="es-ES" i="1" dirty="0" smtClean="0"/>
              <a:t>Factor</a:t>
            </a:r>
            <a:r>
              <a:rPr lang="es-ES" dirty="0" smtClean="0"/>
              <a:t>: incremento del capital per cápita (y, de forma exógena, del progreso técnico)</a:t>
            </a:r>
          </a:p>
          <a:p>
            <a:pPr lvl="1"/>
            <a:r>
              <a:rPr lang="es-ES" i="1" dirty="0" smtClean="0"/>
              <a:t>Dinámica</a:t>
            </a:r>
            <a:r>
              <a:rPr lang="es-ES" dirty="0" smtClean="0"/>
              <a:t>: se </a:t>
            </a:r>
            <a:r>
              <a:rPr lang="es-ES" dirty="0" err="1" smtClean="0"/>
              <a:t>endogeniza</a:t>
            </a:r>
            <a:r>
              <a:rPr lang="es-ES" dirty="0" smtClean="0"/>
              <a:t> la relación capital-producto y se admite la </a:t>
            </a:r>
            <a:r>
              <a:rPr lang="es-ES" dirty="0" err="1" smtClean="0"/>
              <a:t>sustituibilidad</a:t>
            </a:r>
            <a:r>
              <a:rPr lang="es-ES" dirty="0" smtClean="0"/>
              <a:t> de factores. Existe un estado estacionario estable al que convergen las economías</a:t>
            </a:r>
          </a:p>
          <a:p>
            <a:pPr lvl="1"/>
            <a:r>
              <a:rPr lang="es-ES" i="1" dirty="0" smtClean="0"/>
              <a:t>Utilidad</a:t>
            </a:r>
            <a:r>
              <a:rPr lang="es-ES" dirty="0" smtClean="0"/>
              <a:t>: contabilidad del crecimiento y análisis de la convergencia económica</a:t>
            </a:r>
          </a:p>
          <a:p>
            <a:pPr lvl="1"/>
            <a:r>
              <a:rPr lang="es-ES" i="1" dirty="0" smtClean="0"/>
              <a:t>Problema</a:t>
            </a:r>
            <a:r>
              <a:rPr lang="es-ES" dirty="0" smtClean="0"/>
              <a:t>: solo la transición hacia un nuevo estado estacionario o el progreso técnico (exógeno) garantiza el crecimiento continuado del PIB per cápita</a:t>
            </a:r>
            <a:endParaRPr lang="es-ES" dirty="0"/>
          </a:p>
        </p:txBody>
      </p:sp>
    </p:spTree>
    <p:extLst>
      <p:ext uri="{BB962C8B-B14F-4D97-AF65-F5344CB8AC3E}">
        <p14:creationId xmlns:p14="http://schemas.microsoft.com/office/powerpoint/2010/main" val="956045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Teoría del crecimiento (3)</a:t>
            </a:r>
            <a:endParaRPr lang="es-ES" dirty="0"/>
          </a:p>
        </p:txBody>
      </p:sp>
      <p:sp>
        <p:nvSpPr>
          <p:cNvPr id="3" name="2 Marcador de contenido"/>
          <p:cNvSpPr>
            <a:spLocks noGrp="1"/>
          </p:cNvSpPr>
          <p:nvPr>
            <p:ph idx="1"/>
          </p:nvPr>
        </p:nvSpPr>
        <p:spPr>
          <a:xfrm>
            <a:off x="457200" y="1340768"/>
            <a:ext cx="8229600" cy="5112568"/>
          </a:xfrm>
        </p:spPr>
        <p:txBody>
          <a:bodyPr>
            <a:normAutofit fontScale="70000" lnSpcReduction="20000"/>
          </a:bodyPr>
          <a:lstStyle/>
          <a:p>
            <a:r>
              <a:rPr lang="es-ES" dirty="0" smtClean="0"/>
              <a:t>Tercera generación: crecimiento endógeno (Lucas, 1988, y </a:t>
            </a:r>
            <a:r>
              <a:rPr lang="es-ES" dirty="0" err="1" smtClean="0"/>
              <a:t>Romer</a:t>
            </a:r>
            <a:r>
              <a:rPr lang="es-ES" dirty="0" smtClean="0"/>
              <a:t>, 1986 y 1990, entre otros)</a:t>
            </a:r>
          </a:p>
          <a:p>
            <a:pPr lvl="1"/>
            <a:r>
              <a:rPr lang="es-ES" i="1" dirty="0" smtClean="0"/>
              <a:t>Factor</a:t>
            </a:r>
            <a:r>
              <a:rPr lang="es-ES" dirty="0" smtClean="0"/>
              <a:t>: variable que sea consecuencia y causa, al tiempo, del crecimiento sin estar sujeta a rendimientos marginales decrecientes: el conocimiento</a:t>
            </a:r>
          </a:p>
          <a:p>
            <a:pPr lvl="1"/>
            <a:r>
              <a:rPr lang="es-ES" i="1" dirty="0" smtClean="0"/>
              <a:t>Colección de modelos</a:t>
            </a:r>
            <a:r>
              <a:rPr lang="es-ES" dirty="0" smtClean="0"/>
              <a:t>:</a:t>
            </a:r>
          </a:p>
          <a:p>
            <a:pPr lvl="2"/>
            <a:r>
              <a:rPr lang="es-ES" dirty="0" smtClean="0"/>
              <a:t>Función lineal del capital físico y humano: modelo AK (Rebelo, 1991)</a:t>
            </a:r>
          </a:p>
          <a:p>
            <a:pPr lvl="2"/>
            <a:r>
              <a:rPr lang="es-ES" dirty="0" smtClean="0"/>
              <a:t>Progreso técnico generado como externalidad asociada al proceso de acumulación a través del aprendizaje (</a:t>
            </a:r>
            <a:r>
              <a:rPr lang="es-ES" i="1" dirty="0" err="1" smtClean="0"/>
              <a:t>learning</a:t>
            </a:r>
            <a:r>
              <a:rPr lang="es-ES" i="1" dirty="0" smtClean="0"/>
              <a:t> </a:t>
            </a:r>
            <a:r>
              <a:rPr lang="es-ES" i="1" dirty="0" err="1" smtClean="0"/>
              <a:t>by</a:t>
            </a:r>
            <a:r>
              <a:rPr lang="es-ES" i="1" dirty="0" smtClean="0"/>
              <a:t> </a:t>
            </a:r>
            <a:r>
              <a:rPr lang="es-ES" i="1" dirty="0" err="1" smtClean="0"/>
              <a:t>doing</a:t>
            </a:r>
            <a:r>
              <a:rPr lang="es-ES" dirty="0" smtClean="0"/>
              <a:t>) y de efectos de derrame (</a:t>
            </a:r>
            <a:r>
              <a:rPr lang="es-ES" i="1" dirty="0" err="1" smtClean="0"/>
              <a:t>knowledge</a:t>
            </a:r>
            <a:r>
              <a:rPr lang="es-ES" i="1" dirty="0" smtClean="0"/>
              <a:t> </a:t>
            </a:r>
            <a:r>
              <a:rPr lang="es-ES" i="1" dirty="0" err="1" smtClean="0"/>
              <a:t>spillovers</a:t>
            </a:r>
            <a:r>
              <a:rPr lang="es-ES" dirty="0" smtClean="0"/>
              <a:t>)(</a:t>
            </a:r>
            <a:r>
              <a:rPr lang="es-ES" dirty="0" err="1" smtClean="0"/>
              <a:t>Romer</a:t>
            </a:r>
            <a:r>
              <a:rPr lang="es-ES" dirty="0" smtClean="0"/>
              <a:t> 1986)</a:t>
            </a:r>
          </a:p>
          <a:p>
            <a:pPr lvl="2"/>
            <a:r>
              <a:rPr lang="es-ES" dirty="0" smtClean="0"/>
              <a:t>Modelo </a:t>
            </a:r>
            <a:r>
              <a:rPr lang="es-ES" dirty="0" err="1" smtClean="0"/>
              <a:t>bisectorial</a:t>
            </a:r>
            <a:r>
              <a:rPr lang="es-ES" dirty="0" smtClean="0"/>
              <a:t>, haciendo que la complementariedad entre  capital físico y humano supere los rendimientos marginales decrecientes (Lucas, 1988)</a:t>
            </a:r>
          </a:p>
          <a:p>
            <a:pPr lvl="2"/>
            <a:r>
              <a:rPr lang="es-ES" dirty="0" smtClean="0"/>
              <a:t>Existencia de un sector productor de ideas, que opere en competencia imperfecta, y que alimente bien la innovación horizontal (</a:t>
            </a:r>
            <a:r>
              <a:rPr lang="es-ES" dirty="0" err="1" smtClean="0"/>
              <a:t>Romer</a:t>
            </a:r>
            <a:r>
              <a:rPr lang="es-ES" dirty="0" smtClean="0"/>
              <a:t>, 1990; y Grossman y </a:t>
            </a:r>
            <a:r>
              <a:rPr lang="es-ES" dirty="0" err="1" smtClean="0"/>
              <a:t>Helpman</a:t>
            </a:r>
            <a:r>
              <a:rPr lang="es-ES" dirty="0" smtClean="0"/>
              <a:t>, 1991), bien la innovación vertical (</a:t>
            </a:r>
            <a:r>
              <a:rPr lang="es-ES" dirty="0" err="1" smtClean="0"/>
              <a:t>Aghion</a:t>
            </a:r>
            <a:r>
              <a:rPr lang="es-ES" dirty="0" smtClean="0"/>
              <a:t> y </a:t>
            </a:r>
            <a:r>
              <a:rPr lang="es-ES" dirty="0" err="1" smtClean="0"/>
              <a:t>Howitt</a:t>
            </a:r>
            <a:r>
              <a:rPr lang="es-ES" dirty="0" smtClean="0"/>
              <a:t>, 1992 y 1998 y Grossman y </a:t>
            </a:r>
            <a:r>
              <a:rPr lang="es-ES" dirty="0" err="1" smtClean="0"/>
              <a:t>Helpman</a:t>
            </a:r>
            <a:r>
              <a:rPr lang="es-ES" dirty="0" smtClean="0"/>
              <a:t>, 1991)</a:t>
            </a:r>
          </a:p>
          <a:p>
            <a:pPr lvl="1"/>
            <a:r>
              <a:rPr lang="es-ES" i="1" dirty="0" smtClean="0"/>
              <a:t>Problema</a:t>
            </a:r>
            <a:r>
              <a:rPr lang="es-ES" dirty="0" smtClean="0"/>
              <a:t>: no en todos los modelos está </a:t>
            </a:r>
            <a:r>
              <a:rPr lang="es-ES" dirty="0" err="1" smtClean="0"/>
              <a:t>garatizada</a:t>
            </a:r>
            <a:r>
              <a:rPr lang="es-ES" dirty="0" smtClean="0"/>
              <a:t> una dinámica de convergencia; en algunos presenta un fenómeno de escala en la determinación del crecimiento; y en otros el planificador es más eficiente que el mercado</a:t>
            </a:r>
          </a:p>
        </p:txBody>
      </p:sp>
    </p:spTree>
    <p:extLst>
      <p:ext uri="{BB962C8B-B14F-4D97-AF65-F5344CB8AC3E}">
        <p14:creationId xmlns:p14="http://schemas.microsoft.com/office/powerpoint/2010/main" val="3266086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2.- Núcleo originario de la Teoría del desarrollo</a:t>
            </a:r>
            <a:endParaRPr lang="es-ES" dirty="0"/>
          </a:p>
        </p:txBody>
      </p:sp>
      <p:sp>
        <p:nvSpPr>
          <p:cNvPr id="3" name="2 Marcador de texto"/>
          <p:cNvSpPr>
            <a:spLocks noGrp="1"/>
          </p:cNvSpPr>
          <p:nvPr>
            <p:ph type="body" idx="1"/>
          </p:nvPr>
        </p:nvSpPr>
        <p:spPr/>
        <p:txBody>
          <a:bodyPr/>
          <a:lstStyle/>
          <a:p>
            <a:endParaRPr lang="es-ES"/>
          </a:p>
        </p:txBody>
      </p:sp>
    </p:spTree>
    <p:extLst>
      <p:ext uri="{BB962C8B-B14F-4D97-AF65-F5344CB8AC3E}">
        <p14:creationId xmlns:p14="http://schemas.microsoft.com/office/powerpoint/2010/main" val="1452238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La visión del desarrollo: punto de partida</a:t>
            </a:r>
            <a:endParaRPr lang="es-ES" dirty="0"/>
          </a:p>
        </p:txBody>
      </p:sp>
      <p:sp>
        <p:nvSpPr>
          <p:cNvPr id="3" name="2 Marcador de contenido"/>
          <p:cNvSpPr>
            <a:spLocks noGrp="1"/>
          </p:cNvSpPr>
          <p:nvPr>
            <p:ph idx="1"/>
          </p:nvPr>
        </p:nvSpPr>
        <p:spPr>
          <a:xfrm>
            <a:off x="457200" y="1600200"/>
            <a:ext cx="8229600" cy="5257800"/>
          </a:xfrm>
        </p:spPr>
        <p:txBody>
          <a:bodyPr>
            <a:normAutofit fontScale="62500" lnSpcReduction="20000"/>
          </a:bodyPr>
          <a:lstStyle/>
          <a:p>
            <a:r>
              <a:rPr lang="es-ES" dirty="0" smtClean="0"/>
              <a:t>Supuestos:</a:t>
            </a:r>
          </a:p>
          <a:p>
            <a:pPr lvl="1"/>
            <a:r>
              <a:rPr lang="es-ES" dirty="0" smtClean="0"/>
              <a:t>Bajos rendimientos del trabajo y, simultáneamente, bajos rendimientos del capital (</a:t>
            </a:r>
            <a:r>
              <a:rPr lang="es-ES" dirty="0" err="1" smtClean="0"/>
              <a:t>Nurkse</a:t>
            </a:r>
            <a:r>
              <a:rPr lang="es-ES" dirty="0" smtClean="0"/>
              <a:t>, 1953)</a:t>
            </a:r>
          </a:p>
          <a:p>
            <a:pPr lvl="1"/>
            <a:r>
              <a:rPr lang="es-ES" dirty="0" smtClean="0"/>
              <a:t>Exceso de mano de obra, en el entorno de una economía dual (Lewis, 1954)</a:t>
            </a:r>
          </a:p>
          <a:p>
            <a:pPr lvl="1"/>
            <a:r>
              <a:rPr lang="es-ES" dirty="0" smtClean="0"/>
              <a:t>Presencia de externalidades (Hirschman,1958; </a:t>
            </a:r>
            <a:r>
              <a:rPr lang="es-ES" dirty="0" err="1" smtClean="0"/>
              <a:t>Myrdal</a:t>
            </a:r>
            <a:r>
              <a:rPr lang="es-ES" dirty="0" smtClean="0"/>
              <a:t>, 1957; </a:t>
            </a:r>
            <a:r>
              <a:rPr lang="es-ES" dirty="0" err="1" smtClean="0"/>
              <a:t>Rosenstein</a:t>
            </a:r>
            <a:r>
              <a:rPr lang="es-ES" dirty="0" smtClean="0"/>
              <a:t> </a:t>
            </a:r>
            <a:r>
              <a:rPr lang="es-ES" dirty="0" err="1" smtClean="0"/>
              <a:t>Rodan</a:t>
            </a:r>
            <a:r>
              <a:rPr lang="es-ES" dirty="0" smtClean="0"/>
              <a:t>, 1943; Lewis, 1956)</a:t>
            </a:r>
          </a:p>
          <a:p>
            <a:r>
              <a:rPr lang="es-ES" dirty="0" smtClean="0"/>
              <a:t>La combinación de externalidades e indivisibilidades en la inversión conduce a la ruptura de la linealidad y a la potencial presencia de múltiples equilibrios (</a:t>
            </a:r>
            <a:r>
              <a:rPr lang="es-ES" dirty="0" err="1" smtClean="0"/>
              <a:t>Rosenstein</a:t>
            </a:r>
            <a:r>
              <a:rPr lang="es-ES" dirty="0" smtClean="0"/>
              <a:t> </a:t>
            </a:r>
            <a:r>
              <a:rPr lang="es-ES" dirty="0" err="1" smtClean="0"/>
              <a:t>Rodan</a:t>
            </a:r>
            <a:r>
              <a:rPr lang="es-ES" dirty="0" smtClean="0"/>
              <a:t>, 1943; </a:t>
            </a:r>
            <a:r>
              <a:rPr lang="es-ES" dirty="0" err="1" smtClean="0"/>
              <a:t>Leibenstein</a:t>
            </a:r>
            <a:r>
              <a:rPr lang="es-ES" dirty="0" smtClean="0"/>
              <a:t>, 1954; Nelson, 1956)</a:t>
            </a:r>
          </a:p>
          <a:p>
            <a:r>
              <a:rPr lang="es-ES" dirty="0" smtClean="0"/>
              <a:t>Resumen: </a:t>
            </a:r>
          </a:p>
          <a:p>
            <a:pPr lvl="1"/>
            <a:r>
              <a:rPr lang="es-ES" dirty="0" smtClean="0"/>
              <a:t>el desarrollo está relacionado con un “complejo sistema de cambios que están interrelacionados, son circulares y de carácter acumulativo” (</a:t>
            </a:r>
            <a:r>
              <a:rPr lang="es-ES" dirty="0" err="1" smtClean="0"/>
              <a:t>Myrdal</a:t>
            </a:r>
            <a:r>
              <a:rPr lang="es-ES" dirty="0" smtClean="0"/>
              <a:t> 1957:16)</a:t>
            </a:r>
          </a:p>
          <a:p>
            <a:pPr lvl="1"/>
            <a:r>
              <a:rPr lang="es-ES" dirty="0" smtClean="0"/>
              <a:t>“una dosis moderada de rendimientos crecientes a escala combinada con la presencia de un excedente de mano de obra puede motivar una radical diferencia respecto al modelo neoclásico” (Ros, 2000:4)</a:t>
            </a:r>
          </a:p>
          <a:p>
            <a:pPr lvl="1"/>
            <a:r>
              <a:rPr lang="es-ES" dirty="0" smtClean="0"/>
              <a:t>“más que preocuparse por las condiciones universales de un estado estacionario, el desarrollo está preocupado por explicar las causas de los desequilibrios, la potencial existencia de más de un equilibrio y la compleja transición de uno a otro” (Alonso, 2010; 18)</a:t>
            </a:r>
            <a:endParaRPr lang="es-ES" dirty="0"/>
          </a:p>
        </p:txBody>
      </p:sp>
    </p:spTree>
    <p:extLst>
      <p:ext uri="{BB962C8B-B14F-4D97-AF65-F5344CB8AC3E}">
        <p14:creationId xmlns:p14="http://schemas.microsoft.com/office/powerpoint/2010/main" val="64127159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1215</TotalTime>
  <Words>3207</Words>
  <Application>Microsoft Office PowerPoint</Application>
  <PresentationFormat>Presentación en pantalla (4:3)</PresentationFormat>
  <Paragraphs>247</Paragraphs>
  <Slides>47</Slides>
  <Notes>2</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Servidores OLE incrustados</vt:lpstr>
      </vt:variant>
      <vt:variant>
        <vt:i4>1</vt:i4>
      </vt:variant>
      <vt:variant>
        <vt:lpstr>Títulos de diapositiva</vt:lpstr>
      </vt:variant>
      <vt:variant>
        <vt:i4>47</vt:i4>
      </vt:variant>
    </vt:vector>
  </HeadingPairs>
  <TitlesOfParts>
    <vt:vector size="52" baseType="lpstr">
      <vt:lpstr>Arial</vt:lpstr>
      <vt:lpstr>Calibri</vt:lpstr>
      <vt:lpstr>Wingdings 2</vt:lpstr>
      <vt:lpstr>Tema de Office</vt:lpstr>
      <vt:lpstr>Documento</vt:lpstr>
      <vt:lpstr>Nuevas direcciones en los estudios de desarrollo</vt:lpstr>
      <vt:lpstr>Cambiante peso de la macrodinámica en la agenda investigadora</vt:lpstr>
      <vt:lpstr>Propósito y estructura de la exposición</vt:lpstr>
      <vt:lpstr>1.- Bases de la Teoría del crecimiento</vt:lpstr>
      <vt:lpstr>Teoría del crecimiento (1)</vt:lpstr>
      <vt:lpstr>Teoría del crecimiento (2)</vt:lpstr>
      <vt:lpstr>Teoría del crecimiento (3)</vt:lpstr>
      <vt:lpstr>2.- Núcleo originario de la Teoría del desarrollo</vt:lpstr>
      <vt:lpstr>La visión del desarrollo: punto de partida</vt:lpstr>
      <vt:lpstr>Intuiciones más valiosas</vt:lpstr>
      <vt:lpstr>Consecuencias</vt:lpstr>
      <vt:lpstr>3.1.- nuevas tendencias (1): trampas de pobreza</vt:lpstr>
      <vt:lpstr>Las trampas de pobreza</vt:lpstr>
      <vt:lpstr>Ejemplo del modo de hacer economía: un modelo de Big Push (Murphy et al., 1989)</vt:lpstr>
      <vt:lpstr>modelo de Big Push (Murphy et al., 1989)</vt:lpstr>
      <vt:lpstr>modelo de Big Push (Murphy et al., 1989)</vt:lpstr>
      <vt:lpstr>3.2.- Nuevas tendencias (2): instituciones</vt:lpstr>
      <vt:lpstr>Teoría del desarrollo: evolución de paradigmas</vt:lpstr>
      <vt:lpstr>Consequencias</vt:lpstr>
      <vt:lpstr>Enfoque general</vt:lpstr>
      <vt:lpstr>Dos grandes líneas de trabajo (no incompatibles)</vt:lpstr>
      <vt:lpstr>Relación inequívoca: desarrollo y calidad institucional</vt:lpstr>
      <vt:lpstr>Relación inequívoca: desarrollo y calidad institucional</vt:lpstr>
      <vt:lpstr>Causas del «long-run growth»</vt:lpstr>
      <vt:lpstr>Explicación del desarrollo</vt:lpstr>
      <vt:lpstr>Factores determinantes de la calidad institucional: dos grupos de factores</vt:lpstr>
      <vt:lpstr>Presentación de PowerPoint</vt:lpstr>
      <vt:lpstr>Presentación de PowerPoint</vt:lpstr>
      <vt:lpstr>Relación calidad institucional y nivel de desarrollo: el caso de América Latina</vt:lpstr>
      <vt:lpstr>Cinco consideraciones básicas</vt:lpstr>
      <vt:lpstr>Instituciones formales e informales</vt:lpstr>
      <vt:lpstr>Regulative-based vs. Relation based system</vt:lpstr>
      <vt:lpstr>3.3.- Nuevas tendencias (3): Desigualdad y desarrollo</vt:lpstr>
      <vt:lpstr>El debate sobre la desigualdad</vt:lpstr>
      <vt:lpstr>Presentación de PowerPoint</vt:lpstr>
      <vt:lpstr>Presentación de PowerPoint</vt:lpstr>
      <vt:lpstr>Presentación de PowerPoint</vt:lpstr>
      <vt:lpstr>Presentación de PowerPoint</vt:lpstr>
      <vt:lpstr>Costes de la desigualdad</vt:lpstr>
      <vt:lpstr>3.4.- Nuevas tendencias (4): Behavioral Economics</vt:lpstr>
      <vt:lpstr>Racionalidad económica y sus críticos</vt:lpstr>
      <vt:lpstr>Kahneman: sesgos del pensamiento intuitivo</vt:lpstr>
      <vt:lpstr>Implicaciones para el desarrollo</vt:lpstr>
      <vt:lpstr>3.5.- Nuevas tendencias (5): randomized controlled trials</vt:lpstr>
      <vt:lpstr>RCTs</vt:lpstr>
      <vt:lpstr>4.- Algunas consideraciones finales</vt:lpstr>
      <vt:lpstr>Ultimas consideraciones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Jose Antonio</dc:creator>
  <cp:lastModifiedBy>Aurelia Valiño Castro</cp:lastModifiedBy>
  <cp:revision>90</cp:revision>
  <dcterms:created xsi:type="dcterms:W3CDTF">2016-01-16T17:30:35Z</dcterms:created>
  <dcterms:modified xsi:type="dcterms:W3CDTF">2016-02-01T22:22:07Z</dcterms:modified>
</cp:coreProperties>
</file>