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71" r:id="rId5"/>
    <p:sldId id="291" r:id="rId6"/>
    <p:sldId id="283" r:id="rId7"/>
    <p:sldId id="296" r:id="rId8"/>
    <p:sldId id="286" r:id="rId9"/>
    <p:sldId id="279" r:id="rId10"/>
    <p:sldId id="259" r:id="rId11"/>
    <p:sldId id="266" r:id="rId12"/>
    <p:sldId id="267" r:id="rId13"/>
    <p:sldId id="268" r:id="rId14"/>
    <p:sldId id="260" r:id="rId15"/>
    <p:sldId id="269" r:id="rId16"/>
    <p:sldId id="270" r:id="rId17"/>
    <p:sldId id="290" r:id="rId18"/>
    <p:sldId id="292" r:id="rId19"/>
    <p:sldId id="293" r:id="rId20"/>
    <p:sldId id="288" r:id="rId21"/>
    <p:sldId id="289" r:id="rId22"/>
    <p:sldId id="294" r:id="rId23"/>
    <p:sldId id="295" r:id="rId24"/>
    <p:sldId id="261" r:id="rId25"/>
    <p:sldId id="282" r:id="rId26"/>
    <p:sldId id="262" r:id="rId27"/>
    <p:sldId id="276" r:id="rId28"/>
    <p:sldId id="275" r:id="rId29"/>
    <p:sldId id="272" r:id="rId30"/>
    <p:sldId id="273" r:id="rId31"/>
    <p:sldId id="281" r:id="rId32"/>
    <p:sldId id="280" r:id="rId33"/>
    <p:sldId id="274" r:id="rId34"/>
    <p:sldId id="263" r:id="rId35"/>
    <p:sldId id="264" r:id="rId36"/>
    <p:sldId id="265" r:id="rId37"/>
    <p:sldId id="278" r:id="rId38"/>
    <p:sldId id="277" r:id="rId39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7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71470" autoAdjust="0"/>
  </p:normalViewPr>
  <p:slideViewPr>
    <p:cSldViewPr snapToGrid="0">
      <p:cViewPr varScale="1">
        <p:scale>
          <a:sx n="66" d="100"/>
          <a:sy n="66" d="100"/>
        </p:scale>
        <p:origin x="4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977D0-477B-4530-B3F2-23FFB16E54C1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F0F33-4DAE-4E08-A3F3-927EB2548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780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61B0C-68A5-4B34-AD77-4F4581851213}" type="datetimeFigureOut">
              <a:rPr lang="es-ES" smtClean="0"/>
              <a:t>24/10/2019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E8D6A-9685-4AF9-8EC9-AFF0660061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94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modelo lineal de clasificación clasifica observaciones según que una función objetivo supere cierto umbral</a:t>
            </a:r>
          </a:p>
          <a:p>
            <a:r>
              <a:rPr lang="es-ES" dirty="0"/>
              <a:t>Realiza una regresión MC donde la variable endógena vale 1 ó 0. Si el punto es Rojo le asignamos Y=1, si es verde le asignamos Y=0</a:t>
            </a:r>
          </a:p>
          <a:p>
            <a:r>
              <a:rPr lang="es-ES" b="1" dirty="0"/>
              <a:t>La línea de regresión es la frontera de decisión Y(x)=0.5</a:t>
            </a:r>
          </a:p>
          <a:p>
            <a:r>
              <a:rPr lang="es-ES" dirty="0"/>
              <a:t>Si Y(x)&gt;0.5 al punto x lo clasificamos como Rojo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02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generación de números pseudo-aleatorio se basa en sistemas caóticos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general no resulta tan fácil encontrar el espacio de fases de una serie temporal.</a:t>
            </a:r>
          </a:p>
          <a:p>
            <a:r>
              <a:rPr lang="es-ES" dirty="0"/>
              <a:t>Para ello se deben formar m-historias de observaciones consecutivas.</a:t>
            </a:r>
          </a:p>
          <a:p>
            <a:r>
              <a:rPr lang="es-ES" dirty="0"/>
              <a:t>Un teorema de </a:t>
            </a:r>
            <a:r>
              <a:rPr lang="es-ES" b="1" dirty="0" err="1"/>
              <a:t>Takens</a:t>
            </a:r>
            <a:r>
              <a:rPr lang="es-ES" dirty="0"/>
              <a:t> asegura que </a:t>
            </a:r>
            <a:r>
              <a:rPr lang="es-ES" b="1" dirty="0"/>
              <a:t>para una dimensión de inmersión suficientemente grande recrearemos la dinámica caótica con un homeomorfismo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85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 predecir la siguiente observación x(T+1) formamos las m-tuplas más próximas a la última m-tupla de la serie. X(T+1) será el promedio de los puntos que la siguen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578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 predecir x(</a:t>
            </a:r>
            <a:r>
              <a:rPr lang="es-ES" dirty="0" err="1"/>
              <a:t>t+h</a:t>
            </a:r>
            <a:r>
              <a:rPr lang="es-ES" dirty="0"/>
              <a:t>) promediamos los puntos que están h pasos adelante en las k m-historias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846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L: logística caótica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835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L: logística caótica</a:t>
            </a:r>
          </a:p>
          <a:p>
            <a:r>
              <a:rPr lang="es-ES" b="1" dirty="0"/>
              <a:t>Le sumo 2 porque la dimensión de inmersión es 2; si el punto mas próximo es el (x34,x35), el índice que me señala es el 34 y yo quiero utilizar la observación x36 </a:t>
            </a:r>
          </a:p>
          <a:p>
            <a:r>
              <a:rPr lang="fr-FR" dirty="0"/>
              <a:t>Para la </a:t>
            </a:r>
            <a:r>
              <a:rPr lang="fr-FR" dirty="0" err="1"/>
              <a:t>predicción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1001 no </a:t>
            </a:r>
            <a:r>
              <a:rPr lang="fr-FR" dirty="0" err="1"/>
              <a:t>puedo</a:t>
            </a:r>
            <a:r>
              <a:rPr lang="fr-FR" dirty="0"/>
              <a:t> </a:t>
            </a:r>
            <a:r>
              <a:rPr lang="fr-FR" dirty="0" err="1"/>
              <a:t>utilizar</a:t>
            </a:r>
            <a:r>
              <a:rPr lang="fr-FR" dirty="0"/>
              <a:t> el 1001,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eso</a:t>
            </a:r>
            <a:r>
              <a:rPr lang="fr-FR" dirty="0"/>
              <a:t> </a:t>
            </a:r>
            <a:r>
              <a:rPr lang="fr-FR" dirty="0" err="1"/>
              <a:t>empleo</a:t>
            </a:r>
            <a:r>
              <a:rPr lang="fr-FR" dirty="0"/>
              <a:t> los </a:t>
            </a:r>
            <a:r>
              <a:rPr lang="fr-FR" dirty="0" err="1"/>
              <a:t>índices</a:t>
            </a:r>
            <a:r>
              <a:rPr lang="fr-FR" dirty="0"/>
              <a:t> </a:t>
            </a:r>
            <a:r>
              <a:rPr lang="fr-FR" dirty="0" err="1"/>
              <a:t>desde</a:t>
            </a:r>
            <a:r>
              <a:rPr lang="fr-FR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2</a:t>
            </a:r>
            <a:r>
              <a:rPr lang="fr-FR" dirty="0"/>
              <a:t> </a:t>
            </a:r>
            <a:r>
              <a:rPr lang="fr-FR" dirty="0" err="1"/>
              <a:t>hata</a:t>
            </a:r>
            <a:r>
              <a:rPr lang="fr-FR" dirty="0"/>
              <a:t> el 6: 150         611         913         261     173=</a:t>
            </a:r>
            <a:r>
              <a:rPr lang="fr-FR" dirty="0" err="1"/>
              <a:t>Indx</a:t>
            </a:r>
            <a:r>
              <a:rPr lang="fr-FR" dirty="0"/>
              <a:t>(6)</a:t>
            </a:r>
          </a:p>
          <a:p>
            <a:endParaRPr lang="fr-FR" dirty="0"/>
          </a:p>
          <a:p>
            <a:r>
              <a:rPr lang="en-US" dirty="0"/>
              <a:t>mean(L(</a:t>
            </a:r>
            <a:r>
              <a:rPr lang="en-US" dirty="0" err="1"/>
              <a:t>Indx</a:t>
            </a:r>
            <a:r>
              <a:rPr lang="en-US" dirty="0"/>
              <a:t>(</a:t>
            </a:r>
            <a:r>
              <a:rPr lang="en-US" b="1" u="sng" dirty="0"/>
              <a:t>2</a:t>
            </a:r>
            <a:r>
              <a:rPr lang="en-US" dirty="0"/>
              <a:t>:npp)+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) )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30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L: logística caótica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93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m: dimensión de inversión (construcción de las m-historias)</a:t>
            </a:r>
          </a:p>
          <a:p>
            <a:r>
              <a:rPr lang="es-ES" dirty="0" err="1"/>
              <a:t>npp</a:t>
            </a:r>
            <a:r>
              <a:rPr lang="es-ES" dirty="0"/>
              <a:t>: número de puntos próximos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151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m: dimensión de inversión (construcción de las m-historias)</a:t>
            </a:r>
          </a:p>
          <a:p>
            <a:r>
              <a:rPr lang="es-ES" dirty="0" err="1"/>
              <a:t>npp</a:t>
            </a:r>
            <a:r>
              <a:rPr lang="es-ES" dirty="0"/>
              <a:t>: número de puntos próximos</a:t>
            </a:r>
          </a:p>
          <a:p>
            <a:r>
              <a:rPr lang="fr-FR" dirty="0" err="1"/>
              <a:t>Considero</a:t>
            </a:r>
            <a:r>
              <a:rPr lang="fr-FR" dirty="0"/>
              <a:t> </a:t>
            </a:r>
            <a:r>
              <a:rPr lang="fr-FR" dirty="0" err="1"/>
              <a:t>Indx</a:t>
            </a:r>
            <a:r>
              <a:rPr lang="fr-FR" dirty="0"/>
              <a:t>(</a:t>
            </a:r>
            <a:r>
              <a:rPr lang="fr-FR" b="1" u="sng" dirty="0">
                <a:solidFill>
                  <a:srgbClr val="FF0000"/>
                </a:solidFill>
              </a:rPr>
              <a:t>2</a:t>
            </a:r>
            <a:r>
              <a:rPr lang="fr-FR" dirty="0"/>
              <a:t>:6) porque el </a:t>
            </a:r>
            <a:r>
              <a:rPr lang="fr-FR" dirty="0" err="1"/>
              <a:t>valor</a:t>
            </a:r>
            <a:r>
              <a:rPr lang="fr-FR" dirty="0"/>
              <a:t> </a:t>
            </a:r>
            <a:r>
              <a:rPr lang="fr-FR" b="1" dirty="0"/>
              <a:t>IBERDROLA</a:t>
            </a:r>
            <a:r>
              <a:rPr lang="fr-FR" dirty="0"/>
              <a:t>(</a:t>
            </a:r>
            <a:r>
              <a:rPr lang="es-ES" b="1" dirty="0"/>
              <a:t>1001) no puedo utilizarlo, solo conozco hasta </a:t>
            </a:r>
            <a:r>
              <a:rPr lang="fr-FR" b="1" dirty="0"/>
              <a:t>IBERDROLA</a:t>
            </a:r>
            <a:r>
              <a:rPr lang="fr-FR" dirty="0"/>
              <a:t>(</a:t>
            </a:r>
            <a:r>
              <a:rPr lang="es-ES" b="1" dirty="0"/>
              <a:t>1000)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805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L: logística caótica</a:t>
            </a:r>
          </a:p>
          <a:p>
            <a:r>
              <a:rPr lang="es-ES" dirty="0"/>
              <a:t>PREDECIR LA RENTABILIDAD Y EL SIGNO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99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modelo k-NN </a:t>
            </a:r>
            <a:r>
              <a:rPr lang="es-ES" b="1" dirty="0"/>
              <a:t>clasifica los puntos según la proporción de rojos que hay en un entorno</a:t>
            </a:r>
            <a:r>
              <a:rPr lang="es-ES" dirty="0"/>
              <a:t> suyo formado por los k puntos más próximos. </a:t>
            </a:r>
          </a:p>
          <a:p>
            <a:r>
              <a:rPr lang="es-ES" dirty="0"/>
              <a:t>Si a Rojo le asignamos Y=1, Verde le asignamos Y=0</a:t>
            </a:r>
          </a:p>
          <a:p>
            <a:r>
              <a:rPr lang="es-ES" dirty="0"/>
              <a:t>Si el promedio de los k valores más próximos a x  es &gt;0.5 al punto x lo clasificamos Rojo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316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m: dimensión de inversión (construcción de las m-historias)</a:t>
            </a:r>
          </a:p>
          <a:p>
            <a:r>
              <a:rPr lang="es-ES" dirty="0" err="1"/>
              <a:t>npp</a:t>
            </a:r>
            <a:r>
              <a:rPr lang="es-ES" dirty="0"/>
              <a:t>: número de puntos próximos</a:t>
            </a:r>
          </a:p>
          <a:p>
            <a:r>
              <a:rPr lang="es-ES" b="1" dirty="0"/>
              <a:t>El 1001 no puedo utilizarlo</a:t>
            </a:r>
          </a:p>
          <a:p>
            <a:r>
              <a:rPr lang="es-ES" b="1" dirty="0"/>
              <a:t>Distancia por coseno: 1-cos(X,Y)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Distancia por correlación: 1-corrcoef(X,Y)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Distancia </a:t>
            </a:r>
            <a:r>
              <a:rPr lang="en-US" b="1" dirty="0" err="1">
                <a:solidFill>
                  <a:srgbClr val="FF0000"/>
                </a:solidFill>
              </a:rPr>
              <a:t>Mahalanobis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tiene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cuenta</a:t>
            </a:r>
            <a:r>
              <a:rPr lang="en-US" b="1" dirty="0">
                <a:solidFill>
                  <a:srgbClr val="FF0000"/>
                </a:solidFill>
              </a:rPr>
              <a:t> la </a:t>
            </a:r>
            <a:r>
              <a:rPr lang="en-US" b="1" dirty="0" err="1">
                <a:solidFill>
                  <a:srgbClr val="FF0000"/>
                </a:solidFill>
              </a:rPr>
              <a:t>correlación</a:t>
            </a:r>
            <a:r>
              <a:rPr lang="en-US" b="1" dirty="0">
                <a:solidFill>
                  <a:srgbClr val="FF0000"/>
                </a:solidFill>
              </a:rPr>
              <a:t> entre las variables (x-y)’ inv(∑) (x-y)</a:t>
            </a:r>
            <a:endParaRPr lang="es-ES" b="1" dirty="0"/>
          </a:p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7416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b="1" dirty="0"/>
                  <a:t>RV: </a:t>
                </a:r>
                <a:r>
                  <a:rPr lang="es-ES" b="1" dirty="0" err="1"/>
                  <a:t>Realized</a:t>
                </a:r>
                <a:r>
                  <a:rPr lang="es-ES" b="1" dirty="0"/>
                  <a:t> </a:t>
                </a:r>
                <a:r>
                  <a:rPr lang="es-ES" b="1" dirty="0" err="1"/>
                  <a:t>Volatility</a:t>
                </a:r>
                <a:endParaRPr lang="es-ES" b="1" dirty="0"/>
              </a:p>
              <a:p>
                <a:r>
                  <a:rPr lang="es-ES" b="1" dirty="0"/>
                  <a:t>Suma de las M pasadas rentabilidades al cuadrado</a:t>
                </a:r>
              </a:p>
              <a:p>
                <a:r>
                  <a:rPr lang="es-ES" dirty="0"/>
                  <a:t>En realidad debería de hablarse de varianza realizada</a:t>
                </a:r>
              </a:p>
              <a:p>
                <a:r>
                  <a:rPr lang="es-ES" dirty="0"/>
                  <a:t>La volatilidad realizada es uno de los productos más genuinos de la era Big Data en las finanzas.</a:t>
                </a:r>
              </a:p>
              <a:p>
                <a:r>
                  <a:rPr lang="es-ES" dirty="0"/>
                  <a:t>Se obtiene a partir de datos intra-día que recogen todas las transacciones registradas en el mercado.</a:t>
                </a:r>
              </a:p>
              <a:p>
                <a:r>
                  <a:rPr lang="es-ES" b="1" dirty="0"/>
                  <a:t>Cuando M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s-ES" b="1" dirty="0"/>
                  <a:t> la volatilidad realizada converge a la volatilidad en un movimiento browniano geométrico</a:t>
                </a:r>
              </a:p>
              <a:p>
                <a:endParaRPr lang="es-ES" dirty="0"/>
              </a:p>
              <a:p>
                <a:r>
                  <a:rPr lang="es-ES" dirty="0"/>
                  <a:t>Presenta memoria larga: decaimiento muy lento de su función de autocorrelación (mientras que las series de rentabilidades son </a:t>
                </a:r>
                <a:r>
                  <a:rPr lang="es-ES" dirty="0" err="1"/>
                  <a:t>incorrelacionadas</a:t>
                </a:r>
                <a:r>
                  <a:rPr lang="es-ES" dirty="0"/>
                  <a:t>)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b="1" dirty="0"/>
                  <a:t>RV: </a:t>
                </a:r>
                <a:r>
                  <a:rPr lang="es-ES" b="1" dirty="0" err="1"/>
                  <a:t>Realized</a:t>
                </a:r>
                <a:r>
                  <a:rPr lang="es-ES" b="1" dirty="0"/>
                  <a:t> </a:t>
                </a:r>
                <a:r>
                  <a:rPr lang="es-ES" b="1" dirty="0" err="1"/>
                  <a:t>Volatility</a:t>
                </a:r>
                <a:endParaRPr lang="es-ES" b="1" dirty="0"/>
              </a:p>
              <a:p>
                <a:r>
                  <a:rPr lang="es-ES" b="1" dirty="0"/>
                  <a:t>Suma de las M pasadas rentabilidades al cuadrado</a:t>
                </a:r>
              </a:p>
              <a:p>
                <a:r>
                  <a:rPr lang="es-ES" dirty="0"/>
                  <a:t>En realidad debería de hablarse de varianza realizada</a:t>
                </a:r>
              </a:p>
              <a:p>
                <a:r>
                  <a:rPr lang="es-ES" dirty="0"/>
                  <a:t>La volatilidad realizada es uno de los productos más genuinos de la era Big Data en las finanzas.</a:t>
                </a:r>
              </a:p>
              <a:p>
                <a:r>
                  <a:rPr lang="es-ES" dirty="0"/>
                  <a:t>Se obtiene a partir de datos intra-día que recogen todas las transacciones registradas en el mercado.</a:t>
                </a:r>
              </a:p>
              <a:p>
                <a:r>
                  <a:rPr lang="es-ES" b="1" dirty="0"/>
                  <a:t>Cuando M </a:t>
                </a:r>
                <a:r>
                  <a:rPr lang="es-ES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→∞</a:t>
                </a:r>
                <a:r>
                  <a:rPr lang="es-ES" b="1" dirty="0"/>
                  <a:t> la volatilidad realizada converge a la volatilidad en un movimiento browniano geométrico</a:t>
                </a:r>
              </a:p>
              <a:p>
                <a:endParaRPr lang="es-ES" dirty="0"/>
              </a:p>
              <a:p>
                <a:r>
                  <a:rPr lang="es-ES" dirty="0"/>
                  <a:t>Presenta memoria larga: decaimiento muy lento de su función de autocorrelación (mientras que las series de rentabilidades son </a:t>
                </a:r>
                <a:r>
                  <a:rPr lang="es-ES" dirty="0" err="1"/>
                  <a:t>incorrelacionadas</a:t>
                </a:r>
                <a:r>
                  <a:rPr lang="es-ES" dirty="0"/>
                  <a:t>)</a:t>
                </a:r>
              </a:p>
              <a:p>
                <a:endParaRPr lang="es-ES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568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Primera ventana: volatilidad realizada.</a:t>
            </a:r>
          </a:p>
          <a:p>
            <a:r>
              <a:rPr lang="es-ES" dirty="0"/>
              <a:t>Segunda ventana: Función de densidad.</a:t>
            </a:r>
          </a:p>
          <a:p>
            <a:r>
              <a:rPr lang="es-ES" dirty="0"/>
              <a:t>Tercera ventana: función de autocorrelación (</a:t>
            </a:r>
            <a:r>
              <a:rPr lang="es-ES" b="1" dirty="0"/>
              <a:t>memoria larga</a:t>
            </a:r>
            <a:r>
              <a:rPr lang="es-ES" dirty="0"/>
              <a:t>).</a:t>
            </a:r>
          </a:p>
          <a:p>
            <a:r>
              <a:rPr lang="es-ES" dirty="0"/>
              <a:t>En la gráfica se aprecian otras características:</a:t>
            </a:r>
          </a:p>
          <a:p>
            <a:r>
              <a:rPr lang="es-ES" dirty="0"/>
              <a:t>Asimetría en el histograma del logaritmo de la volatilidad realizada</a:t>
            </a:r>
          </a:p>
          <a:p>
            <a:r>
              <a:rPr lang="es-ES" b="1" dirty="0" err="1"/>
              <a:t>Regime-switching</a:t>
            </a:r>
            <a:r>
              <a:rPr lang="es-ES" dirty="0"/>
              <a:t>: saltos en el régimen pasando de periodos de baja volatilidad a muy alta</a:t>
            </a:r>
          </a:p>
          <a:p>
            <a:r>
              <a:rPr lang="es-ES" dirty="0"/>
              <a:t>No linealidad por microestructura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983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competidores son dos modelos también surgidos tras la nueva ola del machine </a:t>
            </a:r>
            <a:r>
              <a:rPr lang="es-ES" dirty="0" err="1"/>
              <a:t>learning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101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b="1" dirty="0"/>
                  <a:t>(1-L)</a:t>
                </a:r>
                <a:r>
                  <a:rPr lang="es-ES" b="1" dirty="0" err="1"/>
                  <a:t>Xt</a:t>
                </a:r>
                <a:r>
                  <a:rPr lang="es-ES" b="1" dirty="0"/>
                  <a:t>=</a:t>
                </a:r>
                <a:r>
                  <a:rPr lang="es-ES" b="1" dirty="0" err="1"/>
                  <a:t>Xt</a:t>
                </a:r>
                <a:r>
                  <a:rPr lang="es-ES" b="1" dirty="0"/>
                  <a:t>-X(t-1) diferenciamos una vez</a:t>
                </a:r>
              </a:p>
              <a:p>
                <a:r>
                  <a:rPr lang="es-ES" b="1" dirty="0"/>
                  <a:t>(1-L)^2Xt diferenciamos dos veces</a:t>
                </a:r>
              </a:p>
              <a:p>
                <a:r>
                  <a:rPr lang="es-ES" b="1" dirty="0"/>
                  <a:t>Al tomar primeras diferencias borramos la memoria</a:t>
                </a:r>
              </a:p>
              <a:p>
                <a:r>
                  <a:rPr lang="es-ES" dirty="0"/>
                  <a:t>Dilema: los rendimientos son estacionarios pero no tienen memoria. </a:t>
                </a:r>
                <a:r>
                  <a:rPr lang="es-ES" b="1" dirty="0"/>
                  <a:t>Los precios son no estacionarios pero si tienen memoria</a:t>
                </a:r>
                <a:r>
                  <a:rPr lang="es-ES" dirty="0"/>
                  <a:t>.</a:t>
                </a:r>
              </a:p>
              <a:p>
                <a:r>
                  <a:rPr lang="es-ES" dirty="0"/>
                  <a:t>Al tomar primeras diferencias quitamos la memoria de una serie. </a:t>
                </a:r>
                <a:r>
                  <a:rPr lang="es-ES" b="1" dirty="0"/>
                  <a:t>¿Cuál es la mínima cantidad de diferenciación</a:t>
                </a:r>
                <a:r>
                  <a:rPr lang="es-ES" b="1" baseline="0" dirty="0"/>
                  <a:t> que hace a los precios serie estacionaria preservando la memoria que sea posible?</a:t>
                </a:r>
              </a:p>
              <a:p>
                <a:r>
                  <a:rPr lang="es-ES" b="1" baseline="0" dirty="0"/>
                  <a:t>Se busca generalizar el concepto de rendimiento para considerar series estacionarias donde no toda la memoria haya sido borrada.</a:t>
                </a:r>
                <a:endParaRPr lang="es-ES" b="1" dirty="0"/>
              </a:p>
              <a:p>
                <a:r>
                  <a:rPr lang="es-ES" dirty="0"/>
                  <a:t>Los modelos ARFIMA fueron introducidos como modelos de series de memoria larga.</a:t>
                </a:r>
              </a:p>
              <a:p>
                <a:r>
                  <a:rPr lang="es-ES" dirty="0"/>
                  <a:t>Se basa en la idea considerar un operador retardo L de exponente no entero.</a:t>
                </a:r>
              </a:p>
              <a:p>
                <a:r>
                  <a:rPr lang="es-ES" dirty="0"/>
                  <a:t>En este caso se modeliza X(t) a partir de una </a:t>
                </a:r>
                <a:r>
                  <a:rPr lang="es-ES" b="1" dirty="0"/>
                  <a:t>infinidad de retardos de la X, introduciendo así memoria larga</a:t>
                </a:r>
                <a:r>
                  <a:rPr lang="es-ES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dirty="0"/>
                  <a:t>El modelo más sencillo es el ARFIMA(0,d,0)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dirty="0"/>
                  <a:t>En general el ARFIMA(</a:t>
                </a:r>
                <a:r>
                  <a:rPr lang="es-ES" dirty="0" err="1"/>
                  <a:t>p,d,q</a:t>
                </a:r>
                <a:r>
                  <a:rPr lang="es-ES" dirty="0"/>
                  <a:t>) aplica un polinomio de retardos a (1-L)^d X(t) y otro polinomio de retardos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s-E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s-ES" dirty="0"/>
                  <a:t>Los modelos ARFIMA fueron introducidos como modelos de series de memoria larga.</a:t>
                </a:r>
              </a:p>
              <a:p>
                <a:r>
                  <a:rPr lang="es-ES" dirty="0"/>
                  <a:t>Se basa en la idea considerar un operador retardo L de exponente no entero.</a:t>
                </a:r>
              </a:p>
              <a:p>
                <a:r>
                  <a:rPr lang="es-ES" dirty="0"/>
                  <a:t>En este caso se modeliza X(t) a partir de una infinidad de retardos de la X, introduciendo así memoria larga.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dirty="0"/>
                  <a:t>El modelo más sencillo es el ARFIMA(0,d,0)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dirty="0"/>
                  <a:t>En general el ARFIMA(</a:t>
                </a:r>
                <a:r>
                  <a:rPr lang="es-ES" dirty="0" err="1"/>
                  <a:t>p,d,q</a:t>
                </a:r>
                <a:r>
                  <a:rPr lang="es-ES" dirty="0"/>
                  <a:t>) aplica un polinomio de retardos a (1-L)^d X(t) y otro polinomio de retardos a </a:t>
                </a:r>
                <a:r>
                  <a:rPr lang="es-E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𝜀_</a:t>
                </a:r>
                <a:r>
                  <a:rPr lang="es-ES" b="0" i="0">
                    <a:latin typeface="Cambria Math" panose="02040503050406030204" pitchFamily="18" charset="0"/>
                  </a:rPr>
                  <a:t>𝑡</a:t>
                </a:r>
                <a:endParaRPr lang="es-E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s-ES" dirty="0"/>
              </a:p>
              <a:p>
                <a:endParaRPr lang="es-ES" dirty="0"/>
              </a:p>
            </p:txBody>
          </p:sp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817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variable s describe el régimen de volatilidad : normal o elevado. También se podrían considerar más de dos regímenes</a:t>
            </a:r>
          </a:p>
          <a:p>
            <a:r>
              <a:rPr lang="es-ES" dirty="0"/>
              <a:t>En la última línea se calcula la probabilidad de que la volatilidad esté en el estado 0, o en el estado 1, en t, en función de las probabilidades de estar en esos estados el momento anterior y la matriz de transición (teorema de probabilidad total)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661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RV(t) </a:t>
            </a:r>
            <a:r>
              <a:rPr lang="es-ES" dirty="0" err="1"/>
              <a:t>Realized</a:t>
            </a:r>
            <a:r>
              <a:rPr lang="es-ES" dirty="0"/>
              <a:t> </a:t>
            </a:r>
            <a:r>
              <a:rPr lang="es-ES" dirty="0" err="1"/>
              <a:t>Volatility</a:t>
            </a:r>
            <a:endParaRPr lang="es-ES" dirty="0"/>
          </a:p>
          <a:p>
            <a:endParaRPr lang="es-ES" dirty="0"/>
          </a:p>
          <a:p>
            <a:r>
              <a:rPr lang="es-ES" dirty="0"/>
              <a:t>HAR: competidor y </a:t>
            </a:r>
            <a:r>
              <a:rPr lang="es-ES" b="1" dirty="0"/>
              <a:t>pariente pobre del ARFIMA </a:t>
            </a:r>
            <a:r>
              <a:rPr lang="es-ES" dirty="0"/>
              <a:t>que rompe el mito de los infinitos retardos.</a:t>
            </a:r>
          </a:p>
          <a:p>
            <a:endParaRPr lang="es-ES" dirty="0"/>
          </a:p>
          <a:p>
            <a:r>
              <a:rPr lang="es-ES" b="1" dirty="0"/>
              <a:t>ARFIMAX: captura memoria larga y asimetría </a:t>
            </a:r>
            <a:r>
              <a:rPr lang="es-ES" dirty="0"/>
              <a:t>en forma de </a:t>
            </a:r>
            <a:r>
              <a:rPr lang="es-ES" b="1" dirty="0"/>
              <a:t>apalancamiento: la volatilidad se incrementa más en las bajadas </a:t>
            </a:r>
            <a:r>
              <a:rPr lang="es-ES" dirty="0"/>
              <a:t>(r&lt;0) que en las subidas Se introduce una variable </a:t>
            </a:r>
            <a:r>
              <a:rPr lang="es-ES" dirty="0" err="1"/>
              <a:t>dumy</a:t>
            </a:r>
            <a:r>
              <a:rPr lang="es-ES" dirty="0"/>
              <a:t> l- para captarlo</a:t>
            </a:r>
          </a:p>
          <a:p>
            <a:endParaRPr lang="es-ES" dirty="0"/>
          </a:p>
          <a:p>
            <a:r>
              <a:rPr lang="es-ES" dirty="0"/>
              <a:t>ARMAX: clásico modelo </a:t>
            </a:r>
            <a:r>
              <a:rPr lang="es-ES" b="1" dirty="0"/>
              <a:t>ARMA con apalancamiento</a:t>
            </a:r>
            <a:r>
              <a:rPr lang="es-ES" dirty="0"/>
              <a:t>. Es el </a:t>
            </a:r>
            <a:r>
              <a:rPr lang="es-ES" b="1" dirty="0"/>
              <a:t>modelo ingenuo </a:t>
            </a:r>
            <a:r>
              <a:rPr lang="es-ES" dirty="0"/>
              <a:t>para comparación</a:t>
            </a:r>
          </a:p>
          <a:p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MSARFIMAX: cambio de régimen (MS: </a:t>
            </a:r>
            <a:r>
              <a:rPr lang="es-ES" b="1" dirty="0" err="1"/>
              <a:t>Markov-Switching</a:t>
            </a:r>
            <a:r>
              <a:rPr lang="es-ES" b="1" dirty="0"/>
              <a:t>), captura memoria larga (</a:t>
            </a:r>
            <a:r>
              <a:rPr lang="es-ES" b="1" dirty="0" err="1"/>
              <a:t>Arfima</a:t>
            </a:r>
            <a:r>
              <a:rPr lang="es-ES" b="1" dirty="0"/>
              <a:t>), y con apalancamiento (X)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21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También se considera la combinación de predicciones de varios modelos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RAZONES DE LA COMBINACIÓN DE MODELOS EN LA PREDICCIÓN FINANCIERA: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	Puede ser </a:t>
            </a:r>
            <a:r>
              <a:rPr lang="es-ES" b="1" dirty="0"/>
              <a:t>difícil identificar un solo modelo superior </a:t>
            </a:r>
            <a:r>
              <a:rPr lang="es-ES" dirty="0"/>
              <a:t>a los demás. Todos suelen ser predictores débiles.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	Ciertos modelos solo trabajan bien bajo ciertas </a:t>
            </a:r>
            <a:r>
              <a:rPr lang="es-ES" b="1" dirty="0"/>
              <a:t>condiciones del mercado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	Evitar el riego de modelo: </a:t>
            </a:r>
            <a:r>
              <a:rPr lang="es-ES" b="1" dirty="0"/>
              <a:t>diversificar la incertidumbre </a:t>
            </a:r>
            <a:r>
              <a:rPr lang="es-ES" dirty="0"/>
              <a:t>del modelo</a:t>
            </a:r>
          </a:p>
          <a:p>
            <a:endParaRPr lang="es-ES" dirty="0"/>
          </a:p>
          <a:p>
            <a:r>
              <a:rPr lang="es-ES" dirty="0"/>
              <a:t>REGLA DE UNANIMIDAD: solo se produce señal técnica si la dirección de todos los modelos coincide</a:t>
            </a:r>
          </a:p>
          <a:p>
            <a:endParaRPr lang="es-ES" dirty="0"/>
          </a:p>
          <a:p>
            <a:r>
              <a:rPr lang="es-ES" dirty="0"/>
              <a:t>COMBINACIÓN CON PESOS IGUALES </a:t>
            </a:r>
          </a:p>
          <a:p>
            <a:endParaRPr lang="es-ES" dirty="0"/>
          </a:p>
          <a:p>
            <a:r>
              <a:rPr lang="es-ES" dirty="0"/>
              <a:t>COMBINACIÓN POR MÍNIMOS CUADRADOS ORDINARIOS: se busca la combinación lineal de predicciones con </a:t>
            </a:r>
            <a:r>
              <a:rPr lang="es-ES" b="1" dirty="0"/>
              <a:t>ponderaciones que minimice la suma cuadrática de los errores de predicción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280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RV: </a:t>
            </a:r>
            <a:r>
              <a:rPr lang="es-ES" b="1" dirty="0" err="1"/>
              <a:t>Realized</a:t>
            </a:r>
            <a:r>
              <a:rPr lang="es-ES" b="1" dirty="0"/>
              <a:t> </a:t>
            </a:r>
            <a:r>
              <a:rPr lang="es-ES" b="1" dirty="0" err="1"/>
              <a:t>Volatility</a:t>
            </a:r>
            <a:endParaRPr lang="es-ES" b="1" dirty="0"/>
          </a:p>
          <a:p>
            <a:r>
              <a:rPr lang="es-ES" sz="1200" dirty="0"/>
              <a:t>Una propiedad clave global: si la </a:t>
            </a:r>
            <a:r>
              <a:rPr lang="es-ES" sz="1200" b="1" dirty="0"/>
              <a:t>predicción</a:t>
            </a:r>
            <a:r>
              <a:rPr lang="es-ES" sz="1200" dirty="0"/>
              <a:t> es </a:t>
            </a:r>
            <a:r>
              <a:rPr lang="es-ES" sz="1200" b="1" dirty="0"/>
              <a:t>óptima los errores de predicción [RV(</a:t>
            </a:r>
            <a:r>
              <a:rPr lang="es-ES" sz="1200" b="1" dirty="0" err="1"/>
              <a:t>t+h</a:t>
            </a:r>
            <a:r>
              <a:rPr lang="es-ES" sz="1200" b="1" dirty="0"/>
              <a:t>)-RV(</a:t>
            </a:r>
            <a:r>
              <a:rPr lang="es-ES" sz="1200" b="1" dirty="0" err="1"/>
              <a:t>t+h,modelo</a:t>
            </a:r>
            <a:r>
              <a:rPr lang="es-ES" sz="1200" b="1" dirty="0"/>
              <a:t>)] deberían ser impredecibles </a:t>
            </a:r>
            <a:r>
              <a:rPr lang="es-ES" sz="1200" dirty="0"/>
              <a:t>con la información disponible (de haber un </a:t>
            </a:r>
            <a:r>
              <a:rPr lang="es-ES" sz="1200" b="1" dirty="0"/>
              <a:t>sesgo sistemático, la predicción podría mejorarse</a:t>
            </a:r>
            <a:r>
              <a:rPr lang="es-ES" sz="1200" dirty="0"/>
              <a:t>).</a:t>
            </a:r>
          </a:p>
          <a:p>
            <a:r>
              <a:rPr lang="es-ES" sz="1200" b="1" dirty="0"/>
              <a:t>La impredecibilidad de los errores de predicción se contrasta con la regresión </a:t>
            </a:r>
            <a:r>
              <a:rPr lang="es-ES" sz="1200" b="1" dirty="0" err="1"/>
              <a:t>Mincer-Zarnowitz</a:t>
            </a:r>
            <a:endParaRPr lang="es-ES" sz="1200" b="1" dirty="0"/>
          </a:p>
          <a:p>
            <a:endParaRPr lang="es-ES" sz="1200" dirty="0"/>
          </a:p>
          <a:p>
            <a:r>
              <a:rPr lang="en-US" dirty="0"/>
              <a:t>A key overarching property:  forecast errors should be unforecastable on the basis of info avail at the time the forecast is made.</a:t>
            </a:r>
          </a:p>
          <a:p>
            <a:r>
              <a:rPr lang="en-US" dirty="0"/>
              <a:t>Testing this with a Mincer-</a:t>
            </a:r>
            <a:r>
              <a:rPr lang="en-US" dirty="0" err="1"/>
              <a:t>Zarnowitz</a:t>
            </a:r>
            <a:r>
              <a:rPr lang="en-US" dirty="0"/>
              <a:t> regression. </a:t>
            </a:r>
          </a:p>
          <a:p>
            <a:r>
              <a:rPr lang="en-US" dirty="0" err="1"/>
              <a:t>Usan</a:t>
            </a:r>
            <a:r>
              <a:rPr lang="en-US" dirty="0"/>
              <a:t> un </a:t>
            </a:r>
            <a:r>
              <a:rPr lang="en-US" dirty="0" err="1"/>
              <a:t>contraste</a:t>
            </a:r>
            <a:r>
              <a:rPr lang="en-US" dirty="0"/>
              <a:t> F para </a:t>
            </a:r>
            <a:r>
              <a:rPr lang="en-US" dirty="0" err="1"/>
              <a:t>contrastar</a:t>
            </a:r>
            <a:r>
              <a:rPr lang="en-US" dirty="0"/>
              <a:t>  </a:t>
            </a:r>
            <a:r>
              <a:rPr lang="en-US" dirty="0" err="1"/>
              <a:t>si</a:t>
            </a:r>
            <a:r>
              <a:rPr lang="en-US" dirty="0"/>
              <a:t> b0=0 y b1=1</a:t>
            </a:r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la variable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predicción</a:t>
            </a:r>
            <a:r>
              <a:rPr lang="en-US" dirty="0"/>
              <a:t> solo </a:t>
            </a:r>
            <a:r>
              <a:rPr lang="en-US" dirty="0" err="1"/>
              <a:t>difieren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error </a:t>
            </a:r>
            <a:r>
              <a:rPr lang="en-US" dirty="0" err="1"/>
              <a:t>impredecible</a:t>
            </a:r>
            <a:r>
              <a:rPr lang="en-US" dirty="0"/>
              <a:t> eps(t)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097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Las ganancias al comprar un STRADDLE no dependen de que el subyacente suba o baje un poco, sino de la volatilidad</a:t>
            </a:r>
            <a:r>
              <a:rPr lang="es-ES" dirty="0"/>
              <a:t>.</a:t>
            </a:r>
          </a:p>
          <a:p>
            <a:r>
              <a:rPr lang="es-ES" dirty="0"/>
              <a:t>En un LONG STRADDLE ganamos cuando la volatilidad es muy alta: en el momento de espiración, nos alejamos mucho del valor inicial del stock S0=K (at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money</a:t>
            </a:r>
            <a:r>
              <a:rPr lang="es-ES" dirty="0"/>
              <a:t>). Hay que pagar las dos primas </a:t>
            </a:r>
            <a:r>
              <a:rPr lang="es-ES" dirty="0" err="1"/>
              <a:t>call</a:t>
            </a:r>
            <a:r>
              <a:rPr lang="es-ES" dirty="0"/>
              <a:t> y </a:t>
            </a:r>
            <a:r>
              <a:rPr lang="es-ES" dirty="0" err="1"/>
              <a:t>put</a:t>
            </a:r>
            <a:r>
              <a:rPr lang="es-ES" dirty="0"/>
              <a:t>.</a:t>
            </a:r>
          </a:p>
          <a:p>
            <a:r>
              <a:rPr lang="es-ES" dirty="0"/>
              <a:t>En un SHORT STRADDLE ganamos cuando la volatilidad es muy baja: en el momento de espiración, nos quedamos cerca del valor inicial del stock S0=K (at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money</a:t>
            </a:r>
            <a:r>
              <a:rPr lang="es-ES" dirty="0"/>
              <a:t>). Ganamos inicialmente el precio de las dos primas.</a:t>
            </a:r>
          </a:p>
          <a:p>
            <a:r>
              <a:rPr lang="es-ES" dirty="0"/>
              <a:t>Delta es la variación del precio de una opción en función del movimiento del subyacente.</a:t>
            </a:r>
          </a:p>
          <a:p>
            <a:r>
              <a:rPr lang="es-ES" dirty="0"/>
              <a:t>Las estrategias delta neutral son todas aquellas operaciones cuyo resultado no depende de la dirección del mercado: no es sensible a que el subyacente baje o suba (al menos en cierto rango).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90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número de puntos próximos que promediamos regula la complejidad del modelo.</a:t>
            </a:r>
          </a:p>
          <a:p>
            <a:r>
              <a:rPr lang="es-ES" dirty="0"/>
              <a:t>k grande: mucho sesgo, poca varianza: si volviésemos a sortear, repetidamente, la muestra aleatoria de rojos y verdes según este proceso variaría muy poco la clasificación de nuestra observación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250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Utilizamos primas (precios) simuladas del </a:t>
            </a:r>
            <a:r>
              <a:rPr lang="es-ES" dirty="0" err="1"/>
              <a:t>Call</a:t>
            </a:r>
            <a:r>
              <a:rPr lang="es-ES" dirty="0"/>
              <a:t> y </a:t>
            </a:r>
            <a:r>
              <a:rPr lang="es-ES" dirty="0" err="1"/>
              <a:t>Put</a:t>
            </a:r>
            <a:r>
              <a:rPr lang="es-ES" dirty="0"/>
              <a:t>.</a:t>
            </a:r>
          </a:p>
          <a:p>
            <a:r>
              <a:rPr lang="es-ES" dirty="0"/>
              <a:t>Las obtenemos aplicando Black-Scholes usando la volatilidad dada del índice </a:t>
            </a:r>
            <a:r>
              <a:rPr lang="es-ES" b="1" dirty="0"/>
              <a:t>VXO</a:t>
            </a:r>
            <a:r>
              <a:rPr lang="es-ES" dirty="0"/>
              <a:t>, que se ha obtenido como un </a:t>
            </a:r>
            <a:r>
              <a:rPr lang="es-ES" b="1" dirty="0"/>
              <a:t>índice de volatilidad implícita  de opciones ATM en el S&amp;P100.</a:t>
            </a:r>
          </a:p>
          <a:p>
            <a:r>
              <a:rPr lang="es-ES" dirty="0"/>
              <a:t>VIX:  volatilidad implícita de opciones ATM en el S&amp;P500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609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RV: </a:t>
            </a:r>
            <a:r>
              <a:rPr lang="es-ES" b="1" dirty="0" err="1"/>
              <a:t>Realized</a:t>
            </a:r>
            <a:r>
              <a:rPr lang="es-ES" b="1" dirty="0"/>
              <a:t> </a:t>
            </a:r>
            <a:r>
              <a:rPr lang="es-ES" b="1" dirty="0" err="1"/>
              <a:t>Volatility</a:t>
            </a:r>
            <a:endParaRPr lang="es-ES" b="1" dirty="0"/>
          </a:p>
          <a:p>
            <a:r>
              <a:rPr lang="es-ES" dirty="0"/>
              <a:t>Si nuestra </a:t>
            </a:r>
            <a:r>
              <a:rPr lang="es-ES" b="1" dirty="0"/>
              <a:t>predicción NN de la volatilidad realizada dentro de h días es superior a la volatilidad realizada de hoy </a:t>
            </a:r>
            <a:r>
              <a:rPr lang="es-ES" dirty="0"/>
              <a:t>apostamos por una subida en la volatilidad tomando una posición larga en el </a:t>
            </a:r>
            <a:r>
              <a:rPr lang="es-ES" dirty="0" err="1"/>
              <a:t>straddle</a:t>
            </a:r>
            <a:r>
              <a:rPr lang="es-ES" dirty="0"/>
              <a:t>.</a:t>
            </a:r>
          </a:p>
          <a:p>
            <a:r>
              <a:rPr lang="es-ES" dirty="0"/>
              <a:t>También consideramos un </a:t>
            </a:r>
            <a:r>
              <a:rPr lang="es-ES" b="1" dirty="0"/>
              <a:t>filtro que exige  un incremento  del delta % respecto a la volatilidad media realizada </a:t>
            </a:r>
            <a:r>
              <a:rPr lang="es-ES" dirty="0"/>
              <a:t>el día t para considerarla una señal de compra.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303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Estudiamos, separadamente, la </a:t>
            </a:r>
            <a:r>
              <a:rPr lang="es-ES" b="1" dirty="0"/>
              <a:t>ratio de </a:t>
            </a:r>
            <a:r>
              <a:rPr lang="es-ES" b="1" dirty="0" err="1"/>
              <a:t>Sharpe</a:t>
            </a:r>
            <a:r>
              <a:rPr lang="es-ES" b="1" dirty="0"/>
              <a:t> </a:t>
            </a:r>
            <a:r>
              <a:rPr lang="es-ES" dirty="0"/>
              <a:t>en periodos de calma y turbulento.</a:t>
            </a:r>
          </a:p>
          <a:p>
            <a:r>
              <a:rPr lang="es-ES" dirty="0"/>
              <a:t>Ante una señal de compra de que la </a:t>
            </a:r>
            <a:r>
              <a:rPr lang="es-ES" dirty="0" err="1"/>
              <a:t>vola</a:t>
            </a:r>
            <a:r>
              <a:rPr lang="es-ES" dirty="0"/>
              <a:t> aumentará, compramos (vendemos) hoy y cerramos la posición entro de h días,  </a:t>
            </a:r>
          </a:p>
          <a:p>
            <a:r>
              <a:rPr lang="es-ES" b="1" dirty="0"/>
              <a:t>Movemos filtro del 0 al 50%, dejando fijos costes de transacción al 1% y horizonte =1</a:t>
            </a:r>
          </a:p>
          <a:p>
            <a:r>
              <a:rPr lang="es-ES" dirty="0"/>
              <a:t>Movemos costes de transacción del 0% al %2.5, dejando fijo filtro al 35% y h=1</a:t>
            </a:r>
          </a:p>
          <a:p>
            <a:r>
              <a:rPr lang="es-ES" dirty="0"/>
              <a:t>Movemos horizonte de 1 a 10 días dejando fijo costes 1% y filtro 35%</a:t>
            </a:r>
          </a:p>
          <a:p>
            <a:r>
              <a:rPr lang="es-ES" dirty="0"/>
              <a:t>Para un amplio rango de costes de transacción, % de filtro y horizonte </a:t>
            </a:r>
            <a:r>
              <a:rPr lang="es-ES" b="1" dirty="0"/>
              <a:t>ganan</a:t>
            </a:r>
            <a:r>
              <a:rPr lang="es-ES" dirty="0"/>
              <a:t> las combinaciones </a:t>
            </a:r>
            <a:r>
              <a:rPr lang="es-ES" b="1" dirty="0"/>
              <a:t>MSARFIMAX+NN y ARFIMAX+NN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252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Combinamos la predicción puntual y direccional.</a:t>
            </a:r>
          </a:p>
          <a:p>
            <a:r>
              <a:rPr lang="es-ES" dirty="0"/>
              <a:t>ARFIMAX+NN(</a:t>
            </a:r>
            <a:r>
              <a:rPr lang="es-ES" dirty="0" err="1"/>
              <a:t>Unamimidad</a:t>
            </a:r>
            <a:r>
              <a:rPr lang="es-ES" dirty="0"/>
              <a:t>)  ,  ARFIMAX+NN(</a:t>
            </a:r>
            <a:r>
              <a:rPr lang="es-ES" dirty="0" err="1"/>
              <a:t>Equaly</a:t>
            </a:r>
            <a:r>
              <a:rPr lang="es-ES" dirty="0"/>
              <a:t> </a:t>
            </a:r>
            <a:r>
              <a:rPr lang="es-ES" dirty="0" err="1"/>
              <a:t>weited</a:t>
            </a:r>
            <a:r>
              <a:rPr lang="es-ES" dirty="0"/>
              <a:t>)  ,  ARFIMAX+NN(OLS)</a:t>
            </a:r>
          </a:p>
          <a:p>
            <a:r>
              <a:rPr lang="es-ES" dirty="0"/>
              <a:t>HAR+NN(</a:t>
            </a:r>
            <a:r>
              <a:rPr lang="es-ES" dirty="0" err="1"/>
              <a:t>Unamimidad</a:t>
            </a:r>
            <a:r>
              <a:rPr lang="es-ES" dirty="0"/>
              <a:t>)  , HAR+NN(</a:t>
            </a:r>
            <a:r>
              <a:rPr lang="es-ES" dirty="0" err="1"/>
              <a:t>Equaly</a:t>
            </a:r>
            <a:r>
              <a:rPr lang="es-ES" dirty="0"/>
              <a:t> </a:t>
            </a:r>
            <a:r>
              <a:rPr lang="es-ES" dirty="0" err="1"/>
              <a:t>weited</a:t>
            </a:r>
            <a:r>
              <a:rPr lang="es-ES" dirty="0"/>
              <a:t>)  , HAR+NN(OLS)</a:t>
            </a:r>
          </a:p>
          <a:p>
            <a:r>
              <a:rPr lang="es-ES" dirty="0"/>
              <a:t>HAR+NN </a:t>
            </a:r>
            <a:r>
              <a:rPr lang="es-ES" b="1" dirty="0"/>
              <a:t>(Unanimidad suele ser el mejor)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24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Index</a:t>
            </a:r>
            <a:r>
              <a:rPr lang="es-ES" dirty="0"/>
              <a:t> = </a:t>
            </a:r>
            <a:r>
              <a:rPr lang="es-ES" dirty="0" err="1"/>
              <a:t>knnsearch</a:t>
            </a:r>
            <a:r>
              <a:rPr lang="es-ES" dirty="0"/>
              <a:t>(X,Y)</a:t>
            </a:r>
          </a:p>
          <a:p>
            <a:r>
              <a:rPr lang="es-ES" dirty="0"/>
              <a:t>[</a:t>
            </a:r>
            <a:r>
              <a:rPr lang="es-ES" dirty="0" err="1"/>
              <a:t>Index,D</a:t>
            </a:r>
            <a:r>
              <a:rPr lang="es-ES" dirty="0"/>
              <a:t>] = </a:t>
            </a:r>
            <a:r>
              <a:rPr lang="es-ES" dirty="0" err="1"/>
              <a:t>knnsearch</a:t>
            </a:r>
            <a:r>
              <a:rPr lang="es-ES" dirty="0"/>
              <a:t>(X,Y)</a:t>
            </a:r>
          </a:p>
          <a:p>
            <a:r>
              <a:rPr lang="es-ES" dirty="0"/>
              <a:t>D contiene las distancias entre cada observación en Y </a:t>
            </a:r>
            <a:r>
              <a:rPr lang="es-ES" dirty="0" err="1"/>
              <a:t>y</a:t>
            </a:r>
            <a:r>
              <a:rPr lang="es-ES" dirty="0"/>
              <a:t> la correspondiente observación más próxima en X: D(i) es la distancia entre </a:t>
            </a:r>
            <a:r>
              <a:rPr lang="en-US" dirty="0"/>
              <a:t>X(</a:t>
            </a:r>
            <a:r>
              <a:rPr lang="en-US" dirty="0" err="1"/>
              <a:t>i</a:t>
            </a:r>
            <a:r>
              <a:rPr lang="en-US" dirty="0"/>
              <a:t>,:) y Y(</a:t>
            </a:r>
            <a:r>
              <a:rPr lang="en-US" dirty="0" err="1"/>
              <a:t>i</a:t>
            </a:r>
            <a:r>
              <a:rPr lang="en-US" dirty="0"/>
              <a:t>,:).</a:t>
            </a:r>
            <a:endParaRPr lang="es-ES" dirty="0"/>
          </a:p>
          <a:p>
            <a:endParaRPr lang="es-ES" dirty="0"/>
          </a:p>
          <a:p>
            <a:r>
              <a:rPr lang="es-ES" dirty="0"/>
              <a:t>[</a:t>
            </a:r>
            <a:r>
              <a:rPr lang="es-ES" dirty="0" err="1"/>
              <a:t>Index,D</a:t>
            </a:r>
            <a:r>
              <a:rPr lang="es-ES" dirty="0"/>
              <a:t>] = </a:t>
            </a:r>
            <a:r>
              <a:rPr lang="es-ES" dirty="0" err="1"/>
              <a:t>knnsearch</a:t>
            </a:r>
            <a:r>
              <a:rPr lang="es-ES" dirty="0"/>
              <a:t>(X,Y,'</a:t>
            </a:r>
            <a:r>
              <a:rPr lang="es-ES" dirty="0" err="1"/>
              <a:t>Name</a:t>
            </a:r>
            <a:r>
              <a:rPr lang="es-ES" dirty="0"/>
              <a:t>',</a:t>
            </a:r>
            <a:r>
              <a:rPr lang="es-ES" dirty="0" err="1"/>
              <a:t>Value</a:t>
            </a:r>
            <a:r>
              <a:rPr lang="es-ES" dirty="0"/>
              <a:t>);</a:t>
            </a:r>
          </a:p>
          <a:p>
            <a:r>
              <a:rPr lang="es-ES" dirty="0"/>
              <a:t>por ejemplo </a:t>
            </a:r>
          </a:p>
          <a:p>
            <a:r>
              <a:rPr lang="es-ES" dirty="0"/>
              <a:t>[</a:t>
            </a:r>
            <a:r>
              <a:rPr lang="es-ES" dirty="0" err="1"/>
              <a:t>Index,D</a:t>
            </a:r>
            <a:r>
              <a:rPr lang="es-ES" dirty="0"/>
              <a:t>] = </a:t>
            </a:r>
            <a:r>
              <a:rPr lang="es-ES" dirty="0" err="1"/>
              <a:t>knnsearch</a:t>
            </a:r>
            <a:r>
              <a:rPr lang="es-ES" dirty="0"/>
              <a:t>(X,Y,</a:t>
            </a:r>
            <a:r>
              <a:rPr lang="en-US" dirty="0"/>
              <a:t> 'K'</a:t>
            </a:r>
            <a:r>
              <a:rPr lang="es-ES" dirty="0"/>
              <a:t>,30) para especificar 30 puntos próximos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01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patients in the hospital data set that most closely resemble the patients in Y, according to age and weight.</a:t>
            </a:r>
          </a:p>
          <a:p>
            <a:endParaRPr lang="en-US" dirty="0"/>
          </a:p>
          <a:p>
            <a:r>
              <a:rPr lang="en-US" dirty="0"/>
              <a:t>load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</a:t>
            </a:r>
            <a:r>
              <a:rPr lang="en-US" dirty="0"/>
              <a:t>; X = [</a:t>
            </a:r>
            <a:r>
              <a:rPr lang="en-US" dirty="0" err="1"/>
              <a:t>hospital.Age</a:t>
            </a:r>
            <a:r>
              <a:rPr lang="en-US" dirty="0"/>
              <a:t> </a:t>
            </a:r>
            <a:r>
              <a:rPr lang="en-US" dirty="0" err="1"/>
              <a:t>hospital.Weight</a:t>
            </a:r>
            <a:r>
              <a:rPr lang="en-US" dirty="0"/>
              <a:t>]; Y = [20 162; 30 169; 40 168; 50 170; 60 171];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New patients</a:t>
            </a:r>
            <a:endParaRPr lang="en-US" dirty="0"/>
          </a:p>
          <a:p>
            <a:r>
              <a:rPr lang="en-US" dirty="0"/>
              <a:t>Perform a </a:t>
            </a:r>
            <a:r>
              <a:rPr lang="en-US" dirty="0" err="1"/>
              <a:t>knnsearch</a:t>
            </a:r>
            <a:r>
              <a:rPr lang="en-US" dirty="0"/>
              <a:t> between X and Y to find indices of nearest neighbors.</a:t>
            </a:r>
          </a:p>
          <a:p>
            <a:r>
              <a:rPr lang="en-US" dirty="0" err="1"/>
              <a:t>Idx</a:t>
            </a:r>
            <a:r>
              <a:rPr lang="en-US" dirty="0"/>
              <a:t> = </a:t>
            </a:r>
            <a:r>
              <a:rPr lang="en-US" dirty="0" err="1"/>
              <a:t>knnsearch</a:t>
            </a:r>
            <a:r>
              <a:rPr lang="en-US" dirty="0"/>
              <a:t>(X,Y);</a:t>
            </a:r>
          </a:p>
          <a:p>
            <a:r>
              <a:rPr lang="en-US" dirty="0"/>
              <a:t>Find the patients in X closest in age and weight to those in Y.</a:t>
            </a:r>
          </a:p>
          <a:p>
            <a:r>
              <a:rPr lang="en-US" dirty="0"/>
              <a:t>X(</a:t>
            </a:r>
            <a:r>
              <a:rPr lang="en-US" dirty="0" err="1"/>
              <a:t>Idx</a:t>
            </a:r>
            <a:r>
              <a:rPr lang="en-US" dirty="0"/>
              <a:t>,:)</a:t>
            </a:r>
          </a:p>
          <a:p>
            <a:r>
              <a:rPr lang="es-ES" dirty="0"/>
              <a:t>25 171 25 171 39 164 49 170 50 172</a:t>
            </a:r>
            <a:endParaRPr lang="en-U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268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patients in the hospital data set that most closely resemble the patients in Y, according to age and weight.</a:t>
            </a:r>
          </a:p>
          <a:p>
            <a:endParaRPr lang="en-US" dirty="0"/>
          </a:p>
          <a:p>
            <a:r>
              <a:rPr lang="en-US" dirty="0"/>
              <a:t>load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</a:t>
            </a:r>
            <a:r>
              <a:rPr lang="en-US" dirty="0"/>
              <a:t>; X = [</a:t>
            </a:r>
            <a:r>
              <a:rPr lang="en-US" dirty="0" err="1"/>
              <a:t>hospital.Age</a:t>
            </a:r>
            <a:r>
              <a:rPr lang="en-US" dirty="0"/>
              <a:t> </a:t>
            </a:r>
            <a:r>
              <a:rPr lang="en-US" dirty="0" err="1"/>
              <a:t>hospital.Weight</a:t>
            </a:r>
            <a:r>
              <a:rPr lang="en-US" dirty="0"/>
              <a:t>]; Y = [20 162; 30 169; 40 168; 50 170; 60 171];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New patients</a:t>
            </a:r>
            <a:endParaRPr lang="en-US" dirty="0"/>
          </a:p>
          <a:p>
            <a:r>
              <a:rPr lang="en-US" dirty="0"/>
              <a:t>Perform a </a:t>
            </a:r>
            <a:r>
              <a:rPr lang="en-US" dirty="0" err="1"/>
              <a:t>knnsearch</a:t>
            </a:r>
            <a:r>
              <a:rPr lang="en-US" dirty="0"/>
              <a:t> between X and Y to find indices of nearest neighbors.</a:t>
            </a:r>
          </a:p>
          <a:p>
            <a:r>
              <a:rPr lang="en-US" dirty="0" err="1"/>
              <a:t>Idx</a:t>
            </a:r>
            <a:r>
              <a:rPr lang="en-US" dirty="0"/>
              <a:t> = </a:t>
            </a:r>
            <a:r>
              <a:rPr lang="en-US" dirty="0" err="1"/>
              <a:t>knnsearch</a:t>
            </a:r>
            <a:r>
              <a:rPr lang="en-US" dirty="0"/>
              <a:t>(X,Y);</a:t>
            </a:r>
          </a:p>
          <a:p>
            <a:r>
              <a:rPr lang="en-US" dirty="0"/>
              <a:t>Find the patients in X closest in age and weight to those in Y.</a:t>
            </a:r>
          </a:p>
          <a:p>
            <a:r>
              <a:rPr lang="en-US" dirty="0"/>
              <a:t>X(</a:t>
            </a:r>
            <a:r>
              <a:rPr lang="en-US" dirty="0" err="1"/>
              <a:t>Idx</a:t>
            </a:r>
            <a:r>
              <a:rPr lang="en-US" dirty="0"/>
              <a:t>,:)</a:t>
            </a:r>
          </a:p>
          <a:p>
            <a:r>
              <a:rPr lang="es-ES" dirty="0"/>
              <a:t>25 171 25 171 39 164 49 170 50 172</a:t>
            </a:r>
            <a:endParaRPr lang="en-U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656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Predecir</a:t>
            </a:r>
            <a:r>
              <a:rPr lang="en-US" dirty="0"/>
              <a:t> tension arterial </a:t>
            </a:r>
            <a:r>
              <a:rPr lang="en-US" b="1" dirty="0" err="1"/>
              <a:t>diastólica</a:t>
            </a:r>
            <a:endParaRPr lang="en-US" b="1" dirty="0"/>
          </a:p>
          <a:p>
            <a:r>
              <a:rPr lang="en-US" dirty="0"/>
              <a:t>Z=[</a:t>
            </a:r>
            <a:r>
              <a:rPr lang="en-US" dirty="0" err="1"/>
              <a:t>hospital.BloodPressure</a:t>
            </a:r>
            <a:r>
              <a:rPr lang="en-US" dirty="0"/>
              <a:t>(:,2)];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10 </a:t>
            </a:r>
            <a:r>
              <a:rPr lang="es-ES" dirty="0" err="1"/>
              <a:t>nearest</a:t>
            </a:r>
            <a:r>
              <a:rPr lang="es-ES" dirty="0"/>
              <a:t> </a:t>
            </a:r>
            <a:r>
              <a:rPr lang="es-ES" dirty="0" err="1"/>
              <a:t>neighbors</a:t>
            </a:r>
            <a:r>
              <a:rPr lang="es-ES" dirty="0"/>
              <a:t> in X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point</a:t>
            </a:r>
            <a:r>
              <a:rPr lang="es-ES" dirty="0"/>
              <a:t> in Y,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Minkowski </a:t>
            </a:r>
            <a:r>
              <a:rPr lang="es-ES" dirty="0" err="1"/>
              <a:t>distance</a:t>
            </a:r>
            <a:r>
              <a:rPr lang="es-ES" dirty="0"/>
              <a:t> </a:t>
            </a:r>
            <a:r>
              <a:rPr lang="es-ES" dirty="0" err="1"/>
              <a:t>metric</a:t>
            </a:r>
            <a:r>
              <a:rPr lang="es-ES" dirty="0"/>
              <a:t> and </a:t>
            </a:r>
            <a:r>
              <a:rPr lang="es-ES" dirty="0" err="1"/>
              <a:t>then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Chebychev</a:t>
            </a:r>
            <a:r>
              <a:rPr lang="es-ES" dirty="0"/>
              <a:t> </a:t>
            </a:r>
            <a:r>
              <a:rPr lang="es-ES" dirty="0" err="1"/>
              <a:t>distance</a:t>
            </a:r>
            <a:r>
              <a:rPr lang="es-ES" dirty="0"/>
              <a:t> </a:t>
            </a:r>
            <a:r>
              <a:rPr lang="es-ES" dirty="0" err="1"/>
              <a:t>metric</a:t>
            </a:r>
            <a:r>
              <a:rPr lang="es-ES" dirty="0"/>
              <a:t>.</a:t>
            </a:r>
          </a:p>
          <a:p>
            <a:r>
              <a:rPr lang="es-ES" dirty="0"/>
              <a:t>Load </a:t>
            </a:r>
            <a:r>
              <a:rPr lang="es-ES" dirty="0" err="1"/>
              <a:t>Fisher's</a:t>
            </a:r>
            <a:r>
              <a:rPr lang="es-ES" dirty="0"/>
              <a:t> iris data set.</a:t>
            </a:r>
          </a:p>
          <a:p>
            <a:r>
              <a:rPr lang="es-ES" dirty="0"/>
              <a:t>load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fisheriris</a:t>
            </a:r>
            <a:r>
              <a:rPr lang="es-ES" dirty="0"/>
              <a:t> X = meas(:,3:4);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original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flowers</a:t>
            </a:r>
            <a:r>
              <a:rPr lang="es-ES" dirty="0"/>
              <a:t> </a:t>
            </a:r>
          </a:p>
          <a:p>
            <a:r>
              <a:rPr lang="es-ES" dirty="0"/>
              <a:t>Y = [5 1.45;6 2;2.75 .75];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New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</a:t>
            </a:r>
            <a:endParaRPr lang="es-ES" dirty="0"/>
          </a:p>
          <a:p>
            <a:endParaRPr lang="es-ES" dirty="0"/>
          </a:p>
          <a:p>
            <a:r>
              <a:rPr lang="en-US" dirty="0"/>
              <a:t>[</a:t>
            </a:r>
            <a:r>
              <a:rPr lang="en-US" dirty="0" err="1"/>
              <a:t>mIdx,mD</a:t>
            </a:r>
            <a:r>
              <a:rPr lang="en-US" dirty="0"/>
              <a:t>] = </a:t>
            </a:r>
            <a:r>
              <a:rPr lang="en-US" dirty="0" err="1"/>
              <a:t>knnsearch</a:t>
            </a:r>
            <a:r>
              <a:rPr lang="en-US" dirty="0"/>
              <a:t>(X,Y,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'K’</a:t>
            </a:r>
            <a:r>
              <a:rPr lang="en-US" dirty="0"/>
              <a:t>,10)</a:t>
            </a:r>
            <a:endParaRPr lang="es-ES" dirty="0"/>
          </a:p>
          <a:p>
            <a:r>
              <a:rPr lang="es-ES" dirty="0" err="1"/>
              <a:t>Perform</a:t>
            </a:r>
            <a:r>
              <a:rPr lang="es-ES" dirty="0"/>
              <a:t> a </a:t>
            </a:r>
            <a:r>
              <a:rPr lang="es-ES" dirty="0" err="1"/>
              <a:t>knnsearch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X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query</a:t>
            </a:r>
            <a:r>
              <a:rPr lang="es-ES" dirty="0"/>
              <a:t> </a:t>
            </a:r>
            <a:r>
              <a:rPr lang="es-ES" dirty="0" err="1"/>
              <a:t>points</a:t>
            </a:r>
            <a:r>
              <a:rPr lang="es-ES" dirty="0"/>
              <a:t> Y </a:t>
            </a:r>
            <a:r>
              <a:rPr lang="es-ES" dirty="0" err="1"/>
              <a:t>using</a:t>
            </a:r>
            <a:r>
              <a:rPr lang="es-ES" dirty="0"/>
              <a:t> Minkowski and </a:t>
            </a:r>
            <a:r>
              <a:rPr lang="es-ES" dirty="0" err="1"/>
              <a:t>Chebychev</a:t>
            </a:r>
            <a:r>
              <a:rPr lang="es-ES" dirty="0"/>
              <a:t> </a:t>
            </a:r>
            <a:r>
              <a:rPr lang="es-ES" dirty="0" err="1"/>
              <a:t>distance</a:t>
            </a:r>
            <a:r>
              <a:rPr lang="es-ES" dirty="0"/>
              <a:t> </a:t>
            </a:r>
            <a:r>
              <a:rPr lang="es-ES" dirty="0" err="1"/>
              <a:t>metrics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[</a:t>
            </a:r>
            <a:r>
              <a:rPr lang="es-ES" dirty="0" err="1"/>
              <a:t>mIdx,mD</a:t>
            </a:r>
            <a:r>
              <a:rPr lang="es-ES" dirty="0"/>
              <a:t>] = </a:t>
            </a:r>
            <a:r>
              <a:rPr lang="es-ES" dirty="0" err="1"/>
              <a:t>knnsearch</a:t>
            </a:r>
            <a:r>
              <a:rPr lang="es-ES" dirty="0"/>
              <a:t>(X,Y,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'K'</a:t>
            </a:r>
            <a:r>
              <a:rPr lang="es-ES" dirty="0"/>
              <a:t>,10,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'Distance'</a:t>
            </a:r>
            <a:r>
              <a:rPr lang="es-ES" dirty="0"/>
              <a:t>,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'minkowski'</a:t>
            </a:r>
            <a:r>
              <a:rPr lang="es-ES" dirty="0"/>
              <a:t>,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'P'</a:t>
            </a:r>
            <a:r>
              <a:rPr lang="es-ES" dirty="0"/>
              <a:t>,5); </a:t>
            </a:r>
          </a:p>
          <a:p>
            <a:r>
              <a:rPr lang="es-ES" dirty="0"/>
              <a:t>[</a:t>
            </a:r>
            <a:r>
              <a:rPr lang="es-ES" dirty="0" err="1"/>
              <a:t>cIdx,cD</a:t>
            </a:r>
            <a:r>
              <a:rPr lang="es-ES" dirty="0"/>
              <a:t>] = </a:t>
            </a:r>
            <a:r>
              <a:rPr lang="es-ES" dirty="0" err="1"/>
              <a:t>knnsearch</a:t>
            </a:r>
            <a:r>
              <a:rPr lang="es-ES" dirty="0"/>
              <a:t>(X,Y,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'K'</a:t>
            </a:r>
            <a:r>
              <a:rPr lang="es-ES" dirty="0"/>
              <a:t>,10,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'Distance'</a:t>
            </a:r>
            <a:r>
              <a:rPr lang="es-ES" dirty="0"/>
              <a:t>,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'chebychev'</a:t>
            </a:r>
            <a:r>
              <a:rPr lang="es-ES" dirty="0"/>
              <a:t>);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20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Además de clasificar objetos, el método </a:t>
            </a:r>
            <a:r>
              <a:rPr lang="es-ES" dirty="0" err="1"/>
              <a:t>Nearest</a:t>
            </a:r>
            <a:r>
              <a:rPr lang="es-ES" dirty="0"/>
              <a:t> </a:t>
            </a:r>
            <a:r>
              <a:rPr lang="es-ES" dirty="0" err="1"/>
              <a:t>Neighbor</a:t>
            </a:r>
            <a:r>
              <a:rPr lang="es-ES" dirty="0"/>
              <a:t> puede emplearse con gran éxito para la predicción de series temporales, especialmente series caóticas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394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forma de </a:t>
            </a:r>
            <a:r>
              <a:rPr lang="es-ES" b="1" dirty="0"/>
              <a:t>descifrar el determinismo de una serie caótica</a:t>
            </a:r>
            <a:r>
              <a:rPr lang="es-ES" dirty="0"/>
              <a:t>, de apariencia totalmente ruidosa, es </a:t>
            </a:r>
            <a:r>
              <a:rPr lang="es-ES" b="1" dirty="0"/>
              <a:t>sumergirla en un adecuado espacio de fases</a:t>
            </a:r>
            <a:r>
              <a:rPr lang="es-ES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8D6A-9685-4AF9-8EC9-AFF06600613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98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F5C24-E31D-4B87-BE80-F5585A1DA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63B737-847C-4A81-B522-42F02028F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BC4EF-0C05-4E27-8489-4EFB64CC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24F7D-61C2-4004-AD2D-C4E1DB63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C5A322-A310-4D09-B228-739A778B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26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C77F7-F15C-4AC7-8A69-DA16EBA4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68D784-8D93-4243-A4F4-0367793DD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8492F9-29A2-408F-A047-5BE5FD56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5B8DE-F7C7-44B2-BB61-B95DAADB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D344F-61AF-4209-9201-2ACCA97B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26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4A7C47-4DCB-47D3-89E2-7C7C1E2A0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A3F6E9-C0E2-46D5-AF96-0ED4A1840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A7FBF-0295-4312-BA89-7F8D7632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83718C-87F0-4ADD-95A2-D39797F9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3D2D61-C149-486E-AD21-FB7AC34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3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64D16-B094-4D0D-B24E-2432F4F9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2BD453-AB45-4DC8-9B5D-7B06A520B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3E236-1DD6-41FD-B233-5E37D972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A063-1491-46B2-BF86-11FD07C70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4E00C2-112B-4B22-9944-84D098F8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15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077B9-53C9-4C0D-AE40-860D5A164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D1549-4908-4F1D-BD3C-E31B6426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5697DE-D99E-4E26-9E54-64901888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88AD4C-3131-4F7D-96DF-D3F952A6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9B743A-7133-4FBC-BC55-896477B4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6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F3C77-B195-4683-94E6-A5A615C4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E9AE27-8124-4B7E-9B29-7BBB68136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7F6EB3-A88F-463C-8917-6FB38CD12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5107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97A92-62A9-4ECD-98F7-82A81FB1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136C6-3E33-4402-8842-4D30BE20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FB92B1-A770-42A3-9018-7224FCB68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2857A6-956D-4F51-83A0-BAC027D47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494652-5851-407E-9F9A-AC460F1CD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6E38EE-9D58-4CCF-A7CA-1DEE7C73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DD3A1B-89A5-46C5-AA74-D4056058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C7BF1D-FE14-4E92-9313-BC512662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52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91A3D-1151-4A79-BC8D-64BF5F0C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4C0E04-B5A3-4DF0-8D72-BD898EF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E94878-20DD-485C-94B8-B69AAE0D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6CDDB5-D0F9-48EF-A918-E4619DF5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91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A041786-2F93-4652-BACB-C54E421E3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EFC76B-6E66-4DAC-945B-120B088B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A4CE08-65F0-4427-9E4E-B5F0A2C1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21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19094-0961-4E9C-ACA3-0B906A58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152F5-7B30-4F53-B23E-65490352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0E0277-2058-4390-B4B8-D89C0EBE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8A788E-CDE0-4723-8908-CC657729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0D1FA5-D1C5-4590-877D-2D4046198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F5DC56-F709-4A89-A4D7-D891EDD6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36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CB8F4-ABE0-4E45-AB65-9357D382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80DAA9-1D97-462E-AD99-35D81A431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09570E-658E-4D10-A721-C7F6A3CA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BCCAF4-35E3-4A79-87FD-A1AA52E1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854587-CF32-48B3-9D9A-6E8673DA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1D363B-3EE0-46AD-BAB3-1B81F1F7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73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A70646-E56A-415F-B836-7120D051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81535D-AC72-41B5-ABE1-8D4F0440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123443-A1C3-4437-B225-BE410CEEC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E4202F-AC69-4C2C-93B8-F5E8E363E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EDDEA0-AB06-485D-8A1D-59A0F1D94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B186-A0F0-4D2E-A79A-AFB70C1FD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79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ernando.fernandez@ulpgc.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wm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3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9.wmf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600C0-8D80-4CC4-B459-87A69D6995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CAPÍTULO 8</a:t>
            </a:r>
            <a:br>
              <a:rPr lang="es-ES" b="1" dirty="0"/>
            </a:br>
            <a:r>
              <a:rPr lang="es-ES" b="1" dirty="0"/>
              <a:t>NEAREST NEIGHBORS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A3EFA2-3CEB-4691-A098-0F95D5E9A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200" b="1" dirty="0"/>
              <a:t>Fernando Fernández Rodríguez</a:t>
            </a:r>
          </a:p>
          <a:p>
            <a:r>
              <a:rPr lang="es-ES" sz="3200" b="1" dirty="0">
                <a:hlinkClick r:id="rId2"/>
              </a:rPr>
              <a:t>fernando.fernandez@ulpgc.es</a:t>
            </a:r>
            <a:endParaRPr lang="es-ES" sz="3200" b="1" dirty="0"/>
          </a:p>
          <a:p>
            <a:r>
              <a:rPr lang="es-ES" sz="3200" b="1" dirty="0"/>
              <a:t>Universidad de Las Palmas de Gran Canaria</a:t>
            </a:r>
          </a:p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F5A776-1E63-4097-BA95-D1330DB0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4ADD3D-BF23-421F-98F0-01EEC1D6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18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4BFDE-EDC9-4648-A1D0-D26C7355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348"/>
          </a:xfrm>
        </p:spPr>
        <p:txBody>
          <a:bodyPr/>
          <a:lstStyle/>
          <a:p>
            <a:pPr algn="ctr"/>
            <a:r>
              <a:rPr lang="es-ES" b="1" dirty="0"/>
              <a:t>CAOS DETERMINISTA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A7DD1-CC8A-49A1-AEBD-12A0B3B9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9643"/>
          </a:xfrm>
        </p:spPr>
        <p:txBody>
          <a:bodyPr/>
          <a:lstStyle/>
          <a:p>
            <a:r>
              <a:rPr lang="es-ES" dirty="0"/>
              <a:t>Simples sistemas deterministas con comportamiento ruidoso</a:t>
            </a:r>
          </a:p>
          <a:p>
            <a:r>
              <a:rPr lang="es-ES" b="1" dirty="0">
                <a:solidFill>
                  <a:srgbClr val="FF0000"/>
                </a:solidFill>
              </a:rPr>
              <a:t>Efecto mariposa</a:t>
            </a:r>
            <a:r>
              <a:rPr lang="es-ES" dirty="0"/>
              <a:t>: alta sensibilidad a las condiciones iniciales </a:t>
            </a:r>
          </a:p>
          <a:p>
            <a:r>
              <a:rPr lang="es-ES" dirty="0"/>
              <a:t>Ciclos de todos los periodos</a:t>
            </a:r>
          </a:p>
          <a:p>
            <a:r>
              <a:rPr lang="es-ES" b="1" dirty="0">
                <a:solidFill>
                  <a:srgbClr val="FF0000"/>
                </a:solidFill>
              </a:rPr>
              <a:t>Atractores extraños</a:t>
            </a:r>
          </a:p>
          <a:p>
            <a:r>
              <a:rPr lang="es-ES" dirty="0"/>
              <a:t>Ecuación logística</a:t>
            </a:r>
          </a:p>
          <a:p>
            <a:endParaRPr lang="es-ES" dirty="0"/>
          </a:p>
          <a:p>
            <a:r>
              <a:rPr lang="es-ES" dirty="0" err="1"/>
              <a:t>Tent</a:t>
            </a:r>
            <a:r>
              <a:rPr lang="es-ES" dirty="0"/>
              <a:t> </a:t>
            </a:r>
            <a:r>
              <a:rPr lang="es-ES" dirty="0" err="1"/>
              <a:t>Map</a:t>
            </a:r>
            <a:endParaRPr lang="es-ES" dirty="0"/>
          </a:p>
          <a:p>
            <a:endParaRPr lang="es-ES" dirty="0"/>
          </a:p>
          <a:p>
            <a:r>
              <a:rPr lang="es-ES" dirty="0"/>
              <a:t>Ecuaciones de Lorenz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3899093-6110-41B0-9D15-6442F41BFA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588203"/>
              </p:ext>
            </p:extLst>
          </p:nvPr>
        </p:nvGraphicFramePr>
        <p:xfrm>
          <a:off x="4307840" y="3374230"/>
          <a:ext cx="4573714" cy="60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" name="Equation" r:id="rId4" imgW="1917360" imgH="253800" progId="Equation.DSMT4">
                  <p:embed/>
                </p:oleObj>
              </mc:Choice>
              <mc:Fallback>
                <p:oleObj name="Equation" r:id="rId4" imgW="1917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7840" y="3374230"/>
                        <a:ext cx="4573714" cy="605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59DF900-8856-4541-A241-875C0B441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146644"/>
              </p:ext>
            </p:extLst>
          </p:nvPr>
        </p:nvGraphicFramePr>
        <p:xfrm>
          <a:off x="3230879" y="4181156"/>
          <a:ext cx="3721153" cy="101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" name="Equation" r:id="rId6" imgW="1854000" imgH="507960" progId="Equation.DSMT4">
                  <p:embed/>
                </p:oleObj>
              </mc:Choice>
              <mc:Fallback>
                <p:oleObj name="Equation" r:id="rId6" imgW="1854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0879" y="4181156"/>
                        <a:ext cx="3721153" cy="1019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2A3AF8A-141B-4EA2-8491-2ED4F43A3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66346"/>
              </p:ext>
            </p:extLst>
          </p:nvPr>
        </p:nvGraphicFramePr>
        <p:xfrm>
          <a:off x="8367676" y="4503261"/>
          <a:ext cx="244938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1" name="Equation" r:id="rId8" imgW="1028520" imgH="787320" progId="Equation.DSMT4">
                  <p:embed/>
                </p:oleObj>
              </mc:Choice>
              <mc:Fallback>
                <p:oleObj name="Equation" r:id="rId8" imgW="10285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67676" y="4503261"/>
                        <a:ext cx="2449385" cy="187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6537C29-1F68-4948-B852-6636AC97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C0429D5-EDF7-44C3-A8BA-238799FB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95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4BFDE-EDC9-4648-A1D0-D26C7355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/>
              <a:t>ECUACIÓN LOGÍSTICA</a:t>
            </a:r>
            <a:br>
              <a:rPr lang="es-ES" b="1" dirty="0"/>
            </a:br>
            <a:r>
              <a:rPr lang="da-DK" sz="3600" b="1" dirty="0"/>
              <a:t>x=[]; x(1)=pi/4; for i=1:200 x(i+1)=4*x(i)*(1-x(i)); end, plot(x)</a:t>
            </a:r>
            <a:br>
              <a:rPr lang="da-DK" sz="3600" b="1" dirty="0"/>
            </a:br>
            <a:r>
              <a:rPr lang="da-DK" sz="3600" b="1" dirty="0"/>
              <a:t>plot(x(1:end-1),x(2:end),'.')</a:t>
            </a:r>
            <a:endParaRPr lang="es-ES" sz="36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A7DD1-CC8A-49A1-AEBD-12A0B3B9C9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Ecuación logística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E23EEB3-DDE7-46F4-B5FA-CD33605672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Espacio de fase:</a:t>
            </a:r>
          </a:p>
          <a:p>
            <a:r>
              <a:rPr lang="es-ES" b="1" dirty="0">
                <a:solidFill>
                  <a:srgbClr val="FF0000"/>
                </a:solidFill>
              </a:rPr>
              <a:t>descifrar el caos</a:t>
            </a:r>
            <a:r>
              <a:rPr lang="es-ES" b="1" dirty="0"/>
              <a:t>: buscar determinismo oculto</a:t>
            </a:r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3899093-6110-41B0-9D15-6442F41BFA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071729"/>
              </p:ext>
            </p:extLst>
          </p:nvPr>
        </p:nvGraphicFramePr>
        <p:xfrm>
          <a:off x="1707515" y="2279650"/>
          <a:ext cx="27876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Equation" r:id="rId4" imgW="1168200" imgH="482400" progId="Equation.DSMT4">
                  <p:embed/>
                </p:oleObj>
              </mc:Choice>
              <mc:Fallback>
                <p:oleObj name="Equation" r:id="rId4" imgW="1168200" imgH="4824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3899093-6110-41B0-9D15-6442F41BFA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7515" y="2279650"/>
                        <a:ext cx="2787650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0DA2DAA8-146D-4225-9C8C-98BEBBD67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549" y="3429000"/>
            <a:ext cx="4093039" cy="30638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6607A68-F72C-4BDC-B057-F8467134A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149" y="3217930"/>
            <a:ext cx="4117336" cy="30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7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4BFDE-EDC9-4648-A1D0-D26C7355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TENT MAP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A7DD1-CC8A-49A1-AEBD-12A0B3B9C9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/>
              <a:t>Tent</a:t>
            </a:r>
            <a:r>
              <a:rPr lang="es-ES" dirty="0"/>
              <a:t> </a:t>
            </a:r>
            <a:r>
              <a:rPr lang="es-ES" dirty="0" err="1"/>
              <a:t>Map</a:t>
            </a:r>
            <a:endParaRPr lang="es-ES" dirty="0"/>
          </a:p>
          <a:p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010C37A-5A14-47F4-97FF-420DFDDA27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Espacio de fases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59DF900-8856-4541-A241-875C0B441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431414"/>
              </p:ext>
            </p:extLst>
          </p:nvPr>
        </p:nvGraphicFramePr>
        <p:xfrm>
          <a:off x="800100" y="2409825"/>
          <a:ext cx="37973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3" name="Equation" r:id="rId4" imgW="1892160" imgH="507960" progId="Equation.DSMT4">
                  <p:embed/>
                </p:oleObj>
              </mc:Choice>
              <mc:Fallback>
                <p:oleObj name="Equation" r:id="rId4" imgW="1892160" imgH="5079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59DF900-8856-4541-A241-875C0B441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100" y="2409825"/>
                        <a:ext cx="3797300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9B56034F-77A3-44C1-885D-54C138200E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670" y="3823721"/>
            <a:ext cx="3831580" cy="28681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7EAB7D-A840-429B-B075-0946F88A8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800" y="2737871"/>
            <a:ext cx="4415150" cy="33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3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4BFDE-EDC9-4648-A1D0-D26C7355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ATRACTOR DE LORENZ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DA7DD1-CC8A-49A1-AEBD-12A0B3B9C9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Ecuaciones de Lorenz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9CF2CCD-F87A-4DB3-B9BE-C64BFA6D24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Espacio de fases</a:t>
            </a:r>
          </a:p>
          <a:p>
            <a:r>
              <a:rPr lang="es-ES" b="1" dirty="0"/>
              <a:t>Atractor extraño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2A3AF8A-141B-4EA2-8491-2ED4F43A3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62314"/>
              </p:ext>
            </p:extLst>
          </p:nvPr>
        </p:nvGraphicFramePr>
        <p:xfrm>
          <a:off x="1285875" y="2655888"/>
          <a:ext cx="2690813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Equation" r:id="rId3" imgW="1130040" imgH="1130040" progId="Equation.DSMT4">
                  <p:embed/>
                </p:oleObj>
              </mc:Choice>
              <mc:Fallback>
                <p:oleObj name="Equation" r:id="rId3" imgW="1130040" imgH="11300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2A3AF8A-141B-4EA2-8491-2ED4F43A3E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5875" y="2655888"/>
                        <a:ext cx="2690813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9EB7341-AA59-4D85-A48F-D3EEA16AD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406" y="3092785"/>
            <a:ext cx="4108752" cy="30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7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106A4-44F3-4F72-BD51-83C618B8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RECONSTRUCCIÓN DE ESPACIOS DE FASE</a:t>
            </a:r>
            <a:br>
              <a:rPr lang="es-ES" b="1" dirty="0"/>
            </a:br>
            <a:r>
              <a:rPr lang="es-ES" b="1" dirty="0"/>
              <a:t>TEOREMA DE </a:t>
            </a:r>
            <a:r>
              <a:rPr lang="es-ES" b="1" dirty="0">
                <a:solidFill>
                  <a:srgbClr val="FF0000"/>
                </a:solidFill>
              </a:rPr>
              <a:t>TAKENS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1146AD-ABB7-44C0-A1B5-127F9983D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6359"/>
          </a:xfrm>
        </p:spPr>
        <p:txBody>
          <a:bodyPr/>
          <a:lstStyle/>
          <a:p>
            <a:r>
              <a:rPr lang="es-ES" dirty="0"/>
              <a:t>Serie temporal </a:t>
            </a:r>
          </a:p>
          <a:p>
            <a:endParaRPr lang="es-ES" dirty="0"/>
          </a:p>
          <a:p>
            <a:r>
              <a:rPr lang="es-ES" dirty="0"/>
              <a:t>Inmersión en           con </a:t>
            </a:r>
            <a:r>
              <a:rPr lang="es-ES" b="1" dirty="0">
                <a:solidFill>
                  <a:srgbClr val="FF0000"/>
                </a:solidFill>
              </a:rPr>
              <a:t>m-historias</a:t>
            </a:r>
          </a:p>
          <a:p>
            <a:endParaRPr lang="es-ES" dirty="0"/>
          </a:p>
          <a:p>
            <a:endParaRPr lang="es-ES" dirty="0"/>
          </a:p>
          <a:p>
            <a:pPr lvl="1"/>
            <a:r>
              <a:rPr lang="es-ES" dirty="0"/>
              <a:t>Ejemplo m=3 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73C2575-CDF3-416F-B72A-57BFB5B52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391888"/>
              </p:ext>
            </p:extLst>
          </p:nvPr>
        </p:nvGraphicFramePr>
        <p:xfrm>
          <a:off x="3204210" y="2741854"/>
          <a:ext cx="636270" cy="561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3" name="Equation" r:id="rId4" imgW="215640" imgH="190440" progId="Equation.DSMT4">
                  <p:embed/>
                </p:oleObj>
              </mc:Choice>
              <mc:Fallback>
                <p:oleObj name="Equation" r:id="rId4" imgW="215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4210" y="2741854"/>
                        <a:ext cx="636270" cy="561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865ED25-0053-4F85-9C43-E316382D88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52349"/>
              </p:ext>
            </p:extLst>
          </p:nvPr>
        </p:nvGraphicFramePr>
        <p:xfrm>
          <a:off x="3840480" y="1603718"/>
          <a:ext cx="2553279" cy="77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" name="Equation" r:id="rId6" imgW="838080" imgH="253800" progId="Equation.DSMT4">
                  <p:embed/>
                </p:oleObj>
              </mc:Choice>
              <mc:Fallback>
                <p:oleObj name="Equation" r:id="rId6" imgW="83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0480" y="1603718"/>
                        <a:ext cx="2553279" cy="77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2930D92-5D3E-486D-AF08-683536D11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041674"/>
              </p:ext>
            </p:extLst>
          </p:nvPr>
        </p:nvGraphicFramePr>
        <p:xfrm>
          <a:off x="3405891" y="3448290"/>
          <a:ext cx="3695372" cy="77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5" name="Equation" r:id="rId8" imgW="1460160" imgH="304560" progId="Equation.DSMT4">
                  <p:embed/>
                </p:oleObj>
              </mc:Choice>
              <mc:Fallback>
                <p:oleObj name="Equation" r:id="rId8" imgW="14601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5891" y="3448290"/>
                        <a:ext cx="3695372" cy="771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FF1A035-8EF8-4FA7-B068-14D17BE55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641509"/>
              </p:ext>
            </p:extLst>
          </p:nvPr>
        </p:nvGraphicFramePr>
        <p:xfrm>
          <a:off x="3522345" y="4925934"/>
          <a:ext cx="3814208" cy="139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6" name="Equation" r:id="rId10" imgW="1942920" imgH="711000" progId="Equation.DSMT4">
                  <p:embed/>
                </p:oleObj>
              </mc:Choice>
              <mc:Fallback>
                <p:oleObj name="Equation" r:id="rId10" imgW="19429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22345" y="4925934"/>
                        <a:ext cx="3814208" cy="139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00DD7B-966B-4802-98B0-85E948CC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8878FB-A8EA-40BA-A6EC-8D091D70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19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106A4-44F3-4F72-BD51-83C618B8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PUNTOS PRÓXIMOS EN UN ESPACIO DE FASE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1146AD-ABB7-44C0-A1B5-127F9983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Serie temporal </a:t>
            </a:r>
          </a:p>
          <a:p>
            <a:endParaRPr lang="es-ES" dirty="0"/>
          </a:p>
          <a:p>
            <a:r>
              <a:rPr lang="es-ES" dirty="0"/>
              <a:t>m-historias más próximas 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865ED25-0053-4F85-9C43-E316382D88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0480" y="1603718"/>
          <a:ext cx="2553279" cy="77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4" name="Equation" r:id="rId4" imgW="838080" imgH="253800" progId="Equation.DSMT4">
                  <p:embed/>
                </p:oleObj>
              </mc:Choice>
              <mc:Fallback>
                <p:oleObj name="Equation" r:id="rId4" imgW="838080" imgH="253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865ED25-0053-4F85-9C43-E316382D88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0480" y="1603718"/>
                        <a:ext cx="2553279" cy="77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2930D92-5D3E-486D-AF08-683536D11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02882"/>
              </p:ext>
            </p:extLst>
          </p:nvPr>
        </p:nvGraphicFramePr>
        <p:xfrm>
          <a:off x="7026092" y="1621538"/>
          <a:ext cx="4026717" cy="84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5" name="Equation" r:id="rId6" imgW="1460160" imgH="304560" progId="Equation.DSMT4">
                  <p:embed/>
                </p:oleObj>
              </mc:Choice>
              <mc:Fallback>
                <p:oleObj name="Equation" r:id="rId6" imgW="1460160" imgH="3045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2930D92-5D3E-486D-AF08-683536D119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6092" y="1621538"/>
                        <a:ext cx="4026717" cy="84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B757302-837D-44F1-96DC-D43EBDCFD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275581"/>
              </p:ext>
            </p:extLst>
          </p:nvPr>
        </p:nvGraphicFramePr>
        <p:xfrm>
          <a:off x="935122" y="4106892"/>
          <a:ext cx="2824078" cy="77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6" name="Equation" r:id="rId8" imgW="927000" imgH="253800" progId="Equation.DSMT4">
                  <p:embed/>
                </p:oleObj>
              </mc:Choice>
              <mc:Fallback>
                <p:oleObj name="Equation" r:id="rId8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5122" y="4106892"/>
                        <a:ext cx="2824078" cy="773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F7B3B4A-344A-4B76-A982-EA891CAA7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293746"/>
              </p:ext>
            </p:extLst>
          </p:nvPr>
        </p:nvGraphicFramePr>
        <p:xfrm>
          <a:off x="5201492" y="2724114"/>
          <a:ext cx="6990508" cy="72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7" name="Equation" r:id="rId10" imgW="3073320" imgH="317160" progId="Equation.DSMT4">
                  <p:embed/>
                </p:oleObj>
              </mc:Choice>
              <mc:Fallback>
                <p:oleObj name="Equation" r:id="rId10" imgW="30733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01492" y="2724114"/>
                        <a:ext cx="6990508" cy="722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D3DFBFE1-5C30-4562-885B-7718DDCAC5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4709" y="3429000"/>
            <a:ext cx="6336013" cy="3244344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0A819-B20A-4326-871A-A0B66F91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B276139B-C4B4-4A12-AE61-470FE50C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72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106A4-44F3-4F72-BD51-83C618B8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PREDICCIÓN DE </a:t>
            </a:r>
            <a:r>
              <a:rPr lang="es-ES" b="1" dirty="0" err="1"/>
              <a:t>T+h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1146AD-ABB7-44C0-A1B5-127F9983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Serie temporal </a:t>
            </a:r>
          </a:p>
          <a:p>
            <a:endParaRPr lang="es-ES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865ED25-0053-4F85-9C43-E316382D88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0480" y="1603718"/>
          <a:ext cx="2553279" cy="77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" name="Equation" r:id="rId4" imgW="838080" imgH="253800" progId="Equation.DSMT4">
                  <p:embed/>
                </p:oleObj>
              </mc:Choice>
              <mc:Fallback>
                <p:oleObj name="Equation" r:id="rId4" imgW="838080" imgH="253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865ED25-0053-4F85-9C43-E316382D88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0480" y="1603718"/>
                        <a:ext cx="2553279" cy="77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2930D92-5D3E-486D-AF08-683536D119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6092" y="1621538"/>
          <a:ext cx="4026717" cy="84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6" name="Equation" r:id="rId6" imgW="1460160" imgH="304560" progId="Equation.DSMT4">
                  <p:embed/>
                </p:oleObj>
              </mc:Choice>
              <mc:Fallback>
                <p:oleObj name="Equation" r:id="rId6" imgW="1460160" imgH="3045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2930D92-5D3E-486D-AF08-683536D119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6092" y="1621538"/>
                        <a:ext cx="4026717" cy="84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D3DFBFE1-5C30-4562-885B-7718DDCAC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1980" y="2596833"/>
            <a:ext cx="7308011" cy="3742054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FE00DE8-5E34-4CB1-B8C1-77FFFA20C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078057"/>
              </p:ext>
            </p:extLst>
          </p:nvPr>
        </p:nvGraphicFramePr>
        <p:xfrm>
          <a:off x="274320" y="2903364"/>
          <a:ext cx="3314699" cy="285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7" name="Equation" r:id="rId9" imgW="1002960" imgH="863280" progId="Equation.DSMT4">
                  <p:embed/>
                </p:oleObj>
              </mc:Choice>
              <mc:Fallback>
                <p:oleObj name="Equation" r:id="rId9" imgW="10029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320" y="2903364"/>
                        <a:ext cx="3314699" cy="2853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2CC453-60B9-4944-8286-8F84918D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09270733-E7C8-4F97-B304-6841ABFD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6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CB998-4663-4833-89BB-A4E58113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PREDICCIÓN DE LA LOGÍSTICA CAÓTICA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59B66-13C3-494C-8B0F-8160E47D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6"/>
            <a:ext cx="10515600" cy="5081452"/>
          </a:xfrm>
        </p:spPr>
        <p:txBody>
          <a:bodyPr>
            <a:normAutofit/>
          </a:bodyPr>
          <a:lstStyle/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L=[];L(1)=pi/4; </a:t>
            </a:r>
            <a:r>
              <a:rPr lang="es-ES" dirty="0" err="1"/>
              <a:t>for</a:t>
            </a:r>
            <a:r>
              <a:rPr lang="es-ES" dirty="0"/>
              <a:t> i=1:1100, L(i+1)=4*L(i)*(1-L(i)); </a:t>
            </a:r>
            <a:r>
              <a:rPr lang="es-ES" dirty="0" err="1"/>
              <a:t>end</a:t>
            </a:r>
            <a:endParaRPr lang="es-ES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%Recostrucción del espacio de fases de dimensión 2</a:t>
            </a:r>
          </a:p>
          <a:p>
            <a:pPr marL="0" indent="0">
              <a:buNone/>
            </a:pPr>
            <a:r>
              <a:rPr lang="da-DK" b="1" dirty="0">
                <a:solidFill>
                  <a:srgbClr val="FF0000"/>
                </a:solidFill>
              </a:rPr>
              <a:t>m=2</a:t>
            </a:r>
            <a:r>
              <a:rPr lang="da-DK" dirty="0"/>
              <a:t>; X=[];for i=1:1000-m+1, X=[X; L(i:i+m-1)]; end;</a:t>
            </a:r>
          </a:p>
          <a:p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6F2E03D-3E3C-4C4B-A29E-7FD945515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782210"/>
              </p:ext>
            </p:extLst>
          </p:nvPr>
        </p:nvGraphicFramePr>
        <p:xfrm>
          <a:off x="6548881" y="4460621"/>
          <a:ext cx="4659548" cy="214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" name="Equation" r:id="rId4" imgW="2044440" imgH="939600" progId="Equation.DSMT4">
                  <p:embed/>
                </p:oleObj>
              </mc:Choice>
              <mc:Fallback>
                <p:oleObj name="Equation" r:id="rId4" imgW="204444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8881" y="4460621"/>
                        <a:ext cx="4659548" cy="2141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C1E0303-C693-4309-BB54-23AE20436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489996"/>
              </p:ext>
            </p:extLst>
          </p:nvPr>
        </p:nvGraphicFramePr>
        <p:xfrm>
          <a:off x="2794000" y="1520825"/>
          <a:ext cx="424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" name="Equation" r:id="rId6" imgW="1765080" imgH="253800" progId="Equation.DSMT4">
                  <p:embed/>
                </p:oleObj>
              </mc:Choice>
              <mc:Fallback>
                <p:oleObj name="Equation" r:id="rId6" imgW="1765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4000" y="1520825"/>
                        <a:ext cx="4241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BD3A1B-CD81-491C-BF28-260D7A8B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982217-457C-4769-A66F-5FBA5C70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905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CB998-4663-4833-89BB-A4E58113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PREDICCIÓN DE LA LOGÍSTICA CAÓTICA 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59B66-13C3-494C-8B0F-8160E47D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6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%  </a:t>
            </a:r>
            <a:r>
              <a:rPr lang="da-DK" dirty="0">
                <a:solidFill>
                  <a:srgbClr val="C00000"/>
                </a:solidFill>
              </a:rPr>
              <a:t>predicción de </a:t>
            </a:r>
            <a:r>
              <a:rPr lang="en-US" dirty="0">
                <a:solidFill>
                  <a:srgbClr val="C00000"/>
                </a:solidFill>
              </a:rPr>
              <a:t>L(1001)=0.1374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Y=L(999:1000); %buscar análogos a  Y</a:t>
            </a:r>
          </a:p>
          <a:p>
            <a:pPr marL="0" indent="0">
              <a:buNone/>
            </a:pPr>
            <a:r>
              <a:rPr lang="da-DK" dirty="0"/>
              <a:t>npp=20;    </a:t>
            </a:r>
            <a:endParaRPr lang="es-E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Indx,D</a:t>
            </a:r>
            <a:r>
              <a:rPr lang="en-US" dirty="0"/>
              <a:t>] = </a:t>
            </a:r>
            <a:r>
              <a:rPr lang="en-US" dirty="0" err="1"/>
              <a:t>knnsearch</a:t>
            </a:r>
            <a:r>
              <a:rPr lang="en-US" dirty="0"/>
              <a:t>(X,Y, 'K',</a:t>
            </a:r>
            <a:r>
              <a:rPr lang="en-US" dirty="0" err="1"/>
              <a:t>npp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D(1:5)              %    0        0.0000    0.0011    0.0013    0.0026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fr-FR" dirty="0" err="1"/>
              <a:t>Indx</a:t>
            </a:r>
            <a:r>
              <a:rPr lang="fr-FR" dirty="0"/>
              <a:t>(1:5)+</a:t>
            </a:r>
            <a:r>
              <a:rPr lang="fr-FR" b="1" dirty="0">
                <a:solidFill>
                  <a:srgbClr val="FF0000"/>
                </a:solidFill>
              </a:rPr>
              <a:t>2</a:t>
            </a:r>
            <a:r>
              <a:rPr lang="fr-FR" b="1" dirty="0"/>
              <a:t> </a:t>
            </a:r>
            <a:r>
              <a:rPr lang="fr-FR" dirty="0"/>
              <a:t>     % </a:t>
            </a:r>
            <a:r>
              <a:rPr lang="fr-FR" b="1" dirty="0">
                <a:solidFill>
                  <a:srgbClr val="FF0000"/>
                </a:solidFill>
              </a:rPr>
              <a:t>1001</a:t>
            </a:r>
            <a:r>
              <a:rPr lang="fr-FR" dirty="0"/>
              <a:t>         150         611         913         261</a:t>
            </a:r>
          </a:p>
          <a:p>
            <a:pPr marL="0" indent="0">
              <a:buNone/>
            </a:pPr>
            <a:r>
              <a:rPr lang="fr-FR" dirty="0"/>
              <a:t>L(</a:t>
            </a:r>
            <a:r>
              <a:rPr lang="fr-FR" dirty="0" err="1"/>
              <a:t>Indx</a:t>
            </a:r>
            <a:r>
              <a:rPr lang="fr-FR" dirty="0"/>
              <a:t>(</a:t>
            </a:r>
            <a:r>
              <a:rPr lang="fr-FR" b="1" u="sng" dirty="0">
                <a:solidFill>
                  <a:srgbClr val="FF0000"/>
                </a:solidFill>
              </a:rPr>
              <a:t>2</a:t>
            </a:r>
            <a:r>
              <a:rPr lang="fr-FR" dirty="0"/>
              <a:t>:6)+</a:t>
            </a:r>
            <a:r>
              <a:rPr lang="fr-FR" b="1" dirty="0">
                <a:solidFill>
                  <a:srgbClr val="FF0000"/>
                </a:solidFill>
              </a:rPr>
              <a:t>2</a:t>
            </a:r>
            <a:r>
              <a:rPr lang="fr-FR" dirty="0"/>
              <a:t>)  % 0.1373    0.1398    0.1403    0.1432    0.1484</a:t>
            </a:r>
          </a:p>
          <a:p>
            <a:pPr marL="0" indent="0">
              <a:buNone/>
            </a:pPr>
            <a:r>
              <a:rPr lang="en-US" dirty="0"/>
              <a:t>mean(L(</a:t>
            </a:r>
            <a:r>
              <a:rPr lang="en-US" dirty="0" err="1"/>
              <a:t>Indx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:npp)+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) )   % </a:t>
            </a:r>
            <a:r>
              <a:rPr lang="en-US" dirty="0">
                <a:solidFill>
                  <a:srgbClr val="FF0000"/>
                </a:solidFill>
              </a:rPr>
              <a:t>0.1376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F29A8DA-B79F-483B-9285-4BC7C71B0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394183"/>
              </p:ext>
            </p:extLst>
          </p:nvPr>
        </p:nvGraphicFramePr>
        <p:xfrm>
          <a:off x="7145338" y="1690688"/>
          <a:ext cx="4041775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Equation" r:id="rId4" imgW="1879560" imgH="1193760" progId="Equation.DSMT4">
                  <p:embed/>
                </p:oleObj>
              </mc:Choice>
              <mc:Fallback>
                <p:oleObj name="Equation" r:id="rId4" imgW="18795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5338" y="1690688"/>
                        <a:ext cx="4041775" cy="256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718A85-CFFE-4B57-B19E-8C33CB2C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83FE1-2DC0-419B-83A2-4C5A8162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39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CB998-4663-4833-89BB-A4E58113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PREDICCIÓN DE LA LOGÍSTICA CAÓTICA (3)</a:t>
            </a:r>
            <a:br>
              <a:rPr lang="es-ES" b="1" dirty="0"/>
            </a:br>
            <a:r>
              <a:rPr lang="es-ES" b="1" dirty="0"/>
              <a:t>MODELOS ALTERNATIVOS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A359B66-13C3-494C-8B0F-8160E47DE2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766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dirty="0"/>
                  <a:t>%  </a:t>
                </a:r>
                <a:r>
                  <a:rPr lang="da-DK" dirty="0">
                    <a:solidFill>
                      <a:srgbClr val="FF0000"/>
                    </a:solidFill>
                  </a:rPr>
                  <a:t>predicción de </a:t>
                </a:r>
                <a:r>
                  <a:rPr lang="en-US" dirty="0">
                    <a:solidFill>
                      <a:srgbClr val="FF0000"/>
                    </a:solidFill>
                  </a:rPr>
                  <a:t>L(1001)= 0.1374</a:t>
                </a:r>
                <a:endParaRPr lang="da-DK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mean(L(</a:t>
                </a:r>
                <a:r>
                  <a:rPr lang="en-US" dirty="0" err="1"/>
                  <a:t>Idx</a:t>
                </a:r>
                <a:r>
                  <a:rPr lang="en-US" dirty="0"/>
                  <a:t>(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:end)+</a:t>
                </a:r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) )   % </a:t>
                </a:r>
                <a:r>
                  <a:rPr lang="en-US" dirty="0">
                    <a:solidFill>
                      <a:srgbClr val="FF0000"/>
                    </a:solidFill>
                  </a:rPr>
                  <a:t>0.1376</a:t>
                </a:r>
                <a:endParaRPr lang="es-E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% </a:t>
                </a:r>
                <a:r>
                  <a:rPr lang="en-US" dirty="0" err="1"/>
                  <a:t>Modelo</a:t>
                </a:r>
                <a:r>
                  <a:rPr lang="en-US" dirty="0"/>
                  <a:t> </a:t>
                </a:r>
                <a:r>
                  <a:rPr lang="en-US" dirty="0" err="1"/>
                  <a:t>Randon</a:t>
                </a:r>
                <a:r>
                  <a:rPr lang="en-US" dirty="0"/>
                  <a:t> Walk: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: </a:t>
                </a:r>
              </a:p>
              <a:p>
                <a:pPr marL="0" indent="0">
                  <a:buNone/>
                </a:pPr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: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1001</m:t>
                        </m:r>
                      </m:sub>
                    </m:sSub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0.9644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%</a:t>
                </a:r>
                <a:r>
                  <a:rPr lang="en-US" dirty="0" err="1"/>
                  <a:t>Modelo</a:t>
                </a:r>
                <a:r>
                  <a:rPr lang="en-US" dirty="0"/>
                  <a:t> AR(1)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: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>
                    <a:solidFill>
                      <a:srgbClr val="FF0000"/>
                    </a:solidFill>
                  </a:rPr>
                  <a:t>polyfit</a:t>
                </a:r>
                <a:r>
                  <a:rPr lang="fr-FR" dirty="0"/>
                  <a:t>(L(1:1000-1),L(2:1000),1)  % 0.0289    0.4758</a:t>
                </a:r>
              </a:p>
              <a:p>
                <a:pPr marL="0" indent="0">
                  <a:buNone/>
                </a:pPr>
                <a:r>
                  <a:rPr lang="fr-FR" dirty="0"/>
                  <a:t>0.4758+0.0289*L(1000) % =0.4758+0.0289*0.9644 =</a:t>
                </a:r>
                <a:r>
                  <a:rPr lang="fr-FR" dirty="0">
                    <a:solidFill>
                      <a:srgbClr val="FF0000"/>
                    </a:solidFill>
                  </a:rPr>
                  <a:t> 0.5037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A359B66-13C3-494C-8B0F-8160E47DE2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76653"/>
              </a:xfrm>
              <a:blipFill>
                <a:blip r:embed="rId3"/>
                <a:stretch>
                  <a:fillRect l="-1217" t="-20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63D519-5763-44FD-834A-DF2F2C8E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C45E33-A616-45A0-B655-DF4388C2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6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2E53C-F4D7-4F75-A833-23B4828D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MODELO LINEAL DE CLASIFICACIÓN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4C804C-5DF1-46FD-929F-3F1BEAE94B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Input : p variables continuas</a:t>
            </a:r>
          </a:p>
          <a:p>
            <a:r>
              <a:rPr lang="es-ES" dirty="0"/>
              <a:t>Outputs: </a:t>
            </a:r>
            <a:r>
              <a:rPr lang="es-ES" dirty="0">
                <a:solidFill>
                  <a:schemeClr val="accent6"/>
                </a:solidFill>
              </a:rPr>
              <a:t>VERDE</a:t>
            </a:r>
            <a:r>
              <a:rPr lang="es-ES" dirty="0"/>
              <a:t> 0, </a:t>
            </a:r>
            <a:r>
              <a:rPr lang="es-ES" dirty="0">
                <a:solidFill>
                  <a:srgbClr val="FF0000"/>
                </a:solidFill>
              </a:rPr>
              <a:t>ROJO</a:t>
            </a:r>
            <a:r>
              <a:rPr lang="es-ES" dirty="0"/>
              <a:t> 1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871E7C8-3F26-4D9B-B399-CD54B9DC30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95701" y="1825625"/>
            <a:ext cx="4688878" cy="4351338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EA83D0D-A0BE-42CB-837B-CFBD65C64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03607"/>
              </p:ext>
            </p:extLst>
          </p:nvPr>
        </p:nvGraphicFramePr>
        <p:xfrm>
          <a:off x="212725" y="2909888"/>
          <a:ext cx="6200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5" imgW="2463480" imgH="1104840" progId="Equation.DSMT4">
                  <p:embed/>
                </p:oleObj>
              </mc:Choice>
              <mc:Fallback>
                <p:oleObj name="Equation" r:id="rId5" imgW="246348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725" y="2909888"/>
                        <a:ext cx="6200775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795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CF2F5-10A3-4AAC-AED8-EE7BD2D4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PREDICCIÓN COTIZACIONES IBERDROLA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E0BBB-7129-4934-9A60-72FB9A0DA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load IBERDROLA.txt</a:t>
            </a:r>
          </a:p>
          <a:p>
            <a:pPr marL="0" indent="0">
              <a:buNone/>
            </a:pPr>
            <a:r>
              <a:rPr lang="da-DK" dirty="0"/>
              <a:t>% Reconstrucción del espacio de fases</a:t>
            </a:r>
          </a:p>
          <a:p>
            <a:pPr marL="0" indent="0">
              <a:buNone/>
            </a:pPr>
            <a:r>
              <a:rPr lang="da-DK" dirty="0"/>
              <a:t>m=5; X=[];for i=1:1000-m+1, X=[X ;IBERDROLA(i:i+m-1)']; end; Y=IBERDROLA(996:1000)</a:t>
            </a:r>
            <a:r>
              <a:rPr lang="en-US" dirty="0"/>
              <a:t>'</a:t>
            </a:r>
            <a:r>
              <a:rPr lang="da-DK" dirty="0"/>
              <a:t>; % </a:t>
            </a:r>
            <a:r>
              <a:rPr lang="da-DK" b="1" dirty="0">
                <a:solidFill>
                  <a:srgbClr val="FF0000"/>
                </a:solidFill>
              </a:rPr>
              <a:t>predicción de </a:t>
            </a:r>
            <a:r>
              <a:rPr lang="en-US" b="1" dirty="0">
                <a:solidFill>
                  <a:srgbClr val="FF0000"/>
                </a:solidFill>
              </a:rPr>
              <a:t>IBERDROLA(1001)= 5.7400</a:t>
            </a:r>
          </a:p>
          <a:p>
            <a:endParaRPr lang="da-DK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8F42EB0-5F53-4D80-AE84-6D62220F0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441623"/>
              </p:ext>
            </p:extLst>
          </p:nvPr>
        </p:nvGraphicFramePr>
        <p:xfrm>
          <a:off x="244475" y="4122738"/>
          <a:ext cx="11241088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Equation" r:id="rId4" imgW="4457520" imgH="939600" progId="Equation.DSMT4">
                  <p:embed/>
                </p:oleObj>
              </mc:Choice>
              <mc:Fallback>
                <p:oleObj name="Equation" r:id="rId4" imgW="44575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475" y="4122738"/>
                        <a:ext cx="11241088" cy="237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28E2F7-FE66-44EF-8366-7E419384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8E796-E7B5-448F-B4DB-C805DBD5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936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CF2F5-10A3-4AAC-AED8-EE7BD2D4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PREDICCIÓN COTIZACIONES IBERDROLA 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E0BBB-7129-4934-9A60-72FB9A0DA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load IBERDROLA.txt</a:t>
            </a:r>
          </a:p>
          <a:p>
            <a:pPr marL="0" indent="0">
              <a:buNone/>
            </a:pPr>
            <a:r>
              <a:rPr lang="es-ES" dirty="0"/>
              <a:t>IBERDROLA=IBERDROLA</a:t>
            </a:r>
            <a:r>
              <a:rPr lang="en-US" dirty="0"/>
              <a:t>'</a:t>
            </a:r>
            <a:r>
              <a:rPr lang="da-DK" dirty="0"/>
              <a:t>; </a:t>
            </a:r>
            <a:endParaRPr lang="es-ES" dirty="0"/>
          </a:p>
          <a:p>
            <a:pPr marL="0" indent="0">
              <a:buNone/>
            </a:pPr>
            <a:r>
              <a:rPr lang="da-DK" b="1" dirty="0">
                <a:solidFill>
                  <a:srgbClr val="FF0000"/>
                </a:solidFill>
              </a:rPr>
              <a:t>m=5</a:t>
            </a:r>
            <a:r>
              <a:rPr lang="da-DK" dirty="0"/>
              <a:t>; X=[];for i=1:1000-m+1, X=[X; IBERDROLA(i:i+m-1)]; end;</a:t>
            </a:r>
          </a:p>
          <a:p>
            <a:pPr marL="0" indent="0">
              <a:buNone/>
            </a:pPr>
            <a:r>
              <a:rPr lang="da-DK" dirty="0"/>
              <a:t>Y=IBERDROLA(996:1000); % </a:t>
            </a:r>
            <a:r>
              <a:rPr lang="da-DK" dirty="0">
                <a:solidFill>
                  <a:srgbClr val="FF0000"/>
                </a:solidFill>
              </a:rPr>
              <a:t>predicción de </a:t>
            </a:r>
            <a:r>
              <a:rPr lang="en-US" dirty="0">
                <a:solidFill>
                  <a:srgbClr val="FF0000"/>
                </a:solidFill>
              </a:rPr>
              <a:t>IBERDROLA(1001)= 5.7400</a:t>
            </a:r>
            <a:endParaRPr lang="da-DK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dirty="0"/>
              <a:t>npp=10;</a:t>
            </a:r>
            <a:r>
              <a:rPr lang="en-US" dirty="0"/>
              <a:t> [</a:t>
            </a:r>
            <a:r>
              <a:rPr lang="en-US" dirty="0" err="1"/>
              <a:t>Indx,D</a:t>
            </a:r>
            <a:r>
              <a:rPr lang="en-US" dirty="0"/>
              <a:t>] = </a:t>
            </a:r>
            <a:r>
              <a:rPr lang="en-US" dirty="0" err="1"/>
              <a:t>knnsearch</a:t>
            </a:r>
            <a:r>
              <a:rPr lang="en-US" dirty="0"/>
              <a:t>(X,Y, 'K',</a:t>
            </a:r>
            <a:r>
              <a:rPr lang="en-US" dirty="0" err="1"/>
              <a:t>npp</a:t>
            </a:r>
            <a:r>
              <a:rPr lang="en-US" dirty="0"/>
              <a:t>); </a:t>
            </a:r>
          </a:p>
          <a:p>
            <a:pPr marL="0" indent="0">
              <a:buNone/>
            </a:pPr>
            <a:r>
              <a:rPr lang="fr-FR" dirty="0"/>
              <a:t>D(1:5)                                %   0.000    0.1936    0.2076    0.2119    0.2917</a:t>
            </a:r>
          </a:p>
          <a:p>
            <a:pPr marL="0" indent="0">
              <a:buNone/>
            </a:pPr>
            <a:r>
              <a:rPr lang="fr-FR" dirty="0" err="1"/>
              <a:t>Indx</a:t>
            </a:r>
            <a:r>
              <a:rPr lang="fr-FR" dirty="0"/>
              <a:t>(1:5)+</a:t>
            </a:r>
            <a:r>
              <a:rPr lang="fr-FR" b="1" dirty="0">
                <a:solidFill>
                  <a:srgbClr val="FF0000"/>
                </a:solidFill>
              </a:rPr>
              <a:t>5</a:t>
            </a:r>
            <a:r>
              <a:rPr lang="fr-FR" dirty="0"/>
              <a:t>                         %   </a:t>
            </a:r>
            <a:r>
              <a:rPr lang="fr-FR" b="1" dirty="0">
                <a:solidFill>
                  <a:srgbClr val="FF0000"/>
                </a:solidFill>
              </a:rPr>
              <a:t>1001</a:t>
            </a:r>
            <a:r>
              <a:rPr lang="fr-FR" dirty="0"/>
              <a:t>         944        1000         945         943</a:t>
            </a:r>
          </a:p>
          <a:p>
            <a:pPr marL="0" indent="0">
              <a:buNone/>
            </a:pPr>
            <a:r>
              <a:rPr lang="fr-FR" dirty="0"/>
              <a:t>IBERDROLA(</a:t>
            </a:r>
            <a:r>
              <a:rPr lang="fr-FR" dirty="0" err="1"/>
              <a:t>Indx</a:t>
            </a:r>
            <a:r>
              <a:rPr lang="fr-FR" dirty="0"/>
              <a:t>(</a:t>
            </a:r>
            <a:r>
              <a:rPr lang="fr-FR" b="1" u="sng" dirty="0">
                <a:solidFill>
                  <a:srgbClr val="FF0000"/>
                </a:solidFill>
              </a:rPr>
              <a:t>2</a:t>
            </a:r>
            <a:r>
              <a:rPr lang="fr-FR" dirty="0"/>
              <a:t>:6)</a:t>
            </a:r>
            <a:r>
              <a:rPr lang="fr-FR" dirty="0">
                <a:solidFill>
                  <a:srgbClr val="C00000"/>
                </a:solidFill>
              </a:rPr>
              <a:t>+</a:t>
            </a:r>
            <a:r>
              <a:rPr lang="fr-FR" b="1" dirty="0">
                <a:solidFill>
                  <a:srgbClr val="FF0000"/>
                </a:solidFill>
              </a:rPr>
              <a:t>5</a:t>
            </a:r>
            <a:r>
              <a:rPr lang="fr-FR" dirty="0"/>
              <a:t>)    % 5.570    5.740    5.490    5.630    5.410</a:t>
            </a:r>
          </a:p>
          <a:p>
            <a:pPr marL="0" indent="0">
              <a:buNone/>
            </a:pPr>
            <a:r>
              <a:rPr lang="en-US" dirty="0"/>
              <a:t>mean(IBERDROLA(</a:t>
            </a:r>
            <a:r>
              <a:rPr lang="en-US" dirty="0" err="1"/>
              <a:t>Indx</a:t>
            </a:r>
            <a:r>
              <a:rPr lang="en-US" dirty="0"/>
              <a:t> (</a:t>
            </a:r>
            <a:r>
              <a:rPr lang="en-US" b="1" u="sng" dirty="0">
                <a:solidFill>
                  <a:srgbClr val="FF0000"/>
                </a:solidFill>
              </a:rPr>
              <a:t>2</a:t>
            </a:r>
            <a:r>
              <a:rPr lang="en-US" dirty="0"/>
              <a:t>:npp)+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) );  % </a:t>
            </a:r>
            <a:r>
              <a:rPr lang="en-US" dirty="0">
                <a:solidFill>
                  <a:srgbClr val="FF0000"/>
                </a:solidFill>
              </a:rPr>
              <a:t>5.5544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0EF7F4-1300-4C3F-9908-32D85F2A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3AC6DF-3FBD-4BB6-B169-FE9BE228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946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CB998-4663-4833-89BB-A4E58113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PREDICCIÓN DE IBERDROLA (3)</a:t>
            </a:r>
            <a:br>
              <a:rPr lang="es-ES" b="1" dirty="0"/>
            </a:br>
            <a:r>
              <a:rPr lang="es-ES" b="1" dirty="0"/>
              <a:t>MODELOS ALTERNATIVOS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A359B66-13C3-494C-8B0F-8160E47DE2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766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a-DK" dirty="0"/>
                  <a:t>%  </a:t>
                </a:r>
                <a:r>
                  <a:rPr lang="da-DK" dirty="0">
                    <a:solidFill>
                      <a:srgbClr val="FF0000"/>
                    </a:solidFill>
                  </a:rPr>
                  <a:t>predicción de </a:t>
                </a:r>
                <a:r>
                  <a:rPr lang="en-US" dirty="0">
                    <a:solidFill>
                      <a:srgbClr val="FF0000"/>
                    </a:solidFill>
                  </a:rPr>
                  <a:t>IBERDROLA(1001) =  5.7400</a:t>
                </a:r>
                <a:endParaRPr lang="da-DK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mean(IBERDROLA(</a:t>
                </a:r>
                <a:r>
                  <a:rPr lang="en-US" dirty="0" err="1"/>
                  <a:t>Indx</a:t>
                </a:r>
                <a:r>
                  <a:rPr lang="en-US" dirty="0"/>
                  <a:t> (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/>
                  <a:t>:npp)+ </a:t>
                </a:r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  <a:r>
                  <a:rPr lang="en-US" dirty="0"/>
                  <a:t>) );  % </a:t>
                </a:r>
                <a:r>
                  <a:rPr lang="en-US" dirty="0">
                    <a:solidFill>
                      <a:srgbClr val="FF0000"/>
                    </a:solidFill>
                  </a:rPr>
                  <a:t>5.5544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% </a:t>
                </a:r>
                <a:r>
                  <a:rPr lang="en-US" dirty="0" err="1"/>
                  <a:t>Modelo</a:t>
                </a:r>
                <a:r>
                  <a:rPr lang="en-US" dirty="0"/>
                  <a:t> </a:t>
                </a:r>
                <a:r>
                  <a:rPr lang="en-US" dirty="0" err="1"/>
                  <a:t>Randon</a:t>
                </a:r>
                <a:r>
                  <a:rPr lang="en-US" dirty="0"/>
                  <a:t> Walk: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: </a:t>
                </a:r>
              </a:p>
              <a:p>
                <a:pPr marL="0" indent="0">
                  <a:buNone/>
                </a:pPr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: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1001</m:t>
                        </m:r>
                      </m:sub>
                    </m:sSub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5.7400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%</a:t>
                </a:r>
                <a:r>
                  <a:rPr lang="en-US" dirty="0" err="1"/>
                  <a:t>Modelo</a:t>
                </a:r>
                <a:r>
                  <a:rPr lang="en-US" dirty="0"/>
                  <a:t> AR(1)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: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fr-FR" dirty="0" err="1">
                    <a:solidFill>
                      <a:srgbClr val="FF0000"/>
                    </a:solidFill>
                  </a:rPr>
                  <a:t>polyfit</a:t>
                </a:r>
                <a:r>
                  <a:rPr lang="fr-FR" dirty="0"/>
                  <a:t>(IB(1:1000-1),IB(2:1000),1)  %  0.9973    0.0120</a:t>
                </a:r>
              </a:p>
              <a:p>
                <a:pPr marL="0" indent="0">
                  <a:buNone/>
                </a:pPr>
                <a:r>
                  <a:rPr lang="fr-FR" dirty="0"/>
                  <a:t>0.0120 + 0.9973 *IB(1000) % = 0.0120 + 0.9973 *</a:t>
                </a:r>
                <a:r>
                  <a:rPr lang="en-US" dirty="0">
                    <a:solidFill>
                      <a:srgbClr val="FF0000"/>
                    </a:solidFill>
                  </a:rPr>
                  <a:t> 5.7400</a:t>
                </a:r>
                <a:r>
                  <a:rPr lang="fr-FR" dirty="0"/>
                  <a:t> =</a:t>
                </a:r>
                <a:r>
                  <a:rPr lang="fr-FR" dirty="0">
                    <a:solidFill>
                      <a:srgbClr val="FF0000"/>
                    </a:solidFill>
                  </a:rPr>
                  <a:t> 5.7365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A359B66-13C3-494C-8B0F-8160E47DE2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76653"/>
              </a:xfrm>
              <a:blipFill>
                <a:blip r:embed="rId3"/>
                <a:stretch>
                  <a:fillRect l="-1217" t="-20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2BE31B-CDA4-48F0-AD0B-3FA8DDE5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698204-FD41-4810-B66E-12B5D9F8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582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CF2F5-10A3-4AAC-AED8-EE7BD2D4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PREDICCIÓN COTIZACIONES IBERDROLA (4)</a:t>
            </a:r>
            <a:br>
              <a:rPr lang="es-ES" b="1" dirty="0"/>
            </a:br>
            <a:r>
              <a:rPr lang="es-ES" b="1" dirty="0"/>
              <a:t>OTRAS MEDIDAS DE DISTANCIA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E0BBB-7129-4934-9A60-72FB9A0DA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771"/>
            <a:ext cx="10515600" cy="48851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load IBERDROLA.txt ; IBERDROLA=IBERDROLA</a:t>
            </a:r>
            <a:r>
              <a:rPr lang="en-US" dirty="0"/>
              <a:t>'</a:t>
            </a:r>
            <a:r>
              <a:rPr lang="es-ES" dirty="0"/>
              <a:t> ;</a:t>
            </a:r>
          </a:p>
          <a:p>
            <a:pPr marL="0" indent="0">
              <a:buNone/>
            </a:pPr>
            <a:r>
              <a:rPr lang="da-DK" dirty="0">
                <a:solidFill>
                  <a:srgbClr val="FF0000"/>
                </a:solidFill>
              </a:rPr>
              <a:t>m=5</a:t>
            </a:r>
            <a:r>
              <a:rPr lang="da-DK" dirty="0"/>
              <a:t>; X=[];for i=1:1000-m+1, X=[X; IBERDROLA(i:i+m-1)]; end;</a:t>
            </a:r>
          </a:p>
          <a:p>
            <a:pPr marL="0" indent="0">
              <a:buNone/>
            </a:pPr>
            <a:r>
              <a:rPr lang="da-DK" dirty="0"/>
              <a:t>npp=10;</a:t>
            </a:r>
            <a:r>
              <a:rPr lang="en-US" dirty="0"/>
              <a:t> 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Y=IBERDROLA(1000-m+1:1000); % </a:t>
            </a:r>
            <a:r>
              <a:rPr lang="da-DK" dirty="0">
                <a:solidFill>
                  <a:srgbClr val="FF0000"/>
                </a:solidFill>
              </a:rPr>
              <a:t>predicción </a:t>
            </a:r>
            <a:r>
              <a:rPr lang="en-US" dirty="0">
                <a:solidFill>
                  <a:srgbClr val="FF0000"/>
                </a:solidFill>
              </a:rPr>
              <a:t>IBERDROLA(1001)= 5.7400</a:t>
            </a:r>
            <a:endParaRPr lang="da-DK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[Indx1,D] = </a:t>
            </a:r>
            <a:r>
              <a:rPr lang="en-US" dirty="0" err="1"/>
              <a:t>knnsearch</a:t>
            </a:r>
            <a:r>
              <a:rPr lang="en-US" dirty="0"/>
              <a:t>(X,Y, 'K',</a:t>
            </a:r>
            <a:r>
              <a:rPr lang="en-US" dirty="0" err="1"/>
              <a:t>npp</a:t>
            </a:r>
            <a:r>
              <a:rPr lang="en-US" dirty="0"/>
              <a:t>, 'Distance', '</a:t>
            </a:r>
            <a:r>
              <a:rPr lang="en-US" dirty="0">
                <a:solidFill>
                  <a:srgbClr val="FF0000"/>
                </a:solidFill>
              </a:rPr>
              <a:t>cosine</a:t>
            </a:r>
            <a:r>
              <a:rPr lang="en-US" dirty="0"/>
              <a:t>');    % 1-cos</a:t>
            </a:r>
          </a:p>
          <a:p>
            <a:pPr marL="0" indent="0">
              <a:buNone/>
            </a:pPr>
            <a:r>
              <a:rPr lang="en-US" dirty="0"/>
              <a:t>mean(IBERDROLA(Indx1 (2:npp)+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) )         %  4.1278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[Indx2,D] = </a:t>
            </a:r>
            <a:r>
              <a:rPr lang="en-US" dirty="0" err="1"/>
              <a:t>knnsearch</a:t>
            </a:r>
            <a:r>
              <a:rPr lang="en-US" dirty="0"/>
              <a:t>(X,Y, 'K',</a:t>
            </a:r>
            <a:r>
              <a:rPr lang="en-US" dirty="0" err="1"/>
              <a:t>npp</a:t>
            </a:r>
            <a:r>
              <a:rPr lang="en-US" dirty="0"/>
              <a:t>, 'Distance', '</a:t>
            </a:r>
            <a:r>
              <a:rPr lang="en-US" dirty="0">
                <a:solidFill>
                  <a:srgbClr val="FF0000"/>
                </a:solidFill>
              </a:rPr>
              <a:t>correlation</a:t>
            </a:r>
            <a:r>
              <a:rPr lang="en-US" dirty="0"/>
              <a:t>');    % 1-corr</a:t>
            </a:r>
          </a:p>
          <a:p>
            <a:pPr marL="0" indent="0">
              <a:buNone/>
            </a:pPr>
            <a:r>
              <a:rPr lang="en-US" dirty="0"/>
              <a:t>mean(IBERDROLA(Indx2 (2:npp)+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) )         %   4.4500</a:t>
            </a:r>
          </a:p>
          <a:p>
            <a:pPr marL="0" indent="0">
              <a:buNone/>
            </a:pPr>
            <a:r>
              <a:rPr lang="en-US" dirty="0"/>
              <a:t>[Indx3,D] = </a:t>
            </a:r>
            <a:r>
              <a:rPr lang="en-US" dirty="0" err="1"/>
              <a:t>knnsearch</a:t>
            </a:r>
            <a:r>
              <a:rPr lang="en-US" dirty="0"/>
              <a:t>(X,Y, 'K',</a:t>
            </a:r>
            <a:r>
              <a:rPr lang="en-US" dirty="0" err="1"/>
              <a:t>npp</a:t>
            </a:r>
            <a:r>
              <a:rPr lang="en-US" dirty="0"/>
              <a:t>, 'Distance', '</a:t>
            </a:r>
            <a:r>
              <a:rPr lang="en-US" dirty="0" err="1">
                <a:solidFill>
                  <a:srgbClr val="FF0000"/>
                </a:solidFill>
              </a:rPr>
              <a:t>mahalanobis</a:t>
            </a:r>
            <a:r>
              <a:rPr lang="en-US" dirty="0"/>
              <a:t>'); </a:t>
            </a:r>
          </a:p>
          <a:p>
            <a:pPr marL="0" indent="0">
              <a:buNone/>
            </a:pPr>
            <a:r>
              <a:rPr lang="en-US" dirty="0"/>
              <a:t>mean(IBERDROLA(Indx3 (2:npp)+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) )         %   5.1556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260CFF-E281-4F0B-BA7B-FFEDE0D7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EADA2D-05DE-4D3A-9E35-1C512366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038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E0259-C084-49A3-8384-A341095CC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Combining nearest neighbor predictions and model-based predictions of realized variance: Does it pay?</a:t>
            </a:r>
            <a:br>
              <a:rPr lang="en-US" dirty="0"/>
            </a:br>
            <a:endParaRPr lang="es-ES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2B1CD5F-6C4F-45AF-A276-8E4698776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571" y="3602038"/>
            <a:ext cx="9768115" cy="1655762"/>
          </a:xfrm>
        </p:spPr>
        <p:txBody>
          <a:bodyPr>
            <a:normAutofit/>
          </a:bodyPr>
          <a:lstStyle/>
          <a:p>
            <a:r>
              <a:rPr lang="es-ES" sz="3200" dirty="0"/>
              <a:t>Andrada-Félix, J, Fernández-Rodríguez, F, Fuertes A (2016)</a:t>
            </a:r>
          </a:p>
          <a:p>
            <a:r>
              <a:rPr lang="en-US" sz="3200" dirty="0"/>
              <a:t>International Journal of Forecasting 32, 695-715</a:t>
            </a:r>
            <a:endParaRPr lang="es-ES" sz="320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E3A8E6-1CC1-48D8-AF1A-AD4D7617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697EFC-DCF0-4B39-BE22-75F6F9F0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900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486B8F-83ED-4511-A32D-297FBEDC3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7" y="871667"/>
            <a:ext cx="11902825" cy="4790886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D0230DE-9C3B-4990-A0CD-ACD8FD05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87F7970-740A-491F-A851-C898B455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558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F35B3-765F-4E78-8725-3837E4B9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/>
              <a:t>REALIZED VOLATILITY (VOLATILIDAD REALIZADA): </a:t>
            </a:r>
            <a:br>
              <a:rPr lang="es-ES" b="1" dirty="0"/>
            </a:br>
            <a:r>
              <a:rPr lang="es-ES" b="1" dirty="0"/>
              <a:t>BIG DATA DE OBSERVACIONES INTRA DÍA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00D2DF-FCAE-463A-9DD7-9093F7029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968875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Volatilidad</a:t>
            </a:r>
            <a:r>
              <a:rPr lang="es-ES" dirty="0"/>
              <a:t> una </a:t>
            </a:r>
            <a:r>
              <a:rPr lang="es-ES" b="1" dirty="0"/>
              <a:t>magnitud </a:t>
            </a:r>
            <a:r>
              <a:rPr lang="es-ES" dirty="0"/>
              <a:t>crucial </a:t>
            </a:r>
            <a:r>
              <a:rPr lang="es-ES" b="1" dirty="0"/>
              <a:t>no observable</a:t>
            </a:r>
            <a:endParaRPr lang="es-ES" dirty="0"/>
          </a:p>
          <a:p>
            <a:r>
              <a:rPr lang="es-ES" b="1" dirty="0">
                <a:solidFill>
                  <a:srgbClr val="FF0000"/>
                </a:solidFill>
              </a:rPr>
              <a:t>Merton</a:t>
            </a:r>
            <a:r>
              <a:rPr lang="es-ES" dirty="0"/>
              <a:t>: al </a:t>
            </a:r>
            <a:r>
              <a:rPr lang="es-ES" b="1" dirty="0">
                <a:solidFill>
                  <a:srgbClr val="FF0000"/>
                </a:solidFill>
              </a:rPr>
              <a:t>aumentar la frecuencia de los datos </a:t>
            </a:r>
            <a:r>
              <a:rPr lang="es-ES" dirty="0"/>
              <a:t>aumenta la precisión de estimación de la volatilidad en un movimiento Browniano geométrico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Andersen y </a:t>
            </a:r>
            <a:r>
              <a:rPr lang="es-ES" dirty="0" err="1"/>
              <a:t>Bollerslev</a:t>
            </a:r>
            <a:r>
              <a:rPr lang="es-ES" dirty="0"/>
              <a:t> (1998): volatilidad </a:t>
            </a:r>
          </a:p>
          <a:p>
            <a:r>
              <a:rPr lang="es-ES" dirty="0"/>
              <a:t>realizada, ex post, suma de cuadrados de</a:t>
            </a:r>
          </a:p>
          <a:p>
            <a:r>
              <a:rPr lang="es-ES" dirty="0"/>
              <a:t> </a:t>
            </a:r>
            <a:r>
              <a:rPr lang="es-ES" b="1" dirty="0"/>
              <a:t>rendimientos intra día</a:t>
            </a:r>
          </a:p>
          <a:p>
            <a:r>
              <a:rPr lang="es-ES" dirty="0"/>
              <a:t>RV presenta </a:t>
            </a:r>
            <a:r>
              <a:rPr lang="es-ES" b="1" dirty="0" err="1"/>
              <a:t>long</a:t>
            </a:r>
            <a:r>
              <a:rPr lang="es-ES" b="1" dirty="0"/>
              <a:t> </a:t>
            </a:r>
            <a:r>
              <a:rPr lang="es-ES" b="1" dirty="0" err="1"/>
              <a:t>memory</a:t>
            </a:r>
            <a:endParaRPr lang="es-ES" b="1" dirty="0"/>
          </a:p>
          <a:p>
            <a:r>
              <a:rPr lang="es-ES" b="1" dirty="0"/>
              <a:t>Asimetría</a:t>
            </a:r>
          </a:p>
          <a:p>
            <a:r>
              <a:rPr lang="es-ES" b="1" dirty="0" err="1"/>
              <a:t>Regime-switching</a:t>
            </a:r>
            <a:endParaRPr lang="es-ES" b="1" dirty="0"/>
          </a:p>
          <a:p>
            <a:r>
              <a:rPr lang="es-ES" dirty="0"/>
              <a:t>No linealidad por microestructura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84973B7-89AE-46A7-9FCD-FEB14FE80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660882"/>
              </p:ext>
            </p:extLst>
          </p:nvPr>
        </p:nvGraphicFramePr>
        <p:xfrm>
          <a:off x="1236662" y="2686050"/>
          <a:ext cx="5603876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5" name="Equation" r:id="rId4" imgW="2298600" imgH="304560" progId="Equation.DSMT4">
                  <p:embed/>
                </p:oleObj>
              </mc:Choice>
              <mc:Fallback>
                <p:oleObj name="Equation" r:id="rId4" imgW="22986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6662" y="2686050"/>
                        <a:ext cx="5603876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83DF0EF-C944-4FA8-A3F1-D50A059DC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178" y="2865182"/>
            <a:ext cx="3634792" cy="3491168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A9A6A4-8F38-4E81-94C8-358CEA1D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1B4AAA-DB56-4CA2-AA6C-A15A7D9F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30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2F237-E051-428C-A5F8-92AA1162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/>
              <a:t>VARIANZA REALIZADA DIARIA ÍNDICE SP100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7712478-3B88-404B-99B7-A30165728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2520" y="1352332"/>
            <a:ext cx="9692640" cy="5425339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1023F5-5666-49F3-869B-7ED6E2AB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E7215E-6150-40F9-B130-242D4769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479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3BE0-41AF-4D8C-B30C-FF2EB9B3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COMPETICIÓN PARA PREDECIR LA VOLATILIDAD REALIZADA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3F5A74-1942-42D8-B3E1-B65291573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La volatilidad (RV)</a:t>
            </a:r>
            <a:r>
              <a:rPr lang="es-ES" dirty="0"/>
              <a:t>, a diferencia de la rentabilidad, </a:t>
            </a:r>
            <a:r>
              <a:rPr lang="es-ES" b="1" dirty="0">
                <a:solidFill>
                  <a:srgbClr val="FF0000"/>
                </a:solidFill>
              </a:rPr>
              <a:t>es predecible</a:t>
            </a:r>
          </a:p>
          <a:p>
            <a:endParaRPr lang="es-ES" dirty="0"/>
          </a:p>
          <a:p>
            <a:r>
              <a:rPr lang="es-ES" dirty="0"/>
              <a:t>Competidores del </a:t>
            </a:r>
            <a:r>
              <a:rPr lang="es-ES" dirty="0" err="1"/>
              <a:t>Nearest</a:t>
            </a:r>
            <a:r>
              <a:rPr lang="es-ES" dirty="0"/>
              <a:t> </a:t>
            </a:r>
            <a:r>
              <a:rPr lang="es-ES" dirty="0" err="1"/>
              <a:t>Neighbor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Modelos ARFIMA</a:t>
            </a:r>
          </a:p>
          <a:p>
            <a:pPr lvl="1"/>
            <a:r>
              <a:rPr lang="es-ES" dirty="0"/>
              <a:t>Modelo </a:t>
            </a:r>
            <a:r>
              <a:rPr lang="es-ES" dirty="0" err="1"/>
              <a:t>Markov</a:t>
            </a:r>
            <a:r>
              <a:rPr lang="es-ES" dirty="0"/>
              <a:t> </a:t>
            </a:r>
            <a:r>
              <a:rPr lang="es-ES" dirty="0" err="1"/>
              <a:t>Switching</a:t>
            </a:r>
            <a:endParaRPr lang="es-ES" dirty="0"/>
          </a:p>
          <a:p>
            <a:endParaRPr lang="es-ES" dirty="0"/>
          </a:p>
          <a:p>
            <a:r>
              <a:rPr lang="es-ES" dirty="0"/>
              <a:t>Dos tipos de pruebas de comparación</a:t>
            </a:r>
          </a:p>
          <a:p>
            <a:pPr lvl="1"/>
            <a:r>
              <a:rPr lang="es-ES" dirty="0"/>
              <a:t>Comportamiento estadístico extra-muestral</a:t>
            </a:r>
          </a:p>
          <a:p>
            <a:pPr lvl="1"/>
            <a:r>
              <a:rPr lang="es-ES" dirty="0"/>
              <a:t>Estrategias de volatilidad con STRADDLES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BB1160-EA9F-4B58-942E-2C47819D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5B5E43-0BA1-46DB-B9B7-328A22B3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753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C8FE4-088B-4558-9FB6-F39C409D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MODELOS </a:t>
            </a:r>
            <a:r>
              <a:rPr lang="es-ES" b="1" dirty="0">
                <a:solidFill>
                  <a:srgbClr val="FF0000"/>
                </a:solidFill>
              </a:rPr>
              <a:t>ARFIMA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8F4675-D5C4-4222-8BA8-07A33156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079"/>
            <a:ext cx="10515600" cy="510079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Tomar diferencias  </a:t>
            </a:r>
            <a:r>
              <a:rPr lang="es-ES" dirty="0"/>
              <a:t>y el operador retardo </a:t>
            </a:r>
            <a:r>
              <a:rPr lang="es-ES" b="1" dirty="0">
                <a:solidFill>
                  <a:srgbClr val="FF0000"/>
                </a:solidFill>
              </a:rPr>
              <a:t>borran la memoria</a:t>
            </a:r>
            <a:endParaRPr lang="es-ES" b="1" dirty="0"/>
          </a:p>
          <a:p>
            <a:endParaRPr lang="es-ES" dirty="0"/>
          </a:p>
          <a:p>
            <a:r>
              <a:rPr lang="es-ES" dirty="0"/>
              <a:t>Diferencias para d no entero</a:t>
            </a:r>
          </a:p>
          <a:p>
            <a:endParaRPr lang="es-ES" dirty="0"/>
          </a:p>
          <a:p>
            <a:r>
              <a:rPr lang="es-ES" dirty="0"/>
              <a:t>ARFIMA(0,d,0)</a:t>
            </a:r>
          </a:p>
          <a:p>
            <a:endParaRPr lang="es-ES" dirty="0"/>
          </a:p>
          <a:p>
            <a:r>
              <a:rPr lang="es-ES" dirty="0"/>
              <a:t>ARFIMA(</a:t>
            </a:r>
            <a:r>
              <a:rPr lang="es-ES" dirty="0" err="1"/>
              <a:t>p,d,q</a:t>
            </a:r>
            <a:r>
              <a:rPr lang="es-ES" dirty="0"/>
              <a:t>)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ARFIMAX: apalancamiento (volatilidad aumenta más en las caídas)</a:t>
            </a:r>
          </a:p>
          <a:p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25B8479-2C54-4573-9F92-F1D30E61C3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864392"/>
              </p:ext>
            </p:extLst>
          </p:nvPr>
        </p:nvGraphicFramePr>
        <p:xfrm>
          <a:off x="927100" y="1817688"/>
          <a:ext cx="106918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9" name="Equation" r:id="rId4" imgW="4406760" imgH="291960" progId="Equation.DSMT4">
                  <p:embed/>
                </p:oleObj>
              </mc:Choice>
              <mc:Fallback>
                <p:oleObj name="Equation" r:id="rId4" imgW="4406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7100" y="1817688"/>
                        <a:ext cx="10691813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E900772-07FF-4B5D-B7B6-F441D4E7D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366534"/>
              </p:ext>
            </p:extLst>
          </p:nvPr>
        </p:nvGraphicFramePr>
        <p:xfrm>
          <a:off x="3194050" y="2779236"/>
          <a:ext cx="8032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0" name="Equation" r:id="rId6" imgW="3504960" imgH="457200" progId="Equation.DSMT4">
                  <p:embed/>
                </p:oleObj>
              </mc:Choice>
              <mc:Fallback>
                <p:oleObj name="Equation" r:id="rId6" imgW="3504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4050" y="2779236"/>
                        <a:ext cx="803275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6E308D4-177B-45FF-B88F-12366E73CA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25665"/>
              </p:ext>
            </p:extLst>
          </p:nvPr>
        </p:nvGraphicFramePr>
        <p:xfrm>
          <a:off x="2717800" y="3714750"/>
          <a:ext cx="8064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1" name="Equation" r:id="rId8" imgW="3225600" imgH="419040" progId="Equation.DSMT4">
                  <p:embed/>
                </p:oleObj>
              </mc:Choice>
              <mc:Fallback>
                <p:oleObj name="Equation" r:id="rId8" imgW="32256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17800" y="3714750"/>
                        <a:ext cx="806450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AC732FB-AB29-4DA4-AD8C-204AC925E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3403"/>
              </p:ext>
            </p:extLst>
          </p:nvPr>
        </p:nvGraphicFramePr>
        <p:xfrm>
          <a:off x="3194050" y="4996259"/>
          <a:ext cx="674687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2" name="Equation" r:id="rId10" imgW="2806560" imgH="330120" progId="Equation.DSMT4">
                  <p:embed/>
                </p:oleObj>
              </mc:Choice>
              <mc:Fallback>
                <p:oleObj name="Equation" r:id="rId10" imgW="2806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94050" y="4996259"/>
                        <a:ext cx="6746876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28C2A7-5ABA-47E4-94E4-8E51838E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FE061-D953-4E54-8335-6BE50703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29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71159-D1E1-456C-8F6E-5D93CF35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pPr algn="ctr"/>
            <a:r>
              <a:rPr lang="es-ES" b="1" dirty="0"/>
              <a:t>MÉTODO k-NEARST NEIGHBOR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EBDF35-A82B-47E3-B0B1-1495D8F94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1620"/>
            <a:ext cx="5181600" cy="4645343"/>
          </a:xfrm>
        </p:spPr>
        <p:txBody>
          <a:bodyPr/>
          <a:lstStyle/>
          <a:p>
            <a:r>
              <a:rPr lang="es-ES" dirty="0"/>
              <a:t>Votación k observaciones más próximas a x en el espacio de inputs</a:t>
            </a:r>
          </a:p>
          <a:p>
            <a:r>
              <a:rPr lang="es-ES" dirty="0"/>
              <a:t>Proporción de rojos en entorno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5E01C9-1865-4A73-B322-3B55DE801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1620"/>
            <a:ext cx="5181600" cy="4645343"/>
          </a:xfrm>
        </p:spPr>
        <p:txBody>
          <a:bodyPr/>
          <a:lstStyle/>
          <a:p>
            <a:pPr algn="ctr"/>
            <a:r>
              <a:rPr lang="es-ES" dirty="0"/>
              <a:t>15-Nearest </a:t>
            </a:r>
            <a:r>
              <a:rPr lang="es-ES" dirty="0" err="1"/>
              <a:t>Neighbor</a:t>
            </a:r>
            <a:endParaRPr lang="es-ES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2625789-7C5F-4FD6-ABAF-B5CAB0ED9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05625"/>
              </p:ext>
            </p:extLst>
          </p:nvPr>
        </p:nvGraphicFramePr>
        <p:xfrm>
          <a:off x="960438" y="3429000"/>
          <a:ext cx="4152900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4" imgW="2006280" imgH="990360" progId="Equation.DSMT4">
                  <p:embed/>
                </p:oleObj>
              </mc:Choice>
              <mc:Fallback>
                <p:oleObj name="Equation" r:id="rId4" imgW="200628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0438" y="3429000"/>
                        <a:ext cx="4152900" cy="205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8A9D4BC-64D0-4639-80DE-59F95E80F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27" y="2053313"/>
            <a:ext cx="4612023" cy="42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20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CAF11-243F-41B0-B4A6-2F19C91E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MARKOV SWITCHING MODELS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B19D7-04BA-48AD-927C-6F9F89328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Describen </a:t>
            </a:r>
            <a:r>
              <a:rPr lang="es-ES" b="1" dirty="0"/>
              <a:t>cambio de régimen en la volatilidad</a:t>
            </a:r>
          </a:p>
          <a:p>
            <a:r>
              <a:rPr lang="es-ES" dirty="0"/>
              <a:t>Contienen una </a:t>
            </a:r>
            <a:r>
              <a:rPr lang="es-ES" b="1" dirty="0"/>
              <a:t>variable latente </a:t>
            </a:r>
            <a:r>
              <a:rPr lang="es-ES" dirty="0"/>
              <a:t>(no observable) s para el régimen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Probabilidades de transición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78A0D84-2BA8-4805-92F4-AB56F2143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690446"/>
              </p:ext>
            </p:extLst>
          </p:nvPr>
        </p:nvGraphicFramePr>
        <p:xfrm>
          <a:off x="3037983" y="2799876"/>
          <a:ext cx="4356515" cy="108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" name="Equation" r:id="rId4" imgW="1942920" imgH="482400" progId="Equation.DSMT4">
                  <p:embed/>
                </p:oleObj>
              </mc:Choice>
              <mc:Fallback>
                <p:oleObj name="Equation" r:id="rId4" imgW="19429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7983" y="2799876"/>
                        <a:ext cx="4356515" cy="1082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4D2192F-D56D-40E0-930C-64B042FF4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04628"/>
              </p:ext>
            </p:extLst>
          </p:nvPr>
        </p:nvGraphicFramePr>
        <p:xfrm>
          <a:off x="1487805" y="4409758"/>
          <a:ext cx="87122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" name="Equation" r:id="rId6" imgW="3848040" imgH="990360" progId="Equation.DSMT4">
                  <p:embed/>
                </p:oleObj>
              </mc:Choice>
              <mc:Fallback>
                <p:oleObj name="Equation" r:id="rId6" imgW="384804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87805" y="4409758"/>
                        <a:ext cx="8712200" cy="224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82EAF1-CB6A-4DB7-A2C2-6F2CF1A5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D3C616-6D67-4724-AFF2-34D06650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881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3F5BD-3E41-41E8-95CF-61BE1928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OTROS MODELOS COMPETIDORES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E71495-C84C-4C1E-9AE6-F04ADB986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HAR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ARFIMAX(1,d,0) </a:t>
            </a:r>
          </a:p>
          <a:p>
            <a:endParaRPr lang="es-ES" dirty="0"/>
          </a:p>
          <a:p>
            <a:r>
              <a:rPr lang="es-ES" dirty="0"/>
              <a:t>ARMAX(2,1) </a:t>
            </a:r>
          </a:p>
          <a:p>
            <a:endParaRPr lang="es-ES" dirty="0"/>
          </a:p>
          <a:p>
            <a:r>
              <a:rPr lang="es-ES" dirty="0"/>
              <a:t>MSARFIMAX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AD4C4D4-DCCF-4A2C-B236-5D9A9A075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438044"/>
              </p:ext>
            </p:extLst>
          </p:nvPr>
        </p:nvGraphicFramePr>
        <p:xfrm>
          <a:off x="3671053" y="3429000"/>
          <a:ext cx="7998994" cy="1053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4" name="Equation" r:id="rId4" imgW="3657600" imgH="482400" progId="Equation.DSMT4">
                  <p:embed/>
                </p:oleObj>
              </mc:Choice>
              <mc:Fallback>
                <p:oleObj name="Equation" r:id="rId4" imgW="3657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1053" y="3429000"/>
                        <a:ext cx="7998994" cy="1053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2A7FF09-A3D2-455F-B147-6E7F59C553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160637"/>
              </p:ext>
            </p:extLst>
          </p:nvPr>
        </p:nvGraphicFramePr>
        <p:xfrm>
          <a:off x="2604253" y="1864237"/>
          <a:ext cx="8386481" cy="142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5" name="Equation" r:id="rId6" imgW="3873240" imgH="660240" progId="Equation.DSMT4">
                  <p:embed/>
                </p:oleObj>
              </mc:Choice>
              <mc:Fallback>
                <p:oleObj name="Equation" r:id="rId6" imgW="38732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04253" y="1864237"/>
                        <a:ext cx="8386481" cy="1429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25F7C93A-6158-414C-A9CF-42E074D94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337709"/>
              </p:ext>
            </p:extLst>
          </p:nvPr>
        </p:nvGraphicFramePr>
        <p:xfrm>
          <a:off x="3439869" y="4482884"/>
          <a:ext cx="4802186" cy="709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6" name="Equation" r:id="rId8" imgW="1892160" imgH="279360" progId="Equation.DSMT4">
                  <p:embed/>
                </p:oleObj>
              </mc:Choice>
              <mc:Fallback>
                <p:oleObj name="Equation" r:id="rId8" imgW="1892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39869" y="4482884"/>
                        <a:ext cx="4802186" cy="709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837028C-87DB-4AC4-AE1C-215853A5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8A0661B-FBDC-4669-AF09-78870DA4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017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29011-9898-427F-A7A2-D396786B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COMBINACIÓN DE PREDICCIONES DE MODELOS DE MEMORIA LARGA Y NN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DDF8F-DC3A-4863-81B0-923965D9A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REGLA DE UNANIMIDAD</a:t>
            </a:r>
          </a:p>
          <a:p>
            <a:endParaRPr lang="es-ES" dirty="0"/>
          </a:p>
          <a:p>
            <a:r>
              <a:rPr lang="es-ES" dirty="0"/>
              <a:t>COMBINACIÓN CON PESOS IGUALES</a:t>
            </a:r>
          </a:p>
          <a:p>
            <a:endParaRPr lang="es-ES" dirty="0"/>
          </a:p>
          <a:p>
            <a:r>
              <a:rPr lang="es-ES" dirty="0"/>
              <a:t>COMBINACIÓN POR MÍNIMOS CUADRADOS ORDINARIOS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4077D2-A62D-489E-AF8C-4413C955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343" y="1690688"/>
            <a:ext cx="4528457" cy="3630313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566B2-E9CA-451E-AA1B-AC19BB4D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F442E4-43E4-4C20-B494-C71FCD79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703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0E72-96EC-4EAB-8C11-8C28163D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/>
              <a:t>EVALUACIÓN ESTADÍSTICA DE LAS PREDICCIONES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873C8A-9936-42AE-B5EC-FD927F6D7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030"/>
            <a:ext cx="10515600" cy="4793933"/>
          </a:xfrm>
        </p:spPr>
        <p:txBody>
          <a:bodyPr>
            <a:normAutofit fontScale="85000" lnSpcReduction="20000"/>
          </a:bodyPr>
          <a:lstStyle/>
          <a:p>
            <a:r>
              <a:rPr lang="es-ES" sz="4000" dirty="0"/>
              <a:t>Regresión </a:t>
            </a:r>
            <a:r>
              <a:rPr lang="es-ES" sz="4000" dirty="0" err="1"/>
              <a:t>Mincer-Zarnowitz</a:t>
            </a:r>
            <a:r>
              <a:rPr lang="es-ES" sz="4000" dirty="0"/>
              <a:t>: </a:t>
            </a:r>
            <a:r>
              <a:rPr lang="es-ES" sz="4000" b="1" dirty="0"/>
              <a:t>error </a:t>
            </a:r>
            <a:r>
              <a:rPr lang="es-ES" sz="4000" b="1" dirty="0" err="1"/>
              <a:t>pred</a:t>
            </a:r>
            <a:r>
              <a:rPr lang="es-ES" sz="4000" b="1" dirty="0"/>
              <a:t> impredecible</a:t>
            </a:r>
          </a:p>
          <a:p>
            <a:endParaRPr lang="es-ES" sz="4000" dirty="0"/>
          </a:p>
          <a:p>
            <a:endParaRPr lang="es-ES" sz="4000" dirty="0"/>
          </a:p>
          <a:p>
            <a:r>
              <a:rPr lang="es-ES" sz="4000" dirty="0"/>
              <a:t>Comparación errores de predicción</a:t>
            </a:r>
          </a:p>
          <a:p>
            <a:endParaRPr lang="es-ES" sz="4000" dirty="0"/>
          </a:p>
          <a:p>
            <a:endParaRPr lang="es-ES" sz="4000" dirty="0"/>
          </a:p>
          <a:p>
            <a:endParaRPr lang="es-ES" sz="4000" dirty="0"/>
          </a:p>
          <a:p>
            <a:endParaRPr lang="es-ES" sz="4000" dirty="0"/>
          </a:p>
          <a:p>
            <a:r>
              <a:rPr lang="es-ES" sz="4000" dirty="0"/>
              <a:t>MSARFIMA campeón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61F0C96-7B3E-4531-8B44-F5F5F58006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313019"/>
              </p:ext>
            </p:extLst>
          </p:nvPr>
        </p:nvGraphicFramePr>
        <p:xfrm>
          <a:off x="2249488" y="1881188"/>
          <a:ext cx="848836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0" name="Equation" r:id="rId4" imgW="3162240" imgH="279360" progId="Equation.DSMT4">
                  <p:embed/>
                </p:oleObj>
              </mc:Choice>
              <mc:Fallback>
                <p:oleObj name="Equation" r:id="rId4" imgW="3162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9488" y="1881188"/>
                        <a:ext cx="8488362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3233AD7-5E54-4660-943E-3B1829463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324927"/>
              </p:ext>
            </p:extLst>
          </p:nvPr>
        </p:nvGraphicFramePr>
        <p:xfrm>
          <a:off x="1053083" y="3209574"/>
          <a:ext cx="10166350" cy="1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" name="Equation" r:id="rId6" imgW="4381200" imgH="812520" progId="Equation.DSMT4">
                  <p:embed/>
                </p:oleObj>
              </mc:Choice>
              <mc:Fallback>
                <p:oleObj name="Equation" r:id="rId6" imgW="43812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3083" y="3209574"/>
                        <a:ext cx="10166350" cy="188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1B38F7-E254-4B3B-8DDA-4DEB67789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55A491-9B94-42E9-8EFA-F196A4DC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54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C8780-4A5E-457A-A546-560E76B3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EVALUACIÓN ECONÓMICA PREDICCIONES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3C9A8-F48C-411B-B90E-CD19D296D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Estrategia técnica con </a:t>
            </a:r>
            <a:r>
              <a:rPr lang="es-ES" b="1" dirty="0">
                <a:solidFill>
                  <a:srgbClr val="FF0000"/>
                </a:solidFill>
              </a:rPr>
              <a:t>STRADDLES en el S&amp;P100</a:t>
            </a:r>
          </a:p>
          <a:p>
            <a:r>
              <a:rPr lang="es-ES" b="1" dirty="0">
                <a:solidFill>
                  <a:srgbClr val="FF0000"/>
                </a:solidFill>
              </a:rPr>
              <a:t>Comprar o vender </a:t>
            </a:r>
            <a:r>
              <a:rPr lang="es-ES" b="1" dirty="0" err="1">
                <a:solidFill>
                  <a:srgbClr val="FF0000"/>
                </a:solidFill>
              </a:rPr>
              <a:t>call</a:t>
            </a:r>
            <a:r>
              <a:rPr lang="es-ES" b="1" dirty="0">
                <a:solidFill>
                  <a:srgbClr val="FF0000"/>
                </a:solidFill>
              </a:rPr>
              <a:t> y </a:t>
            </a:r>
            <a:r>
              <a:rPr lang="es-ES" b="1" dirty="0" err="1">
                <a:solidFill>
                  <a:srgbClr val="FF0000"/>
                </a:solidFill>
              </a:rPr>
              <a:t>put</a:t>
            </a:r>
            <a:r>
              <a:rPr lang="es-ES" b="1" dirty="0">
                <a:solidFill>
                  <a:srgbClr val="FF0000"/>
                </a:solidFill>
              </a:rPr>
              <a:t> mismo strike y vencimiento</a:t>
            </a:r>
          </a:p>
          <a:p>
            <a:r>
              <a:rPr lang="es-ES" dirty="0"/>
              <a:t>Un at-</a:t>
            </a:r>
            <a:r>
              <a:rPr lang="es-ES" dirty="0" err="1"/>
              <a:t>the</a:t>
            </a:r>
            <a:r>
              <a:rPr lang="es-ES" dirty="0"/>
              <a:t>-</a:t>
            </a:r>
            <a:r>
              <a:rPr lang="es-ES" dirty="0" err="1"/>
              <a:t>money</a:t>
            </a:r>
            <a:r>
              <a:rPr lang="es-ES" dirty="0"/>
              <a:t> </a:t>
            </a:r>
            <a:r>
              <a:rPr lang="es-ES" dirty="0" err="1"/>
              <a:t>straddle</a:t>
            </a:r>
            <a:r>
              <a:rPr lang="es-ES" dirty="0"/>
              <a:t> es delta neutral: estrategia de volatilidad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505288-9D59-45F7-B217-334B4A80F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1" y="3669030"/>
            <a:ext cx="8432598" cy="2544433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34549-47F7-4898-BDA9-FF16247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7B8093-3948-451A-A6BC-76FCBF07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08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867B6-F207-424E-9D90-FE9FC337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PRIMAS CALL Y PUT SIMULADAS </a:t>
            </a:r>
            <a:br>
              <a:rPr lang="es-ES" b="1" dirty="0"/>
            </a:br>
            <a:r>
              <a:rPr lang="es-ES" b="1" dirty="0"/>
              <a:t>MEDIANTE EL ÍNDICE VXO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675676-4F3C-4AA1-BCC2-057FC5ACAD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Índice VXO: volatilidad implícita</a:t>
            </a:r>
          </a:p>
          <a:p>
            <a:pPr marL="0" indent="0">
              <a:buNone/>
            </a:pPr>
            <a:r>
              <a:rPr lang="es-ES" dirty="0"/>
              <a:t>   de opciones ATM en el S&amp;P100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Obtener las primas de </a:t>
            </a:r>
            <a:r>
              <a:rPr lang="es-ES" dirty="0" err="1"/>
              <a:t>calls</a:t>
            </a:r>
            <a:r>
              <a:rPr lang="es-ES" dirty="0"/>
              <a:t> y </a:t>
            </a:r>
            <a:r>
              <a:rPr lang="es-ES" dirty="0" err="1"/>
              <a:t>puts</a:t>
            </a:r>
            <a:r>
              <a:rPr lang="es-ES" dirty="0"/>
              <a:t> ATM por Black-</a:t>
            </a:r>
            <a:r>
              <a:rPr lang="es-ES" dirty="0" err="1"/>
              <a:t>Scholes</a:t>
            </a: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33DDCF-2E5A-431C-A454-595FCD7997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9620" y="2091690"/>
            <a:ext cx="5653075" cy="37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27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86A1B-92DB-4744-9484-B69A0A46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/>
              <a:t>TRANSFORMAR PREDICCIONES DE VOLATILIDAD EN SEÑALES DE CONTRATACIÓN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BD2FDD-3158-4426-BE24-BB98FB25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Filtro de % de RV</a:t>
            </a:r>
            <a:r>
              <a:rPr lang="es-ES" dirty="0"/>
              <a:t> para desechar señales engañosas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665E172-F588-4693-B3FB-38AFF6BE2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247643"/>
              </p:ext>
            </p:extLst>
          </p:nvPr>
        </p:nvGraphicFramePr>
        <p:xfrm>
          <a:off x="1098550" y="1792288"/>
          <a:ext cx="8662988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0" name="Equation" r:id="rId4" imgW="3174840" imgH="533160" progId="Equation.DSMT4">
                  <p:embed/>
                </p:oleObj>
              </mc:Choice>
              <mc:Fallback>
                <p:oleObj name="Equation" r:id="rId4" imgW="31748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8550" y="1792288"/>
                        <a:ext cx="8662988" cy="145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96E8108-D7BE-4E31-8F80-FE8171A4E4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184412"/>
              </p:ext>
            </p:extLst>
          </p:nvPr>
        </p:nvGraphicFramePr>
        <p:xfrm>
          <a:off x="1098550" y="4033838"/>
          <a:ext cx="9866313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1" name="Equation" r:id="rId6" imgW="3720960" imgH="914400" progId="Equation.DSMT4">
                  <p:embed/>
                </p:oleObj>
              </mc:Choice>
              <mc:Fallback>
                <p:oleObj name="Equation" r:id="rId6" imgW="37209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8550" y="4033838"/>
                        <a:ext cx="9866313" cy="242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200F52-C207-4317-B5E9-12F9FAF1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A94018-3970-4ED3-8C8F-12B3EC94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522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52765B1-25E0-44B5-A8F6-376CEF132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71437"/>
            <a:ext cx="10496550" cy="671512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3C88F56-3B9A-42F8-9D57-3BCF7AC1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BDE0859-73DA-4EF0-A2F2-C9C6F8D4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8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34F2AF-7DC9-4392-BBB3-08B5D3BC0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90" y="0"/>
            <a:ext cx="10760619" cy="6858000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2A7BF29-9064-47A5-9F95-C7393566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AEAB576-0ED7-4A08-8419-059A26BD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38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A9AF24-17B0-49C1-A954-19413759023E}"/>
              </a:ext>
            </a:extLst>
          </p:cNvPr>
          <p:cNvSpPr txBox="1"/>
          <p:nvPr/>
        </p:nvSpPr>
        <p:spPr>
          <a:xfrm>
            <a:off x="4038601" y="27577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Combinamos predicción puntual y direccional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4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3ED25-C105-48C7-B9EC-76929AE2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MÉTODO k-NEAREST NEIGHBOR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6F210-85A3-49F5-AEDD-B5FD171EC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54112" cy="4351338"/>
          </a:xfrm>
        </p:spPr>
        <p:txBody>
          <a:bodyPr>
            <a:normAutofit/>
          </a:bodyPr>
          <a:lstStyle/>
          <a:p>
            <a:r>
              <a:rPr lang="es-ES" dirty="0"/>
              <a:t>k regula la complejidad del modelo</a:t>
            </a:r>
          </a:p>
          <a:p>
            <a:pPr lvl="1"/>
            <a:r>
              <a:rPr lang="es-ES" dirty="0"/>
              <a:t>k grande: mucho sesgo, poca varianza</a:t>
            </a:r>
          </a:p>
          <a:p>
            <a:pPr lvl="1"/>
            <a:r>
              <a:rPr lang="es-ES" dirty="0"/>
              <a:t>k pequeño: modelo muy inestable; poco sesgo, mucha varianza</a:t>
            </a:r>
          </a:p>
          <a:p>
            <a:endParaRPr lang="es-ES" dirty="0"/>
          </a:p>
          <a:p>
            <a:r>
              <a:rPr lang="es-ES" dirty="0"/>
              <a:t>1-Nearest </a:t>
            </a:r>
            <a:r>
              <a:rPr lang="es-ES" dirty="0" err="1"/>
              <a:t>Neighbor</a:t>
            </a:r>
            <a:endParaRPr lang="es-ES" dirty="0"/>
          </a:p>
          <a:p>
            <a:pPr lvl="1"/>
            <a:r>
              <a:rPr lang="es-ES" dirty="0"/>
              <a:t>Solo está considerada la  observación mas cercana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E89370-0C3A-44D4-B6AD-C50D5CFD7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312" y="1825624"/>
            <a:ext cx="5061488" cy="4929505"/>
          </a:xfrm>
        </p:spPr>
        <p:txBody>
          <a:bodyPr>
            <a:normAutofit/>
          </a:bodyPr>
          <a:lstStyle/>
          <a:p>
            <a:r>
              <a:rPr lang="es-ES" dirty="0"/>
              <a:t>          1-Nearest </a:t>
            </a:r>
            <a:r>
              <a:rPr lang="es-ES" dirty="0" err="1"/>
              <a:t>Neighbor</a:t>
            </a:r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3640F7-8914-4F79-988D-7E413D80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356" y="2314807"/>
            <a:ext cx="4513806" cy="41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2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3E862-AF43-40BF-AE34-2A2635FD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k-NEAREST NEIGHBOR EN MATLAB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7E9113-4A73-4623-9E0E-F7A8362D0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0402" cy="4667250"/>
          </a:xfrm>
        </p:spPr>
        <p:txBody>
          <a:bodyPr>
            <a:normAutofit/>
          </a:bodyPr>
          <a:lstStyle/>
          <a:p>
            <a:r>
              <a:rPr lang="en-US" dirty="0"/>
              <a:t>[</a:t>
            </a:r>
            <a:r>
              <a:rPr lang="en-US" dirty="0" err="1"/>
              <a:t>Indices_X,D</a:t>
            </a:r>
            <a:r>
              <a:rPr lang="en-US" dirty="0"/>
              <a:t>] = </a:t>
            </a:r>
            <a:r>
              <a:rPr lang="en-US" b="1" dirty="0" err="1">
                <a:solidFill>
                  <a:srgbClr val="FF0000"/>
                </a:solidFill>
              </a:rPr>
              <a:t>knnsearch</a:t>
            </a:r>
            <a:r>
              <a:rPr lang="en-US" dirty="0"/>
              <a:t>(X,Y,'K',</a:t>
            </a:r>
            <a:r>
              <a:rPr lang="en-US" dirty="0" err="1"/>
              <a:t>npp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X </a:t>
            </a:r>
            <a:r>
              <a:rPr lang="en-US" dirty="0" err="1"/>
              <a:t>matriz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(</a:t>
            </a:r>
            <a:r>
              <a:rPr lang="en-US" dirty="0" err="1"/>
              <a:t>filas</a:t>
            </a:r>
            <a:r>
              <a:rPr lang="en-US" dirty="0"/>
              <a:t> </a:t>
            </a:r>
            <a:r>
              <a:rPr lang="en-US" dirty="0" err="1"/>
              <a:t>observaciones</a:t>
            </a:r>
            <a:r>
              <a:rPr lang="en-US" dirty="0"/>
              <a:t>)</a:t>
            </a:r>
          </a:p>
          <a:p>
            <a:r>
              <a:rPr lang="en-US" dirty="0"/>
              <a:t>Y nuevo </a:t>
            </a:r>
            <a:r>
              <a:rPr lang="en-US" dirty="0" err="1"/>
              <a:t>dato</a:t>
            </a:r>
            <a:r>
              <a:rPr lang="en-US" dirty="0"/>
              <a:t> al que se </a:t>
            </a:r>
            <a:r>
              <a:rPr lang="en-US" dirty="0" err="1"/>
              <a:t>buscan</a:t>
            </a:r>
            <a:r>
              <a:rPr lang="en-US" dirty="0"/>
              <a:t> </a:t>
            </a:r>
            <a:r>
              <a:rPr lang="en-US" dirty="0" err="1"/>
              <a:t>análogos</a:t>
            </a:r>
            <a:endParaRPr lang="en-US" dirty="0"/>
          </a:p>
          <a:p>
            <a:r>
              <a:rPr lang="en-US" dirty="0"/>
              <a:t>Z </a:t>
            </a:r>
            <a:r>
              <a:rPr lang="en-US" dirty="0" err="1"/>
              <a:t>objetivos</a:t>
            </a:r>
            <a:r>
              <a:rPr lang="en-US" dirty="0"/>
              <a:t> de las </a:t>
            </a:r>
            <a:r>
              <a:rPr lang="en-US" dirty="0" err="1"/>
              <a:t>filas</a:t>
            </a:r>
            <a:r>
              <a:rPr lang="en-US" dirty="0"/>
              <a:t> de X</a:t>
            </a:r>
          </a:p>
          <a:p>
            <a:r>
              <a:rPr lang="en-US" dirty="0" err="1"/>
              <a:t>npp</a:t>
            </a:r>
            <a:r>
              <a:rPr lang="en-US" dirty="0"/>
              <a:t> : </a:t>
            </a:r>
            <a:r>
              <a:rPr lang="en-US" dirty="0" err="1"/>
              <a:t>número</a:t>
            </a:r>
            <a:r>
              <a:rPr lang="en-US" dirty="0"/>
              <a:t> de puntos </a:t>
            </a:r>
            <a:r>
              <a:rPr lang="en-US" dirty="0" err="1"/>
              <a:t>próximos</a:t>
            </a:r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Predicción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mean(</a:t>
            </a:r>
            <a:r>
              <a:rPr lang="en-US" b="1" dirty="0">
                <a:solidFill>
                  <a:srgbClr val="FF0000"/>
                </a:solidFill>
              </a:rPr>
              <a:t>Z(</a:t>
            </a:r>
            <a:r>
              <a:rPr lang="en-US" b="1" dirty="0" err="1">
                <a:solidFill>
                  <a:srgbClr val="FF0000"/>
                </a:solidFill>
              </a:rPr>
              <a:t>Indices_X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/>
              <a:t> )</a:t>
            </a:r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65DF607-19F9-4F7D-89C3-B21ABAE9D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308823"/>
              </p:ext>
            </p:extLst>
          </p:nvPr>
        </p:nvGraphicFramePr>
        <p:xfrm>
          <a:off x="6302214" y="3449637"/>
          <a:ext cx="5386388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4" imgW="2082600" imgH="1193760" progId="Equation.DSMT4">
                  <p:embed/>
                </p:oleObj>
              </mc:Choice>
              <mc:Fallback>
                <p:oleObj name="Equation" r:id="rId4" imgW="208260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2214" y="3449637"/>
                        <a:ext cx="5386388" cy="308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8165F9-912B-44C7-8DC4-520533C5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8D8C1A-C061-4712-9B8A-2B067B3D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61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0E726-2945-4880-BE50-6CC33170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PACIENTES MÁS PARECIDOS DE ACUERDO A EDAD Y PESO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D97E55-7A1F-4817-A3F5-EFDE3196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load </a:t>
            </a:r>
            <a:r>
              <a:rPr lang="en-US" b="1" dirty="0">
                <a:solidFill>
                  <a:srgbClr val="FF0000"/>
                </a:solidFill>
              </a:rPr>
              <a:t>hospital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X = [</a:t>
            </a:r>
            <a:r>
              <a:rPr lang="en-US" dirty="0" err="1"/>
              <a:t>hospital.Age</a:t>
            </a:r>
            <a:r>
              <a:rPr lang="en-US" dirty="0"/>
              <a:t> </a:t>
            </a:r>
            <a:r>
              <a:rPr lang="en-US" dirty="0" err="1"/>
              <a:t>hospital.Weight</a:t>
            </a:r>
            <a:r>
              <a:rPr lang="en-US" dirty="0"/>
              <a:t>]; </a:t>
            </a:r>
          </a:p>
          <a:p>
            <a:pPr marL="0" indent="0">
              <a:buNone/>
            </a:pPr>
            <a:r>
              <a:rPr lang="en-US" dirty="0"/>
              <a:t>Y = [20 162]; % nuevo </a:t>
            </a:r>
            <a:r>
              <a:rPr lang="en-US" dirty="0" err="1"/>
              <a:t>paciente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b="1" dirty="0" err="1">
                <a:solidFill>
                  <a:srgbClr val="FF0000"/>
                </a:solidFill>
              </a:rPr>
              <a:t>Indx</a:t>
            </a:r>
            <a:r>
              <a:rPr lang="en-US" dirty="0"/>
              <a:t> D] = </a:t>
            </a:r>
            <a:r>
              <a:rPr lang="en-US" b="1" dirty="0" err="1">
                <a:solidFill>
                  <a:srgbClr val="FF0000"/>
                </a:solidFill>
              </a:rPr>
              <a:t>knnsearch</a:t>
            </a:r>
            <a:r>
              <a:rPr lang="en-US" dirty="0"/>
              <a:t>(X,Y,'K',3); % </a:t>
            </a:r>
            <a:r>
              <a:rPr lang="en-US" dirty="0" err="1"/>
              <a:t>índices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Indx</a:t>
            </a:r>
            <a:r>
              <a:rPr lang="en-US" dirty="0"/>
              <a:t>'   %   96    13    29</a:t>
            </a:r>
          </a:p>
          <a:p>
            <a:pPr marL="0" indent="0">
              <a:buNone/>
            </a:pPr>
            <a:r>
              <a:rPr lang="en-US" dirty="0"/>
              <a:t>X(</a:t>
            </a:r>
            <a:r>
              <a:rPr lang="en-US" b="1" dirty="0" err="1">
                <a:solidFill>
                  <a:srgbClr val="FF0000"/>
                </a:solidFill>
              </a:rPr>
              <a:t>Indx</a:t>
            </a:r>
            <a:r>
              <a:rPr lang="en-US" dirty="0"/>
              <a:t>,:)  %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proximos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peso y </a:t>
            </a:r>
            <a:r>
              <a:rPr lang="en-US" dirty="0" err="1"/>
              <a:t>edad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% 25 171 ; 25 174 ; 36 166 ; </a:t>
            </a:r>
          </a:p>
          <a:p>
            <a:r>
              <a:rPr lang="es-ES" dirty="0"/>
              <a:t>D  % distancias del nuevo paciente a los 3 más próximos</a:t>
            </a:r>
          </a:p>
          <a:p>
            <a:r>
              <a:rPr lang="es-ES" dirty="0"/>
              <a:t>% 10.2956   13.0000   16.4924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DD316D-CDE7-4EB4-BEB8-C7C4C660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39C0FF-B213-4F16-B207-18D5C3A8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0E726-2945-4880-BE50-6CC33170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</p:spPr>
        <p:txBody>
          <a:bodyPr/>
          <a:lstStyle/>
          <a:p>
            <a:pPr algn="ctr"/>
            <a:r>
              <a:rPr lang="es-ES" b="1" dirty="0"/>
              <a:t>EL MÁS PARECIDOS A VARIOS PACIENTES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D97E55-7A1F-4817-A3F5-EFDE31966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load hospital; </a:t>
            </a:r>
          </a:p>
          <a:p>
            <a:pPr marL="0" indent="0">
              <a:buNone/>
            </a:pPr>
            <a:r>
              <a:rPr lang="en-US" dirty="0"/>
              <a:t>X = [</a:t>
            </a:r>
            <a:r>
              <a:rPr lang="en-US" dirty="0" err="1"/>
              <a:t>hospital.Age</a:t>
            </a:r>
            <a:r>
              <a:rPr lang="en-US" dirty="0"/>
              <a:t> </a:t>
            </a:r>
            <a:r>
              <a:rPr lang="en-US" dirty="0" err="1"/>
              <a:t>hospital.Weight</a:t>
            </a:r>
            <a:r>
              <a:rPr lang="en-US" dirty="0"/>
              <a:t>]; </a:t>
            </a:r>
          </a:p>
          <a:p>
            <a:pPr marL="0" indent="0">
              <a:buNone/>
            </a:pPr>
            <a:r>
              <a:rPr lang="en-US" dirty="0"/>
              <a:t>Y = [20 162; 30 169; 40 168; 50 170; 60 171]; %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nuevos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pacientes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Indx</a:t>
            </a:r>
            <a:r>
              <a:rPr lang="en-US" dirty="0"/>
              <a:t> D]= </a:t>
            </a:r>
            <a:r>
              <a:rPr lang="en-US" dirty="0" err="1"/>
              <a:t>knnsearch</a:t>
            </a:r>
            <a:r>
              <a:rPr lang="en-US" dirty="0"/>
              <a:t>(X,Y);  % </a:t>
            </a:r>
            <a:r>
              <a:rPr lang="en-US" dirty="0" err="1"/>
              <a:t>índices</a:t>
            </a:r>
            <a:r>
              <a:rPr lang="en-US" dirty="0"/>
              <a:t> de los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similares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npp</a:t>
            </a:r>
            <a:r>
              <a:rPr lang="en-US" b="1" dirty="0">
                <a:solidFill>
                  <a:srgbClr val="FF0000"/>
                </a:solidFill>
              </a:rPr>
              <a:t>=1</a:t>
            </a:r>
          </a:p>
          <a:p>
            <a:pPr marL="0" indent="0">
              <a:buNone/>
            </a:pPr>
            <a:r>
              <a:rPr lang="en-US" dirty="0" err="1"/>
              <a:t>Indx</a:t>
            </a:r>
            <a:r>
              <a:rPr lang="en-US" dirty="0"/>
              <a:t>'   %  96    96    41    51    20</a:t>
            </a:r>
          </a:p>
          <a:p>
            <a:pPr marL="0" indent="0">
              <a:buNone/>
            </a:pPr>
            <a:r>
              <a:rPr lang="en-US" dirty="0"/>
              <a:t>X(</a:t>
            </a:r>
            <a:r>
              <a:rPr lang="en-US" dirty="0" err="1"/>
              <a:t>Indx</a:t>
            </a:r>
            <a:r>
              <a:rPr lang="en-US" dirty="0"/>
              <a:t>,:)  %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proximos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peso y </a:t>
            </a:r>
            <a:r>
              <a:rPr lang="en-US" dirty="0" err="1"/>
              <a:t>edad</a:t>
            </a:r>
            <a:r>
              <a:rPr lang="en-US" dirty="0"/>
              <a:t> a la </a:t>
            </a:r>
            <a:r>
              <a:rPr lang="en-US" dirty="0" err="1"/>
              <a:t>muestra</a:t>
            </a:r>
            <a:r>
              <a:rPr lang="en-US" dirty="0"/>
              <a:t> Y</a:t>
            </a:r>
          </a:p>
          <a:p>
            <a:pPr marL="0" indent="0">
              <a:buNone/>
            </a:pPr>
            <a:r>
              <a:rPr lang="en-US" dirty="0"/>
              <a:t>%  25 171 ; 25 171 ; 39 164 ; 49 170 ; 50 172</a:t>
            </a:r>
          </a:p>
          <a:p>
            <a:pPr marL="0" indent="0">
              <a:buNone/>
            </a:pPr>
            <a:r>
              <a:rPr lang="en-US" dirty="0"/>
              <a:t>D  % </a:t>
            </a:r>
            <a:r>
              <a:rPr lang="en-US" dirty="0" err="1"/>
              <a:t>distancias</a:t>
            </a:r>
            <a:r>
              <a:rPr lang="en-US" dirty="0"/>
              <a:t> al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proximos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%  10.2956 ; 5.3852 ; 4.1231 ; 1.0000 ; 10.0499 </a:t>
            </a:r>
          </a:p>
          <a:p>
            <a:endParaRPr lang="en-US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DD316D-CDE7-4EB4-BEB8-C7C4C660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39C0FF-B213-4F16-B207-18D5C3A8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10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48DFA-DAB0-4D0B-B811-543EF86F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b="1" dirty="0"/>
            </a:br>
            <a:br>
              <a:rPr lang="es-ES" b="1" dirty="0"/>
            </a:br>
            <a:r>
              <a:rPr lang="es-ES" b="1" dirty="0">
                <a:solidFill>
                  <a:srgbClr val="FF0000"/>
                </a:solidFill>
              </a:rPr>
              <a:t>PREDICCIÓN</a:t>
            </a:r>
            <a:r>
              <a:rPr lang="es-ES" b="1" dirty="0"/>
              <a:t> PRESIÓN ARTERIAL SISTÓLICA</a:t>
            </a:r>
            <a:br>
              <a:rPr lang="es-ES" b="1" dirty="0"/>
            </a:br>
            <a:r>
              <a:rPr lang="es-ES" b="1" dirty="0"/>
              <a:t>PACIENTE: [EDAD,PESO, FUMADOR]=</a:t>
            </a:r>
            <a:r>
              <a:rPr lang="en-US" b="1" dirty="0"/>
              <a:t>[20 162 1]</a:t>
            </a:r>
            <a:r>
              <a:rPr lang="es-ES" b="1" dirty="0"/>
              <a:t> </a:t>
            </a:r>
            <a:br>
              <a:rPr lang="es-ES" b="1" dirty="0"/>
            </a:br>
            <a:br>
              <a:rPr lang="es-ES" b="1" dirty="0"/>
            </a:b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9F76CD-3C97-4E97-A912-8E0066D71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load hospital; </a:t>
            </a:r>
          </a:p>
          <a:p>
            <a:pPr marL="0" indent="0">
              <a:buNone/>
            </a:pPr>
            <a:r>
              <a:rPr lang="en-US" dirty="0"/>
              <a:t>X = [</a:t>
            </a:r>
            <a:r>
              <a:rPr lang="en-US" dirty="0" err="1"/>
              <a:t>hospital.Age</a:t>
            </a:r>
            <a:r>
              <a:rPr lang="en-US" dirty="0"/>
              <a:t> </a:t>
            </a:r>
            <a:r>
              <a:rPr lang="en-US" dirty="0" err="1"/>
              <a:t>hospital.Weight</a:t>
            </a:r>
            <a:r>
              <a:rPr lang="en-US" dirty="0"/>
              <a:t> </a:t>
            </a:r>
            <a:r>
              <a:rPr lang="en-US" dirty="0" err="1"/>
              <a:t>hospital.Smoker</a:t>
            </a:r>
            <a:r>
              <a:rPr lang="en-US" dirty="0"/>
              <a:t>]; </a:t>
            </a:r>
          </a:p>
          <a:p>
            <a:pPr marL="0" indent="0">
              <a:buNone/>
            </a:pPr>
            <a:r>
              <a:rPr lang="en-US" dirty="0"/>
              <a:t>Z=[</a:t>
            </a:r>
            <a:r>
              <a:rPr lang="en-US" dirty="0" err="1"/>
              <a:t>hospital.BloodPressure</a:t>
            </a:r>
            <a:r>
              <a:rPr lang="en-US" dirty="0"/>
              <a:t>(:,1)];  % variable </a:t>
            </a:r>
            <a:r>
              <a:rPr lang="en-US" dirty="0" err="1"/>
              <a:t>objetivo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 = [20 162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]; % </a:t>
            </a:r>
            <a:r>
              <a:rPr lang="en-US" dirty="0" err="1"/>
              <a:t>Predecir</a:t>
            </a:r>
            <a:r>
              <a:rPr lang="en-US" dirty="0"/>
              <a:t> tension arterial </a:t>
            </a:r>
            <a:r>
              <a:rPr lang="en-US" dirty="0" err="1"/>
              <a:t>sistólica</a:t>
            </a:r>
            <a:r>
              <a:rPr lang="en-US" dirty="0"/>
              <a:t> de un </a:t>
            </a:r>
            <a:r>
              <a:rPr lang="en-US" b="1" dirty="0" err="1">
                <a:solidFill>
                  <a:srgbClr val="FF0000"/>
                </a:solidFill>
              </a:rPr>
              <a:t>fumador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% </a:t>
            </a:r>
            <a:r>
              <a:rPr lang="en-US" b="1" dirty="0" err="1"/>
              <a:t>Variamos</a:t>
            </a:r>
            <a:r>
              <a:rPr lang="en-US" b="1" dirty="0"/>
              <a:t> el nº de </a:t>
            </a:r>
            <a:r>
              <a:rPr lang="en-US" b="1" dirty="0" err="1"/>
              <a:t>entornos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Idx,D</a:t>
            </a:r>
            <a:r>
              <a:rPr lang="en-US" dirty="0"/>
              <a:t>] = </a:t>
            </a:r>
            <a:r>
              <a:rPr lang="en-US" b="1" dirty="0" err="1">
                <a:solidFill>
                  <a:srgbClr val="FF0000"/>
                </a:solidFill>
              </a:rPr>
              <a:t>knnsearch</a:t>
            </a:r>
            <a:r>
              <a:rPr lang="en-US" dirty="0"/>
              <a:t>(X,Y,'K',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);</a:t>
            </a:r>
            <a:r>
              <a:rPr lang="en-US" b="1" dirty="0">
                <a:solidFill>
                  <a:srgbClr val="FF0000"/>
                </a:solidFill>
              </a:rPr>
              <a:t>mean(Z(</a:t>
            </a:r>
            <a:r>
              <a:rPr lang="en-US" b="1" dirty="0" err="1">
                <a:solidFill>
                  <a:srgbClr val="FF0000"/>
                </a:solidFill>
              </a:rPr>
              <a:t>Idx</a:t>
            </a:r>
            <a:r>
              <a:rPr lang="en-US" b="1" dirty="0">
                <a:solidFill>
                  <a:srgbClr val="FF0000"/>
                </a:solidFill>
              </a:rPr>
              <a:t>) ) </a:t>
            </a:r>
            <a:r>
              <a:rPr lang="en-US" dirty="0"/>
              <a:t>% 128  (el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próximo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Idx,D</a:t>
            </a:r>
            <a:r>
              <a:rPr lang="en-US" dirty="0"/>
              <a:t>] = </a:t>
            </a:r>
            <a:r>
              <a:rPr lang="en-US" dirty="0" err="1"/>
              <a:t>knnsearch</a:t>
            </a:r>
            <a:r>
              <a:rPr lang="en-US" dirty="0"/>
              <a:t>(X,Y,'K',</a:t>
            </a:r>
            <a:r>
              <a:rPr lang="en-US" b="1" dirty="0">
                <a:solidFill>
                  <a:srgbClr val="FF0000"/>
                </a:solidFill>
              </a:rPr>
              <a:t>10</a:t>
            </a:r>
            <a:r>
              <a:rPr lang="en-US" dirty="0"/>
              <a:t>);mean(Z(</a:t>
            </a:r>
            <a:r>
              <a:rPr lang="en-US" dirty="0" err="1"/>
              <a:t>Idx</a:t>
            </a:r>
            <a:r>
              <a:rPr lang="en-US" dirty="0"/>
              <a:t>) )   % 122.5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Idx,D</a:t>
            </a:r>
            <a:r>
              <a:rPr lang="en-US" dirty="0"/>
              <a:t>] = </a:t>
            </a:r>
            <a:r>
              <a:rPr lang="en-US" dirty="0" err="1"/>
              <a:t>knnsearch</a:t>
            </a:r>
            <a:r>
              <a:rPr lang="en-US" dirty="0"/>
              <a:t>(X,Y,'K',</a:t>
            </a:r>
            <a:r>
              <a:rPr lang="en-US" b="1" dirty="0">
                <a:solidFill>
                  <a:srgbClr val="FF0000"/>
                </a:solidFill>
              </a:rPr>
              <a:t>15</a:t>
            </a:r>
            <a:r>
              <a:rPr lang="en-US" dirty="0"/>
              <a:t>);mean(Z(</a:t>
            </a:r>
            <a:r>
              <a:rPr lang="en-US" dirty="0" err="1"/>
              <a:t>Idx</a:t>
            </a:r>
            <a:r>
              <a:rPr lang="en-US" dirty="0"/>
              <a:t>) )   %  121.8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592AAE-1D37-4B6C-8BD8-BA7826E4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045B2E-A89C-4866-99F3-3D7204DC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70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69B7010-B9D8-446E-90BD-F20B10A6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APLICACIÓN AL RATING CREDITICIO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D05027-3F5C-406D-96D0-7DF8EBCBC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¿Debería </a:t>
            </a:r>
            <a:r>
              <a:rPr lang="es-ES" b="1" dirty="0"/>
              <a:t>concederse un crédito </a:t>
            </a:r>
            <a:r>
              <a:rPr lang="es-ES" dirty="0"/>
              <a:t>a un determinado cliente?</a:t>
            </a:r>
          </a:p>
          <a:p>
            <a:endParaRPr lang="es-ES" dirty="0"/>
          </a:p>
          <a:p>
            <a:r>
              <a:rPr lang="es-ES" dirty="0"/>
              <a:t>Gente de </a:t>
            </a:r>
            <a:r>
              <a:rPr lang="es-ES" b="1" dirty="0"/>
              <a:t>características financieras similares </a:t>
            </a:r>
            <a:r>
              <a:rPr lang="es-ES" dirty="0"/>
              <a:t>deberían tener rating crediticio similar.</a:t>
            </a:r>
          </a:p>
          <a:p>
            <a:endParaRPr lang="es-ES" dirty="0"/>
          </a:p>
          <a:p>
            <a:r>
              <a:rPr lang="es-ES" b="1" dirty="0"/>
              <a:t>Predecir el rating de un nuevo cliente </a:t>
            </a:r>
            <a:r>
              <a:rPr lang="es-ES" dirty="0"/>
              <a:t>buscando en la base de datos individuos similares. </a:t>
            </a:r>
          </a:p>
          <a:p>
            <a:endParaRPr lang="es-ES" dirty="0"/>
          </a:p>
          <a:p>
            <a:r>
              <a:rPr lang="es-ES" dirty="0"/>
              <a:t>¿</a:t>
            </a:r>
            <a:r>
              <a:rPr lang="es-ES" b="1" dirty="0"/>
              <a:t>Está próximo el cliente a otros con impago</a:t>
            </a:r>
            <a:r>
              <a:rPr lang="es-ES" dirty="0"/>
              <a:t>?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F3327A1-87EF-4E23-AAF3-F91623C4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AD66E14-DAB2-4249-A894-EF0F2809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B186-A0F0-4D2E-A79A-AFB70C1FD22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731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11175</TotalTime>
  <Words>4154</Words>
  <Application>Microsoft Office PowerPoint</Application>
  <PresentationFormat>Panorámica</PresentationFormat>
  <Paragraphs>503</Paragraphs>
  <Slides>38</Slides>
  <Notes>33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Tema de Office</vt:lpstr>
      <vt:lpstr>Equation</vt:lpstr>
      <vt:lpstr>MathType 6.0 Equation</vt:lpstr>
      <vt:lpstr>CAPÍTULO 8 NEAREST NEIGHBORS</vt:lpstr>
      <vt:lpstr>MODELO LINEAL DE CLASIFICACIÓN</vt:lpstr>
      <vt:lpstr>MÉTODO k-NEARST NEIGHBOR</vt:lpstr>
      <vt:lpstr>MÉTODO k-NEAREST NEIGHBOR</vt:lpstr>
      <vt:lpstr>k-NEAREST NEIGHBOR EN MATLAB</vt:lpstr>
      <vt:lpstr>PACIENTES MÁS PARECIDOS DE ACUERDO A EDAD Y PESO </vt:lpstr>
      <vt:lpstr>EL MÁS PARECIDOS A VARIOS PACIENTES  </vt:lpstr>
      <vt:lpstr>  PREDICCIÓN PRESIÓN ARTERIAL SISTÓLICA PACIENTE: [EDAD,PESO, FUMADOR]=[20 162 1]   </vt:lpstr>
      <vt:lpstr>APLICACIÓN AL RATING CREDITICIO</vt:lpstr>
      <vt:lpstr>CAOS DETERMINISTA</vt:lpstr>
      <vt:lpstr>ECUACIÓN LOGÍSTICA x=[]; x(1)=pi/4; for i=1:200 x(i+1)=4*x(i)*(1-x(i)); end, plot(x) plot(x(1:end-1),x(2:end),'.')</vt:lpstr>
      <vt:lpstr>TENT MAP</vt:lpstr>
      <vt:lpstr>ATRACTOR DE LORENZ</vt:lpstr>
      <vt:lpstr>RECONSTRUCCIÓN DE ESPACIOS DE FASE TEOREMA DE TAKENS</vt:lpstr>
      <vt:lpstr>PUNTOS PRÓXIMOS EN UN ESPACIO DE FASE</vt:lpstr>
      <vt:lpstr>PREDICCIÓN DE T+h</vt:lpstr>
      <vt:lpstr>PREDICCIÓN DE LA LOGÍSTICA CAÓTICA</vt:lpstr>
      <vt:lpstr>PREDICCIÓN DE LA LOGÍSTICA CAÓTICA (2)</vt:lpstr>
      <vt:lpstr>PREDICCIÓN DE LA LOGÍSTICA CAÓTICA (3) MODELOS ALTERNATIVOS</vt:lpstr>
      <vt:lpstr>PREDICCIÓN COTIZACIONES IBERDROLA</vt:lpstr>
      <vt:lpstr>PREDICCIÓN COTIZACIONES IBERDROLA (2)</vt:lpstr>
      <vt:lpstr>PREDICCIÓN DE IBERDROLA (3) MODELOS ALTERNATIVOS</vt:lpstr>
      <vt:lpstr>PREDICCIÓN COTIZACIONES IBERDROLA (4) OTRAS MEDIDAS DE DISTANCIA</vt:lpstr>
      <vt:lpstr>Combining nearest neighbor predictions and model-based predictions of realized variance: Does it pay? </vt:lpstr>
      <vt:lpstr>Presentación de PowerPoint</vt:lpstr>
      <vt:lpstr>REALIZED VOLATILITY (VOLATILIDAD REALIZADA):  BIG DATA DE OBSERVACIONES INTRA DÍA</vt:lpstr>
      <vt:lpstr>VARIANZA REALIZADA DIARIA ÍNDICE SP100</vt:lpstr>
      <vt:lpstr>COMPETICIÓN PARA PREDECIR LA VOLATILIDAD REALIZADA</vt:lpstr>
      <vt:lpstr>MODELOS ARFIMA</vt:lpstr>
      <vt:lpstr>MARKOV SWITCHING MODELS</vt:lpstr>
      <vt:lpstr>OTROS MODELOS COMPETIDORES</vt:lpstr>
      <vt:lpstr>COMBINACIÓN DE PREDICCIONES DE MODELOS DE MEMORIA LARGA Y NN</vt:lpstr>
      <vt:lpstr>EVALUACIÓN ESTADÍSTICA DE LAS PREDICCIONES</vt:lpstr>
      <vt:lpstr>EVALUACIÓN ECONÓMICA PREDICCIONES</vt:lpstr>
      <vt:lpstr>PRIMAS CALL Y PUT SIMULADAS  MEDIANTE EL ÍNDICE VXO</vt:lpstr>
      <vt:lpstr>TRANSFORMAR PREDICCIONES DE VOLATILIDAD EN SEÑALES DE CONTRATACIÓN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NEAREST NEIGHBORS</dc:title>
  <dc:creator>Fernando Fernandez Rodriguez</dc:creator>
  <cp:lastModifiedBy>Fernando Fernandez Rodriguez</cp:lastModifiedBy>
  <cp:revision>226</cp:revision>
  <cp:lastPrinted>2018-06-22T09:29:48Z</cp:lastPrinted>
  <dcterms:created xsi:type="dcterms:W3CDTF">2018-01-06T13:25:53Z</dcterms:created>
  <dcterms:modified xsi:type="dcterms:W3CDTF">2019-10-24T19:27:35Z</dcterms:modified>
</cp:coreProperties>
</file>