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jpg" ContentType="image/jpeg"/>
  <Default Extension="png" ContentType="image/png"/>
  <Default Extension="rels" ContentType="application/vnd.openxmlformats-package.relationships+xml"/>
  <Default Extension="vml" ContentType="application/vnd.openxmlformats-officedocument.vmlDrawing"/>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69"/>
  </p:notesMasterIdLst>
  <p:handoutMasterIdLst>
    <p:handoutMasterId r:id="rId70"/>
  </p:handoutMasterIdLst>
  <p:sldIdLst>
    <p:sldId id="256" r:id="rId2"/>
    <p:sldId id="258" r:id="rId3"/>
    <p:sldId id="257" r:id="rId4"/>
    <p:sldId id="333" r:id="rId5"/>
    <p:sldId id="334" r:id="rId6"/>
    <p:sldId id="329" r:id="rId7"/>
    <p:sldId id="259" r:id="rId8"/>
    <p:sldId id="317" r:id="rId9"/>
    <p:sldId id="261" r:id="rId10"/>
    <p:sldId id="264" r:id="rId11"/>
    <p:sldId id="263" r:id="rId12"/>
    <p:sldId id="276" r:id="rId13"/>
    <p:sldId id="262" r:id="rId14"/>
    <p:sldId id="274" r:id="rId15"/>
    <p:sldId id="322" r:id="rId16"/>
    <p:sldId id="265" r:id="rId17"/>
    <p:sldId id="328" r:id="rId18"/>
    <p:sldId id="266" r:id="rId19"/>
    <p:sldId id="267" r:id="rId20"/>
    <p:sldId id="449" r:id="rId21"/>
    <p:sldId id="340" r:id="rId22"/>
    <p:sldId id="315" r:id="rId23"/>
    <p:sldId id="316" r:id="rId24"/>
    <p:sldId id="275" r:id="rId25"/>
    <p:sldId id="268" r:id="rId26"/>
    <p:sldId id="269" r:id="rId27"/>
    <p:sldId id="304" r:id="rId28"/>
    <p:sldId id="311" r:id="rId29"/>
    <p:sldId id="327" r:id="rId30"/>
    <p:sldId id="303" r:id="rId31"/>
    <p:sldId id="305" r:id="rId32"/>
    <p:sldId id="306" r:id="rId33"/>
    <p:sldId id="307" r:id="rId34"/>
    <p:sldId id="308" r:id="rId35"/>
    <p:sldId id="310" r:id="rId36"/>
    <p:sldId id="309" r:id="rId37"/>
    <p:sldId id="312" r:id="rId38"/>
    <p:sldId id="314" r:id="rId39"/>
    <p:sldId id="296" r:id="rId40"/>
    <p:sldId id="299" r:id="rId41"/>
    <p:sldId id="298" r:id="rId42"/>
    <p:sldId id="335" r:id="rId43"/>
    <p:sldId id="324" r:id="rId44"/>
    <p:sldId id="325" r:id="rId45"/>
    <p:sldId id="326" r:id="rId46"/>
    <p:sldId id="270" r:id="rId47"/>
    <p:sldId id="300" r:id="rId48"/>
    <p:sldId id="272" r:id="rId49"/>
    <p:sldId id="278" r:id="rId50"/>
    <p:sldId id="331" r:id="rId51"/>
    <p:sldId id="293" r:id="rId52"/>
    <p:sldId id="323" r:id="rId53"/>
    <p:sldId id="336" r:id="rId54"/>
    <p:sldId id="271" r:id="rId55"/>
    <p:sldId id="279" r:id="rId56"/>
    <p:sldId id="286" r:id="rId57"/>
    <p:sldId id="285" r:id="rId58"/>
    <p:sldId id="332" r:id="rId59"/>
    <p:sldId id="281" r:id="rId60"/>
    <p:sldId id="337" r:id="rId61"/>
    <p:sldId id="280" r:id="rId62"/>
    <p:sldId id="338" r:id="rId63"/>
    <p:sldId id="290" r:id="rId64"/>
    <p:sldId id="283" r:id="rId65"/>
    <p:sldId id="282" r:id="rId66"/>
    <p:sldId id="284" r:id="rId67"/>
    <p:sldId id="339" r:id="rId68"/>
  </p:sldIdLst>
  <p:sldSz cx="12192000" cy="6858000"/>
  <p:notesSz cx="6797675" cy="9926638"/>
  <p:defaultTex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Fernando Fernandez Rodriguez" initials="FFR" lastIdx="1" clrIdx="0"/>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FFFFEB"/>
    <a:srgbClr val="FFFFD1"/>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8995" autoAdjust="0"/>
    <p:restoredTop sz="63885" autoAdjust="0"/>
  </p:normalViewPr>
  <p:slideViewPr>
    <p:cSldViewPr snapToGrid="0">
      <p:cViewPr varScale="1">
        <p:scale>
          <a:sx n="59" d="100"/>
          <a:sy n="59" d="100"/>
        </p:scale>
        <p:origin x="804" y="72"/>
      </p:cViewPr>
      <p:guideLst>
        <p:guide orient="horz" pos="2160"/>
        <p:guide pos="3840"/>
      </p:guideLst>
    </p:cSldViewPr>
  </p:slideViewPr>
  <p:notesTextViewPr>
    <p:cViewPr>
      <p:scale>
        <a:sx n="1" d="1"/>
        <a:sy n="1" d="1"/>
      </p:scale>
      <p:origin x="0" y="0"/>
    </p:cViewPr>
  </p:notesTextViewPr>
  <p:sorterViewPr>
    <p:cViewPr varScale="1">
      <p:scale>
        <a:sx n="100" d="100"/>
        <a:sy n="100" d="100"/>
      </p:scale>
      <p:origin x="0" y="-7116"/>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 Type="http://schemas.openxmlformats.org/officeDocument/2006/relationships/slide" Target="slides/slide6.xml"/><Relationship Id="rId71" Type="http://schemas.openxmlformats.org/officeDocument/2006/relationships/commentAuthors" Target="commentAuthors.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presProps" Target="pres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handoutMaster" Target="handoutMasters/handoutMaster1.xml"/><Relationship Id="rId75"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s>
</file>

<file path=ppt/drawings/_rels/vmlDrawing1.vml.rels><?xml version="1.0" encoding="UTF-8" standalone="yes"?>
<Relationships xmlns="http://schemas.openxmlformats.org/package/2006/relationships"><Relationship Id="rId2" Type="http://schemas.openxmlformats.org/officeDocument/2006/relationships/image" Target="../media/image11.wmf"/><Relationship Id="rId1" Type="http://schemas.openxmlformats.org/officeDocument/2006/relationships/image" Target="../media/image10.wmf"/></Relationships>
</file>

<file path=ppt/drawings/_rels/vmlDrawing10.vml.rels><?xml version="1.0" encoding="UTF-8" standalone="yes"?>
<Relationships xmlns="http://schemas.openxmlformats.org/package/2006/relationships"><Relationship Id="rId3" Type="http://schemas.openxmlformats.org/officeDocument/2006/relationships/image" Target="../media/image40.wmf"/><Relationship Id="rId2" Type="http://schemas.openxmlformats.org/officeDocument/2006/relationships/image" Target="../media/image39.wmf"/><Relationship Id="rId1" Type="http://schemas.openxmlformats.org/officeDocument/2006/relationships/image" Target="../media/image38.wmf"/></Relationships>
</file>

<file path=ppt/drawings/_rels/vmlDrawing11.vml.rels><?xml version="1.0" encoding="UTF-8" standalone="yes"?>
<Relationships xmlns="http://schemas.openxmlformats.org/package/2006/relationships"><Relationship Id="rId2" Type="http://schemas.openxmlformats.org/officeDocument/2006/relationships/image" Target="../media/image42.wmf"/><Relationship Id="rId1" Type="http://schemas.openxmlformats.org/officeDocument/2006/relationships/image" Target="../media/image41.wmf"/></Relationships>
</file>

<file path=ppt/drawings/_rels/vmlDrawing12.vml.rels><?xml version="1.0" encoding="UTF-8" standalone="yes"?>
<Relationships xmlns="http://schemas.openxmlformats.org/package/2006/relationships"><Relationship Id="rId3" Type="http://schemas.openxmlformats.org/officeDocument/2006/relationships/image" Target="../media/image45.wmf"/><Relationship Id="rId2" Type="http://schemas.openxmlformats.org/officeDocument/2006/relationships/image" Target="../media/image44.wmf"/><Relationship Id="rId1" Type="http://schemas.openxmlformats.org/officeDocument/2006/relationships/image" Target="../media/image43.wmf"/><Relationship Id="rId4" Type="http://schemas.openxmlformats.org/officeDocument/2006/relationships/image" Target="../media/image46.wmf"/></Relationships>
</file>

<file path=ppt/drawings/_rels/vmlDrawing13.vml.rels><?xml version="1.0" encoding="UTF-8" standalone="yes"?>
<Relationships xmlns="http://schemas.openxmlformats.org/package/2006/relationships"><Relationship Id="rId1" Type="http://schemas.openxmlformats.org/officeDocument/2006/relationships/image" Target="../media/image63.wmf"/></Relationships>
</file>

<file path=ppt/drawings/_rels/vmlDrawing14.vml.rels><?xml version="1.0" encoding="UTF-8" standalone="yes"?>
<Relationships xmlns="http://schemas.openxmlformats.org/package/2006/relationships"><Relationship Id="rId1" Type="http://schemas.openxmlformats.org/officeDocument/2006/relationships/image" Target="../media/image66.wmf"/></Relationships>
</file>

<file path=ppt/drawings/_rels/vmlDrawing15.vml.rels><?xml version="1.0" encoding="UTF-8" standalone="yes"?>
<Relationships xmlns="http://schemas.openxmlformats.org/package/2006/relationships"><Relationship Id="rId1" Type="http://schemas.openxmlformats.org/officeDocument/2006/relationships/image" Target="../media/image69.wmf"/></Relationships>
</file>

<file path=ppt/drawings/_rels/vmlDrawing16.vml.rels><?xml version="1.0" encoding="UTF-8" standalone="yes"?>
<Relationships xmlns="http://schemas.openxmlformats.org/package/2006/relationships"><Relationship Id="rId3" Type="http://schemas.openxmlformats.org/officeDocument/2006/relationships/image" Target="../media/image73.wmf"/><Relationship Id="rId2" Type="http://schemas.openxmlformats.org/officeDocument/2006/relationships/image" Target="../media/image72.wmf"/><Relationship Id="rId1" Type="http://schemas.openxmlformats.org/officeDocument/2006/relationships/image" Target="../media/image71.wmf"/></Relationships>
</file>

<file path=ppt/drawings/_rels/vmlDrawing17.vml.rels><?xml version="1.0" encoding="UTF-8" standalone="yes"?>
<Relationships xmlns="http://schemas.openxmlformats.org/package/2006/relationships"><Relationship Id="rId3" Type="http://schemas.openxmlformats.org/officeDocument/2006/relationships/image" Target="../media/image77.wmf"/><Relationship Id="rId2" Type="http://schemas.openxmlformats.org/officeDocument/2006/relationships/image" Target="../media/image76.wmf"/><Relationship Id="rId1" Type="http://schemas.openxmlformats.org/officeDocument/2006/relationships/image" Target="../media/image75.wmf"/></Relationships>
</file>

<file path=ppt/drawings/_rels/vmlDrawing18.vml.rels><?xml version="1.0" encoding="UTF-8" standalone="yes"?>
<Relationships xmlns="http://schemas.openxmlformats.org/package/2006/relationships"><Relationship Id="rId1" Type="http://schemas.openxmlformats.org/officeDocument/2006/relationships/image" Target="../media/image78.wmf"/></Relationships>
</file>

<file path=ppt/drawings/_rels/vmlDrawing19.vml.rels><?xml version="1.0" encoding="UTF-8" standalone="yes"?>
<Relationships xmlns="http://schemas.openxmlformats.org/package/2006/relationships"><Relationship Id="rId1" Type="http://schemas.openxmlformats.org/officeDocument/2006/relationships/image" Target="../media/image80.wmf"/></Relationships>
</file>

<file path=ppt/drawings/_rels/vmlDrawing2.vml.rels><?xml version="1.0" encoding="UTF-8" standalone="yes"?>
<Relationships xmlns="http://schemas.openxmlformats.org/package/2006/relationships"><Relationship Id="rId2" Type="http://schemas.openxmlformats.org/officeDocument/2006/relationships/image" Target="../media/image13.wmf"/><Relationship Id="rId1" Type="http://schemas.openxmlformats.org/officeDocument/2006/relationships/image" Target="../media/image12.wmf"/></Relationships>
</file>

<file path=ppt/drawings/_rels/vmlDrawing20.vml.rels><?xml version="1.0" encoding="UTF-8" standalone="yes"?>
<Relationships xmlns="http://schemas.openxmlformats.org/package/2006/relationships"><Relationship Id="rId1" Type="http://schemas.openxmlformats.org/officeDocument/2006/relationships/image" Target="../media/image84.wmf"/></Relationships>
</file>

<file path=ppt/drawings/_rels/vmlDrawing21.vml.rels><?xml version="1.0" encoding="UTF-8" standalone="yes"?>
<Relationships xmlns="http://schemas.openxmlformats.org/package/2006/relationships"><Relationship Id="rId2" Type="http://schemas.openxmlformats.org/officeDocument/2006/relationships/image" Target="../media/image88.wmf"/><Relationship Id="rId1" Type="http://schemas.openxmlformats.org/officeDocument/2006/relationships/image" Target="../media/image87.wmf"/></Relationships>
</file>

<file path=ppt/drawings/_rels/vmlDrawing3.vml.rels><?xml version="1.0" encoding="UTF-8" standalone="yes"?>
<Relationships xmlns="http://schemas.openxmlformats.org/package/2006/relationships"><Relationship Id="rId3" Type="http://schemas.openxmlformats.org/officeDocument/2006/relationships/image" Target="../media/image18.wmf"/><Relationship Id="rId2" Type="http://schemas.openxmlformats.org/officeDocument/2006/relationships/image" Target="../media/image17.wmf"/><Relationship Id="rId1" Type="http://schemas.openxmlformats.org/officeDocument/2006/relationships/image" Target="../media/image16.wmf"/><Relationship Id="rId5" Type="http://schemas.openxmlformats.org/officeDocument/2006/relationships/image" Target="../media/image20.wmf"/><Relationship Id="rId4" Type="http://schemas.openxmlformats.org/officeDocument/2006/relationships/image" Target="../media/image19.wmf"/></Relationships>
</file>

<file path=ppt/drawings/_rels/vmlDrawing4.vml.rels><?xml version="1.0" encoding="UTF-8" standalone="yes"?>
<Relationships xmlns="http://schemas.openxmlformats.org/package/2006/relationships"><Relationship Id="rId3" Type="http://schemas.openxmlformats.org/officeDocument/2006/relationships/image" Target="../media/image23.wmf"/><Relationship Id="rId2" Type="http://schemas.openxmlformats.org/officeDocument/2006/relationships/image" Target="../media/image22.wmf"/><Relationship Id="rId1" Type="http://schemas.openxmlformats.org/officeDocument/2006/relationships/image" Target="../media/image21.w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24.wmf"/></Relationships>
</file>

<file path=ppt/drawings/_rels/vmlDrawing6.vml.rels><?xml version="1.0" encoding="UTF-8" standalone="yes"?>
<Relationships xmlns="http://schemas.openxmlformats.org/package/2006/relationships"><Relationship Id="rId3" Type="http://schemas.openxmlformats.org/officeDocument/2006/relationships/image" Target="../media/image27.wmf"/><Relationship Id="rId2" Type="http://schemas.openxmlformats.org/officeDocument/2006/relationships/image" Target="../media/image26.wmf"/><Relationship Id="rId1" Type="http://schemas.openxmlformats.org/officeDocument/2006/relationships/image" Target="../media/image25.wmf"/></Relationships>
</file>

<file path=ppt/drawings/_rels/vmlDrawing7.vml.rels><?xml version="1.0" encoding="UTF-8" standalone="yes"?>
<Relationships xmlns="http://schemas.openxmlformats.org/package/2006/relationships"><Relationship Id="rId3" Type="http://schemas.openxmlformats.org/officeDocument/2006/relationships/image" Target="../media/image31.wmf"/><Relationship Id="rId2" Type="http://schemas.openxmlformats.org/officeDocument/2006/relationships/image" Target="../media/image30.wmf"/><Relationship Id="rId1" Type="http://schemas.openxmlformats.org/officeDocument/2006/relationships/image" Target="../media/image29.wmf"/><Relationship Id="rId4" Type="http://schemas.openxmlformats.org/officeDocument/2006/relationships/image" Target="../media/image32.wmf"/></Relationships>
</file>

<file path=ppt/drawings/_rels/vmlDrawing8.vml.rels><?xml version="1.0" encoding="UTF-8" standalone="yes"?>
<Relationships xmlns="http://schemas.openxmlformats.org/package/2006/relationships"><Relationship Id="rId1" Type="http://schemas.openxmlformats.org/officeDocument/2006/relationships/image" Target="../media/image33.wmf"/></Relationships>
</file>

<file path=ppt/drawings/_rels/vmlDrawing9.vml.rels><?xml version="1.0" encoding="UTF-8" standalone="yes"?>
<Relationships xmlns="http://schemas.openxmlformats.org/package/2006/relationships"><Relationship Id="rId2" Type="http://schemas.openxmlformats.org/officeDocument/2006/relationships/image" Target="../media/image37.wmf"/><Relationship Id="rId1" Type="http://schemas.openxmlformats.org/officeDocument/2006/relationships/image" Target="../media/image36.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0" y="0"/>
            <a:ext cx="2945659" cy="496332"/>
          </a:xfrm>
          <a:prstGeom prst="rect">
            <a:avLst/>
          </a:prstGeom>
        </p:spPr>
        <p:txBody>
          <a:bodyPr vert="horz" lIns="91440" tIns="45720" rIns="91440" bIns="45720" rtlCol="0"/>
          <a:lstStyle>
            <a:lvl1pPr algn="l">
              <a:defRPr sz="1200"/>
            </a:lvl1pPr>
          </a:lstStyle>
          <a:p>
            <a:endParaRPr lang="es-ES"/>
          </a:p>
        </p:txBody>
      </p:sp>
      <p:sp>
        <p:nvSpPr>
          <p:cNvPr id="3" name="2 Marcador de fecha"/>
          <p:cNvSpPr>
            <a:spLocks noGrp="1"/>
          </p:cNvSpPr>
          <p:nvPr>
            <p:ph type="dt" sz="quarter" idx="1"/>
          </p:nvPr>
        </p:nvSpPr>
        <p:spPr>
          <a:xfrm>
            <a:off x="3850443" y="0"/>
            <a:ext cx="2945659" cy="496332"/>
          </a:xfrm>
          <a:prstGeom prst="rect">
            <a:avLst/>
          </a:prstGeom>
        </p:spPr>
        <p:txBody>
          <a:bodyPr vert="horz" lIns="91440" tIns="45720" rIns="91440" bIns="45720" rtlCol="0"/>
          <a:lstStyle>
            <a:lvl1pPr algn="r">
              <a:defRPr sz="1200"/>
            </a:lvl1pPr>
          </a:lstStyle>
          <a:p>
            <a:fld id="{9DD97D69-E0A1-4F10-ABB6-7F16FCE53463}" type="datetimeFigureOut">
              <a:rPr lang="es-ES" smtClean="0"/>
              <a:t>24/10/2019</a:t>
            </a:fld>
            <a:endParaRPr lang="es-ES"/>
          </a:p>
        </p:txBody>
      </p:sp>
      <p:sp>
        <p:nvSpPr>
          <p:cNvPr id="4" name="3 Marcador de pie de página"/>
          <p:cNvSpPr>
            <a:spLocks noGrp="1"/>
          </p:cNvSpPr>
          <p:nvPr>
            <p:ph type="ftr" sz="quarter" idx="2"/>
          </p:nvPr>
        </p:nvSpPr>
        <p:spPr>
          <a:xfrm>
            <a:off x="0" y="9428583"/>
            <a:ext cx="2945659" cy="496332"/>
          </a:xfrm>
          <a:prstGeom prst="rect">
            <a:avLst/>
          </a:prstGeom>
        </p:spPr>
        <p:txBody>
          <a:bodyPr vert="horz" lIns="91440" tIns="45720" rIns="91440" bIns="45720" rtlCol="0" anchor="b"/>
          <a:lstStyle>
            <a:lvl1pPr algn="l">
              <a:defRPr sz="1200"/>
            </a:lvl1pPr>
          </a:lstStyle>
          <a:p>
            <a:endParaRPr lang="es-ES"/>
          </a:p>
        </p:txBody>
      </p:sp>
      <p:sp>
        <p:nvSpPr>
          <p:cNvPr id="5" name="4 Marcador de número de diapositiva"/>
          <p:cNvSpPr>
            <a:spLocks noGrp="1"/>
          </p:cNvSpPr>
          <p:nvPr>
            <p:ph type="sldNum" sz="quarter" idx="3"/>
          </p:nvPr>
        </p:nvSpPr>
        <p:spPr>
          <a:xfrm>
            <a:off x="3850443" y="9428583"/>
            <a:ext cx="2945659" cy="496332"/>
          </a:xfrm>
          <a:prstGeom prst="rect">
            <a:avLst/>
          </a:prstGeom>
        </p:spPr>
        <p:txBody>
          <a:bodyPr vert="horz" lIns="91440" tIns="45720" rIns="91440" bIns="45720" rtlCol="0" anchor="b"/>
          <a:lstStyle>
            <a:lvl1pPr algn="r">
              <a:defRPr sz="1200"/>
            </a:lvl1pPr>
          </a:lstStyle>
          <a:p>
            <a:fld id="{862CA7F3-64C4-4D08-A1B5-B735343F9734}" type="slidenum">
              <a:rPr lang="es-ES" smtClean="0"/>
              <a:t>‹Nº›</a:t>
            </a:fld>
            <a:endParaRPr lang="es-ES"/>
          </a:p>
        </p:txBody>
      </p:sp>
    </p:spTree>
    <p:extLst>
      <p:ext uri="{BB962C8B-B14F-4D97-AF65-F5344CB8AC3E}">
        <p14:creationId xmlns:p14="http://schemas.microsoft.com/office/powerpoint/2010/main" val="352369805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45659" cy="498056"/>
          </a:xfrm>
          <a:prstGeom prst="rect">
            <a:avLst/>
          </a:prstGeom>
        </p:spPr>
        <p:txBody>
          <a:bodyPr vert="horz" lIns="91440" tIns="45720" rIns="91440" bIns="45720" rtlCol="0"/>
          <a:lstStyle>
            <a:lvl1pPr algn="l">
              <a:defRPr sz="1200"/>
            </a:lvl1pPr>
          </a:lstStyle>
          <a:p>
            <a:endParaRPr lang="es-ES"/>
          </a:p>
        </p:txBody>
      </p:sp>
      <p:sp>
        <p:nvSpPr>
          <p:cNvPr id="3" name="Marcador de fecha 2"/>
          <p:cNvSpPr>
            <a:spLocks noGrp="1"/>
          </p:cNvSpPr>
          <p:nvPr>
            <p:ph type="dt" idx="1"/>
          </p:nvPr>
        </p:nvSpPr>
        <p:spPr>
          <a:xfrm>
            <a:off x="3850443" y="0"/>
            <a:ext cx="2945659" cy="498056"/>
          </a:xfrm>
          <a:prstGeom prst="rect">
            <a:avLst/>
          </a:prstGeom>
        </p:spPr>
        <p:txBody>
          <a:bodyPr vert="horz" lIns="91440" tIns="45720" rIns="91440" bIns="45720" rtlCol="0"/>
          <a:lstStyle>
            <a:lvl1pPr algn="r">
              <a:defRPr sz="1200"/>
            </a:lvl1pPr>
          </a:lstStyle>
          <a:p>
            <a:fld id="{DA315662-C401-4091-9BE2-DB62459D4CB8}" type="datetimeFigureOut">
              <a:rPr lang="es-ES" smtClean="0"/>
              <a:t>24/10/2019</a:t>
            </a:fld>
            <a:endParaRPr lang="es-ES"/>
          </a:p>
        </p:txBody>
      </p:sp>
      <p:sp>
        <p:nvSpPr>
          <p:cNvPr id="4" name="Marcador de imagen de diapositiva 3"/>
          <p:cNvSpPr>
            <a:spLocks noGrp="1" noRot="1" noChangeAspect="1"/>
          </p:cNvSpPr>
          <p:nvPr>
            <p:ph type="sldImg" idx="2"/>
          </p:nvPr>
        </p:nvSpPr>
        <p:spPr>
          <a:xfrm>
            <a:off x="422275" y="1241425"/>
            <a:ext cx="5953125" cy="3349625"/>
          </a:xfrm>
          <a:prstGeom prst="rect">
            <a:avLst/>
          </a:prstGeom>
          <a:noFill/>
          <a:ln w="12700">
            <a:solidFill>
              <a:prstClr val="black"/>
            </a:solidFill>
          </a:ln>
        </p:spPr>
        <p:txBody>
          <a:bodyPr vert="horz" lIns="91440" tIns="45720" rIns="91440" bIns="45720" rtlCol="0" anchor="ctr"/>
          <a:lstStyle/>
          <a:p>
            <a:endParaRPr lang="es-ES"/>
          </a:p>
        </p:txBody>
      </p:sp>
      <p:sp>
        <p:nvSpPr>
          <p:cNvPr id="5" name="Marcador de notas 4"/>
          <p:cNvSpPr>
            <a:spLocks noGrp="1"/>
          </p:cNvSpPr>
          <p:nvPr>
            <p:ph type="body" sz="quarter" idx="3"/>
          </p:nvPr>
        </p:nvSpPr>
        <p:spPr>
          <a:xfrm>
            <a:off x="679768" y="4777194"/>
            <a:ext cx="5438140" cy="3908614"/>
          </a:xfrm>
          <a:prstGeom prst="rect">
            <a:avLst/>
          </a:prstGeom>
        </p:spPr>
        <p:txBody>
          <a:bodyPr vert="horz" lIns="91440" tIns="45720" rIns="91440" bIns="45720" rtlCol="0"/>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6" name="Marcador de pie de página 5"/>
          <p:cNvSpPr>
            <a:spLocks noGrp="1"/>
          </p:cNvSpPr>
          <p:nvPr>
            <p:ph type="ftr" sz="quarter" idx="4"/>
          </p:nvPr>
        </p:nvSpPr>
        <p:spPr>
          <a:xfrm>
            <a:off x="0" y="9428584"/>
            <a:ext cx="2945659" cy="498055"/>
          </a:xfrm>
          <a:prstGeom prst="rect">
            <a:avLst/>
          </a:prstGeom>
        </p:spPr>
        <p:txBody>
          <a:bodyPr vert="horz" lIns="91440" tIns="45720" rIns="91440" bIns="45720" rtlCol="0" anchor="b"/>
          <a:lstStyle>
            <a:lvl1pPr algn="l">
              <a:defRPr sz="1200"/>
            </a:lvl1pPr>
          </a:lstStyle>
          <a:p>
            <a:endParaRPr lang="es-ES"/>
          </a:p>
        </p:txBody>
      </p:sp>
      <p:sp>
        <p:nvSpPr>
          <p:cNvPr id="7" name="Marcador de número de diapositiva 6"/>
          <p:cNvSpPr>
            <a:spLocks noGrp="1"/>
          </p:cNvSpPr>
          <p:nvPr>
            <p:ph type="sldNum" sz="quarter" idx="5"/>
          </p:nvPr>
        </p:nvSpPr>
        <p:spPr>
          <a:xfrm>
            <a:off x="3850443" y="9428584"/>
            <a:ext cx="2945659" cy="498055"/>
          </a:xfrm>
          <a:prstGeom prst="rect">
            <a:avLst/>
          </a:prstGeom>
        </p:spPr>
        <p:txBody>
          <a:bodyPr vert="horz" lIns="91440" tIns="45720" rIns="91440" bIns="45720" rtlCol="0" anchor="b"/>
          <a:lstStyle>
            <a:lvl1pPr algn="r">
              <a:defRPr sz="1200"/>
            </a:lvl1pPr>
          </a:lstStyle>
          <a:p>
            <a:fld id="{6DDABA84-788C-4947-8020-0A73A5000E08}" type="slidenum">
              <a:rPr lang="es-ES" smtClean="0"/>
              <a:t>‹Nº›</a:t>
            </a:fld>
            <a:endParaRPr lang="es-ES"/>
          </a:p>
        </p:txBody>
      </p:sp>
    </p:spTree>
    <p:extLst>
      <p:ext uri="{BB962C8B-B14F-4D97-AF65-F5344CB8AC3E}">
        <p14:creationId xmlns:p14="http://schemas.microsoft.com/office/powerpoint/2010/main" val="425980613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3" Type="http://schemas.openxmlformats.org/officeDocument/2006/relationships/hyperlink" Target="https://es.wikipedia.org/wiki/Algoritmo_de_b%C3%BAsqueda" TargetMode="External"/><Relationship Id="rId2" Type="http://schemas.openxmlformats.org/officeDocument/2006/relationships/slide" Target="../slides/slide16.xml"/><Relationship Id="rId1" Type="http://schemas.openxmlformats.org/officeDocument/2006/relationships/notesMaster" Target="../notesMasters/notesMaster1.xml"/><Relationship Id="rId4" Type="http://schemas.openxmlformats.org/officeDocument/2006/relationships/hyperlink" Target="https://es.wikipedia.org/wiki/Heur%C3%ADstica" TargetMode="Externa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3" Type="http://schemas.openxmlformats.org/officeDocument/2006/relationships/hyperlink" Target="http://www.investorguide.com/definicion/activos.html" TargetMode="External"/><Relationship Id="rId2" Type="http://schemas.openxmlformats.org/officeDocument/2006/relationships/slide" Target="../slides/slide4.xml"/><Relationship Id="rId1" Type="http://schemas.openxmlformats.org/officeDocument/2006/relationships/notesMaster" Target="../notesMasters/notesMaster1.xml"/><Relationship Id="rId4" Type="http://schemas.openxmlformats.org/officeDocument/2006/relationships/hyperlink" Target="http://www.investorguide.com/definition/balance.html" TargetMode="Externa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3" Type="http://schemas.openxmlformats.org/officeDocument/2006/relationships/hyperlink" Target="http://www.investorguide.com/definicion/activos.html" TargetMode="External"/><Relationship Id="rId2" Type="http://schemas.openxmlformats.org/officeDocument/2006/relationships/slide" Target="../slides/slide52.xml"/><Relationship Id="rId1" Type="http://schemas.openxmlformats.org/officeDocument/2006/relationships/notesMaster" Target="../notesMasters/notesMaster1.xml"/><Relationship Id="rId4" Type="http://schemas.openxmlformats.org/officeDocument/2006/relationships/hyperlink" Target="http://www.investorguide.com/definition/balance.html" TargetMode="External"/></Relationships>
</file>

<file path=ppt/notesSlides/_rels/notesSlide49.xml.rels><?xml version="1.0" encoding="UTF-8" standalone="yes"?>
<Relationships xmlns="http://schemas.openxmlformats.org/package/2006/relationships"><Relationship Id="rId3" Type="http://schemas.openxmlformats.org/officeDocument/2006/relationships/hyperlink" Target="http://www.investorguide.com/definicion/activos.html" TargetMode="External"/><Relationship Id="rId2" Type="http://schemas.openxmlformats.org/officeDocument/2006/relationships/slide" Target="../slides/slide53.xml"/><Relationship Id="rId1" Type="http://schemas.openxmlformats.org/officeDocument/2006/relationships/notesMaster" Target="../notesMasters/notesMaster1.xml"/><Relationship Id="rId4" Type="http://schemas.openxmlformats.org/officeDocument/2006/relationships/hyperlink" Target="http://www.investorguide.com/definition/balance.html" TargetMode="Externa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3" Type="http://schemas.openxmlformats.org/officeDocument/2006/relationships/hyperlink" Target="https://es.wikipedia.org/wiki/Algoritmo" TargetMode="External"/><Relationship Id="rId7" Type="http://schemas.openxmlformats.org/officeDocument/2006/relationships/hyperlink" Target="https://es.wikipedia.org/wiki/An%C3%A1lisis_de_la_regresi%C3%B3n" TargetMode="External"/><Relationship Id="rId2" Type="http://schemas.openxmlformats.org/officeDocument/2006/relationships/slide" Target="../slides/slide54.xml"/><Relationship Id="rId1" Type="http://schemas.openxmlformats.org/officeDocument/2006/relationships/notesMaster" Target="../notesMasters/notesMaster1.xml"/><Relationship Id="rId6" Type="http://schemas.openxmlformats.org/officeDocument/2006/relationships/hyperlink" Target="https://es.wikipedia.org/wiki/Clasificaci%C3%B3n_estad%C3%ADstica" TargetMode="External"/><Relationship Id="rId5" Type="http://schemas.openxmlformats.org/officeDocument/2006/relationships/hyperlink" Target="https://es.wikipedia.org/w/index.php?title=Vladimir_Vapnik&amp;action=edit&amp;redlink=1" TargetMode="External"/><Relationship Id="rId4" Type="http://schemas.openxmlformats.org/officeDocument/2006/relationships/hyperlink" Target="https://es.wikipedia.org/wiki/Aprendizaje_supervisado" TargetMode="Externa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S" dirty="0"/>
              <a:t>Ejemplo sanitario:</a:t>
            </a:r>
          </a:p>
          <a:p>
            <a:r>
              <a:rPr lang="es-ES" dirty="0"/>
              <a:t>Se estudia la administración de un fármaco en función de una secuencia de preguntas que se realizan a un paciente.</a:t>
            </a:r>
          </a:p>
          <a:p>
            <a:r>
              <a:rPr lang="es-ES" dirty="0"/>
              <a:t>Por ejemplo, si un paciente tiene  con presión arterial media e índice de colesterol alto, NO suministramos el medicamento.</a:t>
            </a:r>
          </a:p>
          <a:p>
            <a:r>
              <a:rPr lang="es-ES" dirty="0"/>
              <a:t>Si tiene presión arterial alta y un nivel bajo de azúcar, SI suministramos el medicamento; si, en cambio tiene alto nivel de azúcar en sangre, y no es alérgico a los antibióticos, SI lo suministramos.</a:t>
            </a:r>
          </a:p>
          <a:p>
            <a:endParaRPr lang="es-ES" dirty="0"/>
          </a:p>
        </p:txBody>
      </p:sp>
      <p:sp>
        <p:nvSpPr>
          <p:cNvPr id="4" name="Marcador de número de diapositiva 3"/>
          <p:cNvSpPr>
            <a:spLocks noGrp="1"/>
          </p:cNvSpPr>
          <p:nvPr>
            <p:ph type="sldNum" sz="quarter" idx="10"/>
          </p:nvPr>
        </p:nvSpPr>
        <p:spPr/>
        <p:txBody>
          <a:bodyPr/>
          <a:lstStyle/>
          <a:p>
            <a:fld id="{6DDABA84-788C-4947-8020-0A73A5000E08}" type="slidenum">
              <a:rPr lang="es-ES" smtClean="0"/>
              <a:t>2</a:t>
            </a:fld>
            <a:endParaRPr lang="es-ES"/>
          </a:p>
        </p:txBody>
      </p:sp>
    </p:spTree>
    <p:extLst>
      <p:ext uri="{BB962C8B-B14F-4D97-AF65-F5344CB8AC3E}">
        <p14:creationId xmlns:p14="http://schemas.microsoft.com/office/powerpoint/2010/main" val="404974405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S" dirty="0"/>
              <a:t>En los </a:t>
            </a:r>
            <a:r>
              <a:rPr lang="es-ES" b="1" dirty="0"/>
              <a:t>árboles de clasificación </a:t>
            </a:r>
            <a:r>
              <a:rPr lang="es-ES" dirty="0"/>
              <a:t>los nodos terminales señalan </a:t>
            </a:r>
            <a:r>
              <a:rPr lang="es-ES" b="1" dirty="0"/>
              <a:t>atributos</a:t>
            </a:r>
            <a:r>
              <a:rPr lang="es-ES" dirty="0"/>
              <a:t>: buen crédito, mal crédito, suministrar o no el fármaco, superviviente o muerto. </a:t>
            </a:r>
          </a:p>
          <a:p>
            <a:r>
              <a:rPr lang="es-ES" dirty="0"/>
              <a:t>En los </a:t>
            </a:r>
            <a:r>
              <a:rPr lang="es-ES" b="1" dirty="0"/>
              <a:t>árboles de regresión </a:t>
            </a:r>
            <a:r>
              <a:rPr lang="es-ES" dirty="0"/>
              <a:t>los nodos terminales señalan a </a:t>
            </a:r>
            <a:r>
              <a:rPr lang="es-ES" b="1" dirty="0"/>
              <a:t>valores numéricos continuos</a:t>
            </a:r>
            <a:r>
              <a:rPr lang="es-ES" dirty="0"/>
              <a:t>.</a:t>
            </a:r>
          </a:p>
        </p:txBody>
      </p:sp>
      <p:sp>
        <p:nvSpPr>
          <p:cNvPr id="4" name="Marcador de número de diapositiva 3"/>
          <p:cNvSpPr>
            <a:spLocks noGrp="1"/>
          </p:cNvSpPr>
          <p:nvPr>
            <p:ph type="sldNum" sz="quarter" idx="10"/>
          </p:nvPr>
        </p:nvSpPr>
        <p:spPr/>
        <p:txBody>
          <a:bodyPr/>
          <a:lstStyle/>
          <a:p>
            <a:fld id="{6DDABA84-788C-4947-8020-0A73A5000E08}" type="slidenum">
              <a:rPr lang="es-ES" smtClean="0"/>
              <a:t>11</a:t>
            </a:fld>
            <a:endParaRPr lang="es-ES"/>
          </a:p>
        </p:txBody>
      </p:sp>
    </p:spTree>
    <p:extLst>
      <p:ext uri="{BB962C8B-B14F-4D97-AF65-F5344CB8AC3E}">
        <p14:creationId xmlns:p14="http://schemas.microsoft.com/office/powerpoint/2010/main" val="132671870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S" dirty="0"/>
              <a:t>En los árboles de regresión la respuesta y es una variable continua.</a:t>
            </a:r>
          </a:p>
          <a:p>
            <a:r>
              <a:rPr lang="es-ES" dirty="0"/>
              <a:t>Si ya tenemos hecha la partición en regiones R1,…,</a:t>
            </a:r>
            <a:r>
              <a:rPr lang="es-ES" dirty="0" err="1"/>
              <a:t>Rm</a:t>
            </a:r>
            <a:r>
              <a:rPr lang="es-ES" dirty="0"/>
              <a:t>, en los arboles de regresión atribuiremos a cada una de ellas una respuesta igual a la media de las variables respuesta en los puntos de la región.</a:t>
            </a:r>
          </a:p>
          <a:p>
            <a:r>
              <a:rPr lang="es-ES" dirty="0"/>
              <a:t>Así se minimiza la suma de cuadrados de los errores en cada región porque la media tiene la propiedad de que minimiza la suma de los cuadrados de las distancias a los datos. </a:t>
            </a:r>
          </a:p>
          <a:p>
            <a:r>
              <a:rPr lang="es-ES" b="1" dirty="0"/>
              <a:t>En los árboles de clasificación, si ya están establecidas las regiones, la respuesta de la región es la clase mayoritaria</a:t>
            </a:r>
            <a:r>
              <a:rPr lang="es-ES" dirty="0"/>
              <a:t>.</a:t>
            </a:r>
          </a:p>
          <a:p>
            <a:r>
              <a:rPr lang="es-ES" dirty="0"/>
              <a:t>Lo difícil es hallar la partición óptima en regiones R1,…,</a:t>
            </a:r>
            <a:r>
              <a:rPr lang="es-ES" dirty="0" err="1"/>
              <a:t>Rm</a:t>
            </a:r>
            <a:endParaRPr lang="es-ES" dirty="0"/>
          </a:p>
        </p:txBody>
      </p:sp>
      <p:sp>
        <p:nvSpPr>
          <p:cNvPr id="4" name="Marcador de número de diapositiva 3"/>
          <p:cNvSpPr>
            <a:spLocks noGrp="1"/>
          </p:cNvSpPr>
          <p:nvPr>
            <p:ph type="sldNum" sz="quarter" idx="10"/>
          </p:nvPr>
        </p:nvSpPr>
        <p:spPr/>
        <p:txBody>
          <a:bodyPr/>
          <a:lstStyle/>
          <a:p>
            <a:fld id="{6DDABA84-788C-4947-8020-0A73A5000E08}" type="slidenum">
              <a:rPr lang="es-ES" smtClean="0"/>
              <a:t>13</a:t>
            </a:fld>
            <a:endParaRPr lang="es-ES"/>
          </a:p>
        </p:txBody>
      </p:sp>
    </p:spTree>
    <p:extLst>
      <p:ext uri="{BB962C8B-B14F-4D97-AF65-F5344CB8AC3E}">
        <p14:creationId xmlns:p14="http://schemas.microsoft.com/office/powerpoint/2010/main" val="368257193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S" dirty="0"/>
              <a:t>El problema es que las posibles elecciones de regiones R1,…,</a:t>
            </a:r>
            <a:r>
              <a:rPr lang="es-ES" dirty="0" err="1"/>
              <a:t>Rm</a:t>
            </a:r>
            <a:r>
              <a:rPr lang="es-ES" dirty="0"/>
              <a:t>  a elegir es innumerable</a:t>
            </a:r>
          </a:p>
        </p:txBody>
      </p:sp>
      <p:sp>
        <p:nvSpPr>
          <p:cNvPr id="4" name="Marcador de número de diapositiva 3"/>
          <p:cNvSpPr>
            <a:spLocks noGrp="1"/>
          </p:cNvSpPr>
          <p:nvPr>
            <p:ph type="sldNum" sz="quarter" idx="10"/>
          </p:nvPr>
        </p:nvSpPr>
        <p:spPr/>
        <p:txBody>
          <a:bodyPr/>
          <a:lstStyle/>
          <a:p>
            <a:fld id="{6DDABA84-788C-4947-8020-0A73A5000E08}" type="slidenum">
              <a:rPr lang="es-ES" smtClean="0"/>
              <a:t>14</a:t>
            </a:fld>
            <a:endParaRPr lang="es-ES"/>
          </a:p>
        </p:txBody>
      </p:sp>
    </p:spTree>
    <p:extLst>
      <p:ext uri="{BB962C8B-B14F-4D97-AF65-F5344CB8AC3E}">
        <p14:creationId xmlns:p14="http://schemas.microsoft.com/office/powerpoint/2010/main" val="111027132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S" b="1" dirty="0"/>
              <a:t>Para cada variable j hacemos un barrido en la </a:t>
            </a:r>
            <a:r>
              <a:rPr lang="es-ES" dirty="0"/>
              <a:t>s y buscamos aquella s tal que el par de regiones que determina minimice la suma cuadrática de los errores en ambas subregiones. (La predicción en cada región es la media de los outputs)</a:t>
            </a:r>
          </a:p>
          <a:p>
            <a:r>
              <a:rPr lang="es-ES" dirty="0"/>
              <a:t>Tomamos como </a:t>
            </a:r>
            <a:r>
              <a:rPr lang="es-ES" b="1" dirty="0"/>
              <a:t>primera variable la que comete un error cuadrático mínimo</a:t>
            </a:r>
            <a:r>
              <a:rPr lang="es-ES" dirty="0"/>
              <a:t>.</a:t>
            </a:r>
          </a:p>
          <a:p>
            <a:pPr marL="0" marR="0" lvl="0" indent="0" algn="l" defTabSz="914400" rtl="0" eaLnBrk="1" fontAlgn="auto" latinLnBrk="0" hangingPunct="1">
              <a:lnSpc>
                <a:spcPct val="100000"/>
              </a:lnSpc>
              <a:spcBef>
                <a:spcPts val="0"/>
              </a:spcBef>
              <a:spcAft>
                <a:spcPts val="0"/>
              </a:spcAft>
              <a:buClrTx/>
              <a:buSzTx/>
              <a:buFontTx/>
              <a:buNone/>
              <a:tabLst/>
              <a:defRPr/>
            </a:pPr>
            <a:r>
              <a:rPr lang="es-ES" dirty="0"/>
              <a:t>Un </a:t>
            </a:r>
            <a:r>
              <a:rPr lang="es-ES" b="1" dirty="0"/>
              <a:t>algoritmo voraz</a:t>
            </a:r>
            <a:r>
              <a:rPr lang="es-ES" dirty="0"/>
              <a:t> (también conocido como </a:t>
            </a:r>
            <a:r>
              <a:rPr lang="es-ES" b="1" dirty="0"/>
              <a:t>ávido</a:t>
            </a:r>
            <a:r>
              <a:rPr lang="es-ES" dirty="0"/>
              <a:t>, </a:t>
            </a:r>
            <a:r>
              <a:rPr lang="es-ES" b="1" dirty="0"/>
              <a:t>devorador</a:t>
            </a:r>
            <a:r>
              <a:rPr lang="es-ES" dirty="0"/>
              <a:t> o </a:t>
            </a:r>
            <a:r>
              <a:rPr lang="es-ES" b="1" dirty="0" err="1"/>
              <a:t>greedy</a:t>
            </a:r>
            <a:r>
              <a:rPr lang="es-ES" dirty="0"/>
              <a:t>) es una estrategia de búsqueda por la cual se sigue una heurística consistente en </a:t>
            </a:r>
            <a:r>
              <a:rPr lang="es-ES" b="1" dirty="0"/>
              <a:t>elegir la opción óptima en cada paso local con la esperanza de llegar a una solución global óptima</a:t>
            </a:r>
            <a:r>
              <a:rPr lang="es-ES" dirty="0"/>
              <a:t>.</a:t>
            </a:r>
          </a:p>
          <a:p>
            <a:r>
              <a:rPr lang="es-ES" dirty="0"/>
              <a:t> </a:t>
            </a:r>
          </a:p>
        </p:txBody>
      </p:sp>
      <p:sp>
        <p:nvSpPr>
          <p:cNvPr id="4" name="Marcador de número de diapositiva 3"/>
          <p:cNvSpPr>
            <a:spLocks noGrp="1"/>
          </p:cNvSpPr>
          <p:nvPr>
            <p:ph type="sldNum" sz="quarter" idx="10"/>
          </p:nvPr>
        </p:nvSpPr>
        <p:spPr/>
        <p:txBody>
          <a:bodyPr/>
          <a:lstStyle/>
          <a:p>
            <a:fld id="{6DDABA84-788C-4947-8020-0A73A5000E08}" type="slidenum">
              <a:rPr lang="es-ES" smtClean="0"/>
              <a:t>15</a:t>
            </a:fld>
            <a:endParaRPr lang="es-ES"/>
          </a:p>
        </p:txBody>
      </p:sp>
    </p:spTree>
    <p:extLst>
      <p:ext uri="{BB962C8B-B14F-4D97-AF65-F5344CB8AC3E}">
        <p14:creationId xmlns:p14="http://schemas.microsoft.com/office/powerpoint/2010/main" val="133777206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S" dirty="0"/>
              <a:t>Como es imposible inspeccionar todas las posibles particiones se recurre a una algoritmo </a:t>
            </a:r>
            <a:r>
              <a:rPr lang="es-ES" dirty="0" err="1"/>
              <a:t>Greedy</a:t>
            </a:r>
            <a:endParaRPr lang="es-ES" dirty="0"/>
          </a:p>
          <a:p>
            <a:r>
              <a:rPr lang="es-ES" dirty="0"/>
              <a:t>El valor que minimiza la suma de los cuadrados de las distancias a una muestra es la media de la muestra. El problema es cómo seleccionar R1 y R2</a:t>
            </a:r>
          </a:p>
          <a:p>
            <a:endParaRPr lang="es-ES" dirty="0"/>
          </a:p>
          <a:p>
            <a:r>
              <a:rPr lang="es-ES" dirty="0"/>
              <a:t>Para cada variable j la determinación de s se puede hacer rápidamente.</a:t>
            </a:r>
          </a:p>
          <a:p>
            <a:r>
              <a:rPr lang="es-ES" dirty="0"/>
              <a:t>Para cada j voy moviendo los valores de s y encontrando los valores de c1 y c2</a:t>
            </a:r>
          </a:p>
          <a:p>
            <a:r>
              <a:rPr lang="es-ES" dirty="0"/>
              <a:t>Tomo aquel s que consiga Mínimo Suma en R1 + Mínimo de la Suma R2 .</a:t>
            </a:r>
          </a:p>
          <a:p>
            <a:r>
              <a:rPr lang="es-ES" dirty="0"/>
              <a:t>Hago esto con todas las variables y finalmente obtengo la mejor pareja (j , s) para la primera separación.</a:t>
            </a:r>
          </a:p>
          <a:p>
            <a:r>
              <a:rPr lang="es-ES" dirty="0"/>
              <a:t>Es decir, fijo j y hallo la mejor s; después muevo la j y hallo la mejor j(s).</a:t>
            </a:r>
          </a:p>
          <a:p>
            <a:r>
              <a:rPr lang="es-ES" dirty="0"/>
              <a:t>Con esta primera separación se dividen los datos en dos regiones y a cada una de ellas se le aplica el algoritmo anterior y así sucesivamente</a:t>
            </a:r>
          </a:p>
          <a:p>
            <a:endParaRPr lang="es-ES" dirty="0"/>
          </a:p>
          <a:p>
            <a:r>
              <a:rPr lang="es-ES" dirty="0"/>
              <a:t>Un </a:t>
            </a:r>
            <a:r>
              <a:rPr lang="es-ES" b="1" dirty="0"/>
              <a:t>algoritmo voraz</a:t>
            </a:r>
            <a:r>
              <a:rPr lang="es-ES" dirty="0"/>
              <a:t> (también conocido como </a:t>
            </a:r>
            <a:r>
              <a:rPr lang="es-ES" b="1" dirty="0"/>
              <a:t>ávido</a:t>
            </a:r>
            <a:r>
              <a:rPr lang="es-ES" dirty="0"/>
              <a:t>, </a:t>
            </a:r>
            <a:r>
              <a:rPr lang="es-ES" b="1" dirty="0"/>
              <a:t>devorador</a:t>
            </a:r>
            <a:r>
              <a:rPr lang="es-ES" dirty="0"/>
              <a:t> o </a:t>
            </a:r>
            <a:r>
              <a:rPr lang="es-ES" b="1" dirty="0" err="1"/>
              <a:t>greedy</a:t>
            </a:r>
            <a:r>
              <a:rPr lang="es-ES" dirty="0"/>
              <a:t>) es una estrategia de </a:t>
            </a:r>
            <a:r>
              <a:rPr lang="es-ES" dirty="0">
                <a:hlinkClick r:id="rId3" tooltip="Algoritmo de búsqueda"/>
              </a:rPr>
              <a:t>búsqueda</a:t>
            </a:r>
            <a:r>
              <a:rPr lang="es-ES" dirty="0"/>
              <a:t> por la cual se sigue una </a:t>
            </a:r>
            <a:r>
              <a:rPr lang="es-ES" dirty="0">
                <a:hlinkClick r:id="rId4" tooltip="Heurística"/>
              </a:rPr>
              <a:t>heurística</a:t>
            </a:r>
            <a:r>
              <a:rPr lang="es-ES" dirty="0"/>
              <a:t> consistente en elegir la opción óptima en cada paso local con la esperanza de llegar a una solución general óptima.</a:t>
            </a:r>
          </a:p>
        </p:txBody>
      </p:sp>
      <p:sp>
        <p:nvSpPr>
          <p:cNvPr id="4" name="Marcador de número de diapositiva 3"/>
          <p:cNvSpPr>
            <a:spLocks noGrp="1"/>
          </p:cNvSpPr>
          <p:nvPr>
            <p:ph type="sldNum" sz="quarter" idx="10"/>
          </p:nvPr>
        </p:nvSpPr>
        <p:spPr/>
        <p:txBody>
          <a:bodyPr/>
          <a:lstStyle/>
          <a:p>
            <a:fld id="{6DDABA84-788C-4947-8020-0A73A5000E08}" type="slidenum">
              <a:rPr lang="es-ES" smtClean="0"/>
              <a:t>16</a:t>
            </a:fld>
            <a:endParaRPr lang="es-ES"/>
          </a:p>
        </p:txBody>
      </p:sp>
    </p:spTree>
    <p:extLst>
      <p:ext uri="{BB962C8B-B14F-4D97-AF65-F5344CB8AC3E}">
        <p14:creationId xmlns:p14="http://schemas.microsoft.com/office/powerpoint/2010/main" val="18101386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S" sz="1200" dirty="0"/>
              <a:t>Separar en dos clases: azul y rojo</a:t>
            </a:r>
          </a:p>
          <a:p>
            <a:r>
              <a:rPr lang="es-ES" sz="1200" b="1" dirty="0"/>
              <a:t>Porcentaje de azules en el rectángulo</a:t>
            </a:r>
          </a:p>
          <a:p>
            <a:r>
              <a:rPr lang="es-ES" dirty="0"/>
              <a:t>A la derecha se muestra la pureza de cada una de las regiones.</a:t>
            </a:r>
          </a:p>
          <a:p>
            <a:r>
              <a:rPr lang="es-ES" dirty="0"/>
              <a:t>Observar que </a:t>
            </a:r>
            <a:r>
              <a:rPr lang="es-ES" b="1" dirty="0"/>
              <a:t>podríamos aumentar la pureza de todas las regiones hasta 1 con tal de ir aumentando su número </a:t>
            </a:r>
            <a:r>
              <a:rPr lang="es-ES" dirty="0"/>
              <a:t>(aumentando el número de ramas del árbol). Podríamos incluso necesitar tener regiones con un solo elemento. Esto complicaría demasiado el árbol.</a:t>
            </a:r>
          </a:p>
          <a:p>
            <a:r>
              <a:rPr lang="es-ES" b="1" dirty="0"/>
              <a:t>En un árbol de regresión la pureza de se refiere al error cuadrático medio en la región. </a:t>
            </a:r>
          </a:p>
        </p:txBody>
      </p:sp>
      <p:sp>
        <p:nvSpPr>
          <p:cNvPr id="4" name="Marcador de número de diapositiva 3"/>
          <p:cNvSpPr>
            <a:spLocks noGrp="1"/>
          </p:cNvSpPr>
          <p:nvPr>
            <p:ph type="sldNum" sz="quarter" idx="10"/>
          </p:nvPr>
        </p:nvSpPr>
        <p:spPr/>
        <p:txBody>
          <a:bodyPr/>
          <a:lstStyle/>
          <a:p>
            <a:fld id="{6DDABA84-788C-4947-8020-0A73A5000E08}" type="slidenum">
              <a:rPr lang="es-ES" smtClean="0"/>
              <a:t>17</a:t>
            </a:fld>
            <a:endParaRPr lang="es-ES"/>
          </a:p>
        </p:txBody>
      </p:sp>
    </p:spTree>
    <p:extLst>
      <p:ext uri="{BB962C8B-B14F-4D97-AF65-F5344CB8AC3E}">
        <p14:creationId xmlns:p14="http://schemas.microsoft.com/office/powerpoint/2010/main" val="417367418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S" dirty="0"/>
              <a:t>Consideremos un subárbol TCT0.</a:t>
            </a:r>
          </a:p>
          <a:p>
            <a:r>
              <a:rPr lang="es-ES" dirty="0"/>
              <a:t>Sea </a:t>
            </a:r>
            <a:r>
              <a:rPr lang="es-ES" dirty="0" err="1"/>
              <a:t>abs</a:t>
            </a:r>
            <a:r>
              <a:rPr lang="es-ES" dirty="0"/>
              <a:t>(T) el número de nodos terminales de T</a:t>
            </a:r>
          </a:p>
          <a:p>
            <a:r>
              <a:rPr lang="es-ES" b="1" dirty="0"/>
              <a:t>Al nodo m corresponde la región </a:t>
            </a:r>
            <a:r>
              <a:rPr lang="es-ES" b="1" dirty="0" err="1"/>
              <a:t>Rm</a:t>
            </a:r>
            <a:endParaRPr lang="es-ES" b="1" dirty="0"/>
          </a:p>
          <a:p>
            <a:r>
              <a:rPr lang="es-ES" dirty="0"/>
              <a:t>Nm número de observaciones en la región </a:t>
            </a:r>
            <a:r>
              <a:rPr lang="es-ES" dirty="0" err="1"/>
              <a:t>Rm</a:t>
            </a:r>
            <a:r>
              <a:rPr lang="es-ES" dirty="0"/>
              <a:t>.</a:t>
            </a:r>
          </a:p>
          <a:p>
            <a:r>
              <a:rPr lang="es-ES" b="1" dirty="0"/>
              <a:t>Qm(T) error cuadrático medio en el nodo m</a:t>
            </a:r>
            <a:r>
              <a:rPr lang="es-ES" dirty="0"/>
              <a:t>.</a:t>
            </a:r>
          </a:p>
          <a:p>
            <a:r>
              <a:rPr lang="es-ES" dirty="0"/>
              <a:t>El criterio del coste de </a:t>
            </a:r>
            <a:r>
              <a:rPr lang="es-ES" b="1" dirty="0"/>
              <a:t>complejidad Ca(T)</a:t>
            </a:r>
            <a:r>
              <a:rPr lang="es-ES" dirty="0"/>
              <a:t> tiene un primer término llamado </a:t>
            </a:r>
            <a:r>
              <a:rPr lang="es-ES" b="1" dirty="0"/>
              <a:t>impureza</a:t>
            </a:r>
            <a:r>
              <a:rPr lang="es-ES" dirty="0"/>
              <a:t> de </a:t>
            </a:r>
            <a:r>
              <a:rPr lang="es-ES" dirty="0" err="1"/>
              <a:t>Rm</a:t>
            </a:r>
            <a:r>
              <a:rPr lang="es-ES" dirty="0"/>
              <a:t> que </a:t>
            </a:r>
            <a:r>
              <a:rPr lang="es-ES" b="1" dirty="0"/>
              <a:t>mide el error cuadrático medio </a:t>
            </a:r>
            <a:r>
              <a:rPr lang="es-ES" dirty="0"/>
              <a:t>de predicción del árbol considerado como función. El segundo sumando penaliza la complejidad del árbol</a:t>
            </a:r>
          </a:p>
          <a:p>
            <a:r>
              <a:rPr lang="es-ES" dirty="0"/>
              <a:t>El criterio del coste de complejidad es similar a un </a:t>
            </a:r>
            <a:r>
              <a:rPr lang="es-ES" b="1" dirty="0"/>
              <a:t>criterio de información que penaliza la complejidad</a:t>
            </a:r>
            <a:r>
              <a:rPr lang="es-ES" dirty="0"/>
              <a:t>. Para cada valor de alfa busca encontrar el sub-árbol TalfaCT0 que minimice Ca(T).</a:t>
            </a:r>
          </a:p>
          <a:p>
            <a:r>
              <a:rPr lang="es-ES" sz="1200" kern="1200" dirty="0">
                <a:solidFill>
                  <a:schemeClr val="tx1"/>
                </a:solidFill>
                <a:effectLst/>
                <a:latin typeface="+mn-lt"/>
                <a:ea typeface="+mn-ea"/>
                <a:cs typeface="+mn-cs"/>
              </a:rPr>
              <a:t>El parámetro alfa gobierna el </a:t>
            </a:r>
            <a:r>
              <a:rPr lang="es-ES" sz="1200" kern="1200" dirty="0" err="1">
                <a:solidFill>
                  <a:schemeClr val="tx1"/>
                </a:solidFill>
                <a:effectLst/>
                <a:latin typeface="+mn-lt"/>
                <a:ea typeface="+mn-ea"/>
                <a:cs typeface="+mn-cs"/>
              </a:rPr>
              <a:t>trade</a:t>
            </a:r>
            <a:r>
              <a:rPr lang="es-ES" sz="1200" kern="1200" dirty="0">
                <a:solidFill>
                  <a:schemeClr val="tx1"/>
                </a:solidFill>
                <a:effectLst/>
                <a:latin typeface="+mn-lt"/>
                <a:ea typeface="+mn-ea"/>
                <a:cs typeface="+mn-cs"/>
              </a:rPr>
              <a:t>-off entre el tamaño del árbol y su bondad de ajuste a los datos (pureza de las regiones). Para alfa=0 la solución es todo el árbol </a:t>
            </a:r>
            <a:r>
              <a:rPr lang="es-ES" dirty="0"/>
              <a:t> T0</a:t>
            </a:r>
          </a:p>
          <a:p>
            <a:endParaRPr lang="es-ES" dirty="0"/>
          </a:p>
        </p:txBody>
      </p:sp>
      <p:sp>
        <p:nvSpPr>
          <p:cNvPr id="4" name="Marcador de número de diapositiva 3"/>
          <p:cNvSpPr>
            <a:spLocks noGrp="1"/>
          </p:cNvSpPr>
          <p:nvPr>
            <p:ph type="sldNum" sz="quarter" idx="10"/>
          </p:nvPr>
        </p:nvSpPr>
        <p:spPr/>
        <p:txBody>
          <a:bodyPr/>
          <a:lstStyle/>
          <a:p>
            <a:fld id="{6DDABA84-788C-4947-8020-0A73A5000E08}" type="slidenum">
              <a:rPr lang="es-ES" smtClean="0"/>
              <a:t>19</a:t>
            </a:fld>
            <a:endParaRPr lang="es-ES"/>
          </a:p>
        </p:txBody>
      </p:sp>
    </p:spTree>
    <p:extLst>
      <p:ext uri="{BB962C8B-B14F-4D97-AF65-F5344CB8AC3E}">
        <p14:creationId xmlns:p14="http://schemas.microsoft.com/office/powerpoint/2010/main" val="116642719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ES" sz="1200" b="1" dirty="0"/>
              <a:t>B</a:t>
            </a:r>
            <a:r>
              <a:rPr lang="en-US" sz="1200" b="1" dirty="0" err="1"/>
              <a:t>eyond</a:t>
            </a:r>
            <a:r>
              <a:rPr lang="en-US" sz="1200" b="1" dirty="0"/>
              <a:t> econometrics: a roadmap towards financial machine learning </a:t>
            </a:r>
            <a:br>
              <a:rPr lang="en-US" sz="1200" b="1" dirty="0"/>
            </a:br>
            <a:r>
              <a:rPr lang="en-US" sz="1200" b="1" dirty="0"/>
              <a:t>Marcos López de Prado (2019) SSRN</a:t>
            </a:r>
            <a:endParaRPr lang="es-ES" dirty="0"/>
          </a:p>
          <a:p>
            <a:pPr marL="0" marR="0" lvl="0" indent="0" algn="l" defTabSz="914400" rtl="0" eaLnBrk="1" fontAlgn="auto" latinLnBrk="0" hangingPunct="1">
              <a:lnSpc>
                <a:spcPct val="100000"/>
              </a:lnSpc>
              <a:spcBef>
                <a:spcPts val="0"/>
              </a:spcBef>
              <a:spcAft>
                <a:spcPts val="0"/>
              </a:spcAft>
              <a:buClrTx/>
              <a:buSzTx/>
              <a:buFontTx/>
              <a:buNone/>
              <a:tabLst/>
              <a:defRPr/>
            </a:pPr>
            <a:r>
              <a:rPr lang="es-ES" dirty="0"/>
              <a:t>https://papers.ssrn.com/sol3/papers.cfm?abstract_id=3365282</a:t>
            </a:r>
          </a:p>
          <a:p>
            <a:pPr marL="0" marR="0" lvl="0" indent="0" algn="l" defTabSz="914400" rtl="0" eaLnBrk="1" fontAlgn="auto" latinLnBrk="0" hangingPunct="1">
              <a:lnSpc>
                <a:spcPct val="100000"/>
              </a:lnSpc>
              <a:spcBef>
                <a:spcPts val="0"/>
              </a:spcBef>
              <a:spcAft>
                <a:spcPts val="0"/>
              </a:spcAft>
              <a:buClrTx/>
              <a:buSzTx/>
              <a:buFontTx/>
              <a:buNone/>
              <a:tabLst/>
              <a:defRPr/>
            </a:pPr>
            <a:r>
              <a:rPr lang="es-ES" dirty="0"/>
              <a:t>Consecuencias es la R2 de una falsa especificación lineal </a:t>
            </a:r>
            <a:r>
              <a:rPr lang="es-ES" sz="1200" dirty="0"/>
              <a:t>y=x1+x2 </a:t>
            </a:r>
            <a:r>
              <a:rPr lang="es-ES" dirty="0"/>
              <a:t>del modelo  </a:t>
            </a:r>
            <a:r>
              <a:rPr lang="es-ES" sz="1200" dirty="0"/>
              <a:t>y=x1+x2+x1.*x2+e.</a:t>
            </a:r>
          </a:p>
          <a:p>
            <a:pPr marL="0" marR="0" lvl="0" indent="0" algn="l" defTabSz="914400" rtl="0" eaLnBrk="1" fontAlgn="auto" latinLnBrk="0" hangingPunct="1">
              <a:lnSpc>
                <a:spcPct val="100000"/>
              </a:lnSpc>
              <a:spcBef>
                <a:spcPts val="0"/>
              </a:spcBef>
              <a:spcAft>
                <a:spcPts val="0"/>
              </a:spcAft>
              <a:buClrTx/>
              <a:buSzTx/>
              <a:buFontTx/>
              <a:buNone/>
              <a:tabLst/>
              <a:defRPr/>
            </a:pPr>
            <a:r>
              <a:rPr lang="es-ES" sz="1200" dirty="0"/>
              <a:t>R2 del modelo obtenido mediante una red neuronal.</a:t>
            </a:r>
          </a:p>
          <a:p>
            <a:pPr marL="0" marR="0" lvl="0" indent="0" algn="l" defTabSz="914400" rtl="0" eaLnBrk="1" fontAlgn="auto" latinLnBrk="0" hangingPunct="1">
              <a:lnSpc>
                <a:spcPct val="100000"/>
              </a:lnSpc>
              <a:spcBef>
                <a:spcPts val="0"/>
              </a:spcBef>
              <a:spcAft>
                <a:spcPts val="0"/>
              </a:spcAft>
              <a:buClrTx/>
              <a:buSzTx/>
              <a:buFontTx/>
              <a:buNone/>
              <a:tabLst/>
              <a:defRPr/>
            </a:pPr>
            <a:r>
              <a:rPr lang="es-ES" sz="1200" dirty="0" err="1">
                <a:solidFill>
                  <a:srgbClr val="FF0000"/>
                </a:solidFill>
              </a:rPr>
              <a:t>fitlm</a:t>
            </a:r>
            <a:r>
              <a:rPr lang="es-ES" sz="1200" dirty="0">
                <a:solidFill>
                  <a:srgbClr val="FF0000"/>
                </a:solidFill>
              </a:rPr>
              <a:t>: modelo de regresión lineal multivariante por MCO</a:t>
            </a:r>
          </a:p>
          <a:p>
            <a:pPr marL="0" marR="0" lvl="0" indent="0" algn="l" defTabSz="914400" rtl="0" eaLnBrk="1" fontAlgn="auto" latinLnBrk="0" hangingPunct="1">
              <a:lnSpc>
                <a:spcPct val="100000"/>
              </a:lnSpc>
              <a:spcBef>
                <a:spcPts val="0"/>
              </a:spcBef>
              <a:spcAft>
                <a:spcPts val="0"/>
              </a:spcAft>
              <a:buClrTx/>
              <a:buSzTx/>
              <a:buFontTx/>
              <a:buNone/>
              <a:tabLst/>
              <a:defRPr/>
            </a:pPr>
            <a:r>
              <a:rPr lang="es-ES" dirty="0" err="1"/>
              <a:t>Perf</a:t>
            </a:r>
            <a:r>
              <a:rPr lang="es-ES" dirty="0"/>
              <a:t>=</a:t>
            </a:r>
            <a:r>
              <a:rPr lang="es-ES" b="1" dirty="0"/>
              <a:t>performance=mean((t-</a:t>
            </a:r>
            <a:r>
              <a:rPr lang="es-ES" b="1" dirty="0" err="1"/>
              <a:t>t_red</a:t>
            </a:r>
            <a:r>
              <a:rPr lang="es-ES" b="1" dirty="0"/>
              <a:t>).^2) = media de la suma cuadrática de los errores</a:t>
            </a:r>
          </a:p>
          <a:p>
            <a:pPr marL="0" marR="0" lvl="0" indent="0" algn="l" defTabSz="914400" rtl="0" eaLnBrk="1" fontAlgn="auto" latinLnBrk="0" hangingPunct="1">
              <a:lnSpc>
                <a:spcPct val="100000"/>
              </a:lnSpc>
              <a:spcBef>
                <a:spcPts val="0"/>
              </a:spcBef>
              <a:spcAft>
                <a:spcPts val="0"/>
              </a:spcAft>
              <a:buClrTx/>
              <a:buSzTx/>
              <a:buFontTx/>
              <a:buNone/>
              <a:tabLst/>
              <a:defRPr/>
            </a:pPr>
            <a:r>
              <a:rPr lang="es-ES" dirty="0"/>
              <a:t>R2=1-(SCE/SCT) = 1-(</a:t>
            </a:r>
            <a:r>
              <a:rPr lang="es-ES" sz="1200" dirty="0">
                <a:solidFill>
                  <a:srgbClr val="FF0000"/>
                </a:solidFill>
              </a:rPr>
              <a:t>suma cuadrática errores/suma cuadrática total de la endógena)</a:t>
            </a:r>
            <a:endParaRPr lang="es-ES" dirty="0"/>
          </a:p>
          <a:p>
            <a:pPr marL="0" marR="0" lvl="0" indent="0" algn="l" defTabSz="914400" rtl="0" eaLnBrk="1" fontAlgn="auto" latinLnBrk="0" hangingPunct="1">
              <a:lnSpc>
                <a:spcPct val="100000"/>
              </a:lnSpc>
              <a:spcBef>
                <a:spcPts val="0"/>
              </a:spcBef>
              <a:spcAft>
                <a:spcPts val="0"/>
              </a:spcAft>
              <a:buClrTx/>
              <a:buSzTx/>
              <a:buFontTx/>
              <a:buNone/>
              <a:tabLst/>
              <a:defRPr/>
            </a:pPr>
            <a:r>
              <a:rPr lang="es-ES" sz="1200" dirty="0">
                <a:solidFill>
                  <a:srgbClr val="FF0000"/>
                </a:solidFill>
              </a:rPr>
              <a:t>R2: 1-(suma cuadrática errores/suma cuadrática 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s-ES" sz="1200" dirty="0">
              <a:solidFill>
                <a:srgbClr val="FF0000"/>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s-ES" sz="1200" b="1" dirty="0" err="1">
                <a:solidFill>
                  <a:srgbClr val="FF0000"/>
                </a:solidFill>
              </a:rPr>
              <a:t>fitlm</a:t>
            </a:r>
            <a:r>
              <a:rPr lang="es-ES" sz="1200" dirty="0">
                <a:solidFill>
                  <a:srgbClr val="FF0000"/>
                </a:solidFill>
              </a:rPr>
              <a:t>: ajuste de un modelo lineal</a:t>
            </a:r>
            <a:endParaRPr lang="es-ES" dirty="0"/>
          </a:p>
          <a:p>
            <a:endParaRPr lang="es-ES" dirty="0"/>
          </a:p>
        </p:txBody>
      </p:sp>
      <p:sp>
        <p:nvSpPr>
          <p:cNvPr id="4" name="Marcador de número de diapositiva 3"/>
          <p:cNvSpPr>
            <a:spLocks noGrp="1"/>
          </p:cNvSpPr>
          <p:nvPr>
            <p:ph type="sldNum" sz="quarter" idx="5"/>
          </p:nvPr>
        </p:nvSpPr>
        <p:spPr/>
        <p:txBody>
          <a:bodyPr/>
          <a:lstStyle/>
          <a:p>
            <a:fld id="{70148605-813F-4D4B-B22B-EE7ABD2378A1}" type="slidenum">
              <a:rPr lang="es-ES" smtClean="0"/>
              <a:t>20</a:t>
            </a:fld>
            <a:endParaRPr lang="es-ES"/>
          </a:p>
        </p:txBody>
      </p:sp>
    </p:spTree>
    <p:extLst>
      <p:ext uri="{BB962C8B-B14F-4D97-AF65-F5344CB8AC3E}">
        <p14:creationId xmlns:p14="http://schemas.microsoft.com/office/powerpoint/2010/main" val="381460786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S" dirty="0"/>
              <a:t>Esta base de datos contiene 10 variables relativas a 100 coches</a:t>
            </a:r>
          </a:p>
          <a:p>
            <a:r>
              <a:rPr lang="es-ES" dirty="0"/>
              <a:t>Deseamos hacer un árbol de regresión para explicar el consumo MPG, a partir del peso y los caballos.</a:t>
            </a:r>
          </a:p>
          <a:p>
            <a:r>
              <a:rPr lang="es-ES" dirty="0" err="1"/>
              <a:t>Horsepower</a:t>
            </a:r>
            <a:r>
              <a:rPr lang="es-ES" dirty="0"/>
              <a:t> : caballos de potencia del coche</a:t>
            </a:r>
          </a:p>
          <a:p>
            <a:r>
              <a:rPr lang="es-ES" dirty="0" err="1"/>
              <a:t>Weight</a:t>
            </a:r>
            <a:r>
              <a:rPr lang="es-ES" dirty="0"/>
              <a:t>: peso</a:t>
            </a:r>
          </a:p>
          <a:p>
            <a:r>
              <a:rPr lang="es-ES" dirty="0"/>
              <a:t>MPG: millas por galón consumido de combustible</a:t>
            </a:r>
          </a:p>
          <a:p>
            <a:r>
              <a:rPr lang="en-US" dirty="0"/>
              <a:t>Miles per gallon, a measurement of fuel economy in automobiles</a:t>
            </a:r>
          </a:p>
          <a:p>
            <a:r>
              <a:rPr lang="en-US" dirty="0" err="1"/>
              <a:t>Mdl.predict</a:t>
            </a:r>
            <a:r>
              <a:rPr lang="en-US" dirty="0"/>
              <a:t>([100,4000]) = 19.6250 Un </a:t>
            </a:r>
            <a:r>
              <a:rPr lang="en-US" dirty="0" err="1"/>
              <a:t>coche</a:t>
            </a:r>
            <a:r>
              <a:rPr lang="en-US" dirty="0"/>
              <a:t> de 100 caballos y peso 4000 </a:t>
            </a:r>
            <a:r>
              <a:rPr lang="en-US" dirty="0" err="1"/>
              <a:t>recorre</a:t>
            </a:r>
            <a:r>
              <a:rPr lang="en-US" dirty="0"/>
              <a:t> 19.6 </a:t>
            </a:r>
            <a:r>
              <a:rPr lang="en-US" dirty="0" err="1"/>
              <a:t>millas</a:t>
            </a:r>
            <a:r>
              <a:rPr lang="en-US" dirty="0"/>
              <a:t> por </a:t>
            </a:r>
            <a:r>
              <a:rPr lang="en-US" dirty="0" err="1"/>
              <a:t>galón</a:t>
            </a:r>
            <a:r>
              <a:rPr lang="en-US" dirty="0"/>
              <a:t> de combustible.</a:t>
            </a:r>
          </a:p>
          <a:p>
            <a:r>
              <a:rPr lang="en-US" dirty="0"/>
              <a:t>El </a:t>
            </a:r>
            <a:r>
              <a:rPr lang="en-US" dirty="0" err="1"/>
              <a:t>objeto</a:t>
            </a:r>
            <a:r>
              <a:rPr lang="en-US" dirty="0"/>
              <a:t> tree es lo que se llama </a:t>
            </a:r>
            <a:r>
              <a:rPr lang="en-US" dirty="0" err="1"/>
              <a:t>en</a:t>
            </a:r>
            <a:r>
              <a:rPr lang="en-US" dirty="0"/>
              <a:t> MATLAB una </a:t>
            </a:r>
            <a:r>
              <a:rPr lang="en-US" b="1" dirty="0" err="1"/>
              <a:t>estructura</a:t>
            </a:r>
            <a:r>
              <a:rPr lang="en-US" dirty="0"/>
              <a:t> y </a:t>
            </a:r>
            <a:r>
              <a:rPr lang="en-US" dirty="0" err="1"/>
              <a:t>en</a:t>
            </a:r>
            <a:r>
              <a:rPr lang="en-US" dirty="0"/>
              <a:t> R una</a:t>
            </a:r>
            <a:r>
              <a:rPr lang="es-ES" sz="1200" kern="1200" dirty="0">
                <a:solidFill>
                  <a:schemeClr val="tx1"/>
                </a:solidFill>
                <a:effectLst/>
                <a:latin typeface="+mn-lt"/>
                <a:ea typeface="+mn-ea"/>
                <a:cs typeface="+mn-cs"/>
              </a:rPr>
              <a:t> </a:t>
            </a:r>
            <a:r>
              <a:rPr lang="es-ES" sz="1200" b="1" kern="1200" dirty="0">
                <a:solidFill>
                  <a:schemeClr val="tx1"/>
                </a:solidFill>
                <a:effectLst/>
                <a:latin typeface="+mn-lt"/>
                <a:ea typeface="+mn-ea"/>
                <a:cs typeface="+mn-cs"/>
              </a:rPr>
              <a:t>lista:</a:t>
            </a:r>
            <a:r>
              <a:rPr lang="es-ES" sz="1200" kern="1200" dirty="0">
                <a:solidFill>
                  <a:schemeClr val="tx1"/>
                </a:solidFill>
                <a:effectLst/>
                <a:latin typeface="+mn-lt"/>
                <a:ea typeface="+mn-ea"/>
                <a:cs typeface="+mn-cs"/>
              </a:rPr>
              <a:t> un contenedor de objetos de cualquier clase: números, vectores, matrices, funciones, </a:t>
            </a:r>
            <a:r>
              <a:rPr lang="es-ES" sz="1200" kern="1200" dirty="0" err="1">
                <a:solidFill>
                  <a:schemeClr val="tx1"/>
                </a:solidFill>
                <a:effectLst/>
                <a:latin typeface="+mn-lt"/>
                <a:ea typeface="+mn-ea"/>
                <a:cs typeface="+mn-cs"/>
              </a:rPr>
              <a:t>dataframes</a:t>
            </a:r>
            <a:r>
              <a:rPr lang="es-ES" sz="1200" kern="1200" dirty="0">
                <a:solidFill>
                  <a:schemeClr val="tx1"/>
                </a:solidFill>
                <a:effectLst/>
                <a:latin typeface="+mn-lt"/>
                <a:ea typeface="+mn-ea"/>
                <a:cs typeface="+mn-cs"/>
              </a:rPr>
              <a:t>, e incluso otras listas. Así, permiten englobar en una sola estructura matemática los demás tipos de objetos.</a:t>
            </a:r>
          </a:p>
          <a:p>
            <a:endParaRPr lang="en-US" dirty="0"/>
          </a:p>
          <a:p>
            <a:r>
              <a:rPr lang="en-US" dirty="0"/>
              <a:t>ERRORES DEL ARBOL</a:t>
            </a:r>
          </a:p>
          <a:p>
            <a:r>
              <a:rPr lang="en-US" dirty="0" err="1"/>
              <a:t>Tree.NodeError</a:t>
            </a:r>
            <a:endParaRPr lang="en-US" dirty="0"/>
          </a:p>
          <a:p>
            <a:r>
              <a:rPr lang="en-US" dirty="0" err="1"/>
              <a:t>Tree.NodeMean</a:t>
            </a:r>
            <a:endParaRPr lang="en-US" dirty="0"/>
          </a:p>
          <a:p>
            <a:r>
              <a:rPr lang="en-US" dirty="0" err="1"/>
              <a:t>Tree.NodeProbability</a:t>
            </a:r>
            <a:endParaRPr lang="en-US" dirty="0"/>
          </a:p>
          <a:p>
            <a:endParaRPr lang="en-US" dirty="0"/>
          </a:p>
          <a:p>
            <a:endParaRPr lang="es-ES" dirty="0"/>
          </a:p>
        </p:txBody>
      </p:sp>
      <p:sp>
        <p:nvSpPr>
          <p:cNvPr id="4" name="Marcador de número de diapositiva 3"/>
          <p:cNvSpPr>
            <a:spLocks noGrp="1"/>
          </p:cNvSpPr>
          <p:nvPr>
            <p:ph type="sldNum" sz="quarter" idx="10"/>
          </p:nvPr>
        </p:nvSpPr>
        <p:spPr/>
        <p:txBody>
          <a:bodyPr/>
          <a:lstStyle/>
          <a:p>
            <a:fld id="{6DDABA84-788C-4947-8020-0A73A5000E08}" type="slidenum">
              <a:rPr lang="es-ES" smtClean="0"/>
              <a:t>21</a:t>
            </a:fld>
            <a:endParaRPr lang="es-ES"/>
          </a:p>
        </p:txBody>
      </p:sp>
    </p:spTree>
    <p:extLst>
      <p:ext uri="{BB962C8B-B14F-4D97-AF65-F5344CB8AC3E}">
        <p14:creationId xmlns:p14="http://schemas.microsoft.com/office/powerpoint/2010/main" val="326506643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ES" dirty="0"/>
              <a:t>En las hojas (nodos terminales) se obtiene el número de las millas por galón que recorrerá el coche.</a:t>
            </a:r>
          </a:p>
          <a:p>
            <a:endParaRPr lang="es-ES" dirty="0"/>
          </a:p>
        </p:txBody>
      </p:sp>
      <p:sp>
        <p:nvSpPr>
          <p:cNvPr id="4" name="Marcador de número de diapositiva 3"/>
          <p:cNvSpPr>
            <a:spLocks noGrp="1"/>
          </p:cNvSpPr>
          <p:nvPr>
            <p:ph type="sldNum" sz="quarter" idx="5"/>
          </p:nvPr>
        </p:nvSpPr>
        <p:spPr/>
        <p:txBody>
          <a:bodyPr/>
          <a:lstStyle/>
          <a:p>
            <a:fld id="{6DDABA84-788C-4947-8020-0A73A5000E08}" type="slidenum">
              <a:rPr lang="es-ES" smtClean="0"/>
              <a:t>22</a:t>
            </a:fld>
            <a:endParaRPr lang="es-ES"/>
          </a:p>
        </p:txBody>
      </p:sp>
    </p:spTree>
    <p:extLst>
      <p:ext uri="{BB962C8B-B14F-4D97-AF65-F5344CB8AC3E}">
        <p14:creationId xmlns:p14="http://schemas.microsoft.com/office/powerpoint/2010/main" val="196805617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S" dirty="0"/>
              <a:t>Un árbol de decisión es un </a:t>
            </a:r>
            <a:r>
              <a:rPr lang="es-ES" b="1" dirty="0"/>
              <a:t>sistema que </a:t>
            </a:r>
            <a:r>
              <a:rPr lang="es-ES" b="1" dirty="0" err="1"/>
              <a:t>clasiﬁcar</a:t>
            </a:r>
            <a:r>
              <a:rPr lang="es-ES" b="1" dirty="0"/>
              <a:t> en clases </a:t>
            </a:r>
            <a:r>
              <a:rPr lang="es-ES" b="1" dirty="0" err="1"/>
              <a:t>pre-deﬁnidas</a:t>
            </a:r>
            <a:r>
              <a:rPr lang="es-ES" b="1" dirty="0"/>
              <a:t> </a:t>
            </a:r>
            <a:r>
              <a:rPr lang="es-ES" dirty="0"/>
              <a:t>(moroso no moroso) usando </a:t>
            </a:r>
            <a:r>
              <a:rPr lang="es-ES" b="1" dirty="0"/>
              <a:t>preguntas secuenciales</a:t>
            </a:r>
            <a:r>
              <a:rPr lang="es-ES" dirty="0"/>
              <a:t>. Cada una de estas preguntas hace referencia a una variable de entrada.</a:t>
            </a:r>
          </a:p>
          <a:p>
            <a:r>
              <a:rPr lang="es-ES" dirty="0"/>
              <a:t>Se estudia la concesión de un </a:t>
            </a:r>
            <a:r>
              <a:rPr lang="es-ES" b="1" dirty="0"/>
              <a:t>crédito en función de una secuencia de preguntas que se realizan a un cliente</a:t>
            </a:r>
            <a:r>
              <a:rPr lang="es-ES" dirty="0"/>
              <a:t>.</a:t>
            </a:r>
          </a:p>
          <a:p>
            <a:r>
              <a:rPr lang="es-ES" dirty="0"/>
              <a:t>Un </a:t>
            </a:r>
            <a:r>
              <a:rPr lang="es-ES" b="1" dirty="0"/>
              <a:t>nodo</a:t>
            </a:r>
            <a:r>
              <a:rPr lang="es-ES" dirty="0"/>
              <a:t> es un punto donde se produce una bifurcación. Se distingue entre nodo raíz, nodo intermedio, nodo final u hoja (no tiene nodos posteriores).</a:t>
            </a:r>
          </a:p>
          <a:p>
            <a:endParaRPr lang="es-ES" dirty="0"/>
          </a:p>
        </p:txBody>
      </p:sp>
      <p:sp>
        <p:nvSpPr>
          <p:cNvPr id="4" name="Marcador de número de diapositiva 3"/>
          <p:cNvSpPr>
            <a:spLocks noGrp="1"/>
          </p:cNvSpPr>
          <p:nvPr>
            <p:ph type="sldNum" sz="quarter" idx="10"/>
          </p:nvPr>
        </p:nvSpPr>
        <p:spPr/>
        <p:txBody>
          <a:bodyPr/>
          <a:lstStyle/>
          <a:p>
            <a:fld id="{6DDABA84-788C-4947-8020-0A73A5000E08}" type="slidenum">
              <a:rPr lang="es-ES" smtClean="0"/>
              <a:t>3</a:t>
            </a:fld>
            <a:endParaRPr lang="es-ES"/>
          </a:p>
        </p:txBody>
      </p:sp>
    </p:spTree>
    <p:extLst>
      <p:ext uri="{BB962C8B-B14F-4D97-AF65-F5344CB8AC3E}">
        <p14:creationId xmlns:p14="http://schemas.microsoft.com/office/powerpoint/2010/main" val="62771682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S" dirty="0"/>
              <a:t>En las hojas (nodos terminales o nodos respuesta) se obtiene el número de las millas por galón que recorrerá el coche.</a:t>
            </a:r>
          </a:p>
          <a:p>
            <a:r>
              <a:rPr lang="es-ES" dirty="0"/>
              <a:t>Al volver a generar el árbol puede cambiar por la validación cruzada.</a:t>
            </a:r>
          </a:p>
          <a:p>
            <a:r>
              <a:rPr lang="es-ES" b="1" dirty="0"/>
              <a:t>Resultados más robustos con RANDOM FOREST</a:t>
            </a:r>
          </a:p>
          <a:p>
            <a:endParaRPr lang="es-ES" dirty="0"/>
          </a:p>
          <a:p>
            <a:r>
              <a:rPr lang="es-ES" dirty="0"/>
              <a:t>OJO:</a:t>
            </a:r>
          </a:p>
          <a:p>
            <a:r>
              <a:rPr lang="es-ES" dirty="0" err="1"/>
              <a:t>Warning</a:t>
            </a:r>
            <a:r>
              <a:rPr lang="es-ES" dirty="0"/>
              <a:t>: </a:t>
            </a:r>
            <a:r>
              <a:rPr lang="es-ES" dirty="0" err="1"/>
              <a:t>One</a:t>
            </a:r>
            <a:r>
              <a:rPr lang="es-ES" dirty="0"/>
              <a:t> </a:t>
            </a:r>
            <a:r>
              <a:rPr lang="es-ES" dirty="0" err="1"/>
              <a:t>or</a:t>
            </a:r>
            <a:r>
              <a:rPr lang="es-ES" dirty="0"/>
              <a:t> more </a:t>
            </a:r>
            <a:r>
              <a:rPr lang="es-ES" dirty="0" err="1"/>
              <a:t>folds</a:t>
            </a:r>
            <a:r>
              <a:rPr lang="es-ES" dirty="0"/>
              <a:t> do </a:t>
            </a:r>
            <a:r>
              <a:rPr lang="es-ES" dirty="0" err="1"/>
              <a:t>not</a:t>
            </a:r>
            <a:r>
              <a:rPr lang="es-ES" dirty="0"/>
              <a:t> </a:t>
            </a:r>
            <a:r>
              <a:rPr lang="es-ES" dirty="0" err="1"/>
              <a:t>contain</a:t>
            </a:r>
            <a:r>
              <a:rPr lang="es-ES" dirty="0"/>
              <a:t> </a:t>
            </a:r>
            <a:r>
              <a:rPr lang="es-ES" dirty="0" err="1"/>
              <a:t>points</a:t>
            </a:r>
            <a:r>
              <a:rPr lang="es-ES" dirty="0"/>
              <a:t> </a:t>
            </a:r>
            <a:r>
              <a:rPr lang="es-ES" dirty="0" err="1"/>
              <a:t>from</a:t>
            </a:r>
            <a:r>
              <a:rPr lang="es-ES" dirty="0"/>
              <a:t> </a:t>
            </a:r>
            <a:r>
              <a:rPr lang="es-ES" dirty="0" err="1"/>
              <a:t>all</a:t>
            </a:r>
            <a:r>
              <a:rPr lang="es-ES" dirty="0"/>
              <a:t> </a:t>
            </a:r>
            <a:r>
              <a:rPr lang="es-ES" dirty="0" err="1"/>
              <a:t>the</a:t>
            </a:r>
            <a:r>
              <a:rPr lang="es-ES" dirty="0"/>
              <a:t> </a:t>
            </a:r>
            <a:r>
              <a:rPr lang="es-ES" dirty="0" err="1"/>
              <a:t>groups</a:t>
            </a:r>
            <a:r>
              <a:rPr lang="es-ES" dirty="0"/>
              <a:t>. </a:t>
            </a:r>
          </a:p>
          <a:p>
            <a:r>
              <a:rPr lang="es-ES" dirty="0"/>
              <a:t>&gt; In </a:t>
            </a:r>
            <a:r>
              <a:rPr lang="es-ES" dirty="0" err="1"/>
              <a:t>cvpartition</a:t>
            </a:r>
            <a:r>
              <a:rPr lang="es-ES" dirty="0"/>
              <a:t>&gt;</a:t>
            </a:r>
            <a:r>
              <a:rPr lang="es-ES" dirty="0" err="1"/>
              <a:t>stra_kfoldcv</a:t>
            </a:r>
            <a:r>
              <a:rPr lang="es-ES" dirty="0"/>
              <a:t> (line 535)</a:t>
            </a:r>
          </a:p>
          <a:p>
            <a:r>
              <a:rPr lang="es-ES" dirty="0"/>
              <a:t>  In </a:t>
            </a:r>
            <a:r>
              <a:rPr lang="es-ES" dirty="0" err="1"/>
              <a:t>cvpartition</a:t>
            </a:r>
            <a:r>
              <a:rPr lang="es-ES" dirty="0"/>
              <a:t>/</a:t>
            </a:r>
            <a:r>
              <a:rPr lang="es-ES" dirty="0" err="1"/>
              <a:t>rerandom</a:t>
            </a:r>
            <a:r>
              <a:rPr lang="es-ES" dirty="0"/>
              <a:t> (line 461)</a:t>
            </a:r>
          </a:p>
          <a:p>
            <a:r>
              <a:rPr lang="es-ES" dirty="0"/>
              <a:t>  In </a:t>
            </a:r>
            <a:r>
              <a:rPr lang="es-ES" dirty="0" err="1"/>
              <a:t>cvpartition</a:t>
            </a:r>
            <a:r>
              <a:rPr lang="es-ES" dirty="0"/>
              <a:t> (line 197)</a:t>
            </a:r>
          </a:p>
          <a:p>
            <a:r>
              <a:rPr lang="es-ES" dirty="0"/>
              <a:t>  In </a:t>
            </a:r>
            <a:r>
              <a:rPr lang="es-ES" dirty="0" err="1"/>
              <a:t>classreg.learning.generator.Partitioner</a:t>
            </a:r>
            <a:r>
              <a:rPr lang="es-ES" dirty="0"/>
              <a:t> (line 39)</a:t>
            </a:r>
          </a:p>
          <a:p>
            <a:r>
              <a:rPr lang="es-ES" dirty="0"/>
              <a:t>  In </a:t>
            </a:r>
            <a:r>
              <a:rPr lang="es-ES" dirty="0" err="1"/>
              <a:t>classreg.learning.modelparams.EnsembleParams</a:t>
            </a:r>
            <a:r>
              <a:rPr lang="es-ES" dirty="0"/>
              <a:t>/</a:t>
            </a:r>
            <a:r>
              <a:rPr lang="es-ES" dirty="0" err="1"/>
              <a:t>makeGenerator</a:t>
            </a:r>
            <a:r>
              <a:rPr lang="es-ES" dirty="0"/>
              <a:t> (line 348)</a:t>
            </a:r>
          </a:p>
          <a:p>
            <a:r>
              <a:rPr lang="es-ES" dirty="0"/>
              <a:t>  In </a:t>
            </a:r>
            <a:r>
              <a:rPr lang="es-ES" dirty="0" err="1"/>
              <a:t>classreg.learning.modelparams.EnsembleParams</a:t>
            </a:r>
            <a:r>
              <a:rPr lang="es-ES" dirty="0"/>
              <a:t>/</a:t>
            </a:r>
            <a:r>
              <a:rPr lang="es-ES" dirty="0" err="1"/>
              <a:t>fillDefaultParams</a:t>
            </a:r>
            <a:r>
              <a:rPr lang="es-ES" dirty="0"/>
              <a:t> (line 580)</a:t>
            </a:r>
          </a:p>
          <a:p>
            <a:r>
              <a:rPr lang="es-ES" dirty="0"/>
              <a:t>  In </a:t>
            </a:r>
            <a:r>
              <a:rPr lang="es-ES" dirty="0" err="1"/>
              <a:t>classreg.learning.modelparams.ModelParams</a:t>
            </a:r>
            <a:r>
              <a:rPr lang="es-ES" dirty="0"/>
              <a:t>/</a:t>
            </a:r>
            <a:r>
              <a:rPr lang="es-ES" dirty="0" err="1"/>
              <a:t>fillIfNeeded</a:t>
            </a:r>
            <a:r>
              <a:rPr lang="es-ES" dirty="0"/>
              <a:t> (line 48)</a:t>
            </a:r>
          </a:p>
          <a:p>
            <a:r>
              <a:rPr lang="es-ES" dirty="0"/>
              <a:t>  In </a:t>
            </a:r>
            <a:r>
              <a:rPr lang="es-ES" dirty="0" err="1"/>
              <a:t>classreg.learning.classif.FullClassificationModel</a:t>
            </a:r>
            <a:r>
              <a:rPr lang="es-ES" dirty="0"/>
              <a:t> (line 35)</a:t>
            </a:r>
          </a:p>
          <a:p>
            <a:r>
              <a:rPr lang="es-ES" dirty="0"/>
              <a:t>  In </a:t>
            </a:r>
            <a:r>
              <a:rPr lang="es-ES" dirty="0" err="1"/>
              <a:t>classreg.learning.classif.ClassificationEnsemble</a:t>
            </a:r>
            <a:r>
              <a:rPr lang="es-ES" dirty="0"/>
              <a:t> (line 66)</a:t>
            </a:r>
          </a:p>
          <a:p>
            <a:r>
              <a:rPr lang="es-ES" dirty="0"/>
              <a:t>  In </a:t>
            </a:r>
            <a:r>
              <a:rPr lang="es-ES" dirty="0" err="1"/>
              <a:t>classreg.learning.partition.ClassificationPartitionedModel</a:t>
            </a:r>
            <a:r>
              <a:rPr lang="es-ES" dirty="0"/>
              <a:t> (line 159)</a:t>
            </a:r>
          </a:p>
          <a:p>
            <a:r>
              <a:rPr lang="es-ES" dirty="0"/>
              <a:t>  In </a:t>
            </a:r>
            <a:r>
              <a:rPr lang="es-ES" dirty="0" err="1"/>
              <a:t>classreg.learning.FitTemplate</a:t>
            </a:r>
            <a:r>
              <a:rPr lang="es-ES" dirty="0"/>
              <a:t>/</a:t>
            </a:r>
            <a:r>
              <a:rPr lang="es-ES" dirty="0" err="1"/>
              <a:t>fit</a:t>
            </a:r>
            <a:r>
              <a:rPr lang="es-ES" dirty="0"/>
              <a:t> (line 251)</a:t>
            </a:r>
          </a:p>
          <a:p>
            <a:r>
              <a:rPr lang="es-ES" dirty="0"/>
              <a:t>  In </a:t>
            </a:r>
            <a:r>
              <a:rPr lang="es-ES" dirty="0" err="1"/>
              <a:t>fitctree</a:t>
            </a:r>
            <a:r>
              <a:rPr lang="es-ES" dirty="0"/>
              <a:t> (line 203)</a:t>
            </a:r>
          </a:p>
        </p:txBody>
      </p:sp>
      <p:sp>
        <p:nvSpPr>
          <p:cNvPr id="4" name="Marcador de número de diapositiva 3"/>
          <p:cNvSpPr>
            <a:spLocks noGrp="1"/>
          </p:cNvSpPr>
          <p:nvPr>
            <p:ph type="sldNum" sz="quarter" idx="10"/>
          </p:nvPr>
        </p:nvSpPr>
        <p:spPr/>
        <p:txBody>
          <a:bodyPr/>
          <a:lstStyle/>
          <a:p>
            <a:fld id="{6DDABA84-788C-4947-8020-0A73A5000E08}" type="slidenum">
              <a:rPr lang="es-ES" smtClean="0"/>
              <a:t>23</a:t>
            </a:fld>
            <a:endParaRPr lang="es-ES"/>
          </a:p>
        </p:txBody>
      </p:sp>
    </p:spTree>
    <p:extLst>
      <p:ext uri="{BB962C8B-B14F-4D97-AF65-F5344CB8AC3E}">
        <p14:creationId xmlns:p14="http://schemas.microsoft.com/office/powerpoint/2010/main" val="35009503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S" dirty="0"/>
              <a:t>El nodo terminal del árbol es una variable categórica</a:t>
            </a:r>
          </a:p>
        </p:txBody>
      </p:sp>
      <p:sp>
        <p:nvSpPr>
          <p:cNvPr id="4" name="Marcador de número de diapositiva 3"/>
          <p:cNvSpPr>
            <a:spLocks noGrp="1"/>
          </p:cNvSpPr>
          <p:nvPr>
            <p:ph type="sldNum" sz="quarter" idx="5"/>
          </p:nvPr>
        </p:nvSpPr>
        <p:spPr/>
        <p:txBody>
          <a:bodyPr/>
          <a:lstStyle/>
          <a:p>
            <a:fld id="{6DDABA84-788C-4947-8020-0A73A5000E08}" type="slidenum">
              <a:rPr lang="es-ES" smtClean="0"/>
              <a:t>24</a:t>
            </a:fld>
            <a:endParaRPr lang="es-ES"/>
          </a:p>
        </p:txBody>
      </p:sp>
    </p:spTree>
    <p:extLst>
      <p:ext uri="{BB962C8B-B14F-4D97-AF65-F5344CB8AC3E}">
        <p14:creationId xmlns:p14="http://schemas.microsoft.com/office/powerpoint/2010/main" val="212923244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S" dirty="0"/>
              <a:t>Nm número de observaciones en el nudo m</a:t>
            </a:r>
          </a:p>
          <a:p>
            <a:r>
              <a:rPr lang="es-ES" dirty="0"/>
              <a:t>Es parecido a tomar la media de las variables respuesta en cada región.</a:t>
            </a:r>
          </a:p>
          <a:p>
            <a:r>
              <a:rPr lang="es-ES" dirty="0"/>
              <a:t>La pureza de una región será 1 si todas las observaciones de la región están en la misma clase</a:t>
            </a:r>
          </a:p>
          <a:p>
            <a:r>
              <a:rPr lang="es-ES" b="1" dirty="0"/>
              <a:t>Se precisa un nuevo criterio para dividir los nodos </a:t>
            </a:r>
            <a:endParaRPr lang="es-ES" dirty="0"/>
          </a:p>
        </p:txBody>
      </p:sp>
      <p:sp>
        <p:nvSpPr>
          <p:cNvPr id="4" name="Marcador de número de diapositiva 3"/>
          <p:cNvSpPr>
            <a:spLocks noGrp="1"/>
          </p:cNvSpPr>
          <p:nvPr>
            <p:ph type="sldNum" sz="quarter" idx="10"/>
          </p:nvPr>
        </p:nvSpPr>
        <p:spPr/>
        <p:txBody>
          <a:bodyPr/>
          <a:lstStyle/>
          <a:p>
            <a:fld id="{6DDABA84-788C-4947-8020-0A73A5000E08}" type="slidenum">
              <a:rPr lang="es-ES" smtClean="0"/>
              <a:t>25</a:t>
            </a:fld>
            <a:endParaRPr lang="es-ES"/>
          </a:p>
        </p:txBody>
      </p:sp>
    </p:spTree>
    <p:extLst>
      <p:ext uri="{BB962C8B-B14F-4D97-AF65-F5344CB8AC3E}">
        <p14:creationId xmlns:p14="http://schemas.microsoft.com/office/powerpoint/2010/main" val="75253740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mc:AlternateContent xmlns:mc="http://schemas.openxmlformats.org/markup-compatibility/2006" xmlns:a14="http://schemas.microsoft.com/office/drawing/2010/main">
        <mc:Choice Requires="a14">
          <p:sp>
            <p:nvSpPr>
              <p:cNvPr id="3" name="Marcador de nota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left"/>
                    </m:oMathParaPr>
                    <m:oMath xmlns:m="http://schemas.openxmlformats.org/officeDocument/2006/math">
                      <m:r>
                        <m:rPr>
                          <m:nor/>
                        </m:rPr>
                        <a:rPr lang="es-ES" dirty="0" smtClean="0"/>
                        <m:t>El</m:t>
                      </m:r>
                      <m:r>
                        <m:rPr>
                          <m:nor/>
                        </m:rPr>
                        <a:rPr lang="es-ES" dirty="0" smtClean="0"/>
                        <m:t> </m:t>
                      </m:r>
                      <m:r>
                        <m:rPr>
                          <m:nor/>
                        </m:rPr>
                        <a:rPr lang="es-ES" dirty="0" smtClean="0"/>
                        <m:t>problema</m:t>
                      </m:r>
                      <m:r>
                        <m:rPr>
                          <m:nor/>
                        </m:rPr>
                        <a:rPr lang="es-ES" dirty="0" smtClean="0"/>
                        <m:t> </m:t>
                      </m:r>
                      <m:r>
                        <m:rPr>
                          <m:nor/>
                        </m:rPr>
                        <a:rPr lang="es-ES" dirty="0" smtClean="0"/>
                        <m:t>es</m:t>
                      </m:r>
                      <m:r>
                        <m:rPr>
                          <m:nor/>
                        </m:rPr>
                        <a:rPr lang="es-ES" dirty="0" smtClean="0"/>
                        <m:t> </m:t>
                      </m:r>
                      <m:r>
                        <m:rPr>
                          <m:nor/>
                        </m:rPr>
                        <a:rPr lang="es-ES" dirty="0" smtClean="0"/>
                        <m:t>c</m:t>
                      </m:r>
                      <m:r>
                        <m:rPr>
                          <m:nor/>
                        </m:rPr>
                        <a:rPr lang="es-ES" dirty="0" smtClean="0"/>
                        <m:t>ó</m:t>
                      </m:r>
                      <m:r>
                        <m:rPr>
                          <m:nor/>
                        </m:rPr>
                        <a:rPr lang="es-ES" dirty="0" smtClean="0"/>
                        <m:t>mo</m:t>
                      </m:r>
                      <m:r>
                        <m:rPr>
                          <m:nor/>
                        </m:rPr>
                        <a:rPr lang="es-ES" dirty="0" smtClean="0"/>
                        <m:t> </m:t>
                      </m:r>
                      <m:r>
                        <m:rPr>
                          <m:nor/>
                        </m:rPr>
                        <a:rPr lang="es-ES" dirty="0" smtClean="0"/>
                        <m:t>dividir</m:t>
                      </m:r>
                      <m:r>
                        <m:rPr>
                          <m:nor/>
                        </m:rPr>
                        <a:rPr lang="es-ES" dirty="0" smtClean="0"/>
                        <m:t> </m:t>
                      </m:r>
                      <m:r>
                        <m:rPr>
                          <m:nor/>
                        </m:rPr>
                        <a:rPr lang="es-ES" dirty="0" smtClean="0"/>
                        <m:t>en</m:t>
                      </m:r>
                      <m:r>
                        <m:rPr>
                          <m:nor/>
                        </m:rPr>
                        <a:rPr lang="es-ES" dirty="0" smtClean="0"/>
                        <m:t> </m:t>
                      </m:r>
                      <m:r>
                        <m:rPr>
                          <m:nor/>
                        </m:rPr>
                        <a:rPr lang="es-ES" dirty="0" smtClean="0"/>
                        <m:t>regiones</m:t>
                      </m:r>
                    </m:oMath>
                  </m:oMathPara>
                </a14:m>
                <a:endParaRPr lang="es-ES" dirty="0"/>
              </a:p>
              <a:p>
                <a:pPr marL="0" marR="0" lvl="0" indent="0" algn="l" defTabSz="914400" rtl="0" eaLnBrk="1" fontAlgn="auto" latinLnBrk="0" hangingPunct="1">
                  <a:lnSpc>
                    <a:spcPct val="100000"/>
                  </a:lnSpc>
                  <a:spcBef>
                    <a:spcPts val="0"/>
                  </a:spcBef>
                  <a:spcAft>
                    <a:spcPts val="0"/>
                  </a:spcAft>
                  <a:buClrTx/>
                  <a:buSzTx/>
                  <a:buFontTx/>
                  <a:buNone/>
                  <a:tabLst/>
                  <a:defRPr/>
                </a:pPr>
                <a:r>
                  <a:rPr lang="es-ES" dirty="0"/>
                  <a:t>Nm: </a:t>
                </a:r>
                <a:r>
                  <a:rPr lang="es-ES" dirty="0" err="1"/>
                  <a:t>nº</a:t>
                </a:r>
                <a:r>
                  <a:rPr lang="es-ES" dirty="0"/>
                  <a:t> de observaciones en la región </a:t>
                </a:r>
                <a:r>
                  <a:rPr lang="es-ES" dirty="0" err="1"/>
                  <a:t>Rm</a:t>
                </a:r>
                <a:endParaRPr lang="es-ES" dirty="0"/>
              </a:p>
              <a:p>
                <a14:m>
                  <m:oMath xmlns:m="http://schemas.openxmlformats.org/officeDocument/2006/math">
                    <m:acc>
                      <m:accPr>
                        <m:chr m:val="̂"/>
                        <m:ctrlPr>
                          <a:rPr lang="es-ES" b="1" i="1" smtClean="0">
                            <a:latin typeface="Cambria Math" panose="02040503050406030204" pitchFamily="18" charset="0"/>
                          </a:rPr>
                        </m:ctrlPr>
                      </m:accPr>
                      <m:e>
                        <m:sSub>
                          <m:sSubPr>
                            <m:ctrlPr>
                              <a:rPr lang="es-ES" b="1" i="1" smtClean="0">
                                <a:latin typeface="Cambria Math" panose="02040503050406030204" pitchFamily="18" charset="0"/>
                              </a:rPr>
                            </m:ctrlPr>
                          </m:sSubPr>
                          <m:e>
                            <m:r>
                              <a:rPr lang="es-ES" b="1" i="1" smtClean="0">
                                <a:latin typeface="Cambria Math" panose="02040503050406030204" pitchFamily="18" charset="0"/>
                              </a:rPr>
                              <m:t>𝒑</m:t>
                            </m:r>
                          </m:e>
                          <m:sub>
                            <m:r>
                              <a:rPr lang="es-ES" b="1" i="1" smtClean="0">
                                <a:latin typeface="Cambria Math" panose="02040503050406030204" pitchFamily="18" charset="0"/>
                              </a:rPr>
                              <m:t>𝒎𝒌</m:t>
                            </m:r>
                            <m:r>
                              <a:rPr lang="es-ES" b="1" i="1" smtClean="0">
                                <a:latin typeface="Cambria Math" panose="02040503050406030204" pitchFamily="18" charset="0"/>
                              </a:rPr>
                              <m:t>(</m:t>
                            </m:r>
                            <m:r>
                              <a:rPr lang="es-ES" b="1" i="1" smtClean="0">
                                <a:latin typeface="Cambria Math" panose="02040503050406030204" pitchFamily="18" charset="0"/>
                              </a:rPr>
                              <m:t>𝒎</m:t>
                            </m:r>
                            <m:r>
                              <a:rPr lang="es-ES" b="1" i="1" smtClean="0">
                                <a:latin typeface="Cambria Math" panose="02040503050406030204" pitchFamily="18" charset="0"/>
                              </a:rPr>
                              <m:t>)</m:t>
                            </m:r>
                          </m:sub>
                        </m:sSub>
                      </m:e>
                    </m:acc>
                  </m:oMath>
                </a14:m>
                <a:r>
                  <a:rPr lang="es-ES" b="1" dirty="0"/>
                  <a:t> probabilidad de que una observación de la clase k esté en la región </a:t>
                </a:r>
                <a:r>
                  <a:rPr lang="es-ES" b="1" dirty="0" err="1"/>
                  <a:t>Rm</a:t>
                </a:r>
                <a:endParaRPr lang="es-ES" b="1" dirty="0"/>
              </a:p>
              <a:p>
                <a:r>
                  <a:rPr lang="es-ES" dirty="0"/>
                  <a:t>El primer criterio consiste en minimizar la impureza, o error de clasificación 1-</a:t>
                </a:r>
                <a14:m>
                  <m:oMath xmlns:m="http://schemas.openxmlformats.org/officeDocument/2006/math">
                    <m:acc>
                      <m:accPr>
                        <m:chr m:val="̂"/>
                        <m:ctrlPr>
                          <a:rPr lang="es-ES" i="1" smtClean="0">
                            <a:latin typeface="Cambria Math" panose="02040503050406030204" pitchFamily="18" charset="0"/>
                          </a:rPr>
                        </m:ctrlPr>
                      </m:accPr>
                      <m:e>
                        <m:sSub>
                          <m:sSubPr>
                            <m:ctrlPr>
                              <a:rPr lang="es-ES" i="1" smtClean="0">
                                <a:latin typeface="Cambria Math" panose="02040503050406030204" pitchFamily="18" charset="0"/>
                              </a:rPr>
                            </m:ctrlPr>
                          </m:sSubPr>
                          <m:e>
                            <m:r>
                              <a:rPr lang="es-ES" b="0" i="1" smtClean="0">
                                <a:latin typeface="Cambria Math" panose="02040503050406030204" pitchFamily="18" charset="0"/>
                              </a:rPr>
                              <m:t>𝑝</m:t>
                            </m:r>
                          </m:e>
                          <m:sub>
                            <m:r>
                              <a:rPr lang="es-ES" b="0" i="1" smtClean="0">
                                <a:latin typeface="Cambria Math" panose="02040503050406030204" pitchFamily="18" charset="0"/>
                              </a:rPr>
                              <m:t>𝑚𝑘</m:t>
                            </m:r>
                            <m:r>
                              <a:rPr lang="es-ES" b="0" i="1" smtClean="0">
                                <a:latin typeface="Cambria Math" panose="02040503050406030204" pitchFamily="18" charset="0"/>
                              </a:rPr>
                              <m:t>(</m:t>
                            </m:r>
                            <m:r>
                              <a:rPr lang="es-ES" b="0" i="1" smtClean="0">
                                <a:latin typeface="Cambria Math" panose="02040503050406030204" pitchFamily="18" charset="0"/>
                              </a:rPr>
                              <m:t>𝑚</m:t>
                            </m:r>
                            <m:r>
                              <a:rPr lang="es-ES" b="0" i="1" smtClean="0">
                                <a:latin typeface="Cambria Math" panose="02040503050406030204" pitchFamily="18" charset="0"/>
                              </a:rPr>
                              <m:t>)</m:t>
                            </m:r>
                          </m:sub>
                        </m:sSub>
                      </m:e>
                    </m:acc>
                  </m:oMath>
                </a14:m>
                <a:r>
                  <a:rPr lang="es-ES" dirty="0"/>
                  <a:t> . Dados los </a:t>
                </a:r>
                <a:r>
                  <a:rPr lang="es-ES" dirty="0" err="1"/>
                  <a:t>Rm</a:t>
                </a:r>
                <a:r>
                  <a:rPr lang="es-ES" dirty="0"/>
                  <a:t> a cada uno le asignaremos la clase k mayoritaria en la región.</a:t>
                </a:r>
              </a:p>
              <a:p>
                <a:r>
                  <a:rPr lang="es-ES" dirty="0"/>
                  <a:t>La </a:t>
                </a:r>
                <a:r>
                  <a:rPr lang="es-ES" b="1" dirty="0"/>
                  <a:t>impureza de Gini es la probabilidad de que un elemento elegido al zar sea clasificado incorrectamente</a:t>
                </a:r>
                <a:r>
                  <a:rPr lang="es-ES" dirty="0"/>
                  <a:t>. La impureza de Gini se puede calcular sumando la probabilidad de elegir cada elemento multiplicado por la probabilidad de un error en la categorización de ese elemento. Alcanza su mínimo (cero) cuando todos los casos del nodo corresponden a una sola categoría de destino. Se debe preferir el atributo con índice de Gini más bajo.</a:t>
                </a:r>
              </a:p>
              <a:p>
                <a:endParaRPr lang="es-ES" dirty="0"/>
              </a:p>
              <a:p>
                <a:r>
                  <a:rPr lang="es-ES" dirty="0"/>
                  <a:t>Como en los árboles de regresión habrá un CRITERIO DE COSTE DE COMPLEJIDAD formado por una suma que describe la impureza ( errores de clasificación) y la complejidad del árbol (número de nodos)</a:t>
                </a:r>
              </a:p>
              <a:p>
                <a:endParaRPr lang="es-ES" dirty="0"/>
              </a:p>
            </p:txBody>
          </p:sp>
        </mc:Choice>
        <mc:Fallback xmlns="">
          <p:sp>
            <p:nvSpPr>
              <p:cNvPr id="3" name="Marcador de notas 2"/>
              <p:cNvSpPr>
                <a:spLocks noGrp="1"/>
              </p:cNvSpPr>
              <p:nvPr>
                <p:ph type="body" idx="1"/>
              </p:nvPr>
            </p:nvSpPr>
            <p:spPr/>
            <p:txBody>
              <a:bodyPr/>
              <a:lstStyle/>
              <a:p>
                <a:r>
                  <a:rPr lang="es-ES" i="0">
                    <a:latin typeface="Cambria Math" panose="02040503050406030204" pitchFamily="18" charset="0"/>
                  </a:rPr>
                  <a:t>(</a:t>
                </a:r>
                <a:r>
                  <a:rPr lang="es-ES" b="0" i="0">
                    <a:latin typeface="Cambria Math" panose="02040503050406030204" pitchFamily="18" charset="0"/>
                  </a:rPr>
                  <a:t>𝑝_(𝑚𝑘(𝑚)) ) ̂</a:t>
                </a:r>
                <a:r>
                  <a:rPr lang="es-ES" dirty="0"/>
                  <a:t> probabilidad de que un individuo de la clase k esté en la región </a:t>
                </a:r>
                <a:r>
                  <a:rPr lang="es-ES" dirty="0" err="1"/>
                  <a:t>Rm</a:t>
                </a:r>
                <a:endParaRPr lang="es-ES" dirty="0"/>
              </a:p>
              <a:p>
                <a:r>
                  <a:rPr lang="es-ES" dirty="0"/>
                  <a:t>El primer criterio consiste en minimizar la impureza, o error de clasificación. Dados los </a:t>
                </a:r>
                <a:r>
                  <a:rPr lang="es-ES" dirty="0" err="1"/>
                  <a:t>Rm</a:t>
                </a:r>
                <a:r>
                  <a:rPr lang="es-ES" dirty="0"/>
                  <a:t> a cada uno le asignaremos la clase k mayoritaria en la región.</a:t>
                </a:r>
              </a:p>
              <a:p>
                <a:r>
                  <a:rPr lang="es-ES" dirty="0"/>
                  <a:t>El problema es decidir cómo dividir en regiones</a:t>
                </a:r>
              </a:p>
              <a:p>
                <a:endParaRPr lang="es-ES" dirty="0"/>
              </a:p>
              <a:p>
                <a:endParaRPr lang="es-ES" dirty="0"/>
              </a:p>
              <a:p>
                <a:r>
                  <a:rPr lang="es-ES" dirty="0"/>
                  <a:t>Como en los árboles de regresión habrá un CRITERIO DE COSTE DE COMPLEJIDAD formado por una suma que describe la impureza ( errores de clasificación) y la complejidad del árbol (número de nodos)</a:t>
                </a:r>
              </a:p>
              <a:p>
                <a:endParaRPr lang="es-ES" dirty="0"/>
              </a:p>
            </p:txBody>
          </p:sp>
        </mc:Fallback>
      </mc:AlternateContent>
      <p:sp>
        <p:nvSpPr>
          <p:cNvPr id="4" name="Marcador de número de diapositiva 3"/>
          <p:cNvSpPr>
            <a:spLocks noGrp="1"/>
          </p:cNvSpPr>
          <p:nvPr>
            <p:ph type="sldNum" sz="quarter" idx="10"/>
          </p:nvPr>
        </p:nvSpPr>
        <p:spPr/>
        <p:txBody>
          <a:bodyPr/>
          <a:lstStyle/>
          <a:p>
            <a:fld id="{6DDABA84-788C-4947-8020-0A73A5000E08}" type="slidenum">
              <a:rPr lang="es-ES" smtClean="0"/>
              <a:t>26</a:t>
            </a:fld>
            <a:endParaRPr lang="es-ES"/>
          </a:p>
        </p:txBody>
      </p:sp>
    </p:spTree>
    <p:extLst>
      <p:ext uri="{BB962C8B-B14F-4D97-AF65-F5344CB8AC3E}">
        <p14:creationId xmlns:p14="http://schemas.microsoft.com/office/powerpoint/2010/main" val="131534301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S" dirty="0"/>
              <a:t>La construcción del árbol de decisión no es única. Cambiando el orden de las preguntas aparecen árboles muy distintos.</a:t>
            </a:r>
          </a:p>
          <a:p>
            <a:r>
              <a:rPr lang="es-ES" dirty="0"/>
              <a:t>Criterio: mayor ganancia de información: disminución de la entropía del sistema: aumento del orden.</a:t>
            </a:r>
          </a:p>
          <a:p>
            <a:r>
              <a:rPr lang="es-ES" dirty="0"/>
              <a:t>El algoritmo ID3 se ejecuta recursivamente en nodos que no sean de respuesta (hojas) hasta llegar al caso de entropía nula.</a:t>
            </a:r>
          </a:p>
          <a:p>
            <a:r>
              <a:rPr lang="es-ES" dirty="0"/>
              <a:t>Una rama con entropía </a:t>
            </a:r>
            <a:r>
              <a:rPr lang="es-ES" sz="1200" kern="1200" dirty="0">
                <a:solidFill>
                  <a:schemeClr val="tx1"/>
                </a:solidFill>
                <a:effectLst/>
                <a:latin typeface="+mn-lt"/>
                <a:ea typeface="+mn-ea"/>
                <a:cs typeface="+mn-cs"/>
              </a:rPr>
              <a:t>0</a:t>
            </a:r>
            <a:r>
              <a:rPr lang="es-ES" dirty="0"/>
              <a:t> se convierte en una hoja (nodo-respuesta), ya que representa una muestra completamente homogénea, en la que todos los ejemplos tienen la misma clasificación. Si no es así, la rama puede seguir subdividiéndose con el fin de clasificar mejor sus nodos.</a:t>
            </a:r>
          </a:p>
        </p:txBody>
      </p:sp>
      <p:sp>
        <p:nvSpPr>
          <p:cNvPr id="4" name="Marcador de número de diapositiva 3"/>
          <p:cNvSpPr>
            <a:spLocks noGrp="1"/>
          </p:cNvSpPr>
          <p:nvPr>
            <p:ph type="sldNum" sz="quarter" idx="10"/>
          </p:nvPr>
        </p:nvSpPr>
        <p:spPr/>
        <p:txBody>
          <a:bodyPr/>
          <a:lstStyle/>
          <a:p>
            <a:fld id="{6DDABA84-788C-4947-8020-0A73A5000E08}" type="slidenum">
              <a:rPr lang="es-ES" smtClean="0"/>
              <a:t>27</a:t>
            </a:fld>
            <a:endParaRPr lang="es-ES"/>
          </a:p>
        </p:txBody>
      </p:sp>
    </p:spTree>
    <p:extLst>
      <p:ext uri="{BB962C8B-B14F-4D97-AF65-F5344CB8AC3E}">
        <p14:creationId xmlns:p14="http://schemas.microsoft.com/office/powerpoint/2010/main" val="30856195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S" dirty="0"/>
              <a:t>La información que recibimos al observar el valor de una variable está relacionada con el </a:t>
            </a:r>
            <a:r>
              <a:rPr lang="es-ES" b="1" dirty="0"/>
              <a:t>gado de sorpresa (ganancia de información) </a:t>
            </a:r>
            <a:r>
              <a:rPr lang="es-ES" dirty="0"/>
              <a:t>que nos proporciona conocer su valor. Si sabemos que ha ocurrido un suceso muy improbable recibimos más información que al conocer que ha ocurrido un evento muy probable.</a:t>
            </a:r>
          </a:p>
          <a:p>
            <a:r>
              <a:rPr lang="es-ES" b="1" dirty="0"/>
              <a:t>La entropía es el grado de sorpresa </a:t>
            </a:r>
            <a:r>
              <a:rPr lang="es-ES" dirty="0"/>
              <a:t>que nos produce el conocimiento del estado de un sistema.</a:t>
            </a:r>
          </a:p>
          <a:p>
            <a:r>
              <a:rPr lang="es-ES" dirty="0"/>
              <a:t>La </a:t>
            </a:r>
            <a:r>
              <a:rPr lang="es-ES" b="1" dirty="0"/>
              <a:t>cantidad de información h(x) de un suceso x será una función decreciente de su probabilidad p(x)</a:t>
            </a:r>
            <a:r>
              <a:rPr lang="es-ES" dirty="0"/>
              <a:t>. </a:t>
            </a:r>
          </a:p>
          <a:p>
            <a:r>
              <a:rPr lang="es-ES" dirty="0"/>
              <a:t>La forma de h(.) puede encontrarse observando que si dos sucesos x , y son independientes la información ganada al conocerlos será la suma de las ganancias de cada uno de ellos:</a:t>
            </a:r>
          </a:p>
          <a:p>
            <a:r>
              <a:rPr lang="es-ES" dirty="0"/>
              <a:t>h(</a:t>
            </a:r>
            <a:r>
              <a:rPr lang="es-ES" dirty="0" err="1"/>
              <a:t>x,y</a:t>
            </a:r>
            <a:r>
              <a:rPr lang="es-ES" dirty="0"/>
              <a:t>)=h(x)+h(y)</a:t>
            </a:r>
          </a:p>
          <a:p>
            <a:r>
              <a:rPr lang="es-ES" dirty="0"/>
              <a:t>p(</a:t>
            </a:r>
            <a:r>
              <a:rPr lang="es-ES" dirty="0" err="1"/>
              <a:t>x,y</a:t>
            </a:r>
            <a:r>
              <a:rPr lang="es-ES" dirty="0"/>
              <a:t>)=p(x)*p(y)</a:t>
            </a:r>
          </a:p>
          <a:p>
            <a:r>
              <a:rPr lang="es-ES" dirty="0"/>
              <a:t>Como queremos que h(x) sea función de p(x): h(x)=F(p(x)), entonces h(x)=-log2(p(x))</a:t>
            </a:r>
          </a:p>
          <a:p>
            <a:r>
              <a:rPr lang="es-ES" dirty="0"/>
              <a:t>Interpretación de la entropía: </a:t>
            </a:r>
          </a:p>
          <a:p>
            <a:r>
              <a:rPr lang="es-ES" dirty="0"/>
              <a:t>Un ejemplo de la entropía binaria podría ser  sacar  una  bola  de  color  blanco  o negro de una bolsa.  </a:t>
            </a:r>
          </a:p>
          <a:p>
            <a:r>
              <a:rPr lang="es-ES" dirty="0"/>
              <a:t>Si  en  la  bolsa  hay  3  bolas  blancas  y  3 negras  el  resultado  es  completamente d</a:t>
            </a:r>
            <a:r>
              <a:rPr lang="es-ES" sz="1200" kern="1200" dirty="0">
                <a:solidFill>
                  <a:schemeClr val="tx1"/>
                </a:solidFill>
                <a:effectLst/>
                <a:latin typeface="+mn-lt"/>
                <a:ea typeface="+mn-ea"/>
                <a:cs typeface="+mn-cs"/>
              </a:rPr>
              <a:t>esconocido, es decir la incertidumbre es máxima, es decir la entropía es 1. </a:t>
            </a:r>
          </a:p>
          <a:p>
            <a:r>
              <a:rPr lang="es-ES" sz="1200" kern="1200" dirty="0">
                <a:solidFill>
                  <a:schemeClr val="tx1"/>
                </a:solidFill>
                <a:effectLst/>
                <a:latin typeface="+mn-lt"/>
                <a:ea typeface="+mn-ea"/>
                <a:cs typeface="+mn-cs"/>
              </a:rPr>
              <a:t>Si en la bolsa hay 6 bolas negras el resultado es conocido de antemano, luego la incertidumbre no existe, y la entropía es 0. </a:t>
            </a:r>
          </a:p>
          <a:p>
            <a:r>
              <a:rPr lang="es-ES" sz="1200" kern="1200" dirty="0">
                <a:solidFill>
                  <a:schemeClr val="tx1"/>
                </a:solidFill>
                <a:effectLst/>
                <a:latin typeface="+mn-lt"/>
                <a:ea typeface="+mn-ea"/>
                <a:cs typeface="+mn-cs"/>
              </a:rPr>
              <a:t>La entropía está asociada a la distribución de probabilidades: composición de la urna.</a:t>
            </a:r>
          </a:p>
          <a:p>
            <a:endParaRPr lang="es-ES" dirty="0"/>
          </a:p>
          <a:p>
            <a:endParaRPr lang="es-ES" dirty="0"/>
          </a:p>
        </p:txBody>
      </p:sp>
      <p:sp>
        <p:nvSpPr>
          <p:cNvPr id="4" name="Marcador de número de diapositiva 3"/>
          <p:cNvSpPr>
            <a:spLocks noGrp="1"/>
          </p:cNvSpPr>
          <p:nvPr>
            <p:ph type="sldNum" sz="quarter" idx="10"/>
          </p:nvPr>
        </p:nvSpPr>
        <p:spPr/>
        <p:txBody>
          <a:bodyPr/>
          <a:lstStyle/>
          <a:p>
            <a:fld id="{6DDABA84-788C-4947-8020-0A73A5000E08}" type="slidenum">
              <a:rPr lang="es-ES" smtClean="0"/>
              <a:t>28</a:t>
            </a:fld>
            <a:endParaRPr lang="es-ES"/>
          </a:p>
        </p:txBody>
      </p:sp>
    </p:spTree>
    <p:extLst>
      <p:ext uri="{BB962C8B-B14F-4D97-AF65-F5344CB8AC3E}">
        <p14:creationId xmlns:p14="http://schemas.microsoft.com/office/powerpoint/2010/main" val="413412438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S" dirty="0"/>
              <a:t>Un átomo puede estar en 8 posibles estados. La entropía del sistema es diferente si los estados son equiprobables o no.</a:t>
            </a:r>
          </a:p>
          <a:p>
            <a:r>
              <a:rPr lang="es-ES" dirty="0"/>
              <a:t>Sabemos que una urna contiene 6 bolas: 3 blancas y 3 negras. Cuando extraemos una bola y averiguamos su color nuestra sorpresa es máxima y la entropía es máxima =1:</a:t>
            </a:r>
          </a:p>
          <a:p>
            <a:r>
              <a:rPr lang="es-ES" dirty="0"/>
              <a:t>-[1/2+log2( ½)+1/2+log2( ½)]=-1/2*log2(1/2^2)=-1/2*log2(2^-2)=1</a:t>
            </a:r>
          </a:p>
          <a:p>
            <a:r>
              <a:rPr lang="es-ES" dirty="0"/>
              <a:t>Si sabemos que la urna contiene sus seis bolas bancas, cuando extraemos una bola nuestra sorpresa es cero.  Entonces la entropía es cero</a:t>
            </a:r>
          </a:p>
          <a:p>
            <a:r>
              <a:rPr lang="es-ES" dirty="0"/>
              <a:t>-1*log2(1)=0</a:t>
            </a:r>
          </a:p>
          <a:p>
            <a:r>
              <a:rPr lang="es-ES" b="1" dirty="0"/>
              <a:t>Por convenio log(0)=1</a:t>
            </a:r>
          </a:p>
          <a:p>
            <a:endParaRPr lang="es-ES" dirty="0"/>
          </a:p>
        </p:txBody>
      </p:sp>
      <p:sp>
        <p:nvSpPr>
          <p:cNvPr id="4" name="Marcador de número de diapositiva 3"/>
          <p:cNvSpPr>
            <a:spLocks noGrp="1"/>
          </p:cNvSpPr>
          <p:nvPr>
            <p:ph type="sldNum" sz="quarter" idx="10"/>
          </p:nvPr>
        </p:nvSpPr>
        <p:spPr/>
        <p:txBody>
          <a:bodyPr/>
          <a:lstStyle/>
          <a:p>
            <a:fld id="{6DDABA84-788C-4947-8020-0A73A5000E08}" type="slidenum">
              <a:rPr lang="es-ES" smtClean="0"/>
              <a:t>29</a:t>
            </a:fld>
            <a:endParaRPr lang="es-ES"/>
          </a:p>
        </p:txBody>
      </p:sp>
    </p:spTree>
    <p:extLst>
      <p:ext uri="{BB962C8B-B14F-4D97-AF65-F5344CB8AC3E}">
        <p14:creationId xmlns:p14="http://schemas.microsoft.com/office/powerpoint/2010/main" val="3848382208"/>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S" dirty="0"/>
              <a:t>A partir de la tabla inicial de 14 observaciones queremos construir  un árbol de decisión que nos indique si debemos, o no,  jugar al Golf según las 4 variables predictoras (atributos) : Predicción Meteorológica, Temperatura, Humedad, Viento.</a:t>
            </a:r>
          </a:p>
          <a:p>
            <a:r>
              <a:rPr lang="es-ES" b="1" dirty="0"/>
              <a:t>Se trata de aprendizaje supervisado que aprende de la muestra</a:t>
            </a:r>
            <a:r>
              <a:rPr lang="es-ES" dirty="0"/>
              <a:t>.</a:t>
            </a:r>
          </a:p>
          <a:p>
            <a:r>
              <a:rPr lang="es-ES" dirty="0" err="1"/>
              <a:t>Overcast</a:t>
            </a:r>
            <a:r>
              <a:rPr lang="es-ES" dirty="0"/>
              <a:t>: nublado</a:t>
            </a:r>
          </a:p>
          <a:p>
            <a:endParaRPr lang="es-ES" dirty="0"/>
          </a:p>
        </p:txBody>
      </p:sp>
      <p:sp>
        <p:nvSpPr>
          <p:cNvPr id="4" name="Marcador de número de diapositiva 3"/>
          <p:cNvSpPr>
            <a:spLocks noGrp="1"/>
          </p:cNvSpPr>
          <p:nvPr>
            <p:ph type="sldNum" sz="quarter" idx="10"/>
          </p:nvPr>
        </p:nvSpPr>
        <p:spPr/>
        <p:txBody>
          <a:bodyPr/>
          <a:lstStyle/>
          <a:p>
            <a:fld id="{6DDABA84-788C-4947-8020-0A73A5000E08}" type="slidenum">
              <a:rPr lang="es-ES" smtClean="0"/>
              <a:t>30</a:t>
            </a:fld>
            <a:endParaRPr lang="es-ES"/>
          </a:p>
        </p:txBody>
      </p:sp>
    </p:spTree>
    <p:extLst>
      <p:ext uri="{BB962C8B-B14F-4D97-AF65-F5344CB8AC3E}">
        <p14:creationId xmlns:p14="http://schemas.microsoft.com/office/powerpoint/2010/main" val="2702962947"/>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s-ES" dirty="0"/>
              <a:t>La entropía total del sistema previa</a:t>
            </a:r>
            <a:r>
              <a:rPr lang="es-ES" baseline="0" dirty="0"/>
              <a:t> a cualquier clasificación dada por las variables predictoras (atributos) es jugar 9 veces, no jugar 5</a:t>
            </a:r>
            <a:endParaRPr lang="es-ES" dirty="0"/>
          </a:p>
          <a:p>
            <a:endParaRPr lang="es-ES" dirty="0"/>
          </a:p>
        </p:txBody>
      </p:sp>
      <p:sp>
        <p:nvSpPr>
          <p:cNvPr id="4" name="3 Marcador de número de diapositiva"/>
          <p:cNvSpPr>
            <a:spLocks noGrp="1"/>
          </p:cNvSpPr>
          <p:nvPr>
            <p:ph type="sldNum" sz="quarter" idx="10"/>
          </p:nvPr>
        </p:nvSpPr>
        <p:spPr/>
        <p:txBody>
          <a:bodyPr/>
          <a:lstStyle/>
          <a:p>
            <a:fld id="{6DDABA84-788C-4947-8020-0A73A5000E08}" type="slidenum">
              <a:rPr lang="es-ES" smtClean="0"/>
              <a:t>31</a:t>
            </a:fld>
            <a:endParaRPr lang="es-ES"/>
          </a:p>
        </p:txBody>
      </p:sp>
    </p:spTree>
    <p:extLst>
      <p:ext uri="{BB962C8B-B14F-4D97-AF65-F5344CB8AC3E}">
        <p14:creationId xmlns:p14="http://schemas.microsoft.com/office/powerpoint/2010/main" val="1240460022"/>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r>
              <a:rPr lang="es-ES" dirty="0"/>
              <a:t>Al introducir una división</a:t>
            </a:r>
            <a:r>
              <a:rPr lang="es-ES" baseline="0" dirty="0"/>
              <a:t> del conjunto inicial de datos (9 Si, 5 No), según alguna variable </a:t>
            </a:r>
            <a:r>
              <a:rPr lang="es-ES" baseline="0" dirty="0" err="1"/>
              <a:t>predictora</a:t>
            </a:r>
            <a:r>
              <a:rPr lang="es-ES" baseline="0" dirty="0"/>
              <a:t>, disminuye el desorden del sistema. </a:t>
            </a:r>
            <a:endParaRPr lang="es-ES" dirty="0"/>
          </a:p>
          <a:p>
            <a:r>
              <a:rPr lang="es-ES" dirty="0"/>
              <a:t>La</a:t>
            </a:r>
            <a:r>
              <a:rPr lang="es-ES" baseline="0" dirty="0"/>
              <a:t> ganancia de información (pérdida de entropía) realizando la división sería la entropía inicial menos la que el sistema tiene ahora:</a:t>
            </a:r>
          </a:p>
          <a:p>
            <a:r>
              <a:rPr lang="es-ES" baseline="0" dirty="0"/>
              <a:t>0.94-0.639=0.247</a:t>
            </a:r>
          </a:p>
          <a:p>
            <a:endParaRPr lang="es-ES" dirty="0"/>
          </a:p>
        </p:txBody>
      </p:sp>
      <p:sp>
        <p:nvSpPr>
          <p:cNvPr id="4" name="3 Marcador de número de diapositiva"/>
          <p:cNvSpPr>
            <a:spLocks noGrp="1"/>
          </p:cNvSpPr>
          <p:nvPr>
            <p:ph type="sldNum" sz="quarter" idx="10"/>
          </p:nvPr>
        </p:nvSpPr>
        <p:spPr/>
        <p:txBody>
          <a:bodyPr/>
          <a:lstStyle/>
          <a:p>
            <a:fld id="{6DDABA84-788C-4947-8020-0A73A5000E08}" type="slidenum">
              <a:rPr lang="es-ES" smtClean="0"/>
              <a:t>32</a:t>
            </a:fld>
            <a:endParaRPr lang="es-ES"/>
          </a:p>
        </p:txBody>
      </p:sp>
    </p:spTree>
    <p:extLst>
      <p:ext uri="{BB962C8B-B14F-4D97-AF65-F5344CB8AC3E}">
        <p14:creationId xmlns:p14="http://schemas.microsoft.com/office/powerpoint/2010/main" val="358785657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n-US" dirty="0"/>
              <a:t>Predicting Financial Distress: A Comparison of Survival Analysis and Decision Tree Techniques. Adrian </a:t>
            </a:r>
            <a:r>
              <a:rPr lang="en-US" dirty="0" err="1"/>
              <a:t>Gepp</a:t>
            </a:r>
            <a:r>
              <a:rPr lang="en-US" dirty="0"/>
              <a:t> and Kuldeep Kumar</a:t>
            </a:r>
          </a:p>
          <a:p>
            <a:r>
              <a:rPr lang="it-IT" dirty="0"/>
              <a:t> Procedia Computer Science   54  ( 2015 )  396 – 404 </a:t>
            </a:r>
            <a:endParaRPr lang="en-US" dirty="0"/>
          </a:p>
          <a:p>
            <a:endParaRPr lang="en-US" dirty="0"/>
          </a:p>
          <a:p>
            <a:r>
              <a:rPr lang="en-US" dirty="0"/>
              <a:t>The data set contains financial ratios, industry sector, and credit ratings for a list of corporate customers. This is simulated, not real data. The first column is a customer ID. Then we have five columns of financial ratios. These are the </a:t>
            </a:r>
            <a:r>
              <a:rPr lang="en-US" b="1" dirty="0"/>
              <a:t>same ratios used in Altman's z-score</a:t>
            </a:r>
            <a:r>
              <a:rPr lang="en-US" dirty="0"/>
              <a:t>.</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Working capital / Total Assets (WC_TA)   </a:t>
            </a:r>
            <a:r>
              <a:rPr lang="en-US" dirty="0"/>
              <a:t>Capital </a:t>
            </a:r>
            <a:r>
              <a:rPr lang="en-US" dirty="0" err="1"/>
              <a:t>circulante</a:t>
            </a:r>
            <a:r>
              <a:rPr lang="en-US" dirty="0"/>
              <a:t> (</a:t>
            </a:r>
            <a:r>
              <a:rPr lang="es-ES" dirty="0">
                <a:effectLst/>
              </a:rPr>
              <a:t>recursos con que cuenta la empresa: bienes inmuebles, máquinas, instalaciones, o cualquier otro factor productivo)</a:t>
            </a:r>
            <a:br>
              <a:rPr lang="es-ES" dirty="0">
                <a:effectLst/>
              </a:rPr>
            </a:br>
            <a:r>
              <a:rPr lang="en-US" b="1" dirty="0"/>
              <a:t>Retained Earnings / Total Assets (RE_TA)   </a:t>
            </a:r>
            <a:r>
              <a:rPr lang="en-US" dirty="0" err="1"/>
              <a:t>Ganancias</a:t>
            </a:r>
            <a:r>
              <a:rPr lang="en-US" dirty="0"/>
              <a:t> </a:t>
            </a:r>
            <a:r>
              <a:rPr lang="en-US" dirty="0" err="1"/>
              <a:t>retenidas</a:t>
            </a:r>
            <a:endParaRPr lang="en-US" dirty="0"/>
          </a:p>
          <a:p>
            <a:r>
              <a:rPr lang="en-US" b="1" dirty="0"/>
              <a:t>Earnings Before Interests and Taxes / Total Assets (EBIT_TA)</a:t>
            </a:r>
          </a:p>
          <a:p>
            <a:r>
              <a:rPr lang="en-US" b="1" dirty="0"/>
              <a:t>Market Value of Equity / Book Value of Total Debt (MVE_BVTD)</a:t>
            </a:r>
          </a:p>
          <a:p>
            <a:r>
              <a:rPr lang="en-US" b="1" dirty="0"/>
              <a:t>Sales / Total Assets (S_TA)</a:t>
            </a:r>
          </a:p>
          <a:p>
            <a:r>
              <a:rPr lang="en-US" dirty="0"/>
              <a:t>Next, we have an </a:t>
            </a:r>
            <a:r>
              <a:rPr lang="en-US" b="1" dirty="0"/>
              <a:t>industry sector label, an integer value ranging from 1 to 12.</a:t>
            </a:r>
            <a:r>
              <a:rPr lang="en-US" dirty="0"/>
              <a:t> The </a:t>
            </a:r>
            <a:r>
              <a:rPr lang="en-US" b="1" dirty="0"/>
              <a:t>last column has the credit rating assigned to the customer</a:t>
            </a:r>
            <a:r>
              <a:rPr lang="en-US" dirty="0"/>
              <a:t>.</a:t>
            </a:r>
          </a:p>
          <a:p>
            <a:endParaRPr lang="en-US" dirty="0"/>
          </a:p>
          <a:p>
            <a:r>
              <a:rPr lang="en-US" dirty="0" err="1"/>
              <a:t>Activo</a:t>
            </a:r>
            <a:r>
              <a:rPr lang="en-US" dirty="0"/>
              <a:t> total = </a:t>
            </a:r>
            <a:r>
              <a:rPr lang="en-US" dirty="0" err="1"/>
              <a:t>suma</a:t>
            </a:r>
            <a:r>
              <a:rPr lang="en-US" dirty="0"/>
              <a:t> de </a:t>
            </a:r>
            <a:r>
              <a:rPr lang="es-ES" dirty="0"/>
              <a:t>todas las inversiones brutas, efectivo y equivalentes, cuentas pendientes y otros </a:t>
            </a:r>
            <a:r>
              <a:rPr lang="es-ES" dirty="0">
                <a:hlinkClick r:id="rId3"/>
              </a:rPr>
              <a:t>Activos</a:t>
            </a:r>
            <a:r>
              <a:rPr lang="es-ES" dirty="0"/>
              <a:t> como están presentados en el </a:t>
            </a:r>
            <a:r>
              <a:rPr lang="es-ES" dirty="0">
                <a:hlinkClick r:id="rId4"/>
              </a:rPr>
              <a:t>balance</a:t>
            </a:r>
            <a:r>
              <a:rPr lang="es-ES" dirty="0"/>
              <a:t>. </a:t>
            </a:r>
          </a:p>
          <a:p>
            <a:r>
              <a:rPr lang="en-US" dirty="0"/>
              <a:t>Working capital = </a:t>
            </a:r>
            <a:r>
              <a:rPr lang="en-US" dirty="0" err="1"/>
              <a:t>activo</a:t>
            </a:r>
            <a:r>
              <a:rPr lang="en-US" dirty="0"/>
              <a:t> </a:t>
            </a:r>
            <a:r>
              <a:rPr lang="en-US" dirty="0" err="1"/>
              <a:t>circulante</a:t>
            </a:r>
            <a:r>
              <a:rPr lang="en-US" dirty="0"/>
              <a:t> : </a:t>
            </a:r>
            <a:r>
              <a:rPr lang="es-ES" dirty="0"/>
              <a:t>es el </a:t>
            </a:r>
            <a:r>
              <a:rPr lang="es-ES" b="1" dirty="0"/>
              <a:t>activo</a:t>
            </a:r>
            <a:r>
              <a:rPr lang="es-ES" dirty="0"/>
              <a:t> líquido al momento de cierre de un ejercicio o que es convertible en dinero en un plazo inferior a los doce meses. ... Los </a:t>
            </a:r>
            <a:r>
              <a:rPr lang="es-ES" b="1" dirty="0"/>
              <a:t>activos circulantes</a:t>
            </a:r>
            <a:r>
              <a:rPr lang="es-ES" dirty="0"/>
              <a:t> son bienes y derechos de una empresa que se caracterizan por su liquidez.</a:t>
            </a:r>
          </a:p>
          <a:p>
            <a:endParaRPr lang="es-ES" dirty="0"/>
          </a:p>
        </p:txBody>
      </p:sp>
      <p:sp>
        <p:nvSpPr>
          <p:cNvPr id="4" name="Marcador de número de diapositiva 3"/>
          <p:cNvSpPr>
            <a:spLocks noGrp="1"/>
          </p:cNvSpPr>
          <p:nvPr>
            <p:ph type="sldNum" sz="quarter" idx="5"/>
          </p:nvPr>
        </p:nvSpPr>
        <p:spPr/>
        <p:txBody>
          <a:bodyPr/>
          <a:lstStyle/>
          <a:p>
            <a:fld id="{6DDABA84-788C-4947-8020-0A73A5000E08}" type="slidenum">
              <a:rPr lang="es-ES" smtClean="0"/>
              <a:t>4</a:t>
            </a:fld>
            <a:endParaRPr lang="es-ES"/>
          </a:p>
        </p:txBody>
      </p:sp>
    </p:spTree>
    <p:extLst>
      <p:ext uri="{BB962C8B-B14F-4D97-AF65-F5344CB8AC3E}">
        <p14:creationId xmlns:p14="http://schemas.microsoft.com/office/powerpoint/2010/main" val="3334513906"/>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S" dirty="0"/>
              <a:t>Nos quedamos con el atributo que proporciona mayor ganancia (en este caso, Outlook), con lo que tenemos construido el primer paso del árbol de decisión, identificando el primer nodo de decisión. Utilizamos las ramas de Outlook para dividir los datos.</a:t>
            </a:r>
          </a:p>
          <a:p>
            <a:endParaRPr lang="es-ES" dirty="0"/>
          </a:p>
        </p:txBody>
      </p:sp>
      <p:sp>
        <p:nvSpPr>
          <p:cNvPr id="4" name="Marcador de número de diapositiva 3"/>
          <p:cNvSpPr>
            <a:spLocks noGrp="1"/>
          </p:cNvSpPr>
          <p:nvPr>
            <p:ph type="sldNum" sz="quarter" idx="10"/>
          </p:nvPr>
        </p:nvSpPr>
        <p:spPr/>
        <p:txBody>
          <a:bodyPr/>
          <a:lstStyle/>
          <a:p>
            <a:fld id="{6DDABA84-788C-4947-8020-0A73A5000E08}" type="slidenum">
              <a:rPr lang="es-ES" smtClean="0"/>
              <a:t>33</a:t>
            </a:fld>
            <a:endParaRPr lang="es-ES"/>
          </a:p>
        </p:txBody>
      </p:sp>
    </p:spTree>
    <p:extLst>
      <p:ext uri="{BB962C8B-B14F-4D97-AF65-F5344CB8AC3E}">
        <p14:creationId xmlns:p14="http://schemas.microsoft.com/office/powerpoint/2010/main" val="3076372633"/>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ES" dirty="0"/>
          </a:p>
          <a:p>
            <a:r>
              <a:rPr lang="es-ES" dirty="0"/>
              <a:t>Un nodo que tenga entropía nula, como </a:t>
            </a:r>
            <a:r>
              <a:rPr lang="es-ES" dirty="0" err="1"/>
              <a:t>Overcast</a:t>
            </a:r>
            <a:r>
              <a:rPr lang="es-ES" dirty="0"/>
              <a:t>, se convierte en un nodo respuesta, ya que representa una muestra homogénea en el que la clasificación final es la misma para todos los ejemplos que contiene (</a:t>
            </a:r>
            <a:r>
              <a:rPr lang="es-ES"/>
              <a:t>tiene entropía cero). </a:t>
            </a:r>
            <a:endParaRPr lang="es-ES" dirty="0"/>
          </a:p>
        </p:txBody>
      </p:sp>
      <p:sp>
        <p:nvSpPr>
          <p:cNvPr id="4" name="3 Marcador de número de diapositiva"/>
          <p:cNvSpPr>
            <a:spLocks noGrp="1"/>
          </p:cNvSpPr>
          <p:nvPr>
            <p:ph type="sldNum" sz="quarter" idx="10"/>
          </p:nvPr>
        </p:nvSpPr>
        <p:spPr/>
        <p:txBody>
          <a:bodyPr/>
          <a:lstStyle/>
          <a:p>
            <a:fld id="{6DDABA84-788C-4947-8020-0A73A5000E08}" type="slidenum">
              <a:rPr lang="es-ES" smtClean="0"/>
              <a:t>34</a:t>
            </a:fld>
            <a:endParaRPr lang="es-ES"/>
          </a:p>
        </p:txBody>
      </p:sp>
    </p:spTree>
    <p:extLst>
      <p:ext uri="{BB962C8B-B14F-4D97-AF65-F5344CB8AC3E}">
        <p14:creationId xmlns:p14="http://schemas.microsoft.com/office/powerpoint/2010/main" val="1194363327"/>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S" dirty="0"/>
              <a:t>A continuación nos situamos en cada uno de los subconjuntos de ejemplos que define cada valor del atributo seleccionado y repetimos el proceso, construyendo poco a poco el árbol completo de decisión.</a:t>
            </a:r>
          </a:p>
          <a:p>
            <a:r>
              <a:rPr lang="es-ES" dirty="0"/>
              <a:t>Para el valor </a:t>
            </a:r>
            <a:r>
              <a:rPr lang="es-ES" dirty="0" err="1"/>
              <a:t>Sunny</a:t>
            </a:r>
            <a:r>
              <a:rPr lang="es-ES" dirty="0"/>
              <a:t> de la variable Outlook hay solo 5 observaciones para las que los valores del resto de las variables aparecen en la tabla.</a:t>
            </a:r>
          </a:p>
          <a:p>
            <a:r>
              <a:rPr lang="es-ES" dirty="0"/>
              <a:t> </a:t>
            </a:r>
            <a:r>
              <a:rPr lang="es-ES" b="1" dirty="0"/>
              <a:t>Un nodo que tenga entropía nula se convierte en un nodo respuesta</a:t>
            </a:r>
            <a:r>
              <a:rPr lang="es-ES" dirty="0"/>
              <a:t>, ya que representa una muestra homogénea en el que la clasificación final es la misma para todos los ejemplos que contiene.</a:t>
            </a:r>
          </a:p>
          <a:p>
            <a:r>
              <a:rPr lang="es-ES" dirty="0"/>
              <a:t>Nos iríamos al árbol que comienza en </a:t>
            </a:r>
            <a:r>
              <a:rPr lang="es-ES" dirty="0" err="1"/>
              <a:t>Sunny</a:t>
            </a:r>
            <a:r>
              <a:rPr lang="es-ES" dirty="0"/>
              <a:t> y lo completaríamos. Después al que comienza en </a:t>
            </a:r>
            <a:r>
              <a:rPr lang="es-ES" dirty="0" err="1"/>
              <a:t>Rainy</a:t>
            </a:r>
            <a:r>
              <a:rPr lang="es-ES" dirty="0"/>
              <a:t>.</a:t>
            </a:r>
          </a:p>
          <a:p>
            <a:endParaRPr lang="es-ES" dirty="0"/>
          </a:p>
        </p:txBody>
      </p:sp>
      <p:sp>
        <p:nvSpPr>
          <p:cNvPr id="4" name="Marcador de número de diapositiva 3"/>
          <p:cNvSpPr>
            <a:spLocks noGrp="1"/>
          </p:cNvSpPr>
          <p:nvPr>
            <p:ph type="sldNum" sz="quarter" idx="10"/>
          </p:nvPr>
        </p:nvSpPr>
        <p:spPr/>
        <p:txBody>
          <a:bodyPr/>
          <a:lstStyle/>
          <a:p>
            <a:fld id="{6DDABA84-788C-4947-8020-0A73A5000E08}" type="slidenum">
              <a:rPr lang="es-ES" smtClean="0"/>
              <a:t>35</a:t>
            </a:fld>
            <a:endParaRPr lang="es-ES"/>
          </a:p>
        </p:txBody>
      </p:sp>
    </p:spTree>
    <p:extLst>
      <p:ext uri="{BB962C8B-B14F-4D97-AF65-F5344CB8AC3E}">
        <p14:creationId xmlns:p14="http://schemas.microsoft.com/office/powerpoint/2010/main" val="2742247093"/>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S" dirty="0"/>
              <a:t>A partir de la tabla inicial de 14 observaciones hemos construido un árbol de decisión para jugar al Golf</a:t>
            </a:r>
          </a:p>
        </p:txBody>
      </p:sp>
      <p:sp>
        <p:nvSpPr>
          <p:cNvPr id="4" name="Marcador de número de diapositiva 3"/>
          <p:cNvSpPr>
            <a:spLocks noGrp="1"/>
          </p:cNvSpPr>
          <p:nvPr>
            <p:ph type="sldNum" sz="quarter" idx="10"/>
          </p:nvPr>
        </p:nvSpPr>
        <p:spPr/>
        <p:txBody>
          <a:bodyPr/>
          <a:lstStyle/>
          <a:p>
            <a:fld id="{6DDABA84-788C-4947-8020-0A73A5000E08}" type="slidenum">
              <a:rPr lang="es-ES" smtClean="0"/>
              <a:t>36</a:t>
            </a:fld>
            <a:endParaRPr lang="es-ES"/>
          </a:p>
        </p:txBody>
      </p:sp>
    </p:spTree>
    <p:extLst>
      <p:ext uri="{BB962C8B-B14F-4D97-AF65-F5344CB8AC3E}">
        <p14:creationId xmlns:p14="http://schemas.microsoft.com/office/powerpoint/2010/main" val="2174180792"/>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S" dirty="0"/>
              <a:t>OJO:</a:t>
            </a:r>
          </a:p>
          <a:p>
            <a:r>
              <a:rPr lang="es-ES" dirty="0"/>
              <a:t>Para que dibuje el árbol hay que utilizar </a:t>
            </a:r>
            <a:r>
              <a:rPr lang="en-US" dirty="0" err="1"/>
              <a:t>fitctree</a:t>
            </a:r>
            <a:r>
              <a:rPr lang="en-US" dirty="0"/>
              <a:t>(meas,species,</a:t>
            </a:r>
            <a:r>
              <a:rPr lang="en-US" b="1" dirty="0">
                <a:solidFill>
                  <a:srgbClr val="FF0000"/>
                </a:solidFill>
              </a:rPr>
              <a:t>'</a:t>
            </a:r>
            <a:r>
              <a:rPr lang="en-US" b="1" dirty="0" err="1">
                <a:solidFill>
                  <a:srgbClr val="FF0000"/>
                </a:solidFill>
              </a:rPr>
              <a:t>CrossVal</a:t>
            </a:r>
            <a:r>
              <a:rPr lang="en-US" b="1" dirty="0">
                <a:solidFill>
                  <a:srgbClr val="FF0000"/>
                </a:solidFill>
              </a:rPr>
              <a:t>','on’)</a:t>
            </a:r>
          </a:p>
          <a:p>
            <a:r>
              <a:rPr lang="en-US" dirty="0">
                <a:solidFill>
                  <a:srgbClr val="FF0000"/>
                </a:solidFill>
              </a:rPr>
              <a:t>Para </a:t>
            </a:r>
            <a:r>
              <a:rPr lang="en-US" dirty="0" err="1">
                <a:solidFill>
                  <a:srgbClr val="FF0000"/>
                </a:solidFill>
              </a:rPr>
              <a:t>poder</a:t>
            </a:r>
            <a:r>
              <a:rPr lang="en-US" dirty="0">
                <a:solidFill>
                  <a:srgbClr val="FF0000"/>
                </a:solidFill>
              </a:rPr>
              <a:t> </a:t>
            </a:r>
            <a:r>
              <a:rPr lang="en-US" dirty="0" err="1">
                <a:solidFill>
                  <a:srgbClr val="FF0000"/>
                </a:solidFill>
              </a:rPr>
              <a:t>predecir</a:t>
            </a:r>
            <a:r>
              <a:rPr lang="en-US" dirty="0">
                <a:solidFill>
                  <a:srgbClr val="FF0000"/>
                </a:solidFill>
              </a:rPr>
              <a:t> </a:t>
            </a:r>
            <a:r>
              <a:rPr lang="en-US" dirty="0" err="1"/>
              <a:t>fitctree</a:t>
            </a:r>
            <a:r>
              <a:rPr lang="en-US" dirty="0"/>
              <a:t>(</a:t>
            </a:r>
            <a:r>
              <a:rPr lang="en-US" dirty="0" err="1"/>
              <a:t>meas,species</a:t>
            </a:r>
            <a:r>
              <a:rPr lang="en-US" dirty="0"/>
              <a:t>)</a:t>
            </a:r>
            <a:endParaRPr lang="es-ES" dirty="0">
              <a:solidFill>
                <a:srgbClr val="FF0000"/>
              </a:solidFill>
            </a:endParaRPr>
          </a:p>
        </p:txBody>
      </p:sp>
      <p:sp>
        <p:nvSpPr>
          <p:cNvPr id="4" name="Marcador de número de diapositiva 3"/>
          <p:cNvSpPr>
            <a:spLocks noGrp="1"/>
          </p:cNvSpPr>
          <p:nvPr>
            <p:ph type="sldNum" sz="quarter" idx="10"/>
          </p:nvPr>
        </p:nvSpPr>
        <p:spPr/>
        <p:txBody>
          <a:bodyPr/>
          <a:lstStyle/>
          <a:p>
            <a:fld id="{6DDABA84-788C-4947-8020-0A73A5000E08}" type="slidenum">
              <a:rPr lang="es-ES" smtClean="0"/>
              <a:t>37</a:t>
            </a:fld>
            <a:endParaRPr lang="es-ES"/>
          </a:p>
        </p:txBody>
      </p:sp>
    </p:spTree>
    <p:extLst>
      <p:ext uri="{BB962C8B-B14F-4D97-AF65-F5344CB8AC3E}">
        <p14:creationId xmlns:p14="http://schemas.microsoft.com/office/powerpoint/2010/main" val="3693147153"/>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S" dirty="0"/>
              <a:t>Las 4 variables predictoras (atributos) son  {'x1'  'x2'  'x3'  'x4'}</a:t>
            </a:r>
          </a:p>
          <a:p>
            <a:r>
              <a:rPr lang="es-ES" dirty="0"/>
              <a:t>             </a:t>
            </a:r>
            <a:r>
              <a:rPr lang="es-ES" dirty="0" err="1"/>
              <a:t>ResponseName</a:t>
            </a:r>
            <a:r>
              <a:rPr lang="es-ES" dirty="0"/>
              <a:t>: 'Y'</a:t>
            </a:r>
          </a:p>
          <a:p>
            <a:r>
              <a:rPr lang="es-ES" dirty="0"/>
              <a:t>               </a:t>
            </a:r>
            <a:r>
              <a:rPr lang="es-ES" dirty="0" err="1"/>
              <a:t>ClassNames</a:t>
            </a:r>
            <a:r>
              <a:rPr lang="es-ES" dirty="0"/>
              <a:t>: {'</a:t>
            </a:r>
            <a:r>
              <a:rPr lang="es-ES" dirty="0" err="1"/>
              <a:t>setosa</a:t>
            </a:r>
            <a:r>
              <a:rPr lang="es-ES" dirty="0"/>
              <a:t>'  '</a:t>
            </a:r>
            <a:r>
              <a:rPr lang="es-ES" dirty="0" err="1"/>
              <a:t>versicolor</a:t>
            </a:r>
            <a:r>
              <a:rPr lang="es-ES" dirty="0"/>
              <a:t>'  '</a:t>
            </a:r>
            <a:r>
              <a:rPr lang="es-ES" dirty="0" err="1"/>
              <a:t>virginica</a:t>
            </a:r>
            <a:r>
              <a:rPr lang="es-ES" dirty="0"/>
              <a:t>'}</a:t>
            </a:r>
          </a:p>
        </p:txBody>
      </p:sp>
      <p:sp>
        <p:nvSpPr>
          <p:cNvPr id="4" name="Marcador de número de diapositiva 3"/>
          <p:cNvSpPr>
            <a:spLocks noGrp="1"/>
          </p:cNvSpPr>
          <p:nvPr>
            <p:ph type="sldNum" sz="quarter" idx="10"/>
          </p:nvPr>
        </p:nvSpPr>
        <p:spPr/>
        <p:txBody>
          <a:bodyPr/>
          <a:lstStyle/>
          <a:p>
            <a:fld id="{6DDABA84-788C-4947-8020-0A73A5000E08}" type="slidenum">
              <a:rPr lang="es-ES" smtClean="0"/>
              <a:t>38</a:t>
            </a:fld>
            <a:endParaRPr lang="es-ES"/>
          </a:p>
        </p:txBody>
      </p:sp>
    </p:spTree>
    <p:extLst>
      <p:ext uri="{BB962C8B-B14F-4D97-AF65-F5344CB8AC3E}">
        <p14:creationId xmlns:p14="http://schemas.microsoft.com/office/powerpoint/2010/main" val="145918255"/>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S" noProof="0" dirty="0"/>
              <a:t>n número ejemplos de la muestra</a:t>
            </a:r>
          </a:p>
          <a:p>
            <a:r>
              <a:rPr lang="es-ES" noProof="0" dirty="0"/>
              <a:t>Los valores por defecto tienden a crear árboles muy profundos para n grande.</a:t>
            </a:r>
          </a:p>
          <a:p>
            <a:r>
              <a:rPr lang="es-ES" noProof="0" dirty="0"/>
              <a:t>Hacer </a:t>
            </a:r>
            <a:r>
              <a:rPr lang="es-ES" noProof="0" dirty="0" err="1"/>
              <a:t>help</a:t>
            </a:r>
            <a:r>
              <a:rPr lang="es-ES" noProof="0" dirty="0"/>
              <a:t> </a:t>
            </a:r>
            <a:r>
              <a:rPr lang="es-ES" noProof="0" dirty="0" err="1"/>
              <a:t>fitctree</a:t>
            </a:r>
            <a:r>
              <a:rPr lang="es-ES" noProof="0" dirty="0"/>
              <a:t> para ver todos los posibles argumentos que están decididos por defecto</a:t>
            </a:r>
          </a:p>
          <a:p>
            <a:endParaRPr lang="es-ES" noProof="0" dirty="0"/>
          </a:p>
          <a:p>
            <a:endParaRPr lang="es-ES" noProof="0" dirty="0"/>
          </a:p>
          <a:p>
            <a:r>
              <a:rPr lang="es-ES" noProof="0" dirty="0" err="1"/>
              <a:t>Ionosphere</a:t>
            </a:r>
            <a:r>
              <a:rPr lang="es-ES" noProof="0" dirty="0"/>
              <a:t> </a:t>
            </a:r>
            <a:r>
              <a:rPr lang="es-ES" noProof="0" dirty="0" err="1"/>
              <a:t>dataset</a:t>
            </a:r>
            <a:r>
              <a:rPr lang="es-ES" noProof="0" dirty="0"/>
              <a:t> </a:t>
            </a:r>
            <a:r>
              <a:rPr lang="es-ES" noProof="0" dirty="0" err="1"/>
              <a:t>from</a:t>
            </a:r>
            <a:r>
              <a:rPr lang="es-ES" noProof="0" dirty="0"/>
              <a:t> </a:t>
            </a:r>
            <a:r>
              <a:rPr lang="es-ES" noProof="0" dirty="0" err="1"/>
              <a:t>the</a:t>
            </a:r>
            <a:r>
              <a:rPr lang="es-ES" noProof="0" dirty="0"/>
              <a:t> UCI machine </a:t>
            </a:r>
            <a:r>
              <a:rPr lang="es-ES" noProof="0" dirty="0" err="1"/>
              <a:t>learning</a:t>
            </a:r>
            <a:r>
              <a:rPr lang="es-ES" noProof="0" dirty="0"/>
              <a:t> </a:t>
            </a:r>
            <a:r>
              <a:rPr lang="es-ES" noProof="0" dirty="0" err="1"/>
              <a:t>repository</a:t>
            </a:r>
            <a:r>
              <a:rPr lang="es-ES" noProof="0" dirty="0"/>
              <a:t>:                   </a:t>
            </a:r>
          </a:p>
          <a:p>
            <a:r>
              <a:rPr lang="es-ES" noProof="0" dirty="0"/>
              <a:t>X es una matriz real 351x34 de predictores (medidas físicas). </a:t>
            </a:r>
          </a:p>
          <a:p>
            <a:r>
              <a:rPr lang="es-ES" noProof="0" dirty="0"/>
              <a:t>Y es una respuesta categórica:  </a:t>
            </a:r>
            <a:r>
              <a:rPr lang="es-ES" b="1" noProof="0" dirty="0"/>
              <a:t>Señales de radar </a:t>
            </a:r>
            <a:r>
              <a:rPr lang="es-ES" noProof="0" dirty="0"/>
              <a:t>de ciertas estaciones </a:t>
            </a:r>
            <a:r>
              <a:rPr lang="es-ES" b="1" noProof="0" dirty="0"/>
              <a:t>que atraviesan la ionosfera “g”. No la atraviesan "b"</a:t>
            </a:r>
          </a:p>
          <a:p>
            <a:endParaRPr lang="es-ES" noProof="0" dirty="0"/>
          </a:p>
          <a:p>
            <a:r>
              <a:rPr lang="es-ES" noProof="0" dirty="0"/>
              <a:t>Para conseguir un árbol menos complejo que por defecto con solo 7 divisiones:</a:t>
            </a:r>
          </a:p>
          <a:p>
            <a:endParaRPr lang="es-ES" noProof="0" dirty="0"/>
          </a:p>
          <a:p>
            <a:r>
              <a:rPr lang="es-ES" noProof="0" dirty="0"/>
              <a:t>Mdl7 = </a:t>
            </a:r>
            <a:r>
              <a:rPr lang="es-ES" noProof="0" dirty="0" err="1"/>
              <a:t>fitctree</a:t>
            </a:r>
            <a:r>
              <a:rPr lang="es-ES" noProof="0" dirty="0"/>
              <a:t>(X,Y,'MaxNumSplits',7,'CrossVal','on’); % máximo número de bifurcaciones 1</a:t>
            </a:r>
          </a:p>
          <a:p>
            <a:r>
              <a:rPr lang="es-ES" noProof="0" dirty="0"/>
              <a:t>Se activa Cross </a:t>
            </a:r>
            <a:r>
              <a:rPr lang="es-ES" noProof="0" dirty="0" err="1"/>
              <a:t>validation</a:t>
            </a:r>
            <a:r>
              <a:rPr lang="es-ES" noProof="0" dirty="0"/>
              <a:t> con 10 separaciones, por defecto.</a:t>
            </a:r>
          </a:p>
          <a:p>
            <a:endParaRPr lang="en-US" dirty="0"/>
          </a:p>
        </p:txBody>
      </p:sp>
      <p:sp>
        <p:nvSpPr>
          <p:cNvPr id="4" name="Marcador de número de diapositiva 3"/>
          <p:cNvSpPr>
            <a:spLocks noGrp="1"/>
          </p:cNvSpPr>
          <p:nvPr>
            <p:ph type="sldNum" sz="quarter" idx="10"/>
          </p:nvPr>
        </p:nvSpPr>
        <p:spPr/>
        <p:txBody>
          <a:bodyPr/>
          <a:lstStyle/>
          <a:p>
            <a:fld id="{6DDABA84-788C-4947-8020-0A73A5000E08}" type="slidenum">
              <a:rPr lang="es-ES" smtClean="0"/>
              <a:t>39</a:t>
            </a:fld>
            <a:endParaRPr lang="es-ES"/>
          </a:p>
        </p:txBody>
      </p:sp>
    </p:spTree>
    <p:extLst>
      <p:ext uri="{BB962C8B-B14F-4D97-AF65-F5344CB8AC3E}">
        <p14:creationId xmlns:p14="http://schemas.microsoft.com/office/powerpoint/2010/main" val="988025793"/>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n-US" dirty="0"/>
          </a:p>
          <a:p>
            <a:r>
              <a:rPr lang="en-US" dirty="0"/>
              <a:t>Mdl7 = </a:t>
            </a:r>
            <a:r>
              <a:rPr lang="en-US" dirty="0" err="1"/>
              <a:t>fitctree</a:t>
            </a:r>
            <a:r>
              <a:rPr lang="en-US" dirty="0"/>
              <a:t>(X,Y,'MaxNumSplits',7,'CrossVal','on’); % </a:t>
            </a:r>
            <a:r>
              <a:rPr lang="en-US" dirty="0" err="1"/>
              <a:t>máximo</a:t>
            </a:r>
            <a:r>
              <a:rPr lang="en-US" dirty="0"/>
              <a:t> </a:t>
            </a:r>
            <a:r>
              <a:rPr lang="en-US" dirty="0" err="1"/>
              <a:t>número</a:t>
            </a:r>
            <a:r>
              <a:rPr lang="en-US" dirty="0"/>
              <a:t> de </a:t>
            </a:r>
            <a:r>
              <a:rPr lang="en-US" dirty="0" err="1"/>
              <a:t>bifurcaciones</a:t>
            </a:r>
            <a:r>
              <a:rPr lang="en-US" dirty="0"/>
              <a:t> 7</a:t>
            </a:r>
          </a:p>
          <a:p>
            <a:r>
              <a:rPr lang="en-US" dirty="0"/>
              <a:t>Se </a:t>
            </a:r>
            <a:r>
              <a:rPr lang="en-US" dirty="0" err="1"/>
              <a:t>activa</a:t>
            </a:r>
            <a:r>
              <a:rPr lang="en-US" dirty="0"/>
              <a:t> Cross validation con 10 </a:t>
            </a:r>
            <a:r>
              <a:rPr lang="en-US" dirty="0" err="1"/>
              <a:t>separaciones</a:t>
            </a:r>
            <a:r>
              <a:rPr lang="en-US" dirty="0"/>
              <a:t>, </a:t>
            </a:r>
            <a:r>
              <a:rPr lang="en-US" dirty="0" err="1"/>
              <a:t>por</a:t>
            </a:r>
            <a:r>
              <a:rPr lang="en-US" dirty="0"/>
              <a:t> </a:t>
            </a:r>
            <a:r>
              <a:rPr lang="en-US" dirty="0" err="1"/>
              <a:t>defecto</a:t>
            </a:r>
            <a:r>
              <a:rPr lang="en-US" dirty="0"/>
              <a:t>.</a:t>
            </a:r>
          </a:p>
          <a:p>
            <a:endParaRPr lang="en-US" dirty="0"/>
          </a:p>
          <a:p>
            <a:r>
              <a:rPr lang="en-US" dirty="0"/>
              <a:t>view(Mdl7.Trained{1},'</a:t>
            </a:r>
            <a:r>
              <a:rPr lang="en-US" dirty="0" err="1"/>
              <a:t>Mode','graph</a:t>
            </a:r>
            <a:r>
              <a:rPr lang="en-US" dirty="0"/>
              <a:t>’)</a:t>
            </a:r>
          </a:p>
          <a:p>
            <a:endParaRPr lang="en-US" dirty="0"/>
          </a:p>
          <a:p>
            <a:r>
              <a:rPr lang="en-US" dirty="0" err="1"/>
              <a:t>Probar</a:t>
            </a:r>
            <a:r>
              <a:rPr lang="en-US" dirty="0"/>
              <a:t> con </a:t>
            </a:r>
          </a:p>
          <a:p>
            <a:r>
              <a:rPr lang="es-ES" dirty="0"/>
              <a:t>Mdl7 = </a:t>
            </a:r>
            <a:r>
              <a:rPr lang="es-ES" dirty="0" err="1"/>
              <a:t>fitctree</a:t>
            </a:r>
            <a:r>
              <a:rPr lang="es-ES" dirty="0"/>
              <a:t>(X,Y,'MaxNumSplits',3,'CrossVal','on’);</a:t>
            </a:r>
          </a:p>
          <a:p>
            <a:pPr marL="0" marR="0" lvl="0" indent="0" algn="l" defTabSz="914400" rtl="0" eaLnBrk="1" fontAlgn="auto" latinLnBrk="0" hangingPunct="1">
              <a:lnSpc>
                <a:spcPct val="100000"/>
              </a:lnSpc>
              <a:spcBef>
                <a:spcPts val="0"/>
              </a:spcBef>
              <a:spcAft>
                <a:spcPts val="0"/>
              </a:spcAft>
              <a:buClrTx/>
              <a:buSzTx/>
              <a:buFontTx/>
              <a:buNone/>
              <a:tabLst/>
              <a:defRPr/>
            </a:pPr>
            <a:r>
              <a:rPr lang="es-ES" dirty="0" err="1"/>
              <a:t>Mdlbis</a:t>
            </a:r>
            <a:r>
              <a:rPr lang="es-ES" dirty="0"/>
              <a:t> = </a:t>
            </a:r>
            <a:r>
              <a:rPr lang="es-ES" dirty="0" err="1"/>
              <a:t>fitctree</a:t>
            </a:r>
            <a:r>
              <a:rPr lang="es-ES" dirty="0"/>
              <a:t>(X,Y,'MaxNumSplits’,3,’</a:t>
            </a:r>
            <a:r>
              <a:rPr lang="en-US" dirty="0"/>
              <a:t> MinLeafSize’,’4’, ‘MinParentSize’,’6’,</a:t>
            </a:r>
            <a:r>
              <a:rPr lang="es-ES" dirty="0"/>
              <a:t>'</a:t>
            </a:r>
            <a:r>
              <a:rPr lang="es-ES" dirty="0" err="1"/>
              <a:t>CrossVal</a:t>
            </a:r>
            <a:r>
              <a:rPr lang="es-ES" dirty="0"/>
              <a:t>','on’);</a:t>
            </a:r>
          </a:p>
          <a:p>
            <a:endParaRPr lang="es-ES" dirty="0"/>
          </a:p>
          <a:p>
            <a:pPr marL="0" indent="0">
              <a:buNone/>
            </a:pPr>
            <a:r>
              <a:rPr lang="en-US" dirty="0"/>
              <a:t> %n - 1 para </a:t>
            </a:r>
            <a:r>
              <a:rPr lang="en-US" dirty="0" err="1"/>
              <a:t>MaxNumSplits</a:t>
            </a:r>
            <a:r>
              <a:rPr lang="en-US" dirty="0"/>
              <a:t>: Max nº </a:t>
            </a:r>
            <a:r>
              <a:rPr lang="en-US" dirty="0" err="1"/>
              <a:t>divisiones</a:t>
            </a:r>
            <a:r>
              <a:rPr lang="en-US" dirty="0"/>
              <a:t> </a:t>
            </a:r>
          </a:p>
          <a:p>
            <a:pPr marL="0" indent="0">
              <a:buNone/>
            </a:pPr>
            <a:r>
              <a:rPr lang="en-US" dirty="0"/>
              <a:t>%1 for </a:t>
            </a:r>
            <a:r>
              <a:rPr lang="en-US" dirty="0" err="1"/>
              <a:t>MinLeafSize</a:t>
            </a:r>
            <a:r>
              <a:rPr lang="en-US" dirty="0"/>
              <a:t>: Min nº </a:t>
            </a:r>
            <a:r>
              <a:rPr lang="en-US" dirty="0" err="1"/>
              <a:t>observaciones</a:t>
            </a:r>
            <a:r>
              <a:rPr lang="en-US" dirty="0"/>
              <a:t> por hoja</a:t>
            </a:r>
          </a:p>
          <a:p>
            <a:pPr marL="0" indent="0">
              <a:buNone/>
            </a:pPr>
            <a:r>
              <a:rPr lang="en-US" dirty="0"/>
              <a:t>%10 for </a:t>
            </a:r>
            <a:r>
              <a:rPr lang="en-US" dirty="0" err="1"/>
              <a:t>MinParentSize</a:t>
            </a:r>
            <a:r>
              <a:rPr lang="en-US" dirty="0"/>
              <a:t>: Min nº </a:t>
            </a:r>
            <a:r>
              <a:rPr lang="en-US" dirty="0" err="1"/>
              <a:t>observaciones</a:t>
            </a:r>
            <a:r>
              <a:rPr lang="en-US" dirty="0"/>
              <a:t> </a:t>
            </a:r>
            <a:r>
              <a:rPr lang="en-US" dirty="0" err="1"/>
              <a:t>en</a:t>
            </a:r>
            <a:r>
              <a:rPr lang="en-US" dirty="0"/>
              <a:t> </a:t>
            </a:r>
            <a:r>
              <a:rPr lang="en-US" dirty="0" err="1"/>
              <a:t>nodo</a:t>
            </a:r>
            <a:r>
              <a:rPr lang="en-US" dirty="0"/>
              <a:t> </a:t>
            </a:r>
            <a:r>
              <a:rPr lang="en-US" dirty="0" err="1"/>
              <a:t>ramificado</a:t>
            </a:r>
            <a:endParaRPr lang="en-US" dirty="0"/>
          </a:p>
          <a:p>
            <a:endParaRPr lang="es-ES" dirty="0"/>
          </a:p>
        </p:txBody>
      </p:sp>
      <p:sp>
        <p:nvSpPr>
          <p:cNvPr id="4" name="Marcador de número de diapositiva 3"/>
          <p:cNvSpPr>
            <a:spLocks noGrp="1"/>
          </p:cNvSpPr>
          <p:nvPr>
            <p:ph type="sldNum" sz="quarter" idx="10"/>
          </p:nvPr>
        </p:nvSpPr>
        <p:spPr/>
        <p:txBody>
          <a:bodyPr/>
          <a:lstStyle/>
          <a:p>
            <a:fld id="{6DDABA84-788C-4947-8020-0A73A5000E08}" type="slidenum">
              <a:rPr lang="es-ES" smtClean="0"/>
              <a:t>41</a:t>
            </a:fld>
            <a:endParaRPr lang="es-ES"/>
          </a:p>
        </p:txBody>
      </p:sp>
    </p:spTree>
    <p:extLst>
      <p:ext uri="{BB962C8B-B14F-4D97-AF65-F5344CB8AC3E}">
        <p14:creationId xmlns:p14="http://schemas.microsoft.com/office/powerpoint/2010/main" val="1006678878"/>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n-US" dirty="0"/>
          </a:p>
          <a:p>
            <a:r>
              <a:rPr lang="en-US" dirty="0"/>
              <a:t>Mdl7 = </a:t>
            </a:r>
            <a:r>
              <a:rPr lang="en-US" dirty="0" err="1"/>
              <a:t>fitctree</a:t>
            </a:r>
            <a:r>
              <a:rPr lang="en-US" dirty="0"/>
              <a:t>(X,Y,'MaxNumSplits',7,'CrossVal','on’); % </a:t>
            </a:r>
            <a:r>
              <a:rPr lang="en-US" dirty="0" err="1"/>
              <a:t>máximo</a:t>
            </a:r>
            <a:r>
              <a:rPr lang="en-US" dirty="0"/>
              <a:t> </a:t>
            </a:r>
            <a:r>
              <a:rPr lang="en-US" dirty="0" err="1"/>
              <a:t>número</a:t>
            </a:r>
            <a:r>
              <a:rPr lang="en-US" dirty="0"/>
              <a:t> de </a:t>
            </a:r>
            <a:r>
              <a:rPr lang="en-US" dirty="0" err="1"/>
              <a:t>bifurcaciones</a:t>
            </a:r>
            <a:r>
              <a:rPr lang="en-US" dirty="0"/>
              <a:t> 7</a:t>
            </a:r>
          </a:p>
          <a:p>
            <a:r>
              <a:rPr lang="en-US" dirty="0"/>
              <a:t>Se </a:t>
            </a:r>
            <a:r>
              <a:rPr lang="en-US" dirty="0" err="1"/>
              <a:t>activa</a:t>
            </a:r>
            <a:r>
              <a:rPr lang="en-US" dirty="0"/>
              <a:t> Cross validation con 10 </a:t>
            </a:r>
            <a:r>
              <a:rPr lang="en-US" dirty="0" err="1"/>
              <a:t>separaciones</a:t>
            </a:r>
            <a:r>
              <a:rPr lang="en-US" dirty="0"/>
              <a:t>, </a:t>
            </a:r>
            <a:r>
              <a:rPr lang="en-US" dirty="0" err="1"/>
              <a:t>por</a:t>
            </a:r>
            <a:r>
              <a:rPr lang="en-US" dirty="0"/>
              <a:t> </a:t>
            </a:r>
            <a:r>
              <a:rPr lang="en-US" dirty="0" err="1"/>
              <a:t>defecto</a:t>
            </a:r>
            <a:r>
              <a:rPr lang="en-US" dirty="0"/>
              <a:t>.</a:t>
            </a:r>
          </a:p>
          <a:p>
            <a:endParaRPr lang="en-US" dirty="0"/>
          </a:p>
          <a:p>
            <a:r>
              <a:rPr lang="en-US" dirty="0"/>
              <a:t>view(Mdl7.Trained{1},'</a:t>
            </a:r>
            <a:r>
              <a:rPr lang="en-US" dirty="0" err="1"/>
              <a:t>Mode','graph</a:t>
            </a:r>
            <a:r>
              <a:rPr lang="en-US" dirty="0"/>
              <a:t>’)</a:t>
            </a:r>
          </a:p>
          <a:p>
            <a:endParaRPr lang="en-US" dirty="0"/>
          </a:p>
          <a:p>
            <a:r>
              <a:rPr lang="en-US" dirty="0" err="1"/>
              <a:t>Probar</a:t>
            </a:r>
            <a:r>
              <a:rPr lang="en-US" dirty="0"/>
              <a:t> con </a:t>
            </a:r>
          </a:p>
          <a:p>
            <a:r>
              <a:rPr lang="es-ES" dirty="0"/>
              <a:t>Mdl7 = </a:t>
            </a:r>
            <a:r>
              <a:rPr lang="es-ES" dirty="0" err="1"/>
              <a:t>fitctree</a:t>
            </a:r>
            <a:r>
              <a:rPr lang="es-ES" dirty="0"/>
              <a:t>(X,Y,'MaxNumSplits',3,'CrossVal','on’);</a:t>
            </a:r>
          </a:p>
          <a:p>
            <a:pPr marL="0" marR="0" lvl="0" indent="0" algn="l" defTabSz="914400" rtl="0" eaLnBrk="1" fontAlgn="auto" latinLnBrk="0" hangingPunct="1">
              <a:lnSpc>
                <a:spcPct val="100000"/>
              </a:lnSpc>
              <a:spcBef>
                <a:spcPts val="0"/>
              </a:spcBef>
              <a:spcAft>
                <a:spcPts val="0"/>
              </a:spcAft>
              <a:buClrTx/>
              <a:buSzTx/>
              <a:buFontTx/>
              <a:buNone/>
              <a:tabLst/>
              <a:defRPr/>
            </a:pPr>
            <a:r>
              <a:rPr lang="es-ES" dirty="0" err="1"/>
              <a:t>Mdlbis</a:t>
            </a:r>
            <a:r>
              <a:rPr lang="es-ES" dirty="0"/>
              <a:t> = </a:t>
            </a:r>
            <a:r>
              <a:rPr lang="es-ES" dirty="0" err="1"/>
              <a:t>fitctree</a:t>
            </a:r>
            <a:r>
              <a:rPr lang="es-ES" dirty="0"/>
              <a:t>(X,Y,'MaxNumSplits’,3,’</a:t>
            </a:r>
            <a:r>
              <a:rPr lang="en-US" dirty="0"/>
              <a:t> MinLeafSize’,’4’, ‘MinParentSize’,’6’,</a:t>
            </a:r>
            <a:r>
              <a:rPr lang="es-ES" dirty="0"/>
              <a:t>'</a:t>
            </a:r>
            <a:r>
              <a:rPr lang="es-ES" dirty="0" err="1"/>
              <a:t>CrossVal</a:t>
            </a:r>
            <a:r>
              <a:rPr lang="es-ES" dirty="0"/>
              <a:t>','on’);</a:t>
            </a:r>
          </a:p>
          <a:p>
            <a:endParaRPr lang="es-ES" dirty="0"/>
          </a:p>
          <a:p>
            <a:pPr marL="0" indent="0">
              <a:buNone/>
            </a:pPr>
            <a:r>
              <a:rPr lang="en-US" dirty="0"/>
              <a:t>%n - 1 para </a:t>
            </a:r>
            <a:r>
              <a:rPr lang="en-US" dirty="0" err="1"/>
              <a:t>MaxNumSplits</a:t>
            </a:r>
            <a:r>
              <a:rPr lang="en-US" dirty="0"/>
              <a:t>: Max nº </a:t>
            </a:r>
            <a:r>
              <a:rPr lang="en-US" dirty="0" err="1"/>
              <a:t>divisiones</a:t>
            </a:r>
            <a:r>
              <a:rPr lang="en-US" dirty="0"/>
              <a:t> </a:t>
            </a:r>
          </a:p>
          <a:p>
            <a:pPr marL="0" indent="0">
              <a:buNone/>
            </a:pPr>
            <a:r>
              <a:rPr lang="en-US" dirty="0"/>
              <a:t>%1 for </a:t>
            </a:r>
            <a:r>
              <a:rPr lang="en-US" dirty="0" err="1"/>
              <a:t>MinLeafSize</a:t>
            </a:r>
            <a:r>
              <a:rPr lang="en-US" dirty="0"/>
              <a:t>: Min nº </a:t>
            </a:r>
            <a:r>
              <a:rPr lang="en-US" dirty="0" err="1"/>
              <a:t>observaciones</a:t>
            </a:r>
            <a:r>
              <a:rPr lang="en-US" dirty="0"/>
              <a:t> por hoja</a:t>
            </a:r>
          </a:p>
          <a:p>
            <a:pPr marL="0" indent="0">
              <a:buNone/>
            </a:pPr>
            <a:r>
              <a:rPr lang="en-US" dirty="0"/>
              <a:t>%10 for </a:t>
            </a:r>
            <a:r>
              <a:rPr lang="en-US" dirty="0" err="1"/>
              <a:t>MinParentSize</a:t>
            </a:r>
            <a:r>
              <a:rPr lang="en-US" dirty="0"/>
              <a:t>: Min nº </a:t>
            </a:r>
            <a:r>
              <a:rPr lang="en-US" dirty="0" err="1"/>
              <a:t>observaciones</a:t>
            </a:r>
            <a:r>
              <a:rPr lang="en-US" dirty="0"/>
              <a:t> </a:t>
            </a:r>
            <a:r>
              <a:rPr lang="en-US" dirty="0" err="1"/>
              <a:t>en</a:t>
            </a:r>
            <a:r>
              <a:rPr lang="en-US" dirty="0"/>
              <a:t> </a:t>
            </a:r>
            <a:r>
              <a:rPr lang="en-US" dirty="0" err="1"/>
              <a:t>nodo</a:t>
            </a:r>
            <a:r>
              <a:rPr lang="en-US" dirty="0"/>
              <a:t> </a:t>
            </a:r>
            <a:r>
              <a:rPr lang="en-US" dirty="0" err="1"/>
              <a:t>ramificado</a:t>
            </a:r>
            <a:endParaRPr lang="en-US" dirty="0"/>
          </a:p>
          <a:p>
            <a:endParaRPr lang="es-ES" dirty="0"/>
          </a:p>
        </p:txBody>
      </p:sp>
      <p:sp>
        <p:nvSpPr>
          <p:cNvPr id="4" name="Marcador de número de diapositiva 3"/>
          <p:cNvSpPr>
            <a:spLocks noGrp="1"/>
          </p:cNvSpPr>
          <p:nvPr>
            <p:ph type="sldNum" sz="quarter" idx="10"/>
          </p:nvPr>
        </p:nvSpPr>
        <p:spPr/>
        <p:txBody>
          <a:bodyPr/>
          <a:lstStyle/>
          <a:p>
            <a:fld id="{6DDABA84-788C-4947-8020-0A73A5000E08}" type="slidenum">
              <a:rPr lang="es-ES" smtClean="0"/>
              <a:t>42</a:t>
            </a:fld>
            <a:endParaRPr lang="es-ES"/>
          </a:p>
        </p:txBody>
      </p:sp>
    </p:spTree>
    <p:extLst>
      <p:ext uri="{BB962C8B-B14F-4D97-AF65-F5344CB8AC3E}">
        <p14:creationId xmlns:p14="http://schemas.microsoft.com/office/powerpoint/2010/main" val="2402774971"/>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S" dirty="0"/>
              <a:t>Predicción de un pasajero de tercera clase con 45 años</a:t>
            </a:r>
          </a:p>
          <a:p>
            <a:r>
              <a:rPr lang="en-US" b="1" dirty="0"/>
              <a:t>tree4bis = </a:t>
            </a:r>
            <a:r>
              <a:rPr lang="en-US" b="1" dirty="0" err="1"/>
              <a:t>fitctree</a:t>
            </a:r>
            <a:r>
              <a:rPr lang="en-US" b="1" dirty="0"/>
              <a:t>(X,B,'MaxNumSplits',4);</a:t>
            </a:r>
          </a:p>
          <a:p>
            <a:r>
              <a:rPr lang="en-US" b="1" dirty="0"/>
              <a:t>predict(tree4bis,[3,41])</a:t>
            </a:r>
          </a:p>
          <a:p>
            <a:r>
              <a:rPr lang="en-US" dirty="0"/>
              <a:t>% </a:t>
            </a:r>
            <a:r>
              <a:rPr lang="en-US" dirty="0" err="1"/>
              <a:t>ans</a:t>
            </a:r>
            <a:r>
              <a:rPr lang="en-US" dirty="0"/>
              <a:t> = </a:t>
            </a:r>
            <a:r>
              <a:rPr lang="en-US" dirty="0" err="1"/>
              <a:t>muerto</a:t>
            </a:r>
            <a:endParaRPr lang="en-US" dirty="0"/>
          </a:p>
          <a:p>
            <a:r>
              <a:rPr lang="en-US" dirty="0"/>
              <a:t>% </a:t>
            </a:r>
            <a:r>
              <a:rPr lang="en-US" dirty="0" err="1"/>
              <a:t>también</a:t>
            </a:r>
            <a:r>
              <a:rPr lang="en-US" dirty="0"/>
              <a:t> es </a:t>
            </a:r>
            <a:r>
              <a:rPr lang="en-US" dirty="0" err="1"/>
              <a:t>posible</a:t>
            </a:r>
            <a:r>
              <a:rPr lang="en-US" dirty="0"/>
              <a:t>: </a:t>
            </a:r>
          </a:p>
          <a:p>
            <a:r>
              <a:rPr lang="en-US" dirty="0"/>
              <a:t>tree4bis.predict([3,41])</a:t>
            </a:r>
            <a:endParaRPr lang="es-ES" dirty="0"/>
          </a:p>
        </p:txBody>
      </p:sp>
      <p:sp>
        <p:nvSpPr>
          <p:cNvPr id="4" name="Marcador de número de diapositiva 3"/>
          <p:cNvSpPr>
            <a:spLocks noGrp="1"/>
          </p:cNvSpPr>
          <p:nvPr>
            <p:ph type="sldNum" sz="quarter" idx="10"/>
          </p:nvPr>
        </p:nvSpPr>
        <p:spPr/>
        <p:txBody>
          <a:bodyPr/>
          <a:lstStyle/>
          <a:p>
            <a:fld id="{6DDABA84-788C-4947-8020-0A73A5000E08}" type="slidenum">
              <a:rPr lang="es-ES" smtClean="0"/>
              <a:t>43</a:t>
            </a:fld>
            <a:endParaRPr lang="es-ES"/>
          </a:p>
        </p:txBody>
      </p:sp>
    </p:spTree>
    <p:extLst>
      <p:ext uri="{BB962C8B-B14F-4D97-AF65-F5344CB8AC3E}">
        <p14:creationId xmlns:p14="http://schemas.microsoft.com/office/powerpoint/2010/main" val="86522861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S" sz="1200" kern="1200" dirty="0" err="1">
                <a:solidFill>
                  <a:schemeClr val="tx1"/>
                </a:solidFill>
                <a:effectLst/>
                <a:latin typeface="+mn-lt"/>
                <a:ea typeface="+mn-ea"/>
                <a:cs typeface="+mn-cs"/>
              </a:rPr>
              <a:t>Identifying</a:t>
            </a:r>
            <a:r>
              <a:rPr lang="es-ES" sz="1200" kern="1200" dirty="0">
                <a:solidFill>
                  <a:schemeClr val="tx1"/>
                </a:solidFill>
                <a:effectLst/>
                <a:latin typeface="+mn-lt"/>
                <a:ea typeface="+mn-ea"/>
                <a:cs typeface="+mn-cs"/>
              </a:rPr>
              <a:t> </a:t>
            </a:r>
            <a:r>
              <a:rPr lang="es-ES" sz="1200" kern="1200" dirty="0" err="1">
                <a:solidFill>
                  <a:schemeClr val="tx1"/>
                </a:solidFill>
                <a:effectLst/>
                <a:latin typeface="+mn-lt"/>
                <a:ea typeface="+mn-ea"/>
                <a:cs typeface="+mn-cs"/>
              </a:rPr>
              <a:t>excessive</a:t>
            </a:r>
            <a:r>
              <a:rPr lang="es-ES" sz="1200" kern="1200" dirty="0">
                <a:solidFill>
                  <a:schemeClr val="tx1"/>
                </a:solidFill>
                <a:effectLst/>
                <a:latin typeface="+mn-lt"/>
                <a:ea typeface="+mn-ea"/>
                <a:cs typeface="+mn-cs"/>
              </a:rPr>
              <a:t> </a:t>
            </a:r>
            <a:r>
              <a:rPr lang="es-ES" sz="1200" kern="1200" dirty="0" err="1">
                <a:solidFill>
                  <a:schemeClr val="tx1"/>
                </a:solidFill>
                <a:effectLst/>
                <a:latin typeface="+mn-lt"/>
                <a:ea typeface="+mn-ea"/>
                <a:cs typeface="+mn-cs"/>
              </a:rPr>
              <a:t>credit</a:t>
            </a:r>
            <a:r>
              <a:rPr lang="es-ES" sz="1200" kern="1200" dirty="0">
                <a:solidFill>
                  <a:schemeClr val="tx1"/>
                </a:solidFill>
                <a:effectLst/>
                <a:latin typeface="+mn-lt"/>
                <a:ea typeface="+mn-ea"/>
                <a:cs typeface="+mn-cs"/>
              </a:rPr>
              <a:t> </a:t>
            </a:r>
            <a:r>
              <a:rPr lang="es-ES" sz="1200" kern="1200" dirty="0" err="1">
                <a:solidFill>
                  <a:schemeClr val="tx1"/>
                </a:solidFill>
                <a:effectLst/>
                <a:latin typeface="+mn-lt"/>
                <a:ea typeface="+mn-ea"/>
                <a:cs typeface="+mn-cs"/>
              </a:rPr>
              <a:t>growth</a:t>
            </a:r>
            <a:r>
              <a:rPr lang="es-ES" sz="1200" kern="1200" dirty="0">
                <a:solidFill>
                  <a:schemeClr val="tx1"/>
                </a:solidFill>
                <a:effectLst/>
                <a:latin typeface="+mn-lt"/>
                <a:ea typeface="+mn-ea"/>
                <a:cs typeface="+mn-cs"/>
              </a:rPr>
              <a:t> and </a:t>
            </a:r>
            <a:r>
              <a:rPr lang="es-ES" sz="1200" kern="1200" dirty="0" err="1">
                <a:solidFill>
                  <a:schemeClr val="tx1"/>
                </a:solidFill>
                <a:effectLst/>
                <a:latin typeface="+mn-lt"/>
                <a:ea typeface="+mn-ea"/>
                <a:cs typeface="+mn-cs"/>
              </a:rPr>
              <a:t>leverage</a:t>
            </a:r>
            <a:r>
              <a:rPr lang="es-ES" sz="1200" kern="1200" dirty="0">
                <a:solidFill>
                  <a:schemeClr val="tx1"/>
                </a:solidFill>
                <a:effectLst/>
                <a:latin typeface="+mn-lt"/>
                <a:ea typeface="+mn-ea"/>
                <a:cs typeface="+mn-cs"/>
              </a:rPr>
              <a:t> Lucia </a:t>
            </a:r>
            <a:r>
              <a:rPr lang="es-ES" sz="1200" kern="1200" dirty="0" err="1">
                <a:solidFill>
                  <a:schemeClr val="tx1"/>
                </a:solidFill>
                <a:effectLst/>
                <a:latin typeface="+mn-lt"/>
                <a:ea typeface="+mn-ea"/>
                <a:cs typeface="+mn-cs"/>
              </a:rPr>
              <a:t>Alessia,Carsten</a:t>
            </a:r>
            <a:r>
              <a:rPr lang="es-ES" sz="1200" kern="1200" dirty="0">
                <a:solidFill>
                  <a:schemeClr val="tx1"/>
                </a:solidFill>
                <a:effectLst/>
                <a:latin typeface="+mn-lt"/>
                <a:ea typeface="+mn-ea"/>
                <a:cs typeface="+mn-cs"/>
              </a:rPr>
              <a:t> </a:t>
            </a:r>
            <a:r>
              <a:rPr lang="es-ES" sz="1200" kern="1200" dirty="0" err="1">
                <a:solidFill>
                  <a:schemeClr val="tx1"/>
                </a:solidFill>
                <a:effectLst/>
                <a:latin typeface="+mn-lt"/>
                <a:ea typeface="+mn-ea"/>
                <a:cs typeface="+mn-cs"/>
              </a:rPr>
              <a:t>Detkenb</a:t>
            </a:r>
            <a:r>
              <a:rPr lang="es-ES" sz="1200" kern="1200" dirty="0">
                <a:solidFill>
                  <a:schemeClr val="tx1"/>
                </a:solidFill>
                <a:effectLst/>
                <a:latin typeface="+mn-lt"/>
                <a:ea typeface="+mn-ea"/>
                <a:cs typeface="+mn-cs"/>
              </a:rPr>
              <a:t> (2018)</a:t>
            </a:r>
          </a:p>
          <a:p>
            <a:r>
              <a:rPr lang="en-US" dirty="0"/>
              <a:t>Journal of Financial Stability 35 (2018) 215–225</a:t>
            </a:r>
          </a:p>
          <a:p>
            <a:r>
              <a:rPr lang="en-US" dirty="0" err="1"/>
              <a:t>Consideran</a:t>
            </a:r>
            <a:r>
              <a:rPr lang="en-US" dirty="0"/>
              <a:t> un arbol con </a:t>
            </a:r>
            <a:r>
              <a:rPr lang="en-US" dirty="0" err="1"/>
              <a:t>diversas</a:t>
            </a:r>
            <a:r>
              <a:rPr lang="en-US" dirty="0"/>
              <a:t> variables:</a:t>
            </a:r>
          </a:p>
          <a:p>
            <a:r>
              <a:rPr lang="en-US" dirty="0" err="1"/>
              <a:t>Crédito</a:t>
            </a:r>
            <a:r>
              <a:rPr lang="en-US" dirty="0"/>
              <a:t> </a:t>
            </a:r>
            <a:r>
              <a:rPr lang="en-US" dirty="0" err="1"/>
              <a:t>bancario</a:t>
            </a:r>
            <a:r>
              <a:rPr lang="en-US" dirty="0"/>
              <a:t>/PIB</a:t>
            </a:r>
          </a:p>
          <a:p>
            <a:r>
              <a:rPr lang="en-US" dirty="0"/>
              <a:t>Ratio de </a:t>
            </a:r>
            <a:r>
              <a:rPr lang="en-US" dirty="0" err="1"/>
              <a:t>servicio</a:t>
            </a:r>
            <a:r>
              <a:rPr lang="en-US" dirty="0"/>
              <a:t> de la </a:t>
            </a:r>
            <a:r>
              <a:rPr lang="en-US" dirty="0" err="1"/>
              <a:t>deuda</a:t>
            </a:r>
            <a:endParaRPr lang="en-US" dirty="0"/>
          </a:p>
          <a:p>
            <a:r>
              <a:rPr lang="en-US" dirty="0" err="1"/>
              <a:t>Brecha</a:t>
            </a:r>
            <a:r>
              <a:rPr lang="en-US" dirty="0"/>
              <a:t> con </a:t>
            </a:r>
            <a:r>
              <a:rPr lang="en-US" dirty="0" err="1"/>
              <a:t>Basilea</a:t>
            </a:r>
            <a:endParaRPr lang="en-US" dirty="0"/>
          </a:p>
          <a:p>
            <a:r>
              <a:rPr lang="en-US" dirty="0" err="1"/>
              <a:t>Crecimiento</a:t>
            </a:r>
            <a:r>
              <a:rPr lang="en-US" dirty="0"/>
              <a:t> del </a:t>
            </a:r>
            <a:r>
              <a:rPr lang="en-US" dirty="0" err="1"/>
              <a:t>crédito</a:t>
            </a:r>
            <a:r>
              <a:rPr lang="en-US" dirty="0"/>
              <a:t> </a:t>
            </a:r>
            <a:r>
              <a:rPr lang="en-US" dirty="0" err="1"/>
              <a:t>bancario</a:t>
            </a:r>
            <a:endParaRPr lang="en-US" dirty="0"/>
          </a:p>
          <a:p>
            <a:r>
              <a:rPr lang="en-US" dirty="0" err="1"/>
              <a:t>Crecimiento</a:t>
            </a:r>
            <a:r>
              <a:rPr lang="en-US" dirty="0"/>
              <a:t> del </a:t>
            </a:r>
            <a:r>
              <a:rPr lang="en-US" dirty="0" err="1"/>
              <a:t>precio</a:t>
            </a:r>
            <a:r>
              <a:rPr lang="en-US" dirty="0"/>
              <a:t> de las </a:t>
            </a:r>
            <a:r>
              <a:rPr lang="en-US" dirty="0" err="1"/>
              <a:t>acciones</a:t>
            </a:r>
            <a:endParaRPr lang="en-US" dirty="0"/>
          </a:p>
          <a:p>
            <a:r>
              <a:rPr lang="en-US" dirty="0" err="1"/>
              <a:t>Crédito</a:t>
            </a:r>
            <a:r>
              <a:rPr lang="en-US" dirty="0"/>
              <a:t> </a:t>
            </a:r>
            <a:r>
              <a:rPr lang="en-US" dirty="0" err="1"/>
              <a:t>bancario</a:t>
            </a:r>
            <a:r>
              <a:rPr lang="en-US" dirty="0"/>
              <a:t>/PIB</a:t>
            </a:r>
          </a:p>
          <a:p>
            <a:r>
              <a:rPr lang="en-US" dirty="0" err="1"/>
              <a:t>Precio</a:t>
            </a:r>
            <a:r>
              <a:rPr lang="en-US" dirty="0"/>
              <a:t> de la Vivienda/</a:t>
            </a:r>
            <a:r>
              <a:rPr lang="en-US" dirty="0" err="1"/>
              <a:t>Renta</a:t>
            </a:r>
            <a:endParaRPr lang="en-US" dirty="0"/>
          </a:p>
          <a:p>
            <a:endParaRPr lang="en-US" dirty="0"/>
          </a:p>
          <a:p>
            <a:endParaRPr lang="en-US" dirty="0"/>
          </a:p>
          <a:p>
            <a:r>
              <a:rPr lang="en-US" dirty="0"/>
              <a:t>Fig.2. Example of classification tree. Notes: </a:t>
            </a:r>
            <a:r>
              <a:rPr lang="en-US" dirty="0" err="1"/>
              <a:t>Thisearly</a:t>
            </a:r>
            <a:r>
              <a:rPr lang="en-US" dirty="0"/>
              <a:t> warning tree is grown on a subset of indicators. </a:t>
            </a:r>
            <a:r>
              <a:rPr lang="en-US" dirty="0" err="1"/>
              <a:t>Thethreshold</a:t>
            </a:r>
            <a:r>
              <a:rPr lang="en-US" dirty="0"/>
              <a:t> for the </a:t>
            </a:r>
            <a:r>
              <a:rPr lang="en-US" dirty="0" err="1"/>
              <a:t>houseprice</a:t>
            </a:r>
            <a:r>
              <a:rPr lang="en-US" dirty="0"/>
              <a:t> to income ratio is </a:t>
            </a:r>
            <a:r>
              <a:rPr lang="en-US" dirty="0" err="1"/>
              <a:t>interms</a:t>
            </a:r>
            <a:r>
              <a:rPr lang="en-US" dirty="0"/>
              <a:t> of index points above/below its long term average, </a:t>
            </a:r>
            <a:r>
              <a:rPr lang="en-US" dirty="0" err="1"/>
              <a:t>whilep.p</a:t>
            </a:r>
            <a:r>
              <a:rPr lang="en-US" dirty="0"/>
              <a:t>. stands for percentage points.</a:t>
            </a:r>
          </a:p>
          <a:p>
            <a:endParaRPr lang="en-US" dirty="0"/>
          </a:p>
          <a:p>
            <a:r>
              <a:rPr lang="en-US" dirty="0"/>
              <a:t>Unsustainable credit developments lead to the build-up of systemic risks to financial stability. While this is an accepted truth, how to assess whether risks are getting out of hand remains a challenge. To identify excessive credit growth and aggregate leverage we propose an early warning system, which aims at predicting banking crises. In particular, we use a modern classification tree ensemble technique, the “Random Forest”, and include (global) credit as well as real estate variables as predictors.</a:t>
            </a:r>
            <a:endParaRPr lang="es-ES" dirty="0"/>
          </a:p>
        </p:txBody>
      </p:sp>
      <p:sp>
        <p:nvSpPr>
          <p:cNvPr id="4" name="Marcador de número de diapositiva 3"/>
          <p:cNvSpPr>
            <a:spLocks noGrp="1"/>
          </p:cNvSpPr>
          <p:nvPr>
            <p:ph type="sldNum" sz="quarter" idx="5"/>
          </p:nvPr>
        </p:nvSpPr>
        <p:spPr/>
        <p:txBody>
          <a:bodyPr/>
          <a:lstStyle/>
          <a:p>
            <a:fld id="{6DDABA84-788C-4947-8020-0A73A5000E08}" type="slidenum">
              <a:rPr lang="es-ES" smtClean="0"/>
              <a:t>5</a:t>
            </a:fld>
            <a:endParaRPr lang="es-ES"/>
          </a:p>
        </p:txBody>
      </p:sp>
    </p:spTree>
    <p:extLst>
      <p:ext uri="{BB962C8B-B14F-4D97-AF65-F5344CB8AC3E}">
        <p14:creationId xmlns:p14="http://schemas.microsoft.com/office/powerpoint/2010/main" val="3828218053"/>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S" dirty="0"/>
              <a:t>Predicción de un pasajero de primera, segunda y tercera clase con 20 años.</a:t>
            </a:r>
          </a:p>
          <a:p>
            <a:r>
              <a:rPr lang="es-ES" dirty="0"/>
              <a:t>Para predecir no activar </a:t>
            </a:r>
            <a:r>
              <a:rPr lang="es-ES" dirty="0" err="1"/>
              <a:t>cross-validation</a:t>
            </a:r>
            <a:endParaRPr lang="es-ES" dirty="0"/>
          </a:p>
          <a:p>
            <a:r>
              <a:rPr lang="en-US" dirty="0" err="1"/>
              <a:t>fitctree</a:t>
            </a:r>
            <a:r>
              <a:rPr lang="en-US" dirty="0"/>
              <a:t>(X,Y,'</a:t>
            </a:r>
            <a:r>
              <a:rPr lang="en-US" dirty="0" err="1"/>
              <a:t>CrossVal</a:t>
            </a:r>
            <a:r>
              <a:rPr lang="en-US" dirty="0"/>
              <a:t>','on');</a:t>
            </a:r>
            <a:endParaRPr lang="es-ES" dirty="0"/>
          </a:p>
        </p:txBody>
      </p:sp>
      <p:sp>
        <p:nvSpPr>
          <p:cNvPr id="4" name="Marcador de número de diapositiva 3"/>
          <p:cNvSpPr>
            <a:spLocks noGrp="1"/>
          </p:cNvSpPr>
          <p:nvPr>
            <p:ph type="sldNum" sz="quarter" idx="10"/>
          </p:nvPr>
        </p:nvSpPr>
        <p:spPr/>
        <p:txBody>
          <a:bodyPr/>
          <a:lstStyle/>
          <a:p>
            <a:fld id="{6DDABA84-788C-4947-8020-0A73A5000E08}" type="slidenum">
              <a:rPr lang="es-ES" smtClean="0"/>
              <a:t>44</a:t>
            </a:fld>
            <a:endParaRPr lang="es-ES"/>
          </a:p>
        </p:txBody>
      </p:sp>
    </p:spTree>
    <p:extLst>
      <p:ext uri="{BB962C8B-B14F-4D97-AF65-F5344CB8AC3E}">
        <p14:creationId xmlns:p14="http://schemas.microsoft.com/office/powerpoint/2010/main" val="4293825593"/>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S" dirty="0"/>
              <a:t>Score: </a:t>
            </a:r>
            <a:r>
              <a:rPr lang="es-ES" dirty="0" err="1"/>
              <a:t>Prob</a:t>
            </a:r>
            <a:r>
              <a:rPr lang="es-ES" dirty="0"/>
              <a:t> de estar vivo = </a:t>
            </a:r>
            <a:r>
              <a:rPr lang="it-IT" dirty="0"/>
              <a:t>0.2444. Prob de estar muerto =0.7556</a:t>
            </a:r>
          </a:p>
          <a:p>
            <a:endParaRPr lang="it-IT" dirty="0"/>
          </a:p>
          <a:p>
            <a:r>
              <a:rPr lang="it-IT" dirty="0"/>
              <a:t>Node: </a:t>
            </a:r>
            <a:r>
              <a:rPr lang="es-ES" dirty="0"/>
              <a:t>número de nodos predichos (empleados) para la clasificación </a:t>
            </a:r>
          </a:p>
          <a:p>
            <a:endParaRPr lang="es-ES" dirty="0"/>
          </a:p>
          <a:p>
            <a:pPr marL="0" marR="0" lvl="0" indent="0" algn="l" defTabSz="914400" rtl="0" eaLnBrk="1" fontAlgn="auto" latinLnBrk="0" hangingPunct="1">
              <a:lnSpc>
                <a:spcPct val="100000"/>
              </a:lnSpc>
              <a:spcBef>
                <a:spcPts val="0"/>
              </a:spcBef>
              <a:spcAft>
                <a:spcPts val="0"/>
              </a:spcAft>
              <a:buClrTx/>
              <a:buSzTx/>
              <a:buFontTx/>
              <a:buNone/>
              <a:tabLst/>
              <a:defRPr/>
            </a:pPr>
            <a:r>
              <a:rPr lang="es-ES" dirty="0" err="1"/>
              <a:t>Cnum</a:t>
            </a:r>
            <a:r>
              <a:rPr lang="es-ES" dirty="0"/>
              <a:t>: </a:t>
            </a:r>
            <a:r>
              <a:rPr lang="es-ES_tradnl" noProof="0" dirty="0"/>
              <a:t>clase predicha en la clasificación (clase 2 es muerto, clase 1 es vivo)</a:t>
            </a:r>
          </a:p>
          <a:p>
            <a:endParaRPr lang="es-ES" dirty="0"/>
          </a:p>
        </p:txBody>
      </p:sp>
      <p:sp>
        <p:nvSpPr>
          <p:cNvPr id="4" name="Marcador de número de diapositiva 3"/>
          <p:cNvSpPr>
            <a:spLocks noGrp="1"/>
          </p:cNvSpPr>
          <p:nvPr>
            <p:ph type="sldNum" sz="quarter" idx="10"/>
          </p:nvPr>
        </p:nvSpPr>
        <p:spPr/>
        <p:txBody>
          <a:bodyPr/>
          <a:lstStyle/>
          <a:p>
            <a:fld id="{6DDABA84-788C-4947-8020-0A73A5000E08}" type="slidenum">
              <a:rPr lang="es-ES" smtClean="0"/>
              <a:t>45</a:t>
            </a:fld>
            <a:endParaRPr lang="es-ES"/>
          </a:p>
        </p:txBody>
      </p:sp>
    </p:spTree>
    <p:extLst>
      <p:ext uri="{BB962C8B-B14F-4D97-AF65-F5344CB8AC3E}">
        <p14:creationId xmlns:p14="http://schemas.microsoft.com/office/powerpoint/2010/main" val="1139342745"/>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S" dirty="0" err="1"/>
              <a:t>Ionosphere</a:t>
            </a:r>
            <a:r>
              <a:rPr lang="es-ES" dirty="0"/>
              <a:t> contiene dos variables X(351x34) , Y((351x1) </a:t>
            </a:r>
            <a:r>
              <a:rPr lang="es-ES" dirty="0" err="1"/>
              <a:t>good</a:t>
            </a:r>
            <a:r>
              <a:rPr lang="es-ES" dirty="0"/>
              <a:t>, bag</a:t>
            </a:r>
          </a:p>
          <a:p>
            <a:r>
              <a:rPr lang="es-ES" dirty="0"/>
              <a:t>OJO:</a:t>
            </a:r>
          </a:p>
          <a:p>
            <a:r>
              <a:rPr lang="es-ES" dirty="0"/>
              <a:t>Para que dibuje el árbol hay que utilizar </a:t>
            </a:r>
            <a:r>
              <a:rPr lang="es-ES" dirty="0" err="1"/>
              <a:t>fitctree</a:t>
            </a:r>
            <a:r>
              <a:rPr lang="es-ES" dirty="0"/>
              <a:t>(meas,</a:t>
            </a:r>
            <a:r>
              <a:rPr lang="es-ES" dirty="0" err="1"/>
              <a:t>species</a:t>
            </a:r>
            <a:r>
              <a:rPr lang="es-ES" dirty="0"/>
              <a:t>,'</a:t>
            </a:r>
            <a:r>
              <a:rPr lang="es-ES" dirty="0" err="1"/>
              <a:t>CrossVal</a:t>
            </a:r>
            <a:r>
              <a:rPr lang="es-ES" dirty="0"/>
              <a:t>','</a:t>
            </a:r>
            <a:r>
              <a:rPr lang="es-ES" dirty="0" err="1"/>
              <a:t>on</a:t>
            </a:r>
            <a:r>
              <a:rPr lang="es-ES" dirty="0"/>
              <a:t>’)</a:t>
            </a:r>
          </a:p>
          <a:p>
            <a:r>
              <a:rPr lang="es-ES" dirty="0"/>
              <a:t>Para poder predecir </a:t>
            </a:r>
            <a:r>
              <a:rPr lang="es-ES" dirty="0" err="1"/>
              <a:t>fitctree</a:t>
            </a:r>
            <a:r>
              <a:rPr lang="es-ES" dirty="0"/>
              <a:t>(</a:t>
            </a:r>
            <a:r>
              <a:rPr lang="es-ES" dirty="0" err="1"/>
              <a:t>meas,species</a:t>
            </a:r>
            <a:r>
              <a:rPr lang="es-ES" dirty="0"/>
              <a:t>)</a:t>
            </a:r>
          </a:p>
          <a:p>
            <a:endParaRPr lang="en-US" dirty="0"/>
          </a:p>
          <a:p>
            <a:r>
              <a:rPr lang="en-US" dirty="0"/>
              <a:t>Ionosphere dataset from the </a:t>
            </a:r>
            <a:r>
              <a:rPr lang="en-US" b="1" dirty="0">
                <a:solidFill>
                  <a:srgbClr val="FF0000"/>
                </a:solidFill>
              </a:rPr>
              <a:t>UCI machine learning repository</a:t>
            </a:r>
            <a:r>
              <a:rPr lang="en-US" dirty="0"/>
              <a:t>:                   </a:t>
            </a:r>
          </a:p>
          <a:p>
            <a:r>
              <a:rPr lang="en-US" dirty="0"/>
              <a:t>http://archive.ics.uci.edu/ml/datasets/Ionosphere                              </a:t>
            </a:r>
          </a:p>
          <a:p>
            <a:r>
              <a:rPr lang="en-US" dirty="0"/>
              <a:t>X is a 351x34 real-valued matrix of predictors. Y is a categorical response:   </a:t>
            </a:r>
          </a:p>
          <a:p>
            <a:r>
              <a:rPr lang="en-US" dirty="0"/>
              <a:t>"b" for bad radar returns and "g" for good radar returns.                      </a:t>
            </a:r>
          </a:p>
          <a:p>
            <a:r>
              <a:rPr lang="en-US" dirty="0"/>
              <a:t>This is a binary classification problem.    </a:t>
            </a:r>
          </a:p>
          <a:p>
            <a:endParaRPr lang="en-US" dirty="0"/>
          </a:p>
          <a:p>
            <a:r>
              <a:rPr lang="en-US" dirty="0"/>
              <a:t>                                   </a:t>
            </a:r>
          </a:p>
          <a:p>
            <a:r>
              <a:rPr lang="en-US" dirty="0"/>
              <a:t> </a:t>
            </a:r>
            <a:endParaRPr lang="es-ES" dirty="0"/>
          </a:p>
        </p:txBody>
      </p:sp>
      <p:sp>
        <p:nvSpPr>
          <p:cNvPr id="4" name="Marcador de número de diapositiva 3"/>
          <p:cNvSpPr>
            <a:spLocks noGrp="1"/>
          </p:cNvSpPr>
          <p:nvPr>
            <p:ph type="sldNum" sz="quarter" idx="10"/>
          </p:nvPr>
        </p:nvSpPr>
        <p:spPr/>
        <p:txBody>
          <a:bodyPr/>
          <a:lstStyle/>
          <a:p>
            <a:fld id="{6DDABA84-788C-4947-8020-0A73A5000E08}" type="slidenum">
              <a:rPr lang="es-ES" smtClean="0"/>
              <a:t>46</a:t>
            </a:fld>
            <a:endParaRPr lang="es-ES"/>
          </a:p>
        </p:txBody>
      </p:sp>
    </p:spTree>
    <p:extLst>
      <p:ext uri="{BB962C8B-B14F-4D97-AF65-F5344CB8AC3E}">
        <p14:creationId xmlns:p14="http://schemas.microsoft.com/office/powerpoint/2010/main" val="1653583802"/>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S_tradnl" b="1" noProof="0" dirty="0"/>
              <a:t>Predecimos 4 observaciones aleatorias </a:t>
            </a:r>
            <a:r>
              <a:rPr lang="es-ES_tradnl" noProof="0" dirty="0"/>
              <a:t>cada una de las cuales contiene 34 variables</a:t>
            </a:r>
          </a:p>
          <a:p>
            <a:r>
              <a:rPr lang="es-ES_tradnl" noProof="0" dirty="0"/>
              <a:t>Score: verosimilitud (probabilidad) de que la etiqueta pertenezca a una clase particular (0 1 indica </a:t>
            </a:r>
            <a:r>
              <a:rPr lang="es-ES_tradnl" noProof="0" dirty="0" err="1"/>
              <a:t>prob</a:t>
            </a:r>
            <a:r>
              <a:rPr lang="es-ES_tradnl" noProof="0" dirty="0"/>
              <a:t> o de clase 1, 1 0 </a:t>
            </a:r>
            <a:r>
              <a:rPr lang="es-ES_tradnl" noProof="0" dirty="0" err="1"/>
              <a:t>prob</a:t>
            </a:r>
            <a:r>
              <a:rPr lang="es-ES_tradnl" noProof="0" dirty="0"/>
              <a:t> clase 2</a:t>
            </a:r>
          </a:p>
          <a:p>
            <a:r>
              <a:rPr lang="es-ES_tradnl" noProof="0" dirty="0"/>
              <a:t>g es la clase 0 1; b es la clase 1 0 clase 1 0.</a:t>
            </a:r>
          </a:p>
          <a:p>
            <a:r>
              <a:rPr lang="es-ES_tradnl" noProof="0" dirty="0"/>
              <a:t>Para árboles de clasificación scores son las probabilidades a </a:t>
            </a:r>
            <a:r>
              <a:rPr lang="es-ES_tradnl" noProof="0" dirty="0" err="1"/>
              <a:t>postriori</a:t>
            </a:r>
            <a:r>
              <a:rPr lang="es-ES_tradnl" noProof="0" dirty="0"/>
              <a:t>. Para cada observación en X, la etiqueta de la clase predicha corresponde al mínimo coste esperado de mala clasificación entre todas las clases.</a:t>
            </a:r>
          </a:p>
          <a:p>
            <a:r>
              <a:rPr lang="es-ES_tradnl" noProof="0" dirty="0" err="1"/>
              <a:t>Node</a:t>
            </a:r>
            <a:r>
              <a:rPr lang="es-ES_tradnl" noProof="0" dirty="0"/>
              <a:t>: vector del número de nodos predichos (empleados) para la clasificación en los cuatro elementos de la muestra</a:t>
            </a:r>
          </a:p>
          <a:p>
            <a:r>
              <a:rPr lang="es-ES_tradnl" noProof="0" dirty="0" err="1"/>
              <a:t>Cnum</a:t>
            </a:r>
            <a:r>
              <a:rPr lang="es-ES_tradnl" noProof="0" dirty="0"/>
              <a:t>: vector del número de clases predichas en la clasificación (clase 2 es g, clase 1 es b)</a:t>
            </a:r>
          </a:p>
          <a:p>
            <a:endParaRPr lang="es-ES_tradnl" noProof="0" dirty="0"/>
          </a:p>
          <a:p>
            <a:endParaRPr lang="es-ES" dirty="0"/>
          </a:p>
        </p:txBody>
      </p:sp>
      <p:sp>
        <p:nvSpPr>
          <p:cNvPr id="4" name="Marcador de número de diapositiva 3"/>
          <p:cNvSpPr>
            <a:spLocks noGrp="1"/>
          </p:cNvSpPr>
          <p:nvPr>
            <p:ph type="sldNum" sz="quarter" idx="10"/>
          </p:nvPr>
        </p:nvSpPr>
        <p:spPr/>
        <p:txBody>
          <a:bodyPr/>
          <a:lstStyle/>
          <a:p>
            <a:fld id="{6DDABA84-788C-4947-8020-0A73A5000E08}" type="slidenum">
              <a:rPr lang="es-ES" smtClean="0"/>
              <a:t>47</a:t>
            </a:fld>
            <a:endParaRPr lang="es-ES"/>
          </a:p>
        </p:txBody>
      </p:sp>
    </p:spTree>
    <p:extLst>
      <p:ext uri="{BB962C8B-B14F-4D97-AF65-F5344CB8AC3E}">
        <p14:creationId xmlns:p14="http://schemas.microsoft.com/office/powerpoint/2010/main" val="4223112315"/>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S" dirty="0" err="1"/>
              <a:t>Bagging</a:t>
            </a:r>
            <a:r>
              <a:rPr lang="es-ES" dirty="0"/>
              <a:t> se refiere a realizar promedios entre modelo estimados con diferentes muestra Bootstrap con el fin de mejorar la ejecución de un estimador.</a:t>
            </a:r>
          </a:p>
          <a:p>
            <a:r>
              <a:rPr lang="es-ES" dirty="0"/>
              <a:t>Recientemente se han conseguido progresos sustanciales en el desarrollo de métodos de inferencia como </a:t>
            </a:r>
            <a:r>
              <a:rPr lang="es-ES" b="1" dirty="0"/>
              <a:t>intervalos de confianza </a:t>
            </a:r>
            <a:r>
              <a:rPr lang="es-ES" dirty="0"/>
              <a:t>en el contexto de </a:t>
            </a:r>
            <a:r>
              <a:rPr lang="es-ES" dirty="0" err="1"/>
              <a:t>random</a:t>
            </a:r>
            <a:r>
              <a:rPr lang="es-ES" dirty="0"/>
              <a:t> </a:t>
            </a:r>
            <a:r>
              <a:rPr lang="es-ES" dirty="0" err="1"/>
              <a:t>forest</a:t>
            </a:r>
            <a:r>
              <a:rPr lang="es-ES" dirty="0"/>
              <a:t>:</a:t>
            </a:r>
          </a:p>
          <a:p>
            <a:pPr marL="171450" indent="-171450">
              <a:buFont typeface="Arial" panose="020B0604020202020204" pitchFamily="34" charset="0"/>
              <a:buChar char="•"/>
            </a:pPr>
            <a:r>
              <a:rPr lang="es-ES" dirty="0" err="1"/>
              <a:t>Wager</a:t>
            </a:r>
            <a:r>
              <a:rPr lang="es-ES" dirty="0"/>
              <a:t> y </a:t>
            </a:r>
            <a:r>
              <a:rPr lang="es-ES" dirty="0" err="1"/>
              <a:t>Athey</a:t>
            </a:r>
            <a:r>
              <a:rPr lang="es-ES" dirty="0"/>
              <a:t> (2017). </a:t>
            </a:r>
            <a:r>
              <a:rPr lang="es-ES" dirty="0" err="1"/>
              <a:t>Estimation</a:t>
            </a:r>
            <a:r>
              <a:rPr lang="es-ES" dirty="0"/>
              <a:t> and </a:t>
            </a:r>
            <a:r>
              <a:rPr lang="es-ES" dirty="0" err="1"/>
              <a:t>inference</a:t>
            </a:r>
            <a:r>
              <a:rPr lang="es-ES" dirty="0"/>
              <a:t> </a:t>
            </a:r>
            <a:r>
              <a:rPr lang="es-ES" dirty="0" err="1"/>
              <a:t>of</a:t>
            </a:r>
            <a:r>
              <a:rPr lang="es-ES" dirty="0"/>
              <a:t> </a:t>
            </a:r>
            <a:r>
              <a:rPr lang="es-ES" dirty="0" err="1"/>
              <a:t>heterogeneous</a:t>
            </a:r>
            <a:r>
              <a:rPr lang="es-ES" dirty="0"/>
              <a:t> </a:t>
            </a:r>
            <a:r>
              <a:rPr lang="es-ES" dirty="0" err="1"/>
              <a:t>tratment</a:t>
            </a:r>
            <a:r>
              <a:rPr lang="es-ES" dirty="0"/>
              <a:t> </a:t>
            </a:r>
            <a:r>
              <a:rPr lang="es-ES" dirty="0" err="1"/>
              <a:t>effects</a:t>
            </a:r>
            <a:r>
              <a:rPr lang="es-ES" dirty="0"/>
              <a:t> </a:t>
            </a:r>
            <a:r>
              <a:rPr lang="es-ES" dirty="0" err="1"/>
              <a:t>using</a:t>
            </a:r>
            <a:r>
              <a:rPr lang="es-ES" dirty="0"/>
              <a:t> </a:t>
            </a:r>
            <a:r>
              <a:rPr lang="es-ES" dirty="0" err="1"/>
              <a:t>random</a:t>
            </a:r>
            <a:r>
              <a:rPr lang="es-ES" dirty="0"/>
              <a:t> </a:t>
            </a:r>
            <a:r>
              <a:rPr lang="es-ES" dirty="0" err="1"/>
              <a:t>forest</a:t>
            </a:r>
            <a:r>
              <a:rPr lang="es-ES" dirty="0"/>
              <a:t>. </a:t>
            </a:r>
            <a:r>
              <a:rPr lang="es-ES" dirty="0" err="1"/>
              <a:t>Journal</a:t>
            </a:r>
            <a:r>
              <a:rPr lang="es-ES" dirty="0"/>
              <a:t> </a:t>
            </a:r>
            <a:r>
              <a:rPr lang="es-ES" dirty="0" err="1"/>
              <a:t>of</a:t>
            </a:r>
            <a:r>
              <a:rPr lang="es-ES" dirty="0"/>
              <a:t> </a:t>
            </a:r>
            <a:r>
              <a:rPr lang="es-ES" dirty="0" err="1"/>
              <a:t>the</a:t>
            </a:r>
            <a:r>
              <a:rPr lang="es-ES" dirty="0"/>
              <a:t> American </a:t>
            </a:r>
            <a:r>
              <a:rPr lang="es-ES" dirty="0" err="1"/>
              <a:t>Statistical</a:t>
            </a:r>
            <a:r>
              <a:rPr lang="es-ES" dirty="0"/>
              <a:t> </a:t>
            </a:r>
            <a:r>
              <a:rPr lang="es-ES" dirty="0" err="1"/>
              <a:t>Association</a:t>
            </a:r>
            <a:r>
              <a:rPr lang="es-ES" dirty="0"/>
              <a:t>,.</a:t>
            </a:r>
          </a:p>
          <a:p>
            <a:endParaRPr lang="es-ES" dirty="0"/>
          </a:p>
          <a:p>
            <a:endParaRPr lang="es-ES" dirty="0"/>
          </a:p>
          <a:p>
            <a:endParaRPr lang="es-ES" dirty="0"/>
          </a:p>
        </p:txBody>
      </p:sp>
      <p:sp>
        <p:nvSpPr>
          <p:cNvPr id="4" name="Marcador de número de diapositiva 3"/>
          <p:cNvSpPr>
            <a:spLocks noGrp="1"/>
          </p:cNvSpPr>
          <p:nvPr>
            <p:ph type="sldNum" sz="quarter" idx="10"/>
          </p:nvPr>
        </p:nvSpPr>
        <p:spPr/>
        <p:txBody>
          <a:bodyPr/>
          <a:lstStyle/>
          <a:p>
            <a:fld id="{6DDABA84-788C-4947-8020-0A73A5000E08}" type="slidenum">
              <a:rPr lang="es-ES" smtClean="0"/>
              <a:t>48</a:t>
            </a:fld>
            <a:endParaRPr lang="es-ES"/>
          </a:p>
        </p:txBody>
      </p:sp>
    </p:spTree>
    <p:extLst>
      <p:ext uri="{BB962C8B-B14F-4D97-AF65-F5344CB8AC3E}">
        <p14:creationId xmlns:p14="http://schemas.microsoft.com/office/powerpoint/2010/main" val="3549506912"/>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S" dirty="0"/>
              <a:t>Técnica Bootstrap de agregación de muestras (</a:t>
            </a:r>
            <a:r>
              <a:rPr lang="es-ES" dirty="0" err="1"/>
              <a:t>Bagging</a:t>
            </a:r>
            <a:r>
              <a:rPr lang="es-ES" dirty="0"/>
              <a:t>):</a:t>
            </a:r>
          </a:p>
          <a:p>
            <a:pPr marL="228600" indent="-228600">
              <a:buAutoNum type="arabicParenR"/>
            </a:pPr>
            <a:r>
              <a:rPr lang="es-ES" dirty="0"/>
              <a:t>Seleccionar </a:t>
            </a:r>
            <a:r>
              <a:rPr lang="es-ES" b="1" dirty="0"/>
              <a:t>re-muestras</a:t>
            </a:r>
            <a:r>
              <a:rPr lang="es-ES" dirty="0"/>
              <a:t> al azar (con reemplazamiento) </a:t>
            </a:r>
            <a:r>
              <a:rPr lang="es-ES" b="1" dirty="0"/>
              <a:t>de los datos </a:t>
            </a:r>
            <a:r>
              <a:rPr lang="es-ES" dirty="0"/>
              <a:t>y </a:t>
            </a:r>
            <a:r>
              <a:rPr lang="es-ES" b="1" dirty="0"/>
              <a:t>seleccionar, al azar, variables explicativas de los datos</a:t>
            </a:r>
          </a:p>
          <a:p>
            <a:pPr marL="228600" indent="-228600">
              <a:buAutoNum type="arabicParenR"/>
            </a:pPr>
            <a:r>
              <a:rPr lang="es-ES" dirty="0"/>
              <a:t>Crear un árbol para cada uno de los elementos del conjunto de datos.</a:t>
            </a:r>
          </a:p>
          <a:p>
            <a:pPr marL="228600" indent="-228600">
              <a:buAutoNum type="arabicParenR"/>
            </a:pPr>
            <a:r>
              <a:rPr lang="es-ES" dirty="0"/>
              <a:t>Formar un modelo final por voto mayoritario del bosque generado. </a:t>
            </a:r>
          </a:p>
        </p:txBody>
      </p:sp>
      <p:sp>
        <p:nvSpPr>
          <p:cNvPr id="4" name="Marcador de número de diapositiva 3"/>
          <p:cNvSpPr>
            <a:spLocks noGrp="1"/>
          </p:cNvSpPr>
          <p:nvPr>
            <p:ph type="sldNum" sz="quarter" idx="10"/>
          </p:nvPr>
        </p:nvSpPr>
        <p:spPr/>
        <p:txBody>
          <a:bodyPr/>
          <a:lstStyle/>
          <a:p>
            <a:fld id="{6DDABA84-788C-4947-8020-0A73A5000E08}" type="slidenum">
              <a:rPr lang="es-ES" smtClean="0"/>
              <a:t>49</a:t>
            </a:fld>
            <a:endParaRPr lang="es-ES"/>
          </a:p>
        </p:txBody>
      </p:sp>
    </p:spTree>
    <p:extLst>
      <p:ext uri="{BB962C8B-B14F-4D97-AF65-F5344CB8AC3E}">
        <p14:creationId xmlns:p14="http://schemas.microsoft.com/office/powerpoint/2010/main" val="4034681208"/>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S" dirty="0"/>
              <a:t>En las tres figuras la predicción de x será el promedio de las variables respuesta (o la clase mayoritaria) de cada uno de los rectángulos correspondientes a tres árboles de decisión. La predicción del </a:t>
            </a:r>
            <a:r>
              <a:rPr lang="es-ES" dirty="0" err="1"/>
              <a:t>random</a:t>
            </a:r>
            <a:r>
              <a:rPr lang="es-ES" dirty="0"/>
              <a:t> </a:t>
            </a:r>
            <a:r>
              <a:rPr lang="es-ES" dirty="0" err="1"/>
              <a:t>forest</a:t>
            </a:r>
            <a:r>
              <a:rPr lang="es-ES" dirty="0"/>
              <a:t> será un promedio ponderado de las tres predicciones.</a:t>
            </a:r>
          </a:p>
        </p:txBody>
      </p:sp>
      <p:sp>
        <p:nvSpPr>
          <p:cNvPr id="4" name="Marcador de número de diapositiva 3"/>
          <p:cNvSpPr>
            <a:spLocks noGrp="1"/>
          </p:cNvSpPr>
          <p:nvPr>
            <p:ph type="sldNum" sz="quarter" idx="10"/>
          </p:nvPr>
        </p:nvSpPr>
        <p:spPr/>
        <p:txBody>
          <a:bodyPr/>
          <a:lstStyle/>
          <a:p>
            <a:fld id="{6DDABA84-788C-4947-8020-0A73A5000E08}" type="slidenum">
              <a:rPr lang="es-ES" smtClean="0"/>
              <a:t>50</a:t>
            </a:fld>
            <a:endParaRPr lang="es-ES"/>
          </a:p>
        </p:txBody>
      </p:sp>
    </p:spTree>
    <p:extLst>
      <p:ext uri="{BB962C8B-B14F-4D97-AF65-F5344CB8AC3E}">
        <p14:creationId xmlns:p14="http://schemas.microsoft.com/office/powerpoint/2010/main" val="2482946850"/>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S" dirty="0"/>
              <a:t>OOB: </a:t>
            </a:r>
            <a:r>
              <a:rPr lang="es-ES" b="1" dirty="0" err="1"/>
              <a:t>out</a:t>
            </a:r>
            <a:r>
              <a:rPr lang="es-ES" b="1" dirty="0"/>
              <a:t> </a:t>
            </a:r>
            <a:r>
              <a:rPr lang="es-ES" b="1" dirty="0" err="1"/>
              <a:t>of</a:t>
            </a:r>
            <a:r>
              <a:rPr lang="es-ES" b="1" dirty="0"/>
              <a:t> bag</a:t>
            </a:r>
            <a:r>
              <a:rPr lang="es-ES" dirty="0"/>
              <a:t>: fuera de su envoltorio: mal clasificados</a:t>
            </a:r>
          </a:p>
          <a:p>
            <a:r>
              <a:rPr lang="es-ES" dirty="0"/>
              <a:t>Activar la predicción de mal clasificados en función del numero de árboles obtenidos con </a:t>
            </a:r>
            <a:r>
              <a:rPr lang="es-ES" dirty="0" err="1"/>
              <a:t>bagging</a:t>
            </a:r>
            <a:r>
              <a:rPr lang="es-ES" dirty="0"/>
              <a:t>.</a:t>
            </a:r>
          </a:p>
          <a:p>
            <a:r>
              <a:rPr lang="es-ES" dirty="0"/>
              <a:t>Si empleamos más de 15 árboles para predecir el tipo de flor el error de predicción cae por debajo del 5%. Con un solo árbol ronda el 50%. </a:t>
            </a:r>
          </a:p>
          <a:p>
            <a:r>
              <a:rPr lang="en-US" dirty="0"/>
              <a:t> </a:t>
            </a:r>
          </a:p>
          <a:p>
            <a:r>
              <a:rPr lang="en-US" b="1" dirty="0"/>
              <a:t>ERR = error(</a:t>
            </a:r>
            <a:r>
              <a:rPr lang="en-US" b="1" dirty="0" err="1"/>
              <a:t>B,meas,species</a:t>
            </a:r>
            <a:r>
              <a:rPr lang="en-US" b="1" dirty="0"/>
              <a:t>);  </a:t>
            </a:r>
            <a:r>
              <a:rPr lang="en-US" dirty="0"/>
              <a:t>computes the misclassification probability (for classification trees) or mean squared error (MSE, for regression trees)</a:t>
            </a:r>
            <a:endParaRPr lang="es-ES" dirty="0"/>
          </a:p>
        </p:txBody>
      </p:sp>
      <p:sp>
        <p:nvSpPr>
          <p:cNvPr id="4" name="Marcador de número de diapositiva 3"/>
          <p:cNvSpPr>
            <a:spLocks noGrp="1"/>
          </p:cNvSpPr>
          <p:nvPr>
            <p:ph type="sldNum" sz="quarter" idx="10"/>
          </p:nvPr>
        </p:nvSpPr>
        <p:spPr/>
        <p:txBody>
          <a:bodyPr/>
          <a:lstStyle/>
          <a:p>
            <a:fld id="{6DDABA84-788C-4947-8020-0A73A5000E08}" type="slidenum">
              <a:rPr lang="es-ES" smtClean="0"/>
              <a:t>51</a:t>
            </a:fld>
            <a:endParaRPr lang="es-ES"/>
          </a:p>
        </p:txBody>
      </p:sp>
    </p:spTree>
    <p:extLst>
      <p:ext uri="{BB962C8B-B14F-4D97-AF65-F5344CB8AC3E}">
        <p14:creationId xmlns:p14="http://schemas.microsoft.com/office/powerpoint/2010/main" val="94489274"/>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n-US" dirty="0"/>
              <a:t>The data set contains financial ratios, industry sector, and credit ratings for a list of corporate customers. This is simulated, not real data. The first column is a customer ID. Then we have five columns of financial ratios. These are the </a:t>
            </a:r>
            <a:r>
              <a:rPr lang="en-US" b="1" dirty="0"/>
              <a:t>same ratios used in Altman's z-score</a:t>
            </a:r>
            <a:r>
              <a:rPr lang="en-US" dirty="0"/>
              <a:t>.</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Working capital / Total Assets (WC_TA)   Capital </a:t>
            </a:r>
            <a:r>
              <a:rPr lang="en-US" b="1" dirty="0" err="1"/>
              <a:t>circulante</a:t>
            </a:r>
            <a:r>
              <a:rPr lang="en-US" b="1" dirty="0"/>
              <a:t> </a:t>
            </a:r>
            <a:r>
              <a:rPr lang="en-US" dirty="0"/>
              <a:t>(</a:t>
            </a:r>
            <a:r>
              <a:rPr lang="es-ES" dirty="0">
                <a:effectLst/>
              </a:rPr>
              <a:t>recursos con que cuenta la empresa: bienes inmuebles, máquinas, instalaciones, o cualquier otro factor productivo)</a:t>
            </a:r>
            <a:br>
              <a:rPr lang="es-ES" dirty="0">
                <a:effectLst/>
              </a:rPr>
            </a:br>
            <a:r>
              <a:rPr lang="en-US" b="1" dirty="0"/>
              <a:t>Retained Earnings / Total Assets (RE_TA)   </a:t>
            </a:r>
            <a:r>
              <a:rPr lang="en-US" dirty="0" err="1"/>
              <a:t>Ganancias</a:t>
            </a:r>
            <a:r>
              <a:rPr lang="en-US" dirty="0"/>
              <a:t> </a:t>
            </a:r>
            <a:r>
              <a:rPr lang="en-US" dirty="0" err="1"/>
              <a:t>retenidas</a:t>
            </a:r>
            <a:endParaRPr lang="en-US" dirty="0"/>
          </a:p>
          <a:p>
            <a:r>
              <a:rPr lang="en-US" b="1" dirty="0"/>
              <a:t>Earnings Before Interests and Taxes / Total Assets (EBIT_TA)</a:t>
            </a:r>
          </a:p>
          <a:p>
            <a:r>
              <a:rPr lang="en-US" b="1" dirty="0"/>
              <a:t>Market Value of Equity / Book Value of Total Debt (MVE_BVTD)</a:t>
            </a:r>
          </a:p>
          <a:p>
            <a:r>
              <a:rPr lang="en-US" b="1" dirty="0"/>
              <a:t>Sales / Total Assets (S_TA)</a:t>
            </a:r>
          </a:p>
          <a:p>
            <a:r>
              <a:rPr lang="en-US" dirty="0"/>
              <a:t>Next, we have an </a:t>
            </a:r>
            <a:r>
              <a:rPr lang="en-US" b="1" dirty="0"/>
              <a:t>industry sector label, an integer value ranging from 1 to 12.</a:t>
            </a:r>
            <a:r>
              <a:rPr lang="en-US" dirty="0"/>
              <a:t> The </a:t>
            </a:r>
            <a:r>
              <a:rPr lang="en-US" b="1" dirty="0"/>
              <a:t>last column has the credit rating assigned to the customer</a:t>
            </a:r>
            <a:r>
              <a:rPr lang="en-US" dirty="0"/>
              <a:t>.</a:t>
            </a:r>
          </a:p>
          <a:p>
            <a:endParaRPr lang="en-US" dirty="0"/>
          </a:p>
          <a:p>
            <a:r>
              <a:rPr lang="en-US" dirty="0" err="1"/>
              <a:t>Activo</a:t>
            </a:r>
            <a:r>
              <a:rPr lang="en-US" dirty="0"/>
              <a:t> total = </a:t>
            </a:r>
            <a:r>
              <a:rPr lang="en-US" dirty="0" err="1"/>
              <a:t>suma</a:t>
            </a:r>
            <a:r>
              <a:rPr lang="en-US" dirty="0"/>
              <a:t> de </a:t>
            </a:r>
            <a:r>
              <a:rPr lang="es-ES" dirty="0"/>
              <a:t>todas las inversiones brutas, efectivo y equivalentes, cuentas pendientes y otros </a:t>
            </a:r>
            <a:r>
              <a:rPr lang="es-ES" dirty="0">
                <a:hlinkClick r:id="rId3"/>
              </a:rPr>
              <a:t>Activos</a:t>
            </a:r>
            <a:r>
              <a:rPr lang="es-ES" dirty="0"/>
              <a:t> como están presentados en el </a:t>
            </a:r>
            <a:r>
              <a:rPr lang="es-ES" dirty="0">
                <a:hlinkClick r:id="rId4"/>
              </a:rPr>
              <a:t>balance</a:t>
            </a:r>
            <a:r>
              <a:rPr lang="es-ES" dirty="0"/>
              <a:t>. </a:t>
            </a:r>
          </a:p>
          <a:p>
            <a:r>
              <a:rPr lang="en-US" dirty="0"/>
              <a:t>Working capital = </a:t>
            </a:r>
            <a:r>
              <a:rPr lang="en-US" dirty="0" err="1"/>
              <a:t>activo</a:t>
            </a:r>
            <a:r>
              <a:rPr lang="en-US" dirty="0"/>
              <a:t> </a:t>
            </a:r>
            <a:r>
              <a:rPr lang="en-US" dirty="0" err="1"/>
              <a:t>circulante</a:t>
            </a:r>
            <a:r>
              <a:rPr lang="en-US" dirty="0"/>
              <a:t> : </a:t>
            </a:r>
            <a:r>
              <a:rPr lang="es-ES" dirty="0"/>
              <a:t>es el </a:t>
            </a:r>
            <a:r>
              <a:rPr lang="es-ES" b="1" dirty="0"/>
              <a:t>activo</a:t>
            </a:r>
            <a:r>
              <a:rPr lang="es-ES" dirty="0"/>
              <a:t> líquido al momento de cierre de un ejercicio o que es convertible en dinero en un plazo inferior a los doce meses. ... Los </a:t>
            </a:r>
            <a:r>
              <a:rPr lang="es-ES" b="1" dirty="0"/>
              <a:t>activos circulantes</a:t>
            </a:r>
            <a:r>
              <a:rPr lang="es-ES" dirty="0"/>
              <a:t> son bienes y derechos de una empresa que se caracterizan por su liquidez.</a:t>
            </a:r>
          </a:p>
        </p:txBody>
      </p:sp>
      <p:sp>
        <p:nvSpPr>
          <p:cNvPr id="4" name="Marcador de número de diapositiva 3"/>
          <p:cNvSpPr>
            <a:spLocks noGrp="1"/>
          </p:cNvSpPr>
          <p:nvPr>
            <p:ph type="sldNum" sz="quarter" idx="10"/>
          </p:nvPr>
        </p:nvSpPr>
        <p:spPr/>
        <p:txBody>
          <a:bodyPr/>
          <a:lstStyle/>
          <a:p>
            <a:fld id="{6DDABA84-788C-4947-8020-0A73A5000E08}" type="slidenum">
              <a:rPr lang="es-ES" smtClean="0"/>
              <a:t>52</a:t>
            </a:fld>
            <a:endParaRPr lang="es-ES"/>
          </a:p>
        </p:txBody>
      </p:sp>
    </p:spTree>
    <p:extLst>
      <p:ext uri="{BB962C8B-B14F-4D97-AF65-F5344CB8AC3E}">
        <p14:creationId xmlns:p14="http://schemas.microsoft.com/office/powerpoint/2010/main" val="3697268838"/>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n-US" dirty="0"/>
              <a:t>The data set contains financial ratios, industry sector, and credit ratings for a list of corporate customers. This is simulated, not real data. The first column is a customer ID. Then we have five columns of financial ratios. These are the </a:t>
            </a:r>
            <a:r>
              <a:rPr lang="en-US" b="1" dirty="0"/>
              <a:t>same ratios used in Altman's z-score</a:t>
            </a:r>
            <a:r>
              <a:rPr lang="en-US" dirty="0"/>
              <a:t>.</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Working capital / Total Assets (WC_TA)   </a:t>
            </a:r>
            <a:r>
              <a:rPr lang="en-US" dirty="0"/>
              <a:t>Capital </a:t>
            </a:r>
            <a:r>
              <a:rPr lang="en-US" dirty="0" err="1"/>
              <a:t>circulante</a:t>
            </a:r>
            <a:r>
              <a:rPr lang="en-US" dirty="0"/>
              <a:t> (</a:t>
            </a:r>
            <a:r>
              <a:rPr lang="es-ES" dirty="0">
                <a:effectLst/>
              </a:rPr>
              <a:t>recursos con que cuenta la empresa: bienes inmuebles, máquinas, instalaciones, o cualquier otro factor productivo)</a:t>
            </a:r>
            <a:br>
              <a:rPr lang="es-ES" dirty="0">
                <a:effectLst/>
              </a:rPr>
            </a:br>
            <a:r>
              <a:rPr lang="en-US" b="1" dirty="0"/>
              <a:t>Retained Earnings / Total Assets (RE_TA)   </a:t>
            </a:r>
            <a:r>
              <a:rPr lang="en-US" dirty="0" err="1"/>
              <a:t>Ganancias</a:t>
            </a:r>
            <a:r>
              <a:rPr lang="en-US" dirty="0"/>
              <a:t> </a:t>
            </a:r>
            <a:r>
              <a:rPr lang="en-US" dirty="0" err="1"/>
              <a:t>retenidas</a:t>
            </a:r>
            <a:endParaRPr lang="en-US" dirty="0"/>
          </a:p>
          <a:p>
            <a:r>
              <a:rPr lang="en-US" b="1" dirty="0"/>
              <a:t>Earnings Before Interests and Taxes / Total Assets (EBIT_TA)</a:t>
            </a:r>
          </a:p>
          <a:p>
            <a:r>
              <a:rPr lang="en-US" b="1" dirty="0"/>
              <a:t>Market Value of Equity / Book Value of Total Debt (MVE_BVTD)</a:t>
            </a:r>
          </a:p>
          <a:p>
            <a:r>
              <a:rPr lang="en-US" b="1" dirty="0"/>
              <a:t>Sales / Total Assets (S_TA)</a:t>
            </a:r>
          </a:p>
          <a:p>
            <a:r>
              <a:rPr lang="en-US" dirty="0"/>
              <a:t>Next, we have an </a:t>
            </a:r>
            <a:r>
              <a:rPr lang="en-US" b="1" dirty="0"/>
              <a:t>industry sector label, an integer value ranging from 1 to 12.</a:t>
            </a:r>
            <a:r>
              <a:rPr lang="en-US" dirty="0"/>
              <a:t> The </a:t>
            </a:r>
            <a:r>
              <a:rPr lang="en-US" b="1" dirty="0"/>
              <a:t>last column has the credit rating assigned to the customer</a:t>
            </a:r>
            <a:r>
              <a:rPr lang="en-US" dirty="0"/>
              <a:t>.</a:t>
            </a:r>
          </a:p>
          <a:p>
            <a:endParaRPr lang="en-US" dirty="0"/>
          </a:p>
          <a:p>
            <a:r>
              <a:rPr lang="en-US" dirty="0" err="1"/>
              <a:t>Activo</a:t>
            </a:r>
            <a:r>
              <a:rPr lang="en-US" dirty="0"/>
              <a:t> total = </a:t>
            </a:r>
            <a:r>
              <a:rPr lang="en-US" dirty="0" err="1"/>
              <a:t>suma</a:t>
            </a:r>
            <a:r>
              <a:rPr lang="en-US" dirty="0"/>
              <a:t> de </a:t>
            </a:r>
            <a:r>
              <a:rPr lang="es-ES" dirty="0"/>
              <a:t>todas las inversiones brutas, efectivo y equivalentes, cuentas pendientes y otros </a:t>
            </a:r>
            <a:r>
              <a:rPr lang="es-ES" dirty="0">
                <a:hlinkClick r:id="rId3"/>
              </a:rPr>
              <a:t>Activos</a:t>
            </a:r>
            <a:r>
              <a:rPr lang="es-ES" dirty="0"/>
              <a:t> como están presentados en el </a:t>
            </a:r>
            <a:r>
              <a:rPr lang="es-ES" dirty="0">
                <a:hlinkClick r:id="rId4"/>
              </a:rPr>
              <a:t>balance</a:t>
            </a:r>
            <a:r>
              <a:rPr lang="es-ES" dirty="0"/>
              <a:t>. </a:t>
            </a:r>
          </a:p>
          <a:p>
            <a:r>
              <a:rPr lang="en-US" dirty="0"/>
              <a:t>Working capital = </a:t>
            </a:r>
            <a:r>
              <a:rPr lang="en-US" dirty="0" err="1"/>
              <a:t>activo</a:t>
            </a:r>
            <a:r>
              <a:rPr lang="en-US" dirty="0"/>
              <a:t> </a:t>
            </a:r>
            <a:r>
              <a:rPr lang="en-US" dirty="0" err="1"/>
              <a:t>circulante</a:t>
            </a:r>
            <a:r>
              <a:rPr lang="en-US" dirty="0"/>
              <a:t> : </a:t>
            </a:r>
            <a:r>
              <a:rPr lang="es-ES" dirty="0"/>
              <a:t>es el </a:t>
            </a:r>
            <a:r>
              <a:rPr lang="es-ES" b="1" dirty="0"/>
              <a:t>activo</a:t>
            </a:r>
            <a:r>
              <a:rPr lang="es-ES" dirty="0"/>
              <a:t> líquido al momento de cierre de un ejercicio o que es convertible en dinero en un plazo inferior a los doce meses. ... Los </a:t>
            </a:r>
            <a:r>
              <a:rPr lang="es-ES" b="1" dirty="0"/>
              <a:t>activos circulantes</a:t>
            </a:r>
            <a:r>
              <a:rPr lang="es-ES" dirty="0"/>
              <a:t> son bienes y derechos de una empresa que se caracterizan por su liquidez.</a:t>
            </a:r>
          </a:p>
        </p:txBody>
      </p:sp>
      <p:sp>
        <p:nvSpPr>
          <p:cNvPr id="4" name="Marcador de número de diapositiva 3"/>
          <p:cNvSpPr>
            <a:spLocks noGrp="1"/>
          </p:cNvSpPr>
          <p:nvPr>
            <p:ph type="sldNum" sz="quarter" idx="10"/>
          </p:nvPr>
        </p:nvSpPr>
        <p:spPr/>
        <p:txBody>
          <a:bodyPr/>
          <a:lstStyle/>
          <a:p>
            <a:fld id="{6DDABA84-788C-4947-8020-0A73A5000E08}" type="slidenum">
              <a:rPr lang="es-ES" smtClean="0"/>
              <a:t>53</a:t>
            </a:fld>
            <a:endParaRPr lang="es-ES"/>
          </a:p>
        </p:txBody>
      </p:sp>
    </p:spTree>
    <p:extLst>
      <p:ext uri="{BB962C8B-B14F-4D97-AF65-F5344CB8AC3E}">
        <p14:creationId xmlns:p14="http://schemas.microsoft.com/office/powerpoint/2010/main" val="74715036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S" dirty="0"/>
              <a:t>En el árbol de regresión las salidas son numéricas no categóricas.</a:t>
            </a:r>
          </a:p>
        </p:txBody>
      </p:sp>
      <p:sp>
        <p:nvSpPr>
          <p:cNvPr id="4" name="Marcador de número de diapositiva 3"/>
          <p:cNvSpPr>
            <a:spLocks noGrp="1"/>
          </p:cNvSpPr>
          <p:nvPr>
            <p:ph type="sldNum" sz="quarter" idx="5"/>
          </p:nvPr>
        </p:nvSpPr>
        <p:spPr/>
        <p:txBody>
          <a:bodyPr/>
          <a:lstStyle/>
          <a:p>
            <a:fld id="{6DDABA84-788C-4947-8020-0A73A5000E08}" type="slidenum">
              <a:rPr lang="es-ES" smtClean="0"/>
              <a:t>6</a:t>
            </a:fld>
            <a:endParaRPr lang="es-ES"/>
          </a:p>
        </p:txBody>
      </p:sp>
    </p:spTree>
    <p:extLst>
      <p:ext uri="{BB962C8B-B14F-4D97-AF65-F5344CB8AC3E}">
        <p14:creationId xmlns:p14="http://schemas.microsoft.com/office/powerpoint/2010/main" val="2661669195"/>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S" dirty="0"/>
              <a:t>Las </a:t>
            </a:r>
            <a:r>
              <a:rPr lang="es-ES" b="1" dirty="0"/>
              <a:t>máquinas de soporte vectorial</a:t>
            </a:r>
            <a:r>
              <a:rPr lang="es-ES" dirty="0"/>
              <a:t>, </a:t>
            </a:r>
            <a:r>
              <a:rPr lang="es-ES" b="1" dirty="0"/>
              <a:t>máquinas de vectores de soporte</a:t>
            </a:r>
            <a:r>
              <a:rPr lang="es-ES" dirty="0"/>
              <a:t> o </a:t>
            </a:r>
            <a:r>
              <a:rPr lang="es-ES" b="1" dirty="0"/>
              <a:t>máquinas de vector soporte</a:t>
            </a:r>
            <a:r>
              <a:rPr lang="es-ES" dirty="0"/>
              <a:t> (</a:t>
            </a:r>
            <a:r>
              <a:rPr lang="es-ES" b="1" dirty="0" err="1"/>
              <a:t>Support</a:t>
            </a:r>
            <a:r>
              <a:rPr lang="es-ES" b="1" dirty="0"/>
              <a:t> Vector Machines</a:t>
            </a:r>
            <a:r>
              <a:rPr lang="es-ES" dirty="0"/>
              <a:t>, </a:t>
            </a:r>
            <a:r>
              <a:rPr lang="es-ES" b="1" dirty="0" err="1"/>
              <a:t>SVMs</a:t>
            </a:r>
            <a:r>
              <a:rPr lang="es-ES" dirty="0"/>
              <a:t>) son un </a:t>
            </a:r>
            <a:r>
              <a:rPr lang="es-ES" u="none" dirty="0">
                <a:solidFill>
                  <a:schemeClr val="tx1"/>
                </a:solidFill>
              </a:rPr>
              <a:t>conjunto de </a:t>
            </a:r>
            <a:r>
              <a:rPr lang="es-ES" u="none" dirty="0">
                <a:solidFill>
                  <a:schemeClr val="tx1"/>
                </a:solidFill>
                <a:hlinkClick r:id="rId3" tooltip="Algoritmo">
                  <a:extLst>
                    <a:ext uri="{A12FA001-AC4F-418D-AE19-62706E023703}">
                      <ahyp:hlinkClr xmlns:ahyp="http://schemas.microsoft.com/office/drawing/2018/hyperlinkcolor" val="tx"/>
                    </a:ext>
                  </a:extLst>
                </a:hlinkClick>
              </a:rPr>
              <a:t>algoritmos</a:t>
            </a:r>
            <a:r>
              <a:rPr lang="es-ES" u="none" dirty="0">
                <a:solidFill>
                  <a:schemeClr val="tx1"/>
                </a:solidFill>
              </a:rPr>
              <a:t> de </a:t>
            </a:r>
            <a:r>
              <a:rPr lang="es-ES" u="none" dirty="0">
                <a:solidFill>
                  <a:schemeClr val="tx1"/>
                </a:solidFill>
                <a:hlinkClick r:id="rId4" tooltip="Aprendizaje supervisado">
                  <a:extLst>
                    <a:ext uri="{A12FA001-AC4F-418D-AE19-62706E023703}">
                      <ahyp:hlinkClr xmlns:ahyp="http://schemas.microsoft.com/office/drawing/2018/hyperlinkcolor" val="tx"/>
                    </a:ext>
                  </a:extLst>
                </a:hlinkClick>
              </a:rPr>
              <a:t>aprendizaje supervisado</a:t>
            </a:r>
            <a:r>
              <a:rPr lang="es-ES" u="none" dirty="0">
                <a:solidFill>
                  <a:schemeClr val="tx1"/>
                </a:solidFill>
              </a:rPr>
              <a:t> desarrollados por </a:t>
            </a:r>
            <a:r>
              <a:rPr lang="es-ES" u="none" dirty="0">
                <a:solidFill>
                  <a:schemeClr val="tx1"/>
                </a:solidFill>
                <a:hlinkClick r:id="rId5" tooltip="Vladimir Vapnik (aún no redactado)">
                  <a:extLst>
                    <a:ext uri="{A12FA001-AC4F-418D-AE19-62706E023703}">
                      <ahyp:hlinkClr xmlns:ahyp="http://schemas.microsoft.com/office/drawing/2018/hyperlinkcolor" val="tx"/>
                    </a:ext>
                  </a:extLst>
                </a:hlinkClick>
              </a:rPr>
              <a:t>Vladimir </a:t>
            </a:r>
            <a:r>
              <a:rPr lang="es-ES" b="1" u="none" dirty="0" err="1">
                <a:solidFill>
                  <a:schemeClr val="tx1"/>
                </a:solidFill>
                <a:hlinkClick r:id="rId5" tooltip="Vladimir Vapnik (aún no redactado)">
                  <a:extLst>
                    <a:ext uri="{A12FA001-AC4F-418D-AE19-62706E023703}">
                      <ahyp:hlinkClr xmlns:ahyp="http://schemas.microsoft.com/office/drawing/2018/hyperlinkcolor" val="tx"/>
                    </a:ext>
                  </a:extLst>
                </a:hlinkClick>
              </a:rPr>
              <a:t>Vapnik</a:t>
            </a:r>
            <a:r>
              <a:rPr lang="es-ES" b="1" u="none" dirty="0">
                <a:solidFill>
                  <a:schemeClr val="tx1"/>
                </a:solidFill>
              </a:rPr>
              <a:t> </a:t>
            </a:r>
            <a:r>
              <a:rPr lang="es-ES" u="none" dirty="0">
                <a:solidFill>
                  <a:schemeClr val="tx1"/>
                </a:solidFill>
              </a:rPr>
              <a:t>y su equipo en los laboratorios AT&amp;T. </a:t>
            </a:r>
          </a:p>
          <a:p>
            <a:pPr marL="0" marR="0" lvl="0" indent="0" algn="l" defTabSz="914400" rtl="0" eaLnBrk="1" fontAlgn="auto" latinLnBrk="0" hangingPunct="1">
              <a:lnSpc>
                <a:spcPct val="100000"/>
              </a:lnSpc>
              <a:spcBef>
                <a:spcPts val="0"/>
              </a:spcBef>
              <a:spcAft>
                <a:spcPts val="0"/>
              </a:spcAft>
              <a:buClrTx/>
              <a:buSzTx/>
              <a:buFontTx/>
              <a:buNone/>
              <a:tabLst/>
              <a:defRPr/>
            </a:pPr>
            <a:r>
              <a:rPr lang="es-ES" sz="1200" b="1" dirty="0" err="1">
                <a:solidFill>
                  <a:srgbClr val="0070C0"/>
                </a:solidFill>
              </a:rPr>
              <a:t>Support</a:t>
            </a:r>
            <a:r>
              <a:rPr lang="es-ES" sz="1200" b="1" dirty="0">
                <a:solidFill>
                  <a:srgbClr val="0070C0"/>
                </a:solidFill>
              </a:rPr>
              <a:t> Vector Machines</a:t>
            </a:r>
            <a:r>
              <a:rPr lang="es-ES" sz="1200" dirty="0">
                <a:solidFill>
                  <a:srgbClr val="0070C0"/>
                </a:solidFill>
              </a:rPr>
              <a:t>. </a:t>
            </a:r>
            <a:r>
              <a:rPr lang="es-ES" sz="1200" b="1" dirty="0" err="1">
                <a:solidFill>
                  <a:srgbClr val="0070C0"/>
                </a:solidFill>
              </a:rPr>
              <a:t>Vapnik</a:t>
            </a:r>
            <a:r>
              <a:rPr lang="es-ES" sz="1200" b="1" dirty="0">
                <a:solidFill>
                  <a:srgbClr val="0070C0"/>
                </a:solidFill>
              </a:rPr>
              <a:t> (1963) </a:t>
            </a:r>
          </a:p>
          <a:p>
            <a:r>
              <a:rPr lang="es-ES" u="none" dirty="0">
                <a:solidFill>
                  <a:schemeClr val="tx1"/>
                </a:solidFill>
              </a:rPr>
              <a:t>Estos métodos están propiamente relacionados con problemas de </a:t>
            </a:r>
            <a:r>
              <a:rPr lang="es-ES" u="none" dirty="0">
                <a:solidFill>
                  <a:schemeClr val="tx1"/>
                </a:solidFill>
                <a:hlinkClick r:id="rId6" tooltip="Clasificación estadística">
                  <a:extLst>
                    <a:ext uri="{A12FA001-AC4F-418D-AE19-62706E023703}">
                      <ahyp:hlinkClr xmlns:ahyp="http://schemas.microsoft.com/office/drawing/2018/hyperlinkcolor" val="tx"/>
                    </a:ext>
                  </a:extLst>
                </a:hlinkClick>
              </a:rPr>
              <a:t>clasificación</a:t>
            </a:r>
            <a:r>
              <a:rPr lang="es-ES" u="none" dirty="0">
                <a:solidFill>
                  <a:schemeClr val="tx1"/>
                </a:solidFill>
              </a:rPr>
              <a:t> y </a:t>
            </a:r>
            <a:r>
              <a:rPr lang="es-ES" u="none" dirty="0">
                <a:solidFill>
                  <a:schemeClr val="tx1"/>
                </a:solidFill>
                <a:hlinkClick r:id="rId7" tooltip="Análisis de la regresión">
                  <a:extLst>
                    <a:ext uri="{A12FA001-AC4F-418D-AE19-62706E023703}">
                      <ahyp:hlinkClr xmlns:ahyp="http://schemas.microsoft.com/office/drawing/2018/hyperlinkcolor" val="tx"/>
                    </a:ext>
                  </a:extLst>
                </a:hlinkClick>
              </a:rPr>
              <a:t>regresión</a:t>
            </a:r>
            <a:r>
              <a:rPr lang="es-ES" u="none" dirty="0">
                <a:solidFill>
                  <a:schemeClr val="tx1"/>
                </a:solidFill>
              </a:rPr>
              <a:t>. </a:t>
            </a:r>
          </a:p>
          <a:p>
            <a:r>
              <a:rPr lang="es-ES" dirty="0"/>
              <a:t>La SVM busca un hiperplano que separe de forma óptima a los puntos de una clase de la de otra, que eventualmente han podido ser previamente proyectados a un espacio de dimensionalidad superior. </a:t>
            </a:r>
          </a:p>
          <a:p>
            <a:r>
              <a:rPr lang="es-ES" dirty="0"/>
              <a:t>En ese concepto de "separación óptima" es donde reside la característica fundamental de las SVM: este tipo de algoritmos buscan el hiperplano que tenga la máxima distancia (margen) con los puntos que estén más cerca de él mismo. Por eso también a veces se les conoce a las SVM como </a:t>
            </a:r>
            <a:r>
              <a:rPr lang="es-ES" i="1" dirty="0"/>
              <a:t>clasificadores de margen máximo</a:t>
            </a:r>
            <a:r>
              <a:rPr lang="es-ES" dirty="0"/>
              <a:t>. De esta forma, los puntos del vector que son etiquetados con una categoría estarán a un lado del hiperplano y los casos que se encuentren en la otra categoría estarán al otro lado. </a:t>
            </a:r>
          </a:p>
          <a:p>
            <a:r>
              <a:rPr lang="es-ES" dirty="0"/>
              <a:t>Al vector formado por los puntos más cercanos al hiperplano se le llama </a:t>
            </a:r>
            <a:r>
              <a:rPr lang="es-ES" b="1" dirty="0"/>
              <a:t>vector de soporte</a:t>
            </a:r>
            <a:r>
              <a:rPr lang="es-ES" dirty="0"/>
              <a:t>. </a:t>
            </a:r>
            <a:endParaRPr lang="es-ES" u="none" dirty="0">
              <a:solidFill>
                <a:schemeClr val="tx1"/>
              </a:solidFill>
            </a:endParaRPr>
          </a:p>
          <a:p>
            <a:endParaRPr lang="es-ES" dirty="0"/>
          </a:p>
        </p:txBody>
      </p:sp>
      <p:sp>
        <p:nvSpPr>
          <p:cNvPr id="4" name="Marcador de número de diapositiva 3"/>
          <p:cNvSpPr>
            <a:spLocks noGrp="1"/>
          </p:cNvSpPr>
          <p:nvPr>
            <p:ph type="sldNum" sz="quarter" idx="5"/>
          </p:nvPr>
        </p:nvSpPr>
        <p:spPr/>
        <p:txBody>
          <a:bodyPr/>
          <a:lstStyle/>
          <a:p>
            <a:fld id="{6DDABA84-788C-4947-8020-0A73A5000E08}" type="slidenum">
              <a:rPr lang="es-ES" smtClean="0"/>
              <a:t>54</a:t>
            </a:fld>
            <a:endParaRPr lang="es-ES"/>
          </a:p>
        </p:txBody>
      </p:sp>
    </p:spTree>
    <p:extLst>
      <p:ext uri="{BB962C8B-B14F-4D97-AF65-F5344CB8AC3E}">
        <p14:creationId xmlns:p14="http://schemas.microsoft.com/office/powerpoint/2010/main" val="116187041"/>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S" dirty="0"/>
              <a:t>Cuando los datos son linealmente separables es posible encontrar un </a:t>
            </a:r>
            <a:r>
              <a:rPr lang="es-ES" dirty="0" err="1"/>
              <a:t>hiperplano</a:t>
            </a:r>
            <a:r>
              <a:rPr lang="es-ES" dirty="0"/>
              <a:t> que separe en las dos categorías </a:t>
            </a:r>
          </a:p>
          <a:p>
            <a:r>
              <a:rPr lang="es-ES" dirty="0"/>
              <a:t>El problema tiene infinitas soluciones</a:t>
            </a:r>
          </a:p>
          <a:p>
            <a:r>
              <a:rPr lang="es-ES" dirty="0"/>
              <a:t>H1 no separa las clases. H2 las separa, pero solo con un margen pequeño. H3 las separa con el margen máximo.</a:t>
            </a:r>
          </a:p>
          <a:p>
            <a:r>
              <a:rPr lang="es-ES" dirty="0"/>
              <a:t>Los xi que maximizan el margen se les llama vectores soporte.</a:t>
            </a:r>
          </a:p>
          <a:p>
            <a:r>
              <a:rPr lang="es-ES" dirty="0"/>
              <a:t>Buscar el </a:t>
            </a:r>
            <a:r>
              <a:rPr lang="es-ES" dirty="0" err="1"/>
              <a:t>hiperplano</a:t>
            </a:r>
            <a:r>
              <a:rPr lang="es-ES" dirty="0"/>
              <a:t> que tenga máxima distancia con los puntos que estén más cerca de dicho </a:t>
            </a:r>
            <a:r>
              <a:rPr lang="es-ES" dirty="0" err="1"/>
              <a:t>hiperplano</a:t>
            </a:r>
            <a:endParaRPr lang="es-ES" dirty="0"/>
          </a:p>
          <a:p>
            <a:r>
              <a:rPr lang="es-ES" dirty="0"/>
              <a:t>Cuanto más grande sea el margen menor será el error de generalización del clasificador.</a:t>
            </a:r>
          </a:p>
          <a:p>
            <a:r>
              <a:rPr lang="es-ES" dirty="0"/>
              <a:t>El método del margen máximo tiene la ventaja de que los pesos se encuentran resolviendo un problema de programación cuadrática lo cual proporciona, gracias a la convexidad, una solución única.</a:t>
            </a:r>
          </a:p>
          <a:p>
            <a:r>
              <a:rPr lang="es-ES" b="1" dirty="0"/>
              <a:t>En el análisis multivariante clásico (LDA, linear </a:t>
            </a:r>
            <a:r>
              <a:rPr lang="es-ES" b="1" dirty="0" err="1"/>
              <a:t>discriminant</a:t>
            </a:r>
            <a:r>
              <a:rPr lang="es-ES" b="1" dirty="0"/>
              <a:t> </a:t>
            </a:r>
            <a:r>
              <a:rPr lang="es-ES" b="1" dirty="0" err="1"/>
              <a:t>analysis</a:t>
            </a:r>
            <a:r>
              <a:rPr lang="es-ES" b="1" dirty="0"/>
              <a:t>) nos conformaríamos con encontrar un hiperplano que separase en dos categorías.</a:t>
            </a:r>
          </a:p>
          <a:p>
            <a:endParaRPr lang="es-ES" dirty="0"/>
          </a:p>
          <a:p>
            <a:endParaRPr lang="es-ES" dirty="0"/>
          </a:p>
        </p:txBody>
      </p:sp>
      <p:sp>
        <p:nvSpPr>
          <p:cNvPr id="4" name="Marcador de número de diapositiva 3"/>
          <p:cNvSpPr>
            <a:spLocks noGrp="1"/>
          </p:cNvSpPr>
          <p:nvPr>
            <p:ph type="sldNum" sz="quarter" idx="10"/>
          </p:nvPr>
        </p:nvSpPr>
        <p:spPr/>
        <p:txBody>
          <a:bodyPr/>
          <a:lstStyle/>
          <a:p>
            <a:fld id="{6DDABA84-788C-4947-8020-0A73A5000E08}" type="slidenum">
              <a:rPr lang="es-ES" smtClean="0"/>
              <a:t>55</a:t>
            </a:fld>
            <a:endParaRPr lang="es-ES"/>
          </a:p>
        </p:txBody>
      </p:sp>
    </p:spTree>
    <p:extLst>
      <p:ext uri="{BB962C8B-B14F-4D97-AF65-F5344CB8AC3E}">
        <p14:creationId xmlns:p14="http://schemas.microsoft.com/office/powerpoint/2010/main" val="2673106011"/>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S" dirty="0"/>
              <a:t>Vectores soporte: los que maximizan el margen.</a:t>
            </a:r>
          </a:p>
          <a:p>
            <a:r>
              <a:rPr lang="es-ES" dirty="0"/>
              <a:t>¿Cómo encontrar los vectores soporte? </a:t>
            </a:r>
          </a:p>
        </p:txBody>
      </p:sp>
      <p:sp>
        <p:nvSpPr>
          <p:cNvPr id="4" name="Marcador de número de diapositiva 3"/>
          <p:cNvSpPr>
            <a:spLocks noGrp="1"/>
          </p:cNvSpPr>
          <p:nvPr>
            <p:ph type="sldNum" sz="quarter" idx="10"/>
          </p:nvPr>
        </p:nvSpPr>
        <p:spPr/>
        <p:txBody>
          <a:bodyPr/>
          <a:lstStyle/>
          <a:p>
            <a:fld id="{6DDABA84-788C-4947-8020-0A73A5000E08}" type="slidenum">
              <a:rPr lang="es-ES" smtClean="0"/>
              <a:t>56</a:t>
            </a:fld>
            <a:endParaRPr lang="es-ES"/>
          </a:p>
        </p:txBody>
      </p:sp>
    </p:spTree>
    <p:extLst>
      <p:ext uri="{BB962C8B-B14F-4D97-AF65-F5344CB8AC3E}">
        <p14:creationId xmlns:p14="http://schemas.microsoft.com/office/powerpoint/2010/main" val="2968367389"/>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S" dirty="0"/>
              <a:t>(A,B) es el vector normal a la recta.</a:t>
            </a:r>
          </a:p>
          <a:p>
            <a:pPr marL="0" marR="0" lvl="0" indent="0" algn="l" defTabSz="914400" rtl="0" eaLnBrk="1" fontAlgn="auto" latinLnBrk="0" hangingPunct="1">
              <a:lnSpc>
                <a:spcPct val="100000"/>
              </a:lnSpc>
              <a:spcBef>
                <a:spcPts val="0"/>
              </a:spcBef>
              <a:spcAft>
                <a:spcPts val="0"/>
              </a:spcAft>
              <a:buClrTx/>
              <a:buSzTx/>
              <a:buFontTx/>
              <a:buNone/>
              <a:tabLst/>
              <a:defRPr/>
            </a:pPr>
            <a:r>
              <a:rPr lang="es-ES" dirty="0"/>
              <a:t>w vector normal al hiperplano</a:t>
            </a:r>
          </a:p>
          <a:p>
            <a:endParaRPr lang="es-ES" dirty="0"/>
          </a:p>
        </p:txBody>
      </p:sp>
      <p:sp>
        <p:nvSpPr>
          <p:cNvPr id="4" name="Marcador de número de diapositiva 3"/>
          <p:cNvSpPr>
            <a:spLocks noGrp="1"/>
          </p:cNvSpPr>
          <p:nvPr>
            <p:ph type="sldNum" sz="quarter" idx="10"/>
          </p:nvPr>
        </p:nvSpPr>
        <p:spPr/>
        <p:txBody>
          <a:bodyPr/>
          <a:lstStyle/>
          <a:p>
            <a:fld id="{6DDABA84-788C-4947-8020-0A73A5000E08}" type="slidenum">
              <a:rPr lang="es-ES" smtClean="0"/>
              <a:t>57</a:t>
            </a:fld>
            <a:endParaRPr lang="es-ES"/>
          </a:p>
        </p:txBody>
      </p:sp>
    </p:spTree>
    <p:extLst>
      <p:ext uri="{BB962C8B-B14F-4D97-AF65-F5344CB8AC3E}">
        <p14:creationId xmlns:p14="http://schemas.microsoft.com/office/powerpoint/2010/main" val="3544137680"/>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mc:AlternateContent xmlns:mc="http://schemas.openxmlformats.org/markup-compatibility/2006" xmlns:a14="http://schemas.microsoft.com/office/drawing/2010/main">
        <mc:Choice Requires="a14">
          <p:sp>
            <p:nvSpPr>
              <p:cNvPr id="3" name="Marcador de nota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ES" dirty="0"/>
                  <a:t>Problema de n restricciones.</a:t>
                </a:r>
              </a:p>
              <a:p>
                <a:pPr marL="0" marR="0" lvl="0" indent="0" algn="l" defTabSz="914400" rtl="0" eaLnBrk="1" fontAlgn="auto" latinLnBrk="0" hangingPunct="1">
                  <a:lnSpc>
                    <a:spcPct val="100000"/>
                  </a:lnSpc>
                  <a:spcBef>
                    <a:spcPts val="0"/>
                  </a:spcBef>
                  <a:spcAft>
                    <a:spcPts val="0"/>
                  </a:spcAft>
                  <a:buClrTx/>
                  <a:buSzTx/>
                  <a:buFontTx/>
                  <a:buNone/>
                  <a:tabLst/>
                  <a:defRPr/>
                </a:pPr>
                <a:r>
                  <a:rPr lang="es-ES" dirty="0"/>
                  <a:t>El hiperplano con el mejor margen k se obtiene imponiendo que la distancia de cada punto xi sea lo más amplia posible, resolviendo el problema de optimización.</a:t>
                </a:r>
              </a:p>
              <a:p>
                <a:pPr marL="0" marR="0" lvl="0" indent="0" algn="l" defTabSz="914400" rtl="0" eaLnBrk="1" fontAlgn="auto" latinLnBrk="0" hangingPunct="1">
                  <a:lnSpc>
                    <a:spcPct val="100000"/>
                  </a:lnSpc>
                  <a:spcBef>
                    <a:spcPts val="0"/>
                  </a:spcBef>
                  <a:spcAft>
                    <a:spcPts val="0"/>
                  </a:spcAft>
                  <a:buClrTx/>
                  <a:buSzTx/>
                  <a:buFontTx/>
                  <a:buNone/>
                  <a:tabLst/>
                  <a:defRPr/>
                </a:pPr>
                <a:r>
                  <a:rPr lang="es-ES" dirty="0"/>
                  <a:t> Al vector formado por los puntos más cercanos al hiperplano se le llama </a:t>
                </a:r>
                <a:r>
                  <a:rPr lang="es-ES" b="1" dirty="0"/>
                  <a:t>vector de soporte</a:t>
                </a:r>
                <a:r>
                  <a:rPr lang="es-ES" dirty="0"/>
                  <a:t>. </a:t>
                </a:r>
                <a:endParaRPr lang="es-ES" u="none" dirty="0">
                  <a:solidFill>
                    <a:schemeClr val="tx1"/>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s-ES" dirty="0"/>
                  <a:t>Como w representa el vector director del hiperplano se puede jugar con su norma e igualarla a 1/k. También habrá que </a:t>
                </a:r>
                <a:r>
                  <a:rPr lang="es-ES" b="1" dirty="0"/>
                  <a:t>redefinir b</a:t>
                </a:r>
                <a:r>
                  <a:rPr lang="es-ES" dirty="0"/>
                  <a:t>.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s-ES" dirty="0"/>
              </a:p>
              <a:p>
                <a:endParaRPr lang="es-ES" dirty="0"/>
              </a:p>
            </p:txBody>
          </p:sp>
        </mc:Choice>
        <mc:Fallback xmlns="">
          <p:sp>
            <p:nvSpPr>
              <p:cNvPr id="3" name="Marcador de nota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ES" dirty="0"/>
                  <a:t>Se puede demostrar que los pesos y el sesgo se pueden obtener resolviendo el siguiente problema de programación cuadrática, lo cual proporciona, gracias a la convexidad, una solución única.</a:t>
                </a:r>
              </a:p>
              <a:p>
                <a:pPr marL="0" marR="0" lvl="0" indent="0" algn="l" defTabSz="914400" rtl="0" eaLnBrk="1" fontAlgn="auto" latinLnBrk="0" hangingPunct="1">
                  <a:lnSpc>
                    <a:spcPct val="100000"/>
                  </a:lnSpc>
                  <a:spcBef>
                    <a:spcPts val="0"/>
                  </a:spcBef>
                  <a:spcAft>
                    <a:spcPts val="0"/>
                  </a:spcAft>
                  <a:buClrTx/>
                  <a:buSzTx/>
                  <a:buFontTx/>
                  <a:buNone/>
                  <a:tabLst/>
                  <a:defRPr/>
                </a:pPr>
                <a:r>
                  <a:rPr lang="es-ES" dirty="0"/>
                  <a:t>Es posible representar la función de clasificación mediante un núcleo k, que  es una medida de </a:t>
                </a:r>
                <a:r>
                  <a:rPr lang="es-ES" dirty="0" err="1"/>
                  <a:t>similaridad</a:t>
                </a:r>
                <a:r>
                  <a:rPr lang="es-ES" dirty="0"/>
                  <a:t> de un x con cada uno de los datos del conjunto de entrenamiento.</a:t>
                </a:r>
              </a:p>
              <a:p>
                <a:pPr marL="0" marR="0" lvl="0" indent="0" algn="l" defTabSz="914400" rtl="0" eaLnBrk="1" fontAlgn="auto" latinLnBrk="0" hangingPunct="1">
                  <a:lnSpc>
                    <a:spcPct val="100000"/>
                  </a:lnSpc>
                  <a:spcBef>
                    <a:spcPts val="0"/>
                  </a:spcBef>
                  <a:spcAft>
                    <a:spcPts val="0"/>
                  </a:spcAft>
                  <a:buClrTx/>
                  <a:buSzTx/>
                  <a:buFontTx/>
                  <a:buNone/>
                  <a:tabLst/>
                  <a:defRPr/>
                </a:pPr>
                <a:r>
                  <a:rPr lang="el-GR" i="0">
                    <a:latin typeface="Cambria Math" panose="02040503050406030204" pitchFamily="18" charset="0"/>
                  </a:rPr>
                  <a:t>λ</a:t>
                </a:r>
                <a:r>
                  <a:rPr lang="es-ES" i="0">
                    <a:latin typeface="Cambria Math" panose="02040503050406030204" pitchFamily="18" charset="0"/>
                  </a:rPr>
                  <a:t>_</a:t>
                </a:r>
                <a:r>
                  <a:rPr lang="es-ES" b="0" i="0">
                    <a:latin typeface="Cambria Math" panose="02040503050406030204" pitchFamily="18" charset="0"/>
                  </a:rPr>
                  <a:t>𝑖</a:t>
                </a:r>
                <a:r>
                  <a:rPr lang="es-ES" dirty="0"/>
                  <a:t> corresponde a los multiplicadores de Lagrange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s-ES" dirty="0"/>
              </a:p>
              <a:p>
                <a:endParaRPr lang="es-ES" dirty="0"/>
              </a:p>
            </p:txBody>
          </p:sp>
        </mc:Fallback>
      </mc:AlternateContent>
      <p:sp>
        <p:nvSpPr>
          <p:cNvPr id="4" name="Marcador de número de diapositiva 3"/>
          <p:cNvSpPr>
            <a:spLocks noGrp="1"/>
          </p:cNvSpPr>
          <p:nvPr>
            <p:ph type="sldNum" sz="quarter" idx="10"/>
          </p:nvPr>
        </p:nvSpPr>
        <p:spPr/>
        <p:txBody>
          <a:bodyPr/>
          <a:lstStyle/>
          <a:p>
            <a:fld id="{6DDABA84-788C-4947-8020-0A73A5000E08}" type="slidenum">
              <a:rPr lang="es-ES" smtClean="0"/>
              <a:t>58</a:t>
            </a:fld>
            <a:endParaRPr lang="es-ES"/>
          </a:p>
        </p:txBody>
      </p:sp>
    </p:spTree>
    <p:extLst>
      <p:ext uri="{BB962C8B-B14F-4D97-AF65-F5344CB8AC3E}">
        <p14:creationId xmlns:p14="http://schemas.microsoft.com/office/powerpoint/2010/main" val="269010278"/>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mc:AlternateContent xmlns:mc="http://schemas.openxmlformats.org/markup-compatibility/2006" xmlns:a14="http://schemas.microsoft.com/office/drawing/2010/main">
        <mc:Choice Requires="a14">
          <p:sp>
            <p:nvSpPr>
              <p:cNvPr id="3" name="Marcador de nota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ES" dirty="0"/>
                  <a:t>Se puede tomar como función objetivo ½ del cuadrado del módulo de w para </a:t>
                </a:r>
                <a:r>
                  <a:rPr lang="es-ES" b="1" dirty="0"/>
                  <a:t>obtener un problema de programación cuadrática</a:t>
                </a:r>
                <a:r>
                  <a:rPr lang="es-ES" dirty="0"/>
                  <a:t>, lo cual proporciona, gracias a la convexidad, una solución única.</a:t>
                </a:r>
              </a:p>
              <a:p>
                <a:pPr marL="0" marR="0" lvl="0" indent="0" algn="l" defTabSz="914400" rtl="0" eaLnBrk="1" fontAlgn="auto" latinLnBrk="0" hangingPunct="1">
                  <a:lnSpc>
                    <a:spcPct val="100000"/>
                  </a:lnSpc>
                  <a:spcBef>
                    <a:spcPts val="0"/>
                  </a:spcBef>
                  <a:spcAft>
                    <a:spcPts val="0"/>
                  </a:spcAft>
                  <a:buClrTx/>
                  <a:buSzTx/>
                  <a:buFontTx/>
                  <a:buNone/>
                  <a:tabLst/>
                  <a:defRPr/>
                </a:pPr>
                <a14:m>
                  <m:oMath xmlns:m="http://schemas.openxmlformats.org/officeDocument/2006/math">
                    <m:sSub>
                      <m:sSubPr>
                        <m:ctrlPr>
                          <a:rPr lang="es-ES" i="1" smtClean="0">
                            <a:latin typeface="Cambria Math" panose="02040503050406030204" pitchFamily="18" charset="0"/>
                          </a:rPr>
                        </m:ctrlPr>
                      </m:sSubPr>
                      <m:e>
                        <m:r>
                          <m:rPr>
                            <m:sty m:val="p"/>
                          </m:rPr>
                          <a:rPr lang="el-GR" i="1" smtClean="0">
                            <a:latin typeface="Cambria Math" panose="02040503050406030204" pitchFamily="18" charset="0"/>
                          </a:rPr>
                          <m:t>λ</m:t>
                        </m:r>
                      </m:e>
                      <m:sub>
                        <m:r>
                          <a:rPr lang="es-ES" b="0" i="1" smtClean="0">
                            <a:latin typeface="Cambria Math" panose="02040503050406030204" pitchFamily="18" charset="0"/>
                          </a:rPr>
                          <m:t>𝑖</m:t>
                        </m:r>
                      </m:sub>
                    </m:sSub>
                  </m:oMath>
                </a14:m>
                <a:r>
                  <a:rPr lang="es-ES" dirty="0"/>
                  <a:t> corresponde a los multiplicadores de Lagrange</a:t>
                </a:r>
              </a:p>
              <a:p>
                <a:pPr marL="0" marR="0" lvl="0" indent="0" algn="l" defTabSz="914400" rtl="0" eaLnBrk="1" fontAlgn="auto" latinLnBrk="0" hangingPunct="1">
                  <a:lnSpc>
                    <a:spcPct val="100000"/>
                  </a:lnSpc>
                  <a:spcBef>
                    <a:spcPts val="0"/>
                  </a:spcBef>
                  <a:spcAft>
                    <a:spcPts val="0"/>
                  </a:spcAft>
                  <a:buClrTx/>
                  <a:buSzTx/>
                  <a:buFontTx/>
                  <a:buNone/>
                  <a:tabLst/>
                  <a:defRPr/>
                </a:pPr>
                <a:r>
                  <a:rPr lang="es-ES" dirty="0"/>
                  <a:t>Los puntos que están más cercanos a la frontera (hiperplano de decisión) se llaman </a:t>
                </a:r>
                <a:r>
                  <a:rPr lang="es-ES" b="1" dirty="0"/>
                  <a:t>vectores soporte</a:t>
                </a:r>
                <a:r>
                  <a:rPr lang="es-ES" dirty="0"/>
                  <a:t>. </a:t>
                </a:r>
              </a:p>
              <a:p>
                <a:pPr marL="0" marR="0" lvl="0" indent="0" algn="l" defTabSz="914400" rtl="0" eaLnBrk="1" fontAlgn="auto" latinLnBrk="0" hangingPunct="1">
                  <a:lnSpc>
                    <a:spcPct val="100000"/>
                  </a:lnSpc>
                  <a:spcBef>
                    <a:spcPts val="0"/>
                  </a:spcBef>
                  <a:spcAft>
                    <a:spcPts val="0"/>
                  </a:spcAft>
                  <a:buClrTx/>
                  <a:buSzTx/>
                  <a:buFontTx/>
                  <a:buNone/>
                  <a:tabLst/>
                  <a:defRPr/>
                </a:pPr>
                <a:r>
                  <a:rPr lang="es-ES" dirty="0"/>
                  <a:t>La regla de clasificación es el signo G(x). Si es positivo clasificamos xi en la clase +1, si es negativo lo clasificamos en la clase -1.</a:t>
                </a:r>
              </a:p>
              <a:p>
                <a:pPr marL="0" marR="0" lvl="0" indent="0" algn="l" defTabSz="914400" rtl="0" eaLnBrk="1" fontAlgn="auto" latinLnBrk="0" hangingPunct="1">
                  <a:lnSpc>
                    <a:spcPct val="100000"/>
                  </a:lnSpc>
                  <a:spcBef>
                    <a:spcPts val="0"/>
                  </a:spcBef>
                  <a:spcAft>
                    <a:spcPts val="0"/>
                  </a:spcAft>
                  <a:buClrTx/>
                  <a:buSzTx/>
                  <a:buFontTx/>
                  <a:buNone/>
                  <a:tabLst/>
                  <a:defRPr/>
                </a:pPr>
                <a:r>
                  <a:rPr lang="es-ES" b="1" dirty="0"/>
                  <a:t>Cuando los datos no son separables linealmente se puede acudir al uso de variables de holgura. (Hastie </a:t>
                </a:r>
                <a:r>
                  <a:rPr lang="es-ES" b="1" dirty="0" err="1"/>
                  <a:t>Tishirani</a:t>
                </a:r>
                <a:r>
                  <a:rPr lang="es-ES" b="1" dirty="0"/>
                  <a:t> y Friedman </a:t>
                </a:r>
                <a:r>
                  <a:rPr lang="es-ES" b="1" dirty="0" err="1"/>
                  <a:t>pag</a:t>
                </a:r>
                <a:r>
                  <a:rPr lang="es-ES" b="1" dirty="0"/>
                  <a:t> 372).</a:t>
                </a:r>
              </a:p>
              <a:p>
                <a:pPr marL="0" marR="0" lvl="0" indent="0" algn="l" defTabSz="914400" rtl="0" eaLnBrk="1" fontAlgn="auto" latinLnBrk="0" hangingPunct="1">
                  <a:lnSpc>
                    <a:spcPct val="100000"/>
                  </a:lnSpc>
                  <a:spcBef>
                    <a:spcPts val="0"/>
                  </a:spcBef>
                  <a:spcAft>
                    <a:spcPts val="0"/>
                  </a:spcAft>
                  <a:buClrTx/>
                  <a:buSzTx/>
                  <a:buFontTx/>
                  <a:buNone/>
                  <a:tabLst/>
                  <a:defRPr/>
                </a:pPr>
                <a:r>
                  <a:rPr lang="es-ES" b="1" dirty="0"/>
                  <a:t>Observación:</a:t>
                </a:r>
              </a:p>
              <a:p>
                <a:pPr marL="0" marR="0" lvl="0" indent="0" algn="l" defTabSz="914400" rtl="0" eaLnBrk="1" fontAlgn="auto" latinLnBrk="0" hangingPunct="1">
                  <a:lnSpc>
                    <a:spcPct val="100000"/>
                  </a:lnSpc>
                  <a:spcBef>
                    <a:spcPts val="0"/>
                  </a:spcBef>
                  <a:spcAft>
                    <a:spcPts val="0"/>
                  </a:spcAft>
                  <a:buClrTx/>
                  <a:buSzTx/>
                  <a:buFontTx/>
                  <a:buNone/>
                  <a:tabLst/>
                  <a:defRPr/>
                </a:pPr>
                <a:r>
                  <a:rPr lang="es-ES" b="1" dirty="0"/>
                  <a:t>Por construcción, para todos los xi de la muestra </a:t>
                </a:r>
                <a:r>
                  <a:rPr lang="es-ES" b="1" dirty="0" err="1"/>
                  <a:t>w’xi+b</a:t>
                </a:r>
                <a:r>
                  <a:rPr lang="es-ES" b="1" dirty="0"/>
                  <a:t> son &gt;=1. </a:t>
                </a:r>
              </a:p>
              <a:p>
                <a:pPr marL="0" marR="0" lvl="0" indent="0" algn="l" defTabSz="914400" rtl="0" eaLnBrk="1" fontAlgn="auto" latinLnBrk="0" hangingPunct="1">
                  <a:lnSpc>
                    <a:spcPct val="100000"/>
                  </a:lnSpc>
                  <a:spcBef>
                    <a:spcPts val="0"/>
                  </a:spcBef>
                  <a:spcAft>
                    <a:spcPts val="0"/>
                  </a:spcAft>
                  <a:buClrTx/>
                  <a:buSzTx/>
                  <a:buFontTx/>
                  <a:buNone/>
                  <a:tabLst/>
                  <a:defRPr/>
                </a:pPr>
                <a:r>
                  <a:rPr lang="es-ES" b="1" dirty="0"/>
                  <a:t>En la regla de clasificación solo se pide  </a:t>
                </a:r>
                <a:r>
                  <a:rPr lang="es-ES" b="1" dirty="0" err="1"/>
                  <a:t>w’xi+b</a:t>
                </a:r>
                <a:r>
                  <a:rPr lang="es-ES" b="1" dirty="0"/>
                  <a:t> &gt;0, permitiendo clasificar puntos que tengan un </a:t>
                </a:r>
                <a:r>
                  <a:rPr lang="es-ES" b="1" dirty="0">
                    <a:solidFill>
                      <a:srgbClr val="FF0000"/>
                    </a:solidFill>
                  </a:rPr>
                  <a:t>margen inferior a los vectores soporte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s-ES"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s-ES" dirty="0"/>
              </a:p>
              <a:p>
                <a:endParaRPr lang="es-ES" dirty="0"/>
              </a:p>
            </p:txBody>
          </p:sp>
        </mc:Choice>
        <mc:Fallback xmlns="">
          <p:sp>
            <p:nvSpPr>
              <p:cNvPr id="3" name="Marcador de nota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ES" dirty="0"/>
                  <a:t>Se puede demostrar que los pesos y el sesgo se pueden obtener resolviendo el siguiente problema de programación cuadrática, lo cual proporciona, gracias a la convexidad, una solución única.</a:t>
                </a:r>
              </a:p>
              <a:p>
                <a:pPr marL="0" marR="0" lvl="0" indent="0" algn="l" defTabSz="914400" rtl="0" eaLnBrk="1" fontAlgn="auto" latinLnBrk="0" hangingPunct="1">
                  <a:lnSpc>
                    <a:spcPct val="100000"/>
                  </a:lnSpc>
                  <a:spcBef>
                    <a:spcPts val="0"/>
                  </a:spcBef>
                  <a:spcAft>
                    <a:spcPts val="0"/>
                  </a:spcAft>
                  <a:buClrTx/>
                  <a:buSzTx/>
                  <a:buFontTx/>
                  <a:buNone/>
                  <a:tabLst/>
                  <a:defRPr/>
                </a:pPr>
                <a:r>
                  <a:rPr lang="es-ES" dirty="0"/>
                  <a:t>Es posible representar la función de clasificación mediante un núcleo k, que  es una medida de </a:t>
                </a:r>
                <a:r>
                  <a:rPr lang="es-ES" dirty="0" err="1"/>
                  <a:t>similaridad</a:t>
                </a:r>
                <a:r>
                  <a:rPr lang="es-ES" dirty="0"/>
                  <a:t> de un x con cada uno de los datos del conjunto de entrenamiento.</a:t>
                </a:r>
              </a:p>
              <a:p>
                <a:pPr marL="0" marR="0" lvl="0" indent="0" algn="l" defTabSz="914400" rtl="0" eaLnBrk="1" fontAlgn="auto" latinLnBrk="0" hangingPunct="1">
                  <a:lnSpc>
                    <a:spcPct val="100000"/>
                  </a:lnSpc>
                  <a:spcBef>
                    <a:spcPts val="0"/>
                  </a:spcBef>
                  <a:spcAft>
                    <a:spcPts val="0"/>
                  </a:spcAft>
                  <a:buClrTx/>
                  <a:buSzTx/>
                  <a:buFontTx/>
                  <a:buNone/>
                  <a:tabLst/>
                  <a:defRPr/>
                </a:pPr>
                <a:r>
                  <a:rPr lang="el-GR" i="0">
                    <a:latin typeface="Cambria Math" panose="02040503050406030204" pitchFamily="18" charset="0"/>
                  </a:rPr>
                  <a:t>λ</a:t>
                </a:r>
                <a:r>
                  <a:rPr lang="es-ES" i="0">
                    <a:latin typeface="Cambria Math" panose="02040503050406030204" pitchFamily="18" charset="0"/>
                  </a:rPr>
                  <a:t>_</a:t>
                </a:r>
                <a:r>
                  <a:rPr lang="es-ES" b="0" i="0">
                    <a:latin typeface="Cambria Math" panose="02040503050406030204" pitchFamily="18" charset="0"/>
                  </a:rPr>
                  <a:t>𝑖</a:t>
                </a:r>
                <a:r>
                  <a:rPr lang="es-ES" dirty="0"/>
                  <a:t> corresponde a los multiplicadores de Lagrange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s-ES" dirty="0"/>
              </a:p>
              <a:p>
                <a:endParaRPr lang="es-ES" dirty="0"/>
              </a:p>
            </p:txBody>
          </p:sp>
        </mc:Fallback>
      </mc:AlternateContent>
      <p:sp>
        <p:nvSpPr>
          <p:cNvPr id="4" name="Marcador de número de diapositiva 3"/>
          <p:cNvSpPr>
            <a:spLocks noGrp="1"/>
          </p:cNvSpPr>
          <p:nvPr>
            <p:ph type="sldNum" sz="quarter" idx="10"/>
          </p:nvPr>
        </p:nvSpPr>
        <p:spPr/>
        <p:txBody>
          <a:bodyPr/>
          <a:lstStyle/>
          <a:p>
            <a:fld id="{6DDABA84-788C-4947-8020-0A73A5000E08}" type="slidenum">
              <a:rPr lang="es-ES" smtClean="0"/>
              <a:t>59</a:t>
            </a:fld>
            <a:endParaRPr lang="es-ES"/>
          </a:p>
        </p:txBody>
      </p:sp>
    </p:spTree>
    <p:extLst>
      <p:ext uri="{BB962C8B-B14F-4D97-AF65-F5344CB8AC3E}">
        <p14:creationId xmlns:p14="http://schemas.microsoft.com/office/powerpoint/2010/main" val="1222452886"/>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mc:AlternateContent xmlns:mc="http://schemas.openxmlformats.org/markup-compatibility/2006" xmlns:a14="http://schemas.microsoft.com/office/drawing/2010/main">
        <mc:Choice Requires="a14">
          <p:sp>
            <p:nvSpPr>
              <p:cNvPr id="3" name="Marcador de nota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s-ES" b="1" dirty="0"/>
              </a:p>
              <a:p>
                <a:pPr marL="0" marR="0" lvl="0" indent="0" algn="l" defTabSz="914400" rtl="0" eaLnBrk="1" fontAlgn="auto" latinLnBrk="0" hangingPunct="1">
                  <a:lnSpc>
                    <a:spcPct val="100000"/>
                  </a:lnSpc>
                  <a:spcBef>
                    <a:spcPts val="0"/>
                  </a:spcBef>
                  <a:spcAft>
                    <a:spcPts val="0"/>
                  </a:spcAft>
                  <a:buClrTx/>
                  <a:buSzTx/>
                  <a:buFontTx/>
                  <a:buNone/>
                  <a:tabLst/>
                  <a:defRPr/>
                </a:pPr>
                <a:r>
                  <a:rPr lang="es-ES" b="1" dirty="0"/>
                  <a:t>Cuando los datos no son separables linealmente se puede acudir al uso de variables de holgura. (Hastie </a:t>
                </a:r>
                <a:r>
                  <a:rPr lang="es-ES" b="1" dirty="0" err="1"/>
                  <a:t>Tishirani</a:t>
                </a:r>
                <a:r>
                  <a:rPr lang="es-ES" b="1" dirty="0"/>
                  <a:t> y Friedman </a:t>
                </a:r>
                <a:r>
                  <a:rPr lang="es-ES" b="1" dirty="0" err="1"/>
                  <a:t>pag</a:t>
                </a:r>
                <a:r>
                  <a:rPr lang="es-ES" b="1" dirty="0"/>
                  <a:t> 372)</a:t>
                </a:r>
              </a:p>
              <a:p>
                <a:pPr marL="0" marR="0" lvl="0" indent="0" algn="l" defTabSz="914400" rtl="0" eaLnBrk="1" fontAlgn="auto" latinLnBrk="0" hangingPunct="1">
                  <a:lnSpc>
                    <a:spcPct val="100000"/>
                  </a:lnSpc>
                  <a:spcBef>
                    <a:spcPts val="0"/>
                  </a:spcBef>
                  <a:spcAft>
                    <a:spcPts val="0"/>
                  </a:spcAft>
                  <a:buClrTx/>
                  <a:buSzTx/>
                  <a:buFontTx/>
                  <a:buNone/>
                  <a:tabLst/>
                  <a:defRPr/>
                </a:pPr>
                <a:r>
                  <a:rPr lang="es-ES" b="1" dirty="0"/>
                  <a:t>La constante pone un límite a la distancia total de los puntos al lado equivocado de los márgenes.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s-ES"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s-ES" dirty="0"/>
              </a:p>
              <a:p>
                <a:endParaRPr lang="es-ES" dirty="0"/>
              </a:p>
            </p:txBody>
          </p:sp>
        </mc:Choice>
        <mc:Fallback xmlns="">
          <p:sp>
            <p:nvSpPr>
              <p:cNvPr id="3" name="Marcador de nota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ES" dirty="0"/>
                  <a:t>Se puede demostrar que los pesos y el sesgo se pueden obtener resolviendo el siguiente problema de programación cuadrática, lo cual proporciona, gracias a la convexidad, una solución única.</a:t>
                </a:r>
              </a:p>
              <a:p>
                <a:pPr marL="0" marR="0" lvl="0" indent="0" algn="l" defTabSz="914400" rtl="0" eaLnBrk="1" fontAlgn="auto" latinLnBrk="0" hangingPunct="1">
                  <a:lnSpc>
                    <a:spcPct val="100000"/>
                  </a:lnSpc>
                  <a:spcBef>
                    <a:spcPts val="0"/>
                  </a:spcBef>
                  <a:spcAft>
                    <a:spcPts val="0"/>
                  </a:spcAft>
                  <a:buClrTx/>
                  <a:buSzTx/>
                  <a:buFontTx/>
                  <a:buNone/>
                  <a:tabLst/>
                  <a:defRPr/>
                </a:pPr>
                <a:r>
                  <a:rPr lang="es-ES" dirty="0"/>
                  <a:t>Es posible representar la función de clasificación mediante un núcleo k, que  es una medida de </a:t>
                </a:r>
                <a:r>
                  <a:rPr lang="es-ES" dirty="0" err="1"/>
                  <a:t>similaridad</a:t>
                </a:r>
                <a:r>
                  <a:rPr lang="es-ES" dirty="0"/>
                  <a:t> de un x con cada uno de los datos del conjunto de entrenamiento.</a:t>
                </a:r>
              </a:p>
              <a:p>
                <a:pPr marL="0" marR="0" lvl="0" indent="0" algn="l" defTabSz="914400" rtl="0" eaLnBrk="1" fontAlgn="auto" latinLnBrk="0" hangingPunct="1">
                  <a:lnSpc>
                    <a:spcPct val="100000"/>
                  </a:lnSpc>
                  <a:spcBef>
                    <a:spcPts val="0"/>
                  </a:spcBef>
                  <a:spcAft>
                    <a:spcPts val="0"/>
                  </a:spcAft>
                  <a:buClrTx/>
                  <a:buSzTx/>
                  <a:buFontTx/>
                  <a:buNone/>
                  <a:tabLst/>
                  <a:defRPr/>
                </a:pPr>
                <a:r>
                  <a:rPr lang="el-GR" i="0">
                    <a:latin typeface="Cambria Math" panose="02040503050406030204" pitchFamily="18" charset="0"/>
                  </a:rPr>
                  <a:t>λ</a:t>
                </a:r>
                <a:r>
                  <a:rPr lang="es-ES" i="0">
                    <a:latin typeface="Cambria Math" panose="02040503050406030204" pitchFamily="18" charset="0"/>
                  </a:rPr>
                  <a:t>_</a:t>
                </a:r>
                <a:r>
                  <a:rPr lang="es-ES" b="0" i="0">
                    <a:latin typeface="Cambria Math" panose="02040503050406030204" pitchFamily="18" charset="0"/>
                  </a:rPr>
                  <a:t>𝑖</a:t>
                </a:r>
                <a:r>
                  <a:rPr lang="es-ES" dirty="0"/>
                  <a:t> corresponde a los multiplicadores de Lagrange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s-ES" dirty="0"/>
              </a:p>
              <a:p>
                <a:endParaRPr lang="es-ES" dirty="0"/>
              </a:p>
            </p:txBody>
          </p:sp>
        </mc:Fallback>
      </mc:AlternateContent>
      <p:sp>
        <p:nvSpPr>
          <p:cNvPr id="4" name="Marcador de número de diapositiva 3"/>
          <p:cNvSpPr>
            <a:spLocks noGrp="1"/>
          </p:cNvSpPr>
          <p:nvPr>
            <p:ph type="sldNum" sz="quarter" idx="10"/>
          </p:nvPr>
        </p:nvSpPr>
        <p:spPr/>
        <p:txBody>
          <a:bodyPr/>
          <a:lstStyle/>
          <a:p>
            <a:fld id="{6DDABA84-788C-4947-8020-0A73A5000E08}" type="slidenum">
              <a:rPr lang="es-ES" smtClean="0"/>
              <a:t>60</a:t>
            </a:fld>
            <a:endParaRPr lang="es-ES"/>
          </a:p>
        </p:txBody>
      </p:sp>
    </p:spTree>
    <p:extLst>
      <p:ext uri="{BB962C8B-B14F-4D97-AF65-F5344CB8AC3E}">
        <p14:creationId xmlns:p14="http://schemas.microsoft.com/office/powerpoint/2010/main" val="2586380316"/>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mc:AlternateContent xmlns:mc="http://schemas.openxmlformats.org/markup-compatibility/2006" xmlns:a14="http://schemas.microsoft.com/office/drawing/2010/main">
        <mc:Choice Requires="a14">
          <p:sp>
            <p:nvSpPr>
              <p:cNvPr id="3" name="Marcador de notas 2"/>
              <p:cNvSpPr>
                <a:spLocks noGrp="1"/>
              </p:cNvSpPr>
              <p:nvPr>
                <p:ph type="body" idx="1"/>
              </p:nvPr>
            </p:nvSpPr>
            <p:spPr/>
            <p:txBody>
              <a:bodyPr/>
              <a:lstStyle/>
              <a:p>
                <a:r>
                  <a:rPr lang="en-US" b="0" dirty="0"/>
                  <a:t> </a:t>
                </a:r>
                <a:r>
                  <a:rPr lang="en-US" b="0" dirty="0" err="1"/>
                  <a:t>Cuando</a:t>
                </a:r>
                <a:r>
                  <a:rPr lang="en-US" b="0" dirty="0"/>
                  <a:t> los </a:t>
                </a:r>
                <a:r>
                  <a:rPr lang="en-US" b="0" dirty="0" err="1"/>
                  <a:t>datos</a:t>
                </a:r>
                <a:r>
                  <a:rPr lang="en-US" b="0" dirty="0"/>
                  <a:t> no son </a:t>
                </a:r>
                <a:r>
                  <a:rPr lang="en-US" b="0" dirty="0" err="1"/>
                  <a:t>linealmente</a:t>
                </a:r>
                <a:r>
                  <a:rPr lang="en-US" b="0" dirty="0"/>
                  <a:t> separable se </a:t>
                </a:r>
                <a:r>
                  <a:rPr lang="en-US" b="0" dirty="0" err="1"/>
                  <a:t>pueden</a:t>
                </a:r>
                <a:r>
                  <a:rPr lang="en-US" b="0" dirty="0"/>
                  <a:t> transformer </a:t>
                </a:r>
                <a:r>
                  <a:rPr lang="en-US" b="0" dirty="0" err="1"/>
                  <a:t>en</a:t>
                </a:r>
                <a:r>
                  <a:rPr lang="en-US" b="0" dirty="0"/>
                  <a:t> </a:t>
                </a:r>
                <a:r>
                  <a:rPr lang="en-US" b="0" dirty="0" err="1"/>
                  <a:t>otro</a:t>
                </a:r>
                <a:r>
                  <a:rPr lang="en-US" b="0" dirty="0"/>
                  <a:t> conjunto de </a:t>
                </a:r>
                <a:r>
                  <a:rPr lang="en-US" b="0" dirty="0" err="1"/>
                  <a:t>datos</a:t>
                </a:r>
                <a:r>
                  <a:rPr lang="en-US" b="0" dirty="0"/>
                  <a:t> </a:t>
                </a:r>
                <a:r>
                  <a:rPr lang="en-US" b="0" dirty="0" err="1"/>
                  <a:t>situados</a:t>
                </a:r>
                <a:r>
                  <a:rPr lang="en-US" b="0" dirty="0"/>
                  <a:t> </a:t>
                </a:r>
                <a:r>
                  <a:rPr lang="en-US" b="0" dirty="0" err="1"/>
                  <a:t>en</a:t>
                </a:r>
                <a:r>
                  <a:rPr lang="en-US" b="0" dirty="0"/>
                  <a:t> un </a:t>
                </a:r>
                <a:r>
                  <a:rPr lang="en-US" b="1" dirty="0" err="1"/>
                  <a:t>espacio</a:t>
                </a:r>
                <a:r>
                  <a:rPr lang="en-US" b="1" dirty="0"/>
                  <a:t> de </a:t>
                </a:r>
                <a:r>
                  <a:rPr lang="en-US" b="1" dirty="0" err="1"/>
                  <a:t>caracteres</a:t>
                </a:r>
                <a:r>
                  <a:rPr lang="en-US" b="1" dirty="0"/>
                  <a:t> de mayor </a:t>
                </a:r>
                <a:r>
                  <a:rPr lang="en-US" b="1" dirty="0" err="1"/>
                  <a:t>dimensión</a:t>
                </a:r>
                <a:r>
                  <a:rPr lang="en-US" b="0" dirty="0"/>
                  <a:t>, </a:t>
                </a:r>
                <a:r>
                  <a:rPr lang="en-US" b="0" dirty="0" err="1"/>
                  <a:t>mediante</a:t>
                </a:r>
                <a:r>
                  <a:rPr lang="en-US" b="0" dirty="0"/>
                  <a:t> una </a:t>
                </a:r>
                <a:r>
                  <a:rPr lang="en-US" b="0" dirty="0" err="1"/>
                  <a:t>función</a:t>
                </a:r>
                <a:r>
                  <a:rPr lang="en-US" b="0" dirty="0"/>
                  <a:t> </a:t>
                </a:r>
                <a14:m>
                  <m:oMath xmlns:m="http://schemas.openxmlformats.org/officeDocument/2006/math">
                    <m:r>
                      <a:rPr lang="es-ES" b="1" i="1" smtClean="0">
                        <a:latin typeface="Cambria Math" panose="02040503050406030204" pitchFamily="18" charset="0"/>
                        <a:ea typeface="Cambria Math" panose="02040503050406030204" pitchFamily="18" charset="0"/>
                      </a:rPr>
                      <m:t>𝝓</m:t>
                    </m:r>
                  </m:oMath>
                </a14:m>
                <a:r>
                  <a:rPr lang="en-US" b="0" dirty="0"/>
                  <a:t>. </a:t>
                </a:r>
                <a:r>
                  <a:rPr lang="es-ES" b="1" dirty="0"/>
                  <a:t>f(x) no es lineal en x pero si es lineal en </a:t>
                </a:r>
                <a14:m>
                  <m:oMath xmlns:m="http://schemas.openxmlformats.org/officeDocument/2006/math">
                    <m:r>
                      <a:rPr lang="es-ES" b="1" i="1" smtClean="0">
                        <a:latin typeface="Cambria Math" panose="02040503050406030204" pitchFamily="18" charset="0"/>
                        <a:ea typeface="Cambria Math" panose="02040503050406030204" pitchFamily="18" charset="0"/>
                      </a:rPr>
                      <m:t>𝝓</m:t>
                    </m:r>
                    <m:d>
                      <m:dPr>
                        <m:ctrlPr>
                          <a:rPr lang="es-ES" b="1" i="1" smtClean="0">
                            <a:latin typeface="Cambria Math" panose="02040503050406030204" pitchFamily="18" charset="0"/>
                            <a:ea typeface="Cambria Math" panose="02040503050406030204" pitchFamily="18" charset="0"/>
                          </a:rPr>
                        </m:ctrlPr>
                      </m:dPr>
                      <m:e>
                        <m:r>
                          <a:rPr lang="es-ES" b="1" i="1" smtClean="0">
                            <a:latin typeface="Cambria Math" panose="02040503050406030204" pitchFamily="18" charset="0"/>
                            <a:ea typeface="Cambria Math" panose="02040503050406030204" pitchFamily="18" charset="0"/>
                          </a:rPr>
                          <m:t>𝒙</m:t>
                        </m:r>
                      </m:e>
                    </m:d>
                    <m:r>
                      <a:rPr lang="es-ES" b="1" i="1" smtClean="0">
                        <a:latin typeface="Cambria Math" panose="02040503050406030204" pitchFamily="18" charset="0"/>
                        <a:ea typeface="Cambria Math" panose="02040503050406030204" pitchFamily="18" charset="0"/>
                      </a:rPr>
                      <m:t>.</m:t>
                    </m:r>
                  </m:oMath>
                </a14:m>
                <a:endParaRPr lang="es-ES" b="1" dirty="0">
                  <a:ea typeface="Cambria Math" panose="02040503050406030204" pitchFamily="18" charset="0"/>
                </a:endParaRPr>
              </a:p>
              <a:p>
                <a:r>
                  <a:rPr lang="es-ES" b="1" dirty="0"/>
                  <a:t> </a:t>
                </a:r>
                <a:r>
                  <a:rPr lang="es-ES" b="0" dirty="0"/>
                  <a:t>Teorema de </a:t>
                </a:r>
                <a:r>
                  <a:rPr lang="es-ES" b="0" dirty="0" err="1"/>
                  <a:t>Cover</a:t>
                </a:r>
                <a:r>
                  <a:rPr lang="es-ES" b="0" dirty="0"/>
                  <a:t>: un problema de clasificación, llevado a un espacio de alta dimensión de forma no lineal, es más probable que sea linealmente separable que en un espacio de </a:t>
                </a:r>
                <a:r>
                  <a:rPr lang="es-ES" b="0"/>
                  <a:t>dimensión baja </a:t>
                </a:r>
                <a:endParaRPr lang="es-ES" b="0" dirty="0"/>
              </a:p>
              <a:p>
                <a:endParaRPr lang="es-ES" b="0" dirty="0"/>
              </a:p>
              <a:p>
                <a:endParaRPr lang="es-ES" b="0" dirty="0"/>
              </a:p>
              <a:p>
                <a:r>
                  <a:rPr lang="en-US" b="0" dirty="0"/>
                  <a:t>A complex pattern-classification problem, cast in a high-dimensional space nonlinearly, is more likely to be linearly separable than in a low-dimensional space, provided that the space is not densely populated. </a:t>
                </a:r>
                <a:endParaRPr lang="es-ES" b="0" dirty="0"/>
              </a:p>
              <a:p>
                <a:endParaRPr lang="es-ES" b="1" dirty="0"/>
              </a:p>
              <a:p>
                <a:endParaRPr lang="es-ES" b="1" dirty="0"/>
              </a:p>
              <a:p>
                <a:endParaRPr lang="es-ES" b="1" dirty="0"/>
              </a:p>
              <a:p>
                <a:endParaRPr lang="es-ES" b="1" dirty="0"/>
              </a:p>
              <a:p>
                <a:endParaRPr lang="es-ES" b="1" dirty="0"/>
              </a:p>
            </p:txBody>
          </p:sp>
        </mc:Choice>
        <mc:Fallback xmlns="">
          <p:sp>
            <p:nvSpPr>
              <p:cNvPr id="3" name="Marcador de notas 2"/>
              <p:cNvSpPr>
                <a:spLocks noGrp="1"/>
              </p:cNvSpPr>
              <p:nvPr>
                <p:ph type="body" idx="1"/>
              </p:nvPr>
            </p:nvSpPr>
            <p:spPr/>
            <p:txBody>
              <a:bodyPr/>
              <a:lstStyle/>
              <a:p>
                <a:r>
                  <a:rPr lang="es-ES" b="1" dirty="0"/>
                  <a:t>f(x) no es lineal en x pero si es lineal en </a:t>
                </a:r>
                <a:r>
                  <a:rPr lang="es-ES" b="1" i="0">
                    <a:latin typeface="Cambria Math" panose="02040503050406030204" pitchFamily="18" charset="0"/>
                    <a:ea typeface="Cambria Math" panose="02040503050406030204" pitchFamily="18" charset="0"/>
                  </a:rPr>
                  <a:t>𝝓(𝒙)</a:t>
                </a:r>
                <a:r>
                  <a:rPr lang="es-ES" b="1" dirty="0"/>
                  <a:t> </a:t>
                </a:r>
              </a:p>
            </p:txBody>
          </p:sp>
        </mc:Fallback>
      </mc:AlternateContent>
      <p:sp>
        <p:nvSpPr>
          <p:cNvPr id="4" name="Marcador de número de diapositiva 3"/>
          <p:cNvSpPr>
            <a:spLocks noGrp="1"/>
          </p:cNvSpPr>
          <p:nvPr>
            <p:ph type="sldNum" sz="quarter" idx="10"/>
          </p:nvPr>
        </p:nvSpPr>
        <p:spPr/>
        <p:txBody>
          <a:bodyPr/>
          <a:lstStyle/>
          <a:p>
            <a:fld id="{6DDABA84-788C-4947-8020-0A73A5000E08}" type="slidenum">
              <a:rPr lang="es-ES" smtClean="0"/>
              <a:t>61</a:t>
            </a:fld>
            <a:endParaRPr lang="es-ES"/>
          </a:p>
        </p:txBody>
      </p:sp>
    </p:spTree>
    <p:extLst>
      <p:ext uri="{BB962C8B-B14F-4D97-AF65-F5344CB8AC3E}">
        <p14:creationId xmlns:p14="http://schemas.microsoft.com/office/powerpoint/2010/main" val="3986968293"/>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S" b="1" dirty="0" err="1"/>
              <a:t>Hayking</a:t>
            </a:r>
            <a:r>
              <a:rPr lang="es-ES" b="1" dirty="0"/>
              <a:t>:</a:t>
            </a:r>
          </a:p>
          <a:p>
            <a:r>
              <a:rPr lang="es-ES" dirty="0"/>
              <a:t>Transformando los datos del O exclusivo podemos realizar una separación lineal en el espacio imagen</a:t>
            </a:r>
          </a:p>
        </p:txBody>
      </p:sp>
      <p:sp>
        <p:nvSpPr>
          <p:cNvPr id="4" name="Marcador de número de diapositiva 3"/>
          <p:cNvSpPr>
            <a:spLocks noGrp="1"/>
          </p:cNvSpPr>
          <p:nvPr>
            <p:ph type="sldNum" sz="quarter" idx="5"/>
          </p:nvPr>
        </p:nvSpPr>
        <p:spPr/>
        <p:txBody>
          <a:bodyPr/>
          <a:lstStyle/>
          <a:p>
            <a:fld id="{6DDABA84-788C-4947-8020-0A73A5000E08}" type="slidenum">
              <a:rPr lang="es-ES" smtClean="0"/>
              <a:t>62</a:t>
            </a:fld>
            <a:endParaRPr lang="es-ES"/>
          </a:p>
        </p:txBody>
      </p:sp>
    </p:spTree>
    <p:extLst>
      <p:ext uri="{BB962C8B-B14F-4D97-AF65-F5344CB8AC3E}">
        <p14:creationId xmlns:p14="http://schemas.microsoft.com/office/powerpoint/2010/main" val="1595982798"/>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mc:AlternateContent xmlns:mc="http://schemas.openxmlformats.org/markup-compatibility/2006" xmlns:a14="http://schemas.microsoft.com/office/drawing/2010/main">
        <mc:Choice Requires="a14">
          <p:sp>
            <p:nvSpPr>
              <p:cNvPr id="3" name="Marcador de nota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ES" dirty="0"/>
                  <a:t>Se puede demostrar que los pesos y el sesgo se pueden obtener resolviendo el siguiente problema de programación cuadrática, lo cual proporciona, gracias a la convexidad, una solución única.</a:t>
                </a:r>
              </a:p>
              <a:p>
                <a:pPr marL="0" marR="0" lvl="0" indent="0" algn="l" defTabSz="914400" rtl="0" eaLnBrk="1" fontAlgn="auto" latinLnBrk="0" hangingPunct="1">
                  <a:lnSpc>
                    <a:spcPct val="100000"/>
                  </a:lnSpc>
                  <a:spcBef>
                    <a:spcPts val="0"/>
                  </a:spcBef>
                  <a:spcAft>
                    <a:spcPts val="0"/>
                  </a:spcAft>
                  <a:buClrTx/>
                  <a:buSzTx/>
                  <a:buFontTx/>
                  <a:buNone/>
                  <a:tabLst/>
                  <a:defRPr/>
                </a:pPr>
                <a:r>
                  <a:rPr lang="es-ES" b="1" dirty="0"/>
                  <a:t>Es posible representar la función de clasificación f(x) mediante un núcleo k; k(</a:t>
                </a:r>
                <a:r>
                  <a:rPr lang="es-ES" b="1" dirty="0" err="1"/>
                  <a:t>x,xi</a:t>
                </a:r>
                <a:r>
                  <a:rPr lang="es-ES" b="1" dirty="0"/>
                  <a:t>)  es una medida de similaridad de un x con cada uno de los datos del conjunto de entrenamiento xi.</a:t>
                </a:r>
              </a:p>
              <a:p>
                <a:pPr marL="0" marR="0" lvl="0" indent="0" algn="l" defTabSz="914400" rtl="0" eaLnBrk="1" fontAlgn="auto" latinLnBrk="0" hangingPunct="1">
                  <a:lnSpc>
                    <a:spcPct val="100000"/>
                  </a:lnSpc>
                  <a:spcBef>
                    <a:spcPts val="0"/>
                  </a:spcBef>
                  <a:spcAft>
                    <a:spcPts val="0"/>
                  </a:spcAft>
                  <a:buClrTx/>
                  <a:buSzTx/>
                  <a:buFontTx/>
                  <a:buNone/>
                  <a:tabLst/>
                  <a:defRPr/>
                </a:pPr>
                <a14:m>
                  <m:oMath xmlns:m="http://schemas.openxmlformats.org/officeDocument/2006/math">
                    <m:sSub>
                      <m:sSubPr>
                        <m:ctrlPr>
                          <a:rPr lang="es-ES" i="1" smtClean="0">
                            <a:latin typeface="Cambria Math" panose="02040503050406030204" pitchFamily="18" charset="0"/>
                          </a:rPr>
                        </m:ctrlPr>
                      </m:sSubPr>
                      <m:e>
                        <m:r>
                          <m:rPr>
                            <m:sty m:val="p"/>
                          </m:rPr>
                          <a:rPr lang="el-GR" i="1" smtClean="0">
                            <a:latin typeface="Cambria Math" panose="02040503050406030204" pitchFamily="18" charset="0"/>
                          </a:rPr>
                          <m:t>λ</m:t>
                        </m:r>
                      </m:e>
                      <m:sub>
                        <m:r>
                          <a:rPr lang="es-ES" b="0" i="1" smtClean="0">
                            <a:latin typeface="Cambria Math" panose="02040503050406030204" pitchFamily="18" charset="0"/>
                          </a:rPr>
                          <m:t>𝑖</m:t>
                        </m:r>
                      </m:sub>
                    </m:sSub>
                  </m:oMath>
                </a14:m>
                <a:r>
                  <a:rPr lang="es-ES" dirty="0"/>
                  <a:t> corresponde a los multiplicadores de Lagrange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s-ES" dirty="0"/>
              </a:p>
              <a:p>
                <a:endParaRPr lang="es-ES" dirty="0"/>
              </a:p>
            </p:txBody>
          </p:sp>
        </mc:Choice>
        <mc:Fallback xmlns="">
          <p:sp>
            <p:nvSpPr>
              <p:cNvPr id="3" name="Marcador de nota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ES" dirty="0"/>
                  <a:t>Se puede demostrar que los pesos y el sesgo se pueden obtener resolviendo el siguiente problema de programación cuadrática, lo cual proporciona, gracias a la convexidad, una solución única.</a:t>
                </a:r>
              </a:p>
              <a:p>
                <a:pPr marL="0" marR="0" lvl="0" indent="0" algn="l" defTabSz="914400" rtl="0" eaLnBrk="1" fontAlgn="auto" latinLnBrk="0" hangingPunct="1">
                  <a:lnSpc>
                    <a:spcPct val="100000"/>
                  </a:lnSpc>
                  <a:spcBef>
                    <a:spcPts val="0"/>
                  </a:spcBef>
                  <a:spcAft>
                    <a:spcPts val="0"/>
                  </a:spcAft>
                  <a:buClrTx/>
                  <a:buSzTx/>
                  <a:buFontTx/>
                  <a:buNone/>
                  <a:tabLst/>
                  <a:defRPr/>
                </a:pPr>
                <a:r>
                  <a:rPr lang="es-ES" dirty="0"/>
                  <a:t>Es posible representar la función de clasificación mediante un núcleo k, que  es una medida de </a:t>
                </a:r>
                <a:r>
                  <a:rPr lang="es-ES" dirty="0" err="1"/>
                  <a:t>similaridad</a:t>
                </a:r>
                <a:r>
                  <a:rPr lang="es-ES" dirty="0"/>
                  <a:t> de un x con cada uno de los datos del conjunto de entrenamiento.</a:t>
                </a:r>
              </a:p>
              <a:p>
                <a:pPr marL="0" marR="0" lvl="0" indent="0" algn="l" defTabSz="914400" rtl="0" eaLnBrk="1" fontAlgn="auto" latinLnBrk="0" hangingPunct="1">
                  <a:lnSpc>
                    <a:spcPct val="100000"/>
                  </a:lnSpc>
                  <a:spcBef>
                    <a:spcPts val="0"/>
                  </a:spcBef>
                  <a:spcAft>
                    <a:spcPts val="0"/>
                  </a:spcAft>
                  <a:buClrTx/>
                  <a:buSzTx/>
                  <a:buFontTx/>
                  <a:buNone/>
                  <a:tabLst/>
                  <a:defRPr/>
                </a:pPr>
                <a:r>
                  <a:rPr lang="el-GR" i="0">
                    <a:latin typeface="Cambria Math" panose="02040503050406030204" pitchFamily="18" charset="0"/>
                  </a:rPr>
                  <a:t>λ</a:t>
                </a:r>
                <a:r>
                  <a:rPr lang="es-ES" i="0">
                    <a:latin typeface="Cambria Math" panose="02040503050406030204" pitchFamily="18" charset="0"/>
                  </a:rPr>
                  <a:t>_</a:t>
                </a:r>
                <a:r>
                  <a:rPr lang="es-ES" b="0" i="0">
                    <a:latin typeface="Cambria Math" panose="02040503050406030204" pitchFamily="18" charset="0"/>
                  </a:rPr>
                  <a:t>𝑖</a:t>
                </a:r>
                <a:r>
                  <a:rPr lang="es-ES" dirty="0"/>
                  <a:t> corresponde a los multiplicadores de Lagrange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s-ES" dirty="0"/>
              </a:p>
              <a:p>
                <a:endParaRPr lang="es-ES" dirty="0"/>
              </a:p>
            </p:txBody>
          </p:sp>
        </mc:Fallback>
      </mc:AlternateContent>
      <p:sp>
        <p:nvSpPr>
          <p:cNvPr id="4" name="Marcador de número de diapositiva 3"/>
          <p:cNvSpPr>
            <a:spLocks noGrp="1"/>
          </p:cNvSpPr>
          <p:nvPr>
            <p:ph type="sldNum" sz="quarter" idx="10"/>
          </p:nvPr>
        </p:nvSpPr>
        <p:spPr/>
        <p:txBody>
          <a:bodyPr/>
          <a:lstStyle/>
          <a:p>
            <a:fld id="{6DDABA84-788C-4947-8020-0A73A5000E08}" type="slidenum">
              <a:rPr lang="es-ES" smtClean="0"/>
              <a:t>63</a:t>
            </a:fld>
            <a:endParaRPr lang="es-ES"/>
          </a:p>
        </p:txBody>
      </p:sp>
    </p:spTree>
    <p:extLst>
      <p:ext uri="{BB962C8B-B14F-4D97-AF65-F5344CB8AC3E}">
        <p14:creationId xmlns:p14="http://schemas.microsoft.com/office/powerpoint/2010/main" val="256813963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S" b="1" dirty="0"/>
              <a:t>De forma más abstracta un árbol de decisión es equivalente a una partición del espacio en regiones </a:t>
            </a:r>
            <a:r>
              <a:rPr lang="es-ES" dirty="0"/>
              <a:t>separadas linealmente por hiperplanos que son paralelos a los ejes coordenados. Hay </a:t>
            </a:r>
            <a:r>
              <a:rPr lang="es-ES" b="1" dirty="0"/>
              <a:t>una función que asigna un valor constante </a:t>
            </a:r>
            <a:r>
              <a:rPr lang="es-ES" dirty="0"/>
              <a:t>a todos los individuos que caen en una misma región.</a:t>
            </a:r>
          </a:p>
          <a:p>
            <a:endParaRPr lang="es-ES" dirty="0"/>
          </a:p>
          <a:p>
            <a:r>
              <a:rPr lang="es-ES" dirty="0"/>
              <a:t>A la a la izquierda de t1, en el árbol, tenemos X1&lt;=t1; a la derecha tenemos X1&gt;=t1.</a:t>
            </a:r>
          </a:p>
          <a:p>
            <a:endParaRPr lang="es-ES" dirty="0"/>
          </a:p>
          <a:p>
            <a:r>
              <a:rPr lang="es-ES" b="1" dirty="0"/>
              <a:t>EJERCICIOS</a:t>
            </a:r>
          </a:p>
          <a:p>
            <a:pPr marL="0" marR="0" lvl="0" indent="0" algn="l" defTabSz="914400" rtl="0" eaLnBrk="1" fontAlgn="auto" latinLnBrk="0" hangingPunct="1">
              <a:lnSpc>
                <a:spcPct val="100000"/>
              </a:lnSpc>
              <a:spcBef>
                <a:spcPts val="0"/>
              </a:spcBef>
              <a:spcAft>
                <a:spcPts val="0"/>
              </a:spcAft>
              <a:buClrTx/>
              <a:buSzTx/>
              <a:buFontTx/>
              <a:buNone/>
              <a:tabLst/>
              <a:defRPr/>
            </a:pPr>
            <a:r>
              <a:rPr lang="es-ES" dirty="0"/>
              <a:t>Dado un árbol de decisión, construir la partición asociada a dicho árbol.</a:t>
            </a:r>
          </a:p>
          <a:p>
            <a:pPr marL="0" marR="0" lvl="0" indent="0" algn="l" defTabSz="914400" rtl="0" eaLnBrk="1" fontAlgn="auto" latinLnBrk="0" hangingPunct="1">
              <a:lnSpc>
                <a:spcPct val="100000"/>
              </a:lnSpc>
              <a:spcBef>
                <a:spcPts val="0"/>
              </a:spcBef>
              <a:spcAft>
                <a:spcPts val="0"/>
              </a:spcAft>
              <a:buClrTx/>
              <a:buSzTx/>
              <a:buFontTx/>
              <a:buNone/>
              <a:tabLst/>
              <a:defRPr/>
            </a:pPr>
            <a:r>
              <a:rPr lang="es-ES" dirty="0"/>
              <a:t>Dada una partición del espacio de variables, construir el árbol de decisión</a:t>
            </a:r>
          </a:p>
          <a:p>
            <a:pPr marL="0" marR="0" lvl="0" indent="0" algn="l" defTabSz="914400" rtl="0" eaLnBrk="1" fontAlgn="auto" latinLnBrk="0" hangingPunct="1">
              <a:lnSpc>
                <a:spcPct val="100000"/>
              </a:lnSpc>
              <a:spcBef>
                <a:spcPts val="0"/>
              </a:spcBef>
              <a:spcAft>
                <a:spcPts val="0"/>
              </a:spcAft>
              <a:buClrTx/>
              <a:buSzTx/>
              <a:buFontTx/>
              <a:buNone/>
              <a:tabLst/>
              <a:defRPr/>
            </a:pPr>
            <a:endParaRPr lang="es-ES" dirty="0"/>
          </a:p>
          <a:p>
            <a:endParaRPr lang="es-ES" dirty="0"/>
          </a:p>
        </p:txBody>
      </p:sp>
      <p:sp>
        <p:nvSpPr>
          <p:cNvPr id="4" name="Marcador de número de diapositiva 3"/>
          <p:cNvSpPr>
            <a:spLocks noGrp="1"/>
          </p:cNvSpPr>
          <p:nvPr>
            <p:ph type="sldNum" sz="quarter" idx="10"/>
          </p:nvPr>
        </p:nvSpPr>
        <p:spPr/>
        <p:txBody>
          <a:bodyPr/>
          <a:lstStyle/>
          <a:p>
            <a:fld id="{6DDABA84-788C-4947-8020-0A73A5000E08}" type="slidenum">
              <a:rPr lang="es-ES" smtClean="0"/>
              <a:t>7</a:t>
            </a:fld>
            <a:endParaRPr lang="es-ES"/>
          </a:p>
        </p:txBody>
      </p:sp>
    </p:spTree>
    <p:extLst>
      <p:ext uri="{BB962C8B-B14F-4D97-AF65-F5344CB8AC3E}">
        <p14:creationId xmlns:p14="http://schemas.microsoft.com/office/powerpoint/2010/main" val="484267042"/>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n-US" dirty="0"/>
              <a:t>Group </a:t>
            </a:r>
            <a:r>
              <a:rPr lang="en-US" dirty="0" err="1"/>
              <a:t>tiene</a:t>
            </a:r>
            <a:r>
              <a:rPr lang="en-US" dirty="0"/>
              <a:t> </a:t>
            </a:r>
            <a:r>
              <a:rPr lang="en-US" dirty="0" err="1"/>
              <a:t>información</a:t>
            </a:r>
            <a:r>
              <a:rPr lang="en-US" dirty="0"/>
              <a:t> </a:t>
            </a:r>
            <a:r>
              <a:rPr lang="en-US" dirty="0" err="1"/>
              <a:t>sobre</a:t>
            </a:r>
            <a:r>
              <a:rPr lang="en-US" dirty="0"/>
              <a:t> las </a:t>
            </a:r>
            <a:r>
              <a:rPr lang="en-US" dirty="0" err="1"/>
              <a:t>clases</a:t>
            </a:r>
            <a:r>
              <a:rPr lang="en-US" dirty="0"/>
              <a:t> a que </a:t>
            </a:r>
            <a:r>
              <a:rPr lang="en-US" dirty="0" err="1"/>
              <a:t>pertenecen</a:t>
            </a:r>
            <a:r>
              <a:rPr lang="en-US" dirty="0"/>
              <a:t> los </a:t>
            </a:r>
            <a:r>
              <a:rPr lang="en-US" dirty="0" err="1"/>
              <a:t>elementos</a:t>
            </a:r>
            <a:r>
              <a:rPr lang="en-US" dirty="0"/>
              <a:t> del conjunto de </a:t>
            </a:r>
            <a:r>
              <a:rPr lang="en-US" dirty="0" err="1"/>
              <a:t>entrenamiento</a:t>
            </a:r>
            <a:endParaRPr lang="en-US" dirty="0"/>
          </a:p>
          <a:p>
            <a:r>
              <a:rPr lang="en-US" dirty="0" err="1"/>
              <a:t>Nombre</a:t>
            </a:r>
            <a:r>
              <a:rPr lang="en-US" dirty="0"/>
              <a:t> </a:t>
            </a:r>
            <a:r>
              <a:rPr lang="en-US" dirty="0" err="1"/>
              <a:t>en</a:t>
            </a:r>
            <a:r>
              <a:rPr lang="en-US" dirty="0"/>
              <a:t> el </a:t>
            </a:r>
            <a:r>
              <a:rPr lang="en-US" dirty="0" err="1"/>
              <a:t>nombre</a:t>
            </a:r>
            <a:r>
              <a:rPr lang="en-US" dirty="0"/>
              <a:t> del </a:t>
            </a:r>
            <a:r>
              <a:rPr lang="en-US" dirty="0" err="1"/>
              <a:t>argumento</a:t>
            </a:r>
            <a:r>
              <a:rPr lang="en-US" dirty="0"/>
              <a:t> que debe </a:t>
            </a:r>
            <a:r>
              <a:rPr lang="en-US" dirty="0" err="1"/>
              <a:t>ir</a:t>
            </a:r>
            <a:r>
              <a:rPr lang="en-US" dirty="0"/>
              <a:t> entre </a:t>
            </a:r>
            <a:r>
              <a:rPr lang="en-US" dirty="0" err="1"/>
              <a:t>comillas</a:t>
            </a:r>
            <a:r>
              <a:rPr lang="en-US" dirty="0"/>
              <a:t>: Value es </a:t>
            </a:r>
            <a:r>
              <a:rPr lang="en-US" dirty="0" err="1"/>
              <a:t>su</a:t>
            </a:r>
            <a:r>
              <a:rPr lang="en-US" dirty="0"/>
              <a:t> valor. Se </a:t>
            </a:r>
            <a:r>
              <a:rPr lang="en-US" dirty="0" err="1"/>
              <a:t>pueden</a:t>
            </a:r>
            <a:r>
              <a:rPr lang="en-US" dirty="0"/>
              <a:t> </a:t>
            </a:r>
            <a:r>
              <a:rPr lang="en-US" dirty="0" err="1"/>
              <a:t>especificar</a:t>
            </a:r>
            <a:r>
              <a:rPr lang="en-US" dirty="0"/>
              <a:t> </a:t>
            </a:r>
            <a:r>
              <a:rPr lang="en-US" dirty="0" err="1"/>
              <a:t>varios</a:t>
            </a:r>
            <a:r>
              <a:rPr lang="en-US" dirty="0"/>
              <a:t> </a:t>
            </a:r>
            <a:r>
              <a:rPr lang="en-US" dirty="0" err="1"/>
              <a:t>nombres</a:t>
            </a:r>
            <a:r>
              <a:rPr lang="en-US" dirty="0"/>
              <a:t> y </a:t>
            </a:r>
            <a:r>
              <a:rPr lang="en-US" dirty="0" err="1"/>
              <a:t>valores</a:t>
            </a:r>
            <a:r>
              <a:rPr lang="en-US" dirty="0"/>
              <a:t>:</a:t>
            </a:r>
          </a:p>
          <a:p>
            <a:endParaRPr lang="en-US" dirty="0"/>
          </a:p>
          <a:p>
            <a:r>
              <a:rPr lang="en-US" dirty="0"/>
              <a:t>‘Name1’, Value1,..., ‘</a:t>
            </a:r>
            <a:r>
              <a:rPr lang="en-US" dirty="0" err="1"/>
              <a:t>NameN</a:t>
            </a:r>
            <a:r>
              <a:rPr lang="en-US" dirty="0"/>
              <a:t>’, </a:t>
            </a:r>
            <a:r>
              <a:rPr lang="en-US" dirty="0" err="1"/>
              <a:t>ValueN</a:t>
            </a:r>
            <a:r>
              <a:rPr lang="en-US" dirty="0"/>
              <a:t>.</a:t>
            </a:r>
          </a:p>
          <a:p>
            <a:r>
              <a:rPr lang="es-ES" dirty="0" err="1"/>
              <a:t>svmStruct</a:t>
            </a:r>
            <a:r>
              <a:rPr lang="es-ES" dirty="0"/>
              <a:t> = </a:t>
            </a:r>
            <a:r>
              <a:rPr lang="es-ES" dirty="0" err="1"/>
              <a:t>svmtrain</a:t>
            </a:r>
            <a:r>
              <a:rPr lang="es-ES" dirty="0"/>
              <a:t>(xdata,</a:t>
            </a:r>
            <a:r>
              <a:rPr lang="es-ES" dirty="0" err="1"/>
              <a:t>group</a:t>
            </a:r>
            <a:r>
              <a:rPr lang="es-ES" dirty="0"/>
              <a:t>,'</a:t>
            </a:r>
            <a:r>
              <a:rPr lang="es-ES" dirty="0" err="1"/>
              <a:t>ShowPlot</a:t>
            </a:r>
            <a:r>
              <a:rPr lang="es-ES" dirty="0"/>
              <a:t>',true, 'method','QP','Kernel_function','polynomial','polyorder',3);</a:t>
            </a:r>
          </a:p>
          <a:p>
            <a:endParaRPr lang="es-ES" dirty="0"/>
          </a:p>
          <a:p>
            <a:r>
              <a:rPr lang="es-ES" dirty="0"/>
              <a:t>‘</a:t>
            </a:r>
            <a:r>
              <a:rPr lang="es-ES" dirty="0" err="1"/>
              <a:t>method</a:t>
            </a:r>
            <a:r>
              <a:rPr lang="es-ES" dirty="0"/>
              <a:t>','QP’, programación cuadrática</a:t>
            </a:r>
          </a:p>
          <a:p>
            <a:pPr fontAlgn="base"/>
            <a:r>
              <a:rPr lang="es-ES" dirty="0"/>
              <a:t>'</a:t>
            </a:r>
            <a:r>
              <a:rPr lang="es-ES" dirty="0" err="1"/>
              <a:t>method</a:t>
            </a:r>
            <a:r>
              <a:rPr lang="es-ES" dirty="0"/>
              <a:t>’, ‘</a:t>
            </a:r>
            <a:r>
              <a:rPr lang="en-US" sz="1200" b="0" i="0" kern="1200" dirty="0">
                <a:solidFill>
                  <a:schemeClr val="tx1"/>
                </a:solidFill>
                <a:effectLst/>
                <a:latin typeface="+mn-lt"/>
                <a:ea typeface="+mn-ea"/>
                <a:cs typeface="+mn-cs"/>
              </a:rPr>
              <a:t>SMO' — Sequential Minimal Optimization. </a:t>
            </a:r>
          </a:p>
          <a:p>
            <a:pPr fontAlgn="base"/>
            <a:r>
              <a:rPr lang="es-ES" dirty="0"/>
              <a:t>'</a:t>
            </a:r>
            <a:r>
              <a:rPr lang="es-ES" dirty="0" err="1"/>
              <a:t>method</a:t>
            </a:r>
            <a:r>
              <a:rPr lang="es-ES" dirty="0"/>
              <a:t>’, </a:t>
            </a:r>
            <a:r>
              <a:rPr lang="en-US" sz="1200" b="0" i="0" kern="1200" dirty="0">
                <a:solidFill>
                  <a:schemeClr val="tx1"/>
                </a:solidFill>
                <a:effectLst/>
                <a:latin typeface="+mn-lt"/>
                <a:ea typeface="+mn-ea"/>
                <a:cs typeface="+mn-cs"/>
              </a:rPr>
              <a:t>'LS' — Least squares.</a:t>
            </a:r>
          </a:p>
          <a:p>
            <a:pPr fontAlgn="base"/>
            <a:endParaRPr lang="en-US" sz="1200" b="0" i="0" kern="1200" dirty="0">
              <a:solidFill>
                <a:schemeClr val="tx1"/>
              </a:solidFill>
              <a:effectLst/>
              <a:latin typeface="+mn-lt"/>
              <a:ea typeface="+mn-ea"/>
              <a:cs typeface="+mn-cs"/>
            </a:endParaRPr>
          </a:p>
          <a:p>
            <a:pPr fontAlgn="base"/>
            <a:r>
              <a:rPr lang="en-US" sz="1200" b="0" i="0" kern="1200" dirty="0">
                <a:solidFill>
                  <a:schemeClr val="tx1"/>
                </a:solidFill>
                <a:effectLst/>
                <a:latin typeface="+mn-lt"/>
                <a:ea typeface="+mn-ea"/>
                <a:cs typeface="+mn-cs"/>
              </a:rPr>
              <a:t>La </a:t>
            </a:r>
            <a:r>
              <a:rPr lang="en-US" sz="1200" b="0" i="0" kern="1200" dirty="0" err="1">
                <a:solidFill>
                  <a:schemeClr val="tx1"/>
                </a:solidFill>
                <a:effectLst/>
                <a:latin typeface="+mn-lt"/>
                <a:ea typeface="+mn-ea"/>
                <a:cs typeface="+mn-cs"/>
              </a:rPr>
              <a:t>función</a:t>
            </a:r>
            <a:r>
              <a:rPr lang="en-US" sz="1200" b="0" i="0" kern="1200" dirty="0">
                <a:solidFill>
                  <a:schemeClr val="tx1"/>
                </a:solidFill>
                <a:effectLst/>
                <a:latin typeface="+mn-lt"/>
                <a:ea typeface="+mn-ea"/>
                <a:cs typeface="+mn-cs"/>
              </a:rPr>
              <a:t> Kernel </a:t>
            </a:r>
            <a:r>
              <a:rPr lang="en-US" sz="1200" b="0" i="0" kern="1200" dirty="0" err="1">
                <a:solidFill>
                  <a:schemeClr val="tx1"/>
                </a:solidFill>
                <a:effectLst/>
                <a:latin typeface="+mn-lt"/>
                <a:ea typeface="+mn-ea"/>
                <a:cs typeface="+mn-cs"/>
              </a:rPr>
              <a:t>en</a:t>
            </a:r>
            <a:r>
              <a:rPr lang="en-US" sz="1200" b="0" i="0" kern="1200" dirty="0">
                <a:solidFill>
                  <a:schemeClr val="tx1"/>
                </a:solidFill>
                <a:effectLst/>
                <a:latin typeface="+mn-lt"/>
                <a:ea typeface="+mn-ea"/>
                <a:cs typeface="+mn-cs"/>
              </a:rPr>
              <a:t> SVM </a:t>
            </a:r>
            <a:r>
              <a:rPr lang="en-US" sz="1200" b="0" i="0" kern="1200" dirty="0" err="1">
                <a:solidFill>
                  <a:schemeClr val="tx1"/>
                </a:solidFill>
                <a:effectLst/>
                <a:latin typeface="+mn-lt"/>
                <a:ea typeface="+mn-ea"/>
                <a:cs typeface="+mn-cs"/>
              </a:rPr>
              <a:t>mapea</a:t>
            </a:r>
            <a:r>
              <a:rPr lang="en-US" sz="1200" b="0" i="0" kern="1200" dirty="0">
                <a:solidFill>
                  <a:schemeClr val="tx1"/>
                </a:solidFill>
                <a:effectLst/>
                <a:latin typeface="+mn-lt"/>
                <a:ea typeface="+mn-ea"/>
                <a:cs typeface="+mn-cs"/>
              </a:rPr>
              <a:t> </a:t>
            </a:r>
            <a:r>
              <a:rPr lang="en-US" sz="1200" b="0" i="0" kern="1200" dirty="0" err="1">
                <a:solidFill>
                  <a:schemeClr val="tx1"/>
                </a:solidFill>
                <a:effectLst/>
                <a:latin typeface="+mn-lt"/>
                <a:ea typeface="+mn-ea"/>
                <a:cs typeface="+mn-cs"/>
              </a:rPr>
              <a:t>los</a:t>
            </a:r>
            <a:r>
              <a:rPr lang="en-US" sz="1200" b="0" i="0" kern="1200" dirty="0">
                <a:solidFill>
                  <a:schemeClr val="tx1"/>
                </a:solidFill>
                <a:effectLst/>
                <a:latin typeface="+mn-lt"/>
                <a:ea typeface="+mn-ea"/>
                <a:cs typeface="+mn-cs"/>
              </a:rPr>
              <a:t> </a:t>
            </a:r>
            <a:r>
              <a:rPr lang="en-US" sz="1200" b="0" i="0" kern="1200" dirty="0" err="1">
                <a:solidFill>
                  <a:schemeClr val="tx1"/>
                </a:solidFill>
                <a:effectLst/>
                <a:latin typeface="+mn-lt"/>
                <a:ea typeface="+mn-ea"/>
                <a:cs typeface="+mn-cs"/>
              </a:rPr>
              <a:t>datos</a:t>
            </a:r>
            <a:r>
              <a:rPr lang="en-US" sz="1200" b="0" i="0" kern="1200" dirty="0">
                <a:solidFill>
                  <a:schemeClr val="tx1"/>
                </a:solidFill>
                <a:effectLst/>
                <a:latin typeface="+mn-lt"/>
                <a:ea typeface="+mn-ea"/>
                <a:cs typeface="+mn-cs"/>
              </a:rPr>
              <a:t> de </a:t>
            </a:r>
            <a:r>
              <a:rPr lang="en-US" sz="1200" b="0" i="0" kern="1200" dirty="0" err="1">
                <a:solidFill>
                  <a:schemeClr val="tx1"/>
                </a:solidFill>
                <a:effectLst/>
                <a:latin typeface="+mn-lt"/>
                <a:ea typeface="+mn-ea"/>
                <a:cs typeface="+mn-cs"/>
              </a:rPr>
              <a:t>entrenamiento</a:t>
            </a:r>
            <a:r>
              <a:rPr lang="en-US" sz="1200" b="0" i="0" kern="1200" dirty="0">
                <a:solidFill>
                  <a:schemeClr val="tx1"/>
                </a:solidFill>
                <a:effectLst/>
                <a:latin typeface="+mn-lt"/>
                <a:ea typeface="+mn-ea"/>
                <a:cs typeface="+mn-cs"/>
              </a:rPr>
              <a:t> el </a:t>
            </a:r>
            <a:r>
              <a:rPr lang="en-US" sz="1200" b="0" i="0" kern="1200" dirty="0" err="1">
                <a:solidFill>
                  <a:schemeClr val="tx1"/>
                </a:solidFill>
                <a:effectLst/>
                <a:latin typeface="+mn-lt"/>
                <a:ea typeface="+mn-ea"/>
                <a:cs typeface="+mn-cs"/>
              </a:rPr>
              <a:t>el</a:t>
            </a:r>
            <a:r>
              <a:rPr lang="en-US" sz="1200" b="0" i="0" kern="1200" dirty="0">
                <a:solidFill>
                  <a:schemeClr val="tx1"/>
                </a:solidFill>
                <a:effectLst/>
                <a:latin typeface="+mn-lt"/>
                <a:ea typeface="+mn-ea"/>
                <a:cs typeface="+mn-cs"/>
              </a:rPr>
              <a:t> </a:t>
            </a:r>
            <a:r>
              <a:rPr lang="en-US" sz="1200" b="0" i="0" kern="1200" dirty="0" err="1">
                <a:solidFill>
                  <a:schemeClr val="tx1"/>
                </a:solidFill>
                <a:effectLst/>
                <a:latin typeface="+mn-lt"/>
                <a:ea typeface="+mn-ea"/>
                <a:cs typeface="+mn-cs"/>
              </a:rPr>
              <a:t>espacio</a:t>
            </a:r>
            <a:r>
              <a:rPr lang="en-US" sz="1200" b="0" i="0" kern="1200" dirty="0">
                <a:solidFill>
                  <a:schemeClr val="tx1"/>
                </a:solidFill>
                <a:effectLst/>
                <a:latin typeface="+mn-lt"/>
                <a:ea typeface="+mn-ea"/>
                <a:cs typeface="+mn-cs"/>
              </a:rPr>
              <a:t> kernel. Por </a:t>
            </a:r>
            <a:r>
              <a:rPr lang="en-US" sz="1200" b="0" i="0" kern="1200" dirty="0" err="1">
                <a:solidFill>
                  <a:schemeClr val="tx1"/>
                </a:solidFill>
                <a:effectLst/>
                <a:latin typeface="+mn-lt"/>
                <a:ea typeface="+mn-ea"/>
                <a:cs typeface="+mn-cs"/>
              </a:rPr>
              <a:t>defecto</a:t>
            </a:r>
            <a:r>
              <a:rPr lang="en-US" sz="1200" b="0" i="0" kern="1200" dirty="0">
                <a:solidFill>
                  <a:schemeClr val="tx1"/>
                </a:solidFill>
                <a:effectLst/>
                <a:latin typeface="+mn-lt"/>
                <a:ea typeface="+mn-ea"/>
                <a:cs typeface="+mn-cs"/>
              </a:rPr>
              <a:t> la </a:t>
            </a:r>
            <a:r>
              <a:rPr lang="en-US" sz="1200" b="0" i="0" kern="1200" dirty="0" err="1">
                <a:solidFill>
                  <a:schemeClr val="tx1"/>
                </a:solidFill>
                <a:effectLst/>
                <a:latin typeface="+mn-lt"/>
                <a:ea typeface="+mn-ea"/>
                <a:cs typeface="+mn-cs"/>
              </a:rPr>
              <a:t>función</a:t>
            </a:r>
            <a:r>
              <a:rPr lang="en-US" sz="1200" b="0" i="0" kern="1200" dirty="0">
                <a:solidFill>
                  <a:schemeClr val="tx1"/>
                </a:solidFill>
                <a:effectLst/>
                <a:latin typeface="+mn-lt"/>
                <a:ea typeface="+mn-ea"/>
                <a:cs typeface="+mn-cs"/>
              </a:rPr>
              <a:t> kernel </a:t>
            </a:r>
            <a:r>
              <a:rPr lang="en-US" sz="1200" b="0" i="0" kern="1200" dirty="0" err="1">
                <a:solidFill>
                  <a:schemeClr val="tx1"/>
                </a:solidFill>
                <a:effectLst/>
                <a:latin typeface="+mn-lt"/>
                <a:ea typeface="+mn-ea"/>
                <a:cs typeface="+mn-cs"/>
              </a:rPr>
              <a:t>es</a:t>
            </a:r>
            <a:r>
              <a:rPr lang="en-US" sz="1200" b="0" i="0" kern="1200" dirty="0">
                <a:solidFill>
                  <a:schemeClr val="tx1"/>
                </a:solidFill>
                <a:effectLst/>
                <a:latin typeface="+mn-lt"/>
                <a:ea typeface="+mn-ea"/>
                <a:cs typeface="+mn-cs"/>
              </a:rPr>
              <a:t> el product </a:t>
            </a:r>
            <a:r>
              <a:rPr lang="en-US" sz="1200" b="0" i="0" kern="1200" dirty="0" err="1">
                <a:solidFill>
                  <a:schemeClr val="tx1"/>
                </a:solidFill>
                <a:effectLst/>
                <a:latin typeface="+mn-lt"/>
                <a:ea typeface="+mn-ea"/>
                <a:cs typeface="+mn-cs"/>
              </a:rPr>
              <a:t>escalar</a:t>
            </a:r>
            <a:r>
              <a:rPr lang="en-US" sz="1200" b="0" i="0" kern="1200" dirty="0">
                <a:solidFill>
                  <a:schemeClr val="tx1"/>
                </a:solidFill>
                <a:effectLst/>
                <a:latin typeface="+mn-lt"/>
                <a:ea typeface="+mn-ea"/>
                <a:cs typeface="+mn-cs"/>
              </a:rPr>
              <a:t>. </a:t>
            </a:r>
            <a:r>
              <a:rPr lang="en-US" sz="1200" b="0" i="0" kern="1200" dirty="0" err="1">
                <a:solidFill>
                  <a:schemeClr val="tx1"/>
                </a:solidFill>
                <a:effectLst/>
                <a:latin typeface="+mn-lt"/>
                <a:ea typeface="+mn-ea"/>
                <a:cs typeface="+mn-cs"/>
              </a:rPr>
              <a:t>También</a:t>
            </a:r>
            <a:r>
              <a:rPr lang="en-US" sz="1200" b="0" i="0" kern="1200" dirty="0">
                <a:solidFill>
                  <a:schemeClr val="tx1"/>
                </a:solidFill>
                <a:effectLst/>
                <a:latin typeface="+mn-lt"/>
                <a:ea typeface="+mn-ea"/>
                <a:cs typeface="+mn-cs"/>
              </a:rPr>
              <a:t> </a:t>
            </a:r>
            <a:r>
              <a:rPr lang="en-US" sz="1200" b="0" i="0" kern="1200" dirty="0" err="1">
                <a:solidFill>
                  <a:schemeClr val="tx1"/>
                </a:solidFill>
                <a:effectLst/>
                <a:latin typeface="+mn-lt"/>
                <a:ea typeface="+mn-ea"/>
                <a:cs typeface="+mn-cs"/>
              </a:rPr>
              <a:t>puede</a:t>
            </a:r>
            <a:r>
              <a:rPr lang="en-US" sz="1200" b="0" i="0" kern="1200" dirty="0">
                <a:solidFill>
                  <a:schemeClr val="tx1"/>
                </a:solidFill>
                <a:effectLst/>
                <a:latin typeface="+mn-lt"/>
                <a:ea typeface="+mn-ea"/>
                <a:cs typeface="+mn-cs"/>
              </a:rPr>
              <a:t> </a:t>
            </a:r>
            <a:r>
              <a:rPr lang="en-US" sz="1200" b="0" i="0" kern="1200" dirty="0" err="1">
                <a:solidFill>
                  <a:schemeClr val="tx1"/>
                </a:solidFill>
                <a:effectLst/>
                <a:latin typeface="+mn-lt"/>
                <a:ea typeface="+mn-ea"/>
                <a:cs typeface="+mn-cs"/>
              </a:rPr>
              <a:t>ser</a:t>
            </a:r>
            <a:endParaRPr lang="en-US" sz="1200" b="0" i="0" kern="1200" dirty="0">
              <a:solidFill>
                <a:schemeClr val="tx1"/>
              </a:solidFill>
              <a:effectLst/>
              <a:latin typeface="+mn-lt"/>
              <a:ea typeface="+mn-ea"/>
              <a:cs typeface="+mn-cs"/>
            </a:endParaRPr>
          </a:p>
          <a:p>
            <a:pPr fontAlgn="base"/>
            <a:r>
              <a:rPr lang="es-ES" sz="1200" b="0" i="0" kern="1200" dirty="0">
                <a:solidFill>
                  <a:schemeClr val="tx1"/>
                </a:solidFill>
                <a:effectLst/>
                <a:latin typeface="+mn-lt"/>
                <a:ea typeface="+mn-ea"/>
                <a:cs typeface="+mn-cs"/>
              </a:rPr>
              <a:t>'linear' — Linear </a:t>
            </a:r>
            <a:r>
              <a:rPr lang="es-ES" sz="1200" b="0" i="0" kern="1200" dirty="0" err="1">
                <a:solidFill>
                  <a:schemeClr val="tx1"/>
                </a:solidFill>
                <a:effectLst/>
                <a:latin typeface="+mn-lt"/>
                <a:ea typeface="+mn-ea"/>
                <a:cs typeface="+mn-cs"/>
              </a:rPr>
              <a:t>kernel</a:t>
            </a:r>
            <a:r>
              <a:rPr lang="es-ES" sz="1200" b="0" i="0" kern="1200" dirty="0">
                <a:solidFill>
                  <a:schemeClr val="tx1"/>
                </a:solidFill>
                <a:effectLst/>
                <a:latin typeface="+mn-lt"/>
                <a:ea typeface="+mn-ea"/>
                <a:cs typeface="+mn-cs"/>
              </a:rPr>
              <a:t>, </a:t>
            </a:r>
            <a:r>
              <a:rPr lang="es-ES" sz="1200" b="0" i="0" kern="1200" dirty="0" err="1">
                <a:solidFill>
                  <a:schemeClr val="tx1"/>
                </a:solidFill>
                <a:effectLst/>
                <a:latin typeface="+mn-lt"/>
                <a:ea typeface="+mn-ea"/>
                <a:cs typeface="+mn-cs"/>
              </a:rPr>
              <a:t>meaning</a:t>
            </a:r>
            <a:r>
              <a:rPr lang="es-ES" sz="1200" b="0" i="0" kern="1200" dirty="0">
                <a:solidFill>
                  <a:schemeClr val="tx1"/>
                </a:solidFill>
                <a:effectLst/>
                <a:latin typeface="+mn-lt"/>
                <a:ea typeface="+mn-ea"/>
                <a:cs typeface="+mn-cs"/>
              </a:rPr>
              <a:t> </a:t>
            </a:r>
            <a:r>
              <a:rPr lang="es-ES" sz="1200" b="0" i="0" kern="1200" dirty="0" err="1">
                <a:solidFill>
                  <a:schemeClr val="tx1"/>
                </a:solidFill>
                <a:effectLst/>
                <a:latin typeface="+mn-lt"/>
                <a:ea typeface="+mn-ea"/>
                <a:cs typeface="+mn-cs"/>
              </a:rPr>
              <a:t>dot</a:t>
            </a:r>
            <a:r>
              <a:rPr lang="es-ES" sz="1200" b="0" i="0" kern="1200" dirty="0">
                <a:solidFill>
                  <a:schemeClr val="tx1"/>
                </a:solidFill>
                <a:effectLst/>
                <a:latin typeface="+mn-lt"/>
                <a:ea typeface="+mn-ea"/>
                <a:cs typeface="+mn-cs"/>
              </a:rPr>
              <a:t> </a:t>
            </a:r>
            <a:r>
              <a:rPr lang="es-ES" sz="1200" b="0" i="0" kern="1200" dirty="0" err="1">
                <a:solidFill>
                  <a:schemeClr val="tx1"/>
                </a:solidFill>
                <a:effectLst/>
                <a:latin typeface="+mn-lt"/>
                <a:ea typeface="+mn-ea"/>
                <a:cs typeface="+mn-cs"/>
              </a:rPr>
              <a:t>product</a:t>
            </a:r>
            <a:r>
              <a:rPr lang="es-ES" sz="1200" b="0" i="0" kern="1200" dirty="0">
                <a:solidFill>
                  <a:schemeClr val="tx1"/>
                </a:solidFill>
                <a:effectLst/>
                <a:latin typeface="+mn-lt"/>
                <a:ea typeface="+mn-ea"/>
                <a:cs typeface="+mn-cs"/>
              </a:rPr>
              <a:t>.</a:t>
            </a:r>
          </a:p>
          <a:p>
            <a:pPr fontAlgn="base"/>
            <a:r>
              <a:rPr lang="es-ES" sz="1200" b="0" i="0" kern="1200" dirty="0">
                <a:solidFill>
                  <a:schemeClr val="tx1"/>
                </a:solidFill>
                <a:effectLst/>
                <a:latin typeface="+mn-lt"/>
                <a:ea typeface="+mn-ea"/>
                <a:cs typeface="+mn-cs"/>
              </a:rPr>
              <a:t>'</a:t>
            </a:r>
            <a:r>
              <a:rPr lang="es-ES" sz="1200" b="0" i="0" kern="1200" dirty="0" err="1">
                <a:solidFill>
                  <a:schemeClr val="tx1"/>
                </a:solidFill>
                <a:effectLst/>
                <a:latin typeface="+mn-lt"/>
                <a:ea typeface="+mn-ea"/>
                <a:cs typeface="+mn-cs"/>
              </a:rPr>
              <a:t>quadratic</a:t>
            </a:r>
            <a:r>
              <a:rPr lang="es-ES" sz="1200" b="0" i="0" kern="1200" dirty="0">
                <a:solidFill>
                  <a:schemeClr val="tx1"/>
                </a:solidFill>
                <a:effectLst/>
                <a:latin typeface="+mn-lt"/>
                <a:ea typeface="+mn-ea"/>
                <a:cs typeface="+mn-cs"/>
              </a:rPr>
              <a:t>' — </a:t>
            </a:r>
            <a:r>
              <a:rPr lang="es-ES" sz="1200" b="0" i="0" kern="1200" dirty="0" err="1">
                <a:solidFill>
                  <a:schemeClr val="tx1"/>
                </a:solidFill>
                <a:effectLst/>
                <a:latin typeface="+mn-lt"/>
                <a:ea typeface="+mn-ea"/>
                <a:cs typeface="+mn-cs"/>
              </a:rPr>
              <a:t>Quadratic</a:t>
            </a:r>
            <a:r>
              <a:rPr lang="es-ES" sz="1200" b="0" i="0" kern="1200" dirty="0">
                <a:solidFill>
                  <a:schemeClr val="tx1"/>
                </a:solidFill>
                <a:effectLst/>
                <a:latin typeface="+mn-lt"/>
                <a:ea typeface="+mn-ea"/>
                <a:cs typeface="+mn-cs"/>
              </a:rPr>
              <a:t> </a:t>
            </a:r>
            <a:r>
              <a:rPr lang="es-ES" sz="1200" b="0" i="0" kern="1200" dirty="0" err="1">
                <a:solidFill>
                  <a:schemeClr val="tx1"/>
                </a:solidFill>
                <a:effectLst/>
                <a:latin typeface="+mn-lt"/>
                <a:ea typeface="+mn-ea"/>
                <a:cs typeface="+mn-cs"/>
              </a:rPr>
              <a:t>kernel</a:t>
            </a:r>
            <a:r>
              <a:rPr lang="es-ES" sz="1200" b="0" i="0" kern="1200" dirty="0">
                <a:solidFill>
                  <a:schemeClr val="tx1"/>
                </a:solidFill>
                <a:effectLst/>
                <a:latin typeface="+mn-lt"/>
                <a:ea typeface="+mn-ea"/>
                <a:cs typeface="+mn-cs"/>
              </a:rPr>
              <a:t>.</a:t>
            </a:r>
          </a:p>
          <a:p>
            <a:pPr fontAlgn="base"/>
            <a:r>
              <a:rPr lang="es-ES" sz="1200" b="0" i="0" kern="1200" dirty="0">
                <a:solidFill>
                  <a:schemeClr val="tx1"/>
                </a:solidFill>
                <a:effectLst/>
                <a:latin typeface="+mn-lt"/>
                <a:ea typeface="+mn-ea"/>
                <a:cs typeface="+mn-cs"/>
              </a:rPr>
              <a:t>'</a:t>
            </a:r>
            <a:r>
              <a:rPr lang="es-ES" sz="1200" b="0" i="0" kern="1200" dirty="0" err="1">
                <a:solidFill>
                  <a:schemeClr val="tx1"/>
                </a:solidFill>
                <a:effectLst/>
                <a:latin typeface="+mn-lt"/>
                <a:ea typeface="+mn-ea"/>
                <a:cs typeface="+mn-cs"/>
              </a:rPr>
              <a:t>polynomial</a:t>
            </a:r>
            <a:r>
              <a:rPr lang="es-ES" sz="1200" b="0" i="0" kern="1200" dirty="0">
                <a:solidFill>
                  <a:schemeClr val="tx1"/>
                </a:solidFill>
                <a:effectLst/>
                <a:latin typeface="+mn-lt"/>
                <a:ea typeface="+mn-ea"/>
                <a:cs typeface="+mn-cs"/>
              </a:rPr>
              <a:t>' — </a:t>
            </a:r>
            <a:r>
              <a:rPr lang="es-ES" sz="1200" b="0" i="0" kern="1200" dirty="0" err="1">
                <a:solidFill>
                  <a:schemeClr val="tx1"/>
                </a:solidFill>
                <a:effectLst/>
                <a:latin typeface="+mn-lt"/>
                <a:ea typeface="+mn-ea"/>
                <a:cs typeface="+mn-cs"/>
              </a:rPr>
              <a:t>Polynomial</a:t>
            </a:r>
            <a:r>
              <a:rPr lang="es-ES" sz="1200" b="0" i="0" kern="1200" dirty="0">
                <a:solidFill>
                  <a:schemeClr val="tx1"/>
                </a:solidFill>
                <a:effectLst/>
                <a:latin typeface="+mn-lt"/>
                <a:ea typeface="+mn-ea"/>
                <a:cs typeface="+mn-cs"/>
              </a:rPr>
              <a:t> </a:t>
            </a:r>
            <a:r>
              <a:rPr lang="es-ES" sz="1200" b="0" i="0" kern="1200" dirty="0" err="1">
                <a:solidFill>
                  <a:schemeClr val="tx1"/>
                </a:solidFill>
                <a:effectLst/>
                <a:latin typeface="+mn-lt"/>
                <a:ea typeface="+mn-ea"/>
                <a:cs typeface="+mn-cs"/>
              </a:rPr>
              <a:t>kernel</a:t>
            </a:r>
            <a:r>
              <a:rPr lang="es-ES" sz="1200" b="0" i="0" kern="1200" dirty="0">
                <a:solidFill>
                  <a:schemeClr val="tx1"/>
                </a:solidFill>
                <a:effectLst/>
                <a:latin typeface="+mn-lt"/>
                <a:ea typeface="+mn-ea"/>
                <a:cs typeface="+mn-cs"/>
              </a:rPr>
              <a:t> (default </a:t>
            </a:r>
            <a:r>
              <a:rPr lang="es-ES" sz="1200" b="0" i="0" kern="1200" dirty="0" err="1">
                <a:solidFill>
                  <a:schemeClr val="tx1"/>
                </a:solidFill>
                <a:effectLst/>
                <a:latin typeface="+mn-lt"/>
                <a:ea typeface="+mn-ea"/>
                <a:cs typeface="+mn-cs"/>
              </a:rPr>
              <a:t>order</a:t>
            </a:r>
            <a:r>
              <a:rPr lang="es-ES" sz="1200" b="0" i="0" kern="1200" dirty="0">
                <a:solidFill>
                  <a:schemeClr val="tx1"/>
                </a:solidFill>
                <a:effectLst/>
                <a:latin typeface="+mn-lt"/>
                <a:ea typeface="+mn-ea"/>
                <a:cs typeface="+mn-cs"/>
              </a:rPr>
              <a:t> 3). </a:t>
            </a:r>
            <a:r>
              <a:rPr lang="es-ES" sz="1200" b="0" i="0" kern="1200" dirty="0" err="1">
                <a:solidFill>
                  <a:schemeClr val="tx1"/>
                </a:solidFill>
                <a:effectLst/>
                <a:latin typeface="+mn-lt"/>
                <a:ea typeface="+mn-ea"/>
                <a:cs typeface="+mn-cs"/>
              </a:rPr>
              <a:t>Specify</a:t>
            </a:r>
            <a:r>
              <a:rPr lang="es-ES" sz="1200" b="0" i="0" kern="1200" dirty="0">
                <a:solidFill>
                  <a:schemeClr val="tx1"/>
                </a:solidFill>
                <a:effectLst/>
                <a:latin typeface="+mn-lt"/>
                <a:ea typeface="+mn-ea"/>
                <a:cs typeface="+mn-cs"/>
              </a:rPr>
              <a:t> </a:t>
            </a:r>
            <a:r>
              <a:rPr lang="es-ES" sz="1200" b="0" i="0" kern="1200" dirty="0" err="1">
                <a:solidFill>
                  <a:schemeClr val="tx1"/>
                </a:solidFill>
                <a:effectLst/>
                <a:latin typeface="+mn-lt"/>
                <a:ea typeface="+mn-ea"/>
                <a:cs typeface="+mn-cs"/>
              </a:rPr>
              <a:t>another</a:t>
            </a:r>
            <a:r>
              <a:rPr lang="es-ES" sz="1200" b="0" i="0" kern="1200" dirty="0">
                <a:solidFill>
                  <a:schemeClr val="tx1"/>
                </a:solidFill>
                <a:effectLst/>
                <a:latin typeface="+mn-lt"/>
                <a:ea typeface="+mn-ea"/>
                <a:cs typeface="+mn-cs"/>
              </a:rPr>
              <a:t> </a:t>
            </a:r>
            <a:r>
              <a:rPr lang="es-ES" sz="1200" b="0" i="0" kern="1200" dirty="0" err="1">
                <a:solidFill>
                  <a:schemeClr val="tx1"/>
                </a:solidFill>
                <a:effectLst/>
                <a:latin typeface="+mn-lt"/>
                <a:ea typeface="+mn-ea"/>
                <a:cs typeface="+mn-cs"/>
              </a:rPr>
              <a:t>order</a:t>
            </a:r>
            <a:r>
              <a:rPr lang="es-ES" sz="1200" b="0" i="0" kern="1200" dirty="0">
                <a:solidFill>
                  <a:schemeClr val="tx1"/>
                </a:solidFill>
                <a:effectLst/>
                <a:latin typeface="+mn-lt"/>
                <a:ea typeface="+mn-ea"/>
                <a:cs typeface="+mn-cs"/>
              </a:rPr>
              <a:t> </a:t>
            </a:r>
            <a:r>
              <a:rPr lang="es-ES" sz="1200" b="0" i="0" kern="1200" dirty="0" err="1">
                <a:solidFill>
                  <a:schemeClr val="tx1"/>
                </a:solidFill>
                <a:effectLst/>
                <a:latin typeface="+mn-lt"/>
                <a:ea typeface="+mn-ea"/>
                <a:cs typeface="+mn-cs"/>
              </a:rPr>
              <a:t>with</a:t>
            </a:r>
            <a:r>
              <a:rPr lang="es-ES" sz="1200" b="0" i="0" kern="1200" dirty="0">
                <a:solidFill>
                  <a:schemeClr val="tx1"/>
                </a:solidFill>
                <a:effectLst/>
                <a:latin typeface="+mn-lt"/>
                <a:ea typeface="+mn-ea"/>
                <a:cs typeface="+mn-cs"/>
              </a:rPr>
              <a:t> </a:t>
            </a:r>
            <a:r>
              <a:rPr lang="es-ES" sz="1200" b="0" i="0" kern="1200" dirty="0" err="1">
                <a:solidFill>
                  <a:schemeClr val="tx1"/>
                </a:solidFill>
                <a:effectLst/>
                <a:latin typeface="+mn-lt"/>
                <a:ea typeface="+mn-ea"/>
                <a:cs typeface="+mn-cs"/>
              </a:rPr>
              <a:t>the</a:t>
            </a:r>
            <a:r>
              <a:rPr lang="es-ES" sz="1200" b="0" i="0" kern="1200" dirty="0">
                <a:solidFill>
                  <a:schemeClr val="tx1"/>
                </a:solidFill>
                <a:effectLst/>
                <a:latin typeface="+mn-lt"/>
                <a:ea typeface="+mn-ea"/>
                <a:cs typeface="+mn-cs"/>
              </a:rPr>
              <a:t> </a:t>
            </a:r>
            <a:r>
              <a:rPr lang="es-ES" sz="1200" b="0" i="0" kern="1200" dirty="0" err="1">
                <a:solidFill>
                  <a:schemeClr val="tx1"/>
                </a:solidFill>
                <a:effectLst/>
                <a:latin typeface="+mn-lt"/>
                <a:ea typeface="+mn-ea"/>
                <a:cs typeface="+mn-cs"/>
              </a:rPr>
              <a:t>polyorder</a:t>
            </a:r>
            <a:r>
              <a:rPr lang="es-ES" sz="1200" b="0" i="0" kern="1200" dirty="0">
                <a:solidFill>
                  <a:schemeClr val="tx1"/>
                </a:solidFill>
                <a:effectLst/>
                <a:latin typeface="+mn-lt"/>
                <a:ea typeface="+mn-ea"/>
                <a:cs typeface="+mn-cs"/>
              </a:rPr>
              <a:t> </a:t>
            </a:r>
            <a:r>
              <a:rPr lang="es-ES" sz="1200" b="0" i="0" kern="1200" dirty="0" err="1">
                <a:solidFill>
                  <a:schemeClr val="tx1"/>
                </a:solidFill>
                <a:effectLst/>
                <a:latin typeface="+mn-lt"/>
                <a:ea typeface="+mn-ea"/>
                <a:cs typeface="+mn-cs"/>
              </a:rPr>
              <a:t>name-value</a:t>
            </a:r>
            <a:r>
              <a:rPr lang="es-ES" sz="1200" b="0" i="0" kern="1200" dirty="0">
                <a:solidFill>
                  <a:schemeClr val="tx1"/>
                </a:solidFill>
                <a:effectLst/>
                <a:latin typeface="+mn-lt"/>
                <a:ea typeface="+mn-ea"/>
                <a:cs typeface="+mn-cs"/>
              </a:rPr>
              <a:t> </a:t>
            </a:r>
            <a:r>
              <a:rPr lang="es-ES" sz="1200" b="0" i="0" kern="1200" dirty="0" err="1">
                <a:solidFill>
                  <a:schemeClr val="tx1"/>
                </a:solidFill>
                <a:effectLst/>
                <a:latin typeface="+mn-lt"/>
                <a:ea typeface="+mn-ea"/>
                <a:cs typeface="+mn-cs"/>
              </a:rPr>
              <a:t>pair</a:t>
            </a:r>
            <a:r>
              <a:rPr lang="es-ES" sz="1200" b="0" i="0" kern="1200" dirty="0">
                <a:solidFill>
                  <a:schemeClr val="tx1"/>
                </a:solidFill>
                <a:effectLst/>
                <a:latin typeface="+mn-lt"/>
                <a:ea typeface="+mn-ea"/>
                <a:cs typeface="+mn-cs"/>
              </a:rPr>
              <a:t>.</a:t>
            </a:r>
          </a:p>
          <a:p>
            <a:pPr fontAlgn="base"/>
            <a:r>
              <a:rPr lang="es-ES" sz="1200" b="0" i="0" kern="1200" dirty="0">
                <a:solidFill>
                  <a:schemeClr val="tx1"/>
                </a:solidFill>
                <a:effectLst/>
                <a:latin typeface="+mn-lt"/>
                <a:ea typeface="+mn-ea"/>
                <a:cs typeface="+mn-cs"/>
              </a:rPr>
              <a:t>'</a:t>
            </a:r>
            <a:r>
              <a:rPr lang="es-ES" sz="1200" b="0" i="0" kern="1200" dirty="0" err="1">
                <a:solidFill>
                  <a:schemeClr val="tx1"/>
                </a:solidFill>
                <a:effectLst/>
                <a:latin typeface="+mn-lt"/>
                <a:ea typeface="+mn-ea"/>
                <a:cs typeface="+mn-cs"/>
              </a:rPr>
              <a:t>rbf</a:t>
            </a:r>
            <a:r>
              <a:rPr lang="es-ES" sz="1200" b="0" i="0" kern="1200" dirty="0">
                <a:solidFill>
                  <a:schemeClr val="tx1"/>
                </a:solidFill>
                <a:effectLst/>
                <a:latin typeface="+mn-lt"/>
                <a:ea typeface="+mn-ea"/>
                <a:cs typeface="+mn-cs"/>
              </a:rPr>
              <a:t>' — Gaussian Radial </a:t>
            </a:r>
            <a:r>
              <a:rPr lang="es-ES" sz="1200" b="0" i="0" kern="1200" dirty="0" err="1">
                <a:solidFill>
                  <a:schemeClr val="tx1"/>
                </a:solidFill>
                <a:effectLst/>
                <a:latin typeface="+mn-lt"/>
                <a:ea typeface="+mn-ea"/>
                <a:cs typeface="+mn-cs"/>
              </a:rPr>
              <a:t>Basis</a:t>
            </a:r>
            <a:r>
              <a:rPr lang="es-ES" sz="1200" b="0" i="0" kern="1200" dirty="0">
                <a:solidFill>
                  <a:schemeClr val="tx1"/>
                </a:solidFill>
                <a:effectLst/>
                <a:latin typeface="+mn-lt"/>
                <a:ea typeface="+mn-ea"/>
                <a:cs typeface="+mn-cs"/>
              </a:rPr>
              <a:t> </a:t>
            </a:r>
            <a:r>
              <a:rPr lang="es-ES" sz="1200" b="0" i="0" kern="1200" dirty="0" err="1">
                <a:solidFill>
                  <a:schemeClr val="tx1"/>
                </a:solidFill>
                <a:effectLst/>
                <a:latin typeface="+mn-lt"/>
                <a:ea typeface="+mn-ea"/>
                <a:cs typeface="+mn-cs"/>
              </a:rPr>
              <a:t>Function</a:t>
            </a:r>
            <a:r>
              <a:rPr lang="es-ES" sz="1200" b="0" i="0" kern="1200" dirty="0">
                <a:solidFill>
                  <a:schemeClr val="tx1"/>
                </a:solidFill>
                <a:effectLst/>
                <a:latin typeface="+mn-lt"/>
                <a:ea typeface="+mn-ea"/>
                <a:cs typeface="+mn-cs"/>
              </a:rPr>
              <a:t> </a:t>
            </a:r>
            <a:r>
              <a:rPr lang="es-ES" sz="1200" b="0" i="0" kern="1200" dirty="0" err="1">
                <a:solidFill>
                  <a:schemeClr val="tx1"/>
                </a:solidFill>
                <a:effectLst/>
                <a:latin typeface="+mn-lt"/>
                <a:ea typeface="+mn-ea"/>
                <a:cs typeface="+mn-cs"/>
              </a:rPr>
              <a:t>kernel</a:t>
            </a:r>
            <a:r>
              <a:rPr lang="es-ES" sz="1200" b="0" i="0" kern="1200" dirty="0">
                <a:solidFill>
                  <a:schemeClr val="tx1"/>
                </a:solidFill>
                <a:effectLst/>
                <a:latin typeface="+mn-lt"/>
                <a:ea typeface="+mn-ea"/>
                <a:cs typeface="+mn-cs"/>
              </a:rPr>
              <a:t> </a:t>
            </a:r>
            <a:r>
              <a:rPr lang="es-ES" sz="1200" b="0" i="0" kern="1200" dirty="0" err="1">
                <a:solidFill>
                  <a:schemeClr val="tx1"/>
                </a:solidFill>
                <a:effectLst/>
                <a:latin typeface="+mn-lt"/>
                <a:ea typeface="+mn-ea"/>
                <a:cs typeface="+mn-cs"/>
              </a:rPr>
              <a:t>with</a:t>
            </a:r>
            <a:r>
              <a:rPr lang="es-ES" sz="1200" b="0" i="0" kern="1200" dirty="0">
                <a:solidFill>
                  <a:schemeClr val="tx1"/>
                </a:solidFill>
                <a:effectLst/>
                <a:latin typeface="+mn-lt"/>
                <a:ea typeface="+mn-ea"/>
                <a:cs typeface="+mn-cs"/>
              </a:rPr>
              <a:t> a default </a:t>
            </a:r>
            <a:r>
              <a:rPr lang="es-ES" sz="1200" b="0" i="0" kern="1200" dirty="0" err="1">
                <a:solidFill>
                  <a:schemeClr val="tx1"/>
                </a:solidFill>
                <a:effectLst/>
                <a:latin typeface="+mn-lt"/>
                <a:ea typeface="+mn-ea"/>
                <a:cs typeface="+mn-cs"/>
              </a:rPr>
              <a:t>scaling</a:t>
            </a:r>
            <a:r>
              <a:rPr lang="es-ES" sz="1200" b="0" i="0" kern="1200" dirty="0">
                <a:solidFill>
                  <a:schemeClr val="tx1"/>
                </a:solidFill>
                <a:effectLst/>
                <a:latin typeface="+mn-lt"/>
                <a:ea typeface="+mn-ea"/>
                <a:cs typeface="+mn-cs"/>
              </a:rPr>
              <a:t> factor, sigma, </a:t>
            </a:r>
            <a:r>
              <a:rPr lang="es-ES" sz="1200" b="0" i="0" kern="1200" dirty="0" err="1">
                <a:solidFill>
                  <a:schemeClr val="tx1"/>
                </a:solidFill>
                <a:effectLst/>
                <a:latin typeface="+mn-lt"/>
                <a:ea typeface="+mn-ea"/>
                <a:cs typeface="+mn-cs"/>
              </a:rPr>
              <a:t>of</a:t>
            </a:r>
            <a:r>
              <a:rPr lang="es-ES" sz="1200" b="0" i="0" kern="1200" dirty="0">
                <a:solidFill>
                  <a:schemeClr val="tx1"/>
                </a:solidFill>
                <a:effectLst/>
                <a:latin typeface="+mn-lt"/>
                <a:ea typeface="+mn-ea"/>
                <a:cs typeface="+mn-cs"/>
              </a:rPr>
              <a:t> 1. </a:t>
            </a:r>
          </a:p>
          <a:p>
            <a:pPr fontAlgn="base"/>
            <a:r>
              <a:rPr lang="es-ES" sz="1200" b="0" i="0" kern="1200" dirty="0">
                <a:solidFill>
                  <a:schemeClr val="tx1"/>
                </a:solidFill>
                <a:effectLst/>
                <a:latin typeface="+mn-lt"/>
                <a:ea typeface="+mn-ea"/>
                <a:cs typeface="+mn-cs"/>
              </a:rPr>
              <a:t>'</a:t>
            </a:r>
            <a:r>
              <a:rPr lang="es-ES" sz="1200" b="0" i="0" kern="1200" dirty="0" err="1">
                <a:solidFill>
                  <a:schemeClr val="tx1"/>
                </a:solidFill>
                <a:effectLst/>
                <a:latin typeface="+mn-lt"/>
                <a:ea typeface="+mn-ea"/>
                <a:cs typeface="+mn-cs"/>
              </a:rPr>
              <a:t>mlp</a:t>
            </a:r>
            <a:r>
              <a:rPr lang="es-ES" sz="1200" b="0" i="0" kern="1200" dirty="0">
                <a:solidFill>
                  <a:schemeClr val="tx1"/>
                </a:solidFill>
                <a:effectLst/>
                <a:latin typeface="+mn-lt"/>
                <a:ea typeface="+mn-ea"/>
                <a:cs typeface="+mn-cs"/>
              </a:rPr>
              <a:t>' — </a:t>
            </a:r>
            <a:r>
              <a:rPr lang="es-ES" sz="1200" b="0" i="0" kern="1200" dirty="0" err="1">
                <a:solidFill>
                  <a:schemeClr val="tx1"/>
                </a:solidFill>
                <a:effectLst/>
                <a:latin typeface="+mn-lt"/>
                <a:ea typeface="+mn-ea"/>
                <a:cs typeface="+mn-cs"/>
              </a:rPr>
              <a:t>Multilayer</a:t>
            </a:r>
            <a:r>
              <a:rPr lang="es-ES" sz="1200" b="0" i="0" kern="1200" dirty="0">
                <a:solidFill>
                  <a:schemeClr val="tx1"/>
                </a:solidFill>
                <a:effectLst/>
                <a:latin typeface="+mn-lt"/>
                <a:ea typeface="+mn-ea"/>
                <a:cs typeface="+mn-cs"/>
              </a:rPr>
              <a:t> </a:t>
            </a:r>
            <a:r>
              <a:rPr lang="es-ES" sz="1200" b="0" i="0" kern="1200" dirty="0" err="1">
                <a:solidFill>
                  <a:schemeClr val="tx1"/>
                </a:solidFill>
                <a:effectLst/>
                <a:latin typeface="+mn-lt"/>
                <a:ea typeface="+mn-ea"/>
                <a:cs typeface="+mn-cs"/>
              </a:rPr>
              <a:t>Perceptron</a:t>
            </a:r>
            <a:r>
              <a:rPr lang="es-ES" sz="1200" b="0" i="0" kern="1200" dirty="0">
                <a:solidFill>
                  <a:schemeClr val="tx1"/>
                </a:solidFill>
                <a:effectLst/>
                <a:latin typeface="+mn-lt"/>
                <a:ea typeface="+mn-ea"/>
                <a:cs typeface="+mn-cs"/>
              </a:rPr>
              <a:t> </a:t>
            </a:r>
            <a:r>
              <a:rPr lang="es-ES" sz="1200" b="0" i="0" kern="1200" dirty="0" err="1">
                <a:solidFill>
                  <a:schemeClr val="tx1"/>
                </a:solidFill>
                <a:effectLst/>
                <a:latin typeface="+mn-lt"/>
                <a:ea typeface="+mn-ea"/>
                <a:cs typeface="+mn-cs"/>
              </a:rPr>
              <a:t>kernel</a:t>
            </a:r>
            <a:r>
              <a:rPr lang="es-ES" sz="1200" b="0" i="0" kern="1200" dirty="0">
                <a:solidFill>
                  <a:schemeClr val="tx1"/>
                </a:solidFill>
                <a:effectLst/>
                <a:latin typeface="+mn-lt"/>
                <a:ea typeface="+mn-ea"/>
                <a:cs typeface="+mn-cs"/>
              </a:rPr>
              <a:t> </a:t>
            </a:r>
            <a:r>
              <a:rPr lang="es-ES" sz="1200" b="0" i="0" kern="1200" dirty="0" err="1">
                <a:solidFill>
                  <a:schemeClr val="tx1"/>
                </a:solidFill>
                <a:effectLst/>
                <a:latin typeface="+mn-lt"/>
                <a:ea typeface="+mn-ea"/>
                <a:cs typeface="+mn-cs"/>
              </a:rPr>
              <a:t>with</a:t>
            </a:r>
            <a:r>
              <a:rPr lang="es-ES" sz="1200" b="0" i="0" kern="1200" dirty="0">
                <a:solidFill>
                  <a:schemeClr val="tx1"/>
                </a:solidFill>
                <a:effectLst/>
                <a:latin typeface="+mn-lt"/>
                <a:ea typeface="+mn-ea"/>
                <a:cs typeface="+mn-cs"/>
              </a:rPr>
              <a:t> default </a:t>
            </a:r>
            <a:r>
              <a:rPr lang="es-ES" sz="1200" b="0" i="0" kern="1200" dirty="0" err="1">
                <a:solidFill>
                  <a:schemeClr val="tx1"/>
                </a:solidFill>
                <a:effectLst/>
                <a:latin typeface="+mn-lt"/>
                <a:ea typeface="+mn-ea"/>
                <a:cs typeface="+mn-cs"/>
              </a:rPr>
              <a:t>scale</a:t>
            </a:r>
            <a:r>
              <a:rPr lang="es-ES" sz="1200" b="0" i="0" kern="1200" dirty="0">
                <a:solidFill>
                  <a:schemeClr val="tx1"/>
                </a:solidFill>
                <a:effectLst/>
                <a:latin typeface="+mn-lt"/>
                <a:ea typeface="+mn-ea"/>
                <a:cs typeface="+mn-cs"/>
              </a:rPr>
              <a:t> [1 –1].</a:t>
            </a:r>
          </a:p>
          <a:p>
            <a:endParaRPr lang="en-US" dirty="0"/>
          </a:p>
          <a:p>
            <a:endParaRPr lang="es-ES" dirty="0"/>
          </a:p>
        </p:txBody>
      </p:sp>
      <p:sp>
        <p:nvSpPr>
          <p:cNvPr id="4" name="Marcador de número de diapositiva 3"/>
          <p:cNvSpPr>
            <a:spLocks noGrp="1"/>
          </p:cNvSpPr>
          <p:nvPr>
            <p:ph type="sldNum" sz="quarter" idx="10"/>
          </p:nvPr>
        </p:nvSpPr>
        <p:spPr/>
        <p:txBody>
          <a:bodyPr/>
          <a:lstStyle/>
          <a:p>
            <a:fld id="{6DDABA84-788C-4947-8020-0A73A5000E08}" type="slidenum">
              <a:rPr lang="es-ES" smtClean="0"/>
              <a:t>64</a:t>
            </a:fld>
            <a:endParaRPr lang="es-ES"/>
          </a:p>
        </p:txBody>
      </p:sp>
    </p:spTree>
    <p:extLst>
      <p:ext uri="{BB962C8B-B14F-4D97-AF65-F5344CB8AC3E}">
        <p14:creationId xmlns:p14="http://schemas.microsoft.com/office/powerpoint/2010/main" val="2076188093"/>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S" dirty="0"/>
              <a:t>Encontrar una línea de </a:t>
            </a:r>
            <a:r>
              <a:rPr lang="es-ES" b="1" dirty="0"/>
              <a:t>separación</a:t>
            </a:r>
            <a:r>
              <a:rPr lang="es-ES" dirty="0"/>
              <a:t> de los datos de iris en las especies </a:t>
            </a:r>
            <a:r>
              <a:rPr lang="es-ES" b="1" dirty="0" err="1"/>
              <a:t>versicolor</a:t>
            </a:r>
            <a:r>
              <a:rPr lang="es-ES" b="1" dirty="0"/>
              <a:t> y </a:t>
            </a:r>
            <a:r>
              <a:rPr lang="es-ES" b="1" dirty="0" err="1"/>
              <a:t>virginica</a:t>
            </a:r>
            <a:r>
              <a:rPr lang="es-ES" b="1" dirty="0"/>
              <a:t>, de acuerdo con la longitud de los pétalos y su anchura</a:t>
            </a:r>
            <a:r>
              <a:rPr lang="es-ES" dirty="0"/>
              <a:t>. Estas dos especies están a partir de la fila 51 de la base de datos y corresponden a la longitud de los pétalos y su anchura en las columnas tercera y cuarta.</a:t>
            </a:r>
          </a:p>
          <a:p>
            <a:pPr marL="0" marR="0" lvl="0" indent="0" algn="l" defTabSz="914400" rtl="0" eaLnBrk="1" fontAlgn="auto" latinLnBrk="0" hangingPunct="1">
              <a:lnSpc>
                <a:spcPct val="100000"/>
              </a:lnSpc>
              <a:spcBef>
                <a:spcPts val="0"/>
              </a:spcBef>
              <a:spcAft>
                <a:spcPts val="0"/>
              </a:spcAft>
              <a:buClrTx/>
              <a:buSzTx/>
              <a:buFontTx/>
              <a:buNone/>
              <a:tabLst/>
              <a:defRPr/>
            </a:pPr>
            <a:r>
              <a:rPr lang="es-ES" dirty="0"/>
              <a:t>Al vector formado por los puntos más cercanos al hiperplano se le llama </a:t>
            </a:r>
            <a:r>
              <a:rPr lang="es-ES" b="1" dirty="0"/>
              <a:t>vector de soporte</a:t>
            </a:r>
            <a:r>
              <a:rPr lang="es-ES" dirty="0"/>
              <a:t>.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s-ES" u="none" dirty="0">
              <a:solidFill>
                <a:schemeClr val="tx1"/>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s-ES" u="none" dirty="0">
                <a:solidFill>
                  <a:schemeClr val="tx1"/>
                </a:solidFill>
              </a:rPr>
              <a:t>MATLAB 2015ª</a:t>
            </a:r>
          </a:p>
          <a:p>
            <a:pPr marL="0" marR="0" lvl="0" indent="0" algn="l" defTabSz="914400" rtl="0" eaLnBrk="1" fontAlgn="auto" latinLnBrk="0" hangingPunct="1">
              <a:lnSpc>
                <a:spcPct val="100000"/>
              </a:lnSpc>
              <a:spcBef>
                <a:spcPts val="0"/>
              </a:spcBef>
              <a:spcAft>
                <a:spcPts val="0"/>
              </a:spcAft>
              <a:buClrTx/>
              <a:buSzTx/>
              <a:buFontTx/>
              <a:buNone/>
              <a:tabLst/>
              <a:defRPr/>
            </a:pPr>
            <a:r>
              <a:rPr lang="es-ES" dirty="0" err="1"/>
              <a:t>svmStruct</a:t>
            </a:r>
            <a:r>
              <a:rPr lang="es-ES" dirty="0"/>
              <a:t> = </a:t>
            </a:r>
            <a:r>
              <a:rPr lang="es-ES" dirty="0" err="1"/>
              <a:t>svmtrain</a:t>
            </a:r>
            <a:r>
              <a:rPr lang="es-ES" dirty="0"/>
              <a:t>(X,Y,</a:t>
            </a:r>
            <a:r>
              <a:rPr lang="es-ES" b="1" dirty="0"/>
              <a:t>'</a:t>
            </a:r>
            <a:r>
              <a:rPr lang="es-ES" b="1" dirty="0" err="1"/>
              <a:t>ShowPlot</a:t>
            </a:r>
            <a:r>
              <a:rPr lang="es-ES" b="1" dirty="0"/>
              <a:t>',true</a:t>
            </a:r>
            <a:r>
              <a:rPr lang="es-ES" dirty="0"/>
              <a: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s-ES" u="none" dirty="0">
              <a:solidFill>
                <a:schemeClr val="tx1"/>
              </a:solidFill>
            </a:endParaRPr>
          </a:p>
          <a:p>
            <a:endParaRPr lang="es-ES" dirty="0"/>
          </a:p>
          <a:p>
            <a:endParaRPr lang="es-ES" dirty="0"/>
          </a:p>
        </p:txBody>
      </p:sp>
      <p:sp>
        <p:nvSpPr>
          <p:cNvPr id="4" name="Marcador de número de diapositiva 3"/>
          <p:cNvSpPr>
            <a:spLocks noGrp="1"/>
          </p:cNvSpPr>
          <p:nvPr>
            <p:ph type="sldNum" sz="quarter" idx="10"/>
          </p:nvPr>
        </p:nvSpPr>
        <p:spPr/>
        <p:txBody>
          <a:bodyPr/>
          <a:lstStyle/>
          <a:p>
            <a:fld id="{6DDABA84-788C-4947-8020-0A73A5000E08}" type="slidenum">
              <a:rPr lang="es-ES" smtClean="0"/>
              <a:t>65</a:t>
            </a:fld>
            <a:endParaRPr lang="es-ES"/>
          </a:p>
        </p:txBody>
      </p:sp>
    </p:spTree>
    <p:extLst>
      <p:ext uri="{BB962C8B-B14F-4D97-AF65-F5344CB8AC3E}">
        <p14:creationId xmlns:p14="http://schemas.microsoft.com/office/powerpoint/2010/main" val="1475650626"/>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S" dirty="0" err="1"/>
              <a:t>kbf</a:t>
            </a:r>
            <a:r>
              <a:rPr lang="es-ES" dirty="0"/>
              <a:t>: </a:t>
            </a:r>
            <a:r>
              <a:rPr lang="es-ES" dirty="0" err="1"/>
              <a:t>Kernel</a:t>
            </a:r>
            <a:r>
              <a:rPr lang="es-ES" dirty="0"/>
              <a:t> función de base radial</a:t>
            </a:r>
          </a:p>
          <a:p>
            <a:endParaRPr lang="es-ES" dirty="0"/>
          </a:p>
          <a:p>
            <a:r>
              <a:rPr lang="es-ES" dirty="0"/>
              <a:t>Entrenar un clasificador SVM utilizando la función del </a:t>
            </a:r>
            <a:r>
              <a:rPr lang="es-ES" b="1" dirty="0" err="1"/>
              <a:t>kernel</a:t>
            </a:r>
            <a:r>
              <a:rPr lang="es-ES" b="1" dirty="0"/>
              <a:t> sigmoide</a:t>
            </a:r>
            <a:r>
              <a:rPr lang="es-ES" dirty="0"/>
              <a:t>. Es una buena práctica estandarizar los datos.</a:t>
            </a:r>
          </a:p>
          <a:p>
            <a:r>
              <a:rPr lang="es-ES" dirty="0"/>
              <a:t>Mdl1 = </a:t>
            </a:r>
            <a:r>
              <a:rPr lang="es-ES" dirty="0" err="1"/>
              <a:t>fitcsvm</a:t>
            </a:r>
            <a:r>
              <a:rPr lang="es-ES" dirty="0"/>
              <a:t>(X,Y,</a:t>
            </a:r>
            <a:r>
              <a:rPr lang="es-ES" sz="1200" kern="1200" dirty="0">
                <a:solidFill>
                  <a:schemeClr val="tx1"/>
                </a:solidFill>
                <a:effectLst/>
                <a:latin typeface="+mn-lt"/>
                <a:ea typeface="+mn-ea"/>
                <a:cs typeface="+mn-cs"/>
              </a:rPr>
              <a:t>'</a:t>
            </a:r>
            <a:r>
              <a:rPr lang="es-ES" sz="1200" kern="1200" dirty="0" err="1">
                <a:solidFill>
                  <a:schemeClr val="tx1"/>
                </a:solidFill>
                <a:effectLst/>
                <a:latin typeface="+mn-lt"/>
                <a:ea typeface="+mn-ea"/>
                <a:cs typeface="+mn-cs"/>
              </a:rPr>
              <a:t>KernelFunction</a:t>
            </a:r>
            <a:r>
              <a:rPr lang="es-ES" sz="1200" kern="1200" dirty="0">
                <a:solidFill>
                  <a:schemeClr val="tx1"/>
                </a:solidFill>
                <a:effectLst/>
                <a:latin typeface="+mn-lt"/>
                <a:ea typeface="+mn-ea"/>
                <a:cs typeface="+mn-cs"/>
              </a:rPr>
              <a:t>'</a:t>
            </a:r>
            <a:r>
              <a:rPr lang="es-ES" dirty="0"/>
              <a:t>,</a:t>
            </a:r>
            <a:r>
              <a:rPr lang="es-ES" sz="1200" kern="1200" dirty="0">
                <a:solidFill>
                  <a:schemeClr val="tx1"/>
                </a:solidFill>
                <a:effectLst/>
                <a:latin typeface="+mn-lt"/>
                <a:ea typeface="+mn-ea"/>
                <a:cs typeface="+mn-cs"/>
              </a:rPr>
              <a:t>'</a:t>
            </a:r>
            <a:r>
              <a:rPr lang="es-ES" sz="1200" kern="1200" dirty="0" err="1">
                <a:solidFill>
                  <a:schemeClr val="tx1"/>
                </a:solidFill>
                <a:effectLst/>
                <a:latin typeface="+mn-lt"/>
                <a:ea typeface="+mn-ea"/>
                <a:cs typeface="+mn-cs"/>
              </a:rPr>
              <a:t>mysigmoid</a:t>
            </a:r>
            <a:r>
              <a:rPr lang="es-ES" sz="1200" kern="1200" dirty="0">
                <a:solidFill>
                  <a:schemeClr val="tx1"/>
                </a:solidFill>
                <a:effectLst/>
                <a:latin typeface="+mn-lt"/>
                <a:ea typeface="+mn-ea"/>
                <a:cs typeface="+mn-cs"/>
              </a:rPr>
              <a:t>'</a:t>
            </a:r>
            <a:r>
              <a:rPr lang="es-ES" dirty="0"/>
              <a:t>,</a:t>
            </a:r>
            <a:r>
              <a:rPr lang="es-ES" sz="1200" kern="1200" dirty="0">
                <a:solidFill>
                  <a:schemeClr val="tx1"/>
                </a:solidFill>
                <a:effectLst/>
                <a:latin typeface="+mn-lt"/>
                <a:ea typeface="+mn-ea"/>
                <a:cs typeface="+mn-cs"/>
              </a:rPr>
              <a:t>'</a:t>
            </a:r>
            <a:r>
              <a:rPr lang="es-ES" sz="1200" kern="1200" dirty="0" err="1">
                <a:solidFill>
                  <a:schemeClr val="tx1"/>
                </a:solidFill>
                <a:effectLst/>
                <a:latin typeface="+mn-lt"/>
                <a:ea typeface="+mn-ea"/>
                <a:cs typeface="+mn-cs"/>
              </a:rPr>
              <a:t>Standardize</a:t>
            </a:r>
            <a:r>
              <a:rPr lang="es-ES" sz="1200" kern="1200" dirty="0">
                <a:solidFill>
                  <a:schemeClr val="tx1"/>
                </a:solidFill>
                <a:effectLst/>
                <a:latin typeface="+mn-lt"/>
                <a:ea typeface="+mn-ea"/>
                <a:cs typeface="+mn-cs"/>
              </a:rPr>
              <a:t>'</a:t>
            </a:r>
            <a:r>
              <a:rPr lang="es-ES" dirty="0"/>
              <a:t>,true); </a:t>
            </a:r>
          </a:p>
          <a:p>
            <a:pPr fontAlgn="base"/>
            <a:endParaRPr lang="es-ES" sz="1200" b="0" i="0" kern="1200" dirty="0">
              <a:solidFill>
                <a:schemeClr val="tx1"/>
              </a:solidFill>
              <a:effectLst/>
              <a:latin typeface="+mn-lt"/>
              <a:ea typeface="+mn-ea"/>
              <a:cs typeface="+mn-cs"/>
            </a:endParaRPr>
          </a:p>
          <a:p>
            <a:pPr fontAlgn="base"/>
            <a:r>
              <a:rPr lang="es-ES" sz="1200" b="0" i="0" kern="1200" dirty="0">
                <a:solidFill>
                  <a:schemeClr val="tx1"/>
                </a:solidFill>
                <a:effectLst/>
                <a:latin typeface="+mn-lt"/>
                <a:ea typeface="+mn-ea"/>
                <a:cs typeface="+mn-cs"/>
              </a:rPr>
              <a:t>MATLAB 2015ª</a:t>
            </a:r>
          </a:p>
          <a:p>
            <a:pPr marL="0" indent="0">
              <a:buNone/>
            </a:pPr>
            <a:r>
              <a:rPr lang="es-ES" dirty="0" err="1"/>
              <a:t>svmStruct</a:t>
            </a:r>
            <a:r>
              <a:rPr lang="es-ES" dirty="0"/>
              <a:t> = </a:t>
            </a:r>
            <a:r>
              <a:rPr lang="es-ES" dirty="0" err="1"/>
              <a:t>svmtrain</a:t>
            </a:r>
            <a:r>
              <a:rPr lang="es-ES" dirty="0"/>
              <a:t>(X,Y</a:t>
            </a:r>
            <a:r>
              <a:rPr lang="es-ES" b="1" dirty="0"/>
              <a:t>,'ShowPlot',true</a:t>
            </a:r>
            <a:r>
              <a:rPr lang="es-ES" dirty="0"/>
              <a:t>,'method','QP','Kernel_function','polynomial','polyorder',3);</a:t>
            </a:r>
          </a:p>
          <a:p>
            <a:pPr fontAlgn="base"/>
            <a:endParaRPr lang="es-ES" sz="1200" b="0" i="0" kern="1200" dirty="0">
              <a:solidFill>
                <a:schemeClr val="tx1"/>
              </a:solidFill>
              <a:effectLst/>
              <a:latin typeface="+mn-lt"/>
              <a:ea typeface="+mn-ea"/>
              <a:cs typeface="+mn-cs"/>
            </a:endParaRPr>
          </a:p>
          <a:p>
            <a:pPr fontAlgn="base"/>
            <a:r>
              <a:rPr lang="es-ES" sz="1200" b="0" i="0" kern="1200" dirty="0">
                <a:solidFill>
                  <a:schemeClr val="tx1"/>
                </a:solidFill>
                <a:effectLst/>
                <a:latin typeface="+mn-lt"/>
                <a:ea typeface="+mn-ea"/>
                <a:cs typeface="+mn-cs"/>
              </a:rPr>
              <a:t>Otros ejemplos</a:t>
            </a:r>
          </a:p>
          <a:p>
            <a:pPr fontAlgn="base"/>
            <a:r>
              <a:rPr lang="es-ES" sz="1200" b="0" i="0" kern="1200" dirty="0" err="1">
                <a:solidFill>
                  <a:schemeClr val="tx1"/>
                </a:solidFill>
                <a:effectLst/>
                <a:latin typeface="+mn-lt"/>
                <a:ea typeface="+mn-ea"/>
                <a:cs typeface="+mn-cs"/>
              </a:rPr>
              <a:t>svmStruct</a:t>
            </a:r>
            <a:r>
              <a:rPr lang="es-ES" sz="1200" b="0" i="0" kern="1200" dirty="0">
                <a:solidFill>
                  <a:schemeClr val="tx1"/>
                </a:solidFill>
                <a:effectLst/>
                <a:latin typeface="+mn-lt"/>
                <a:ea typeface="+mn-ea"/>
                <a:cs typeface="+mn-cs"/>
              </a:rPr>
              <a:t> = </a:t>
            </a:r>
            <a:r>
              <a:rPr lang="es-ES" sz="1200" b="0" i="0" kern="1200" dirty="0" err="1">
                <a:solidFill>
                  <a:schemeClr val="tx1"/>
                </a:solidFill>
                <a:effectLst/>
                <a:latin typeface="+mn-lt"/>
                <a:ea typeface="+mn-ea"/>
                <a:cs typeface="+mn-cs"/>
              </a:rPr>
              <a:t>svmtrain</a:t>
            </a:r>
            <a:r>
              <a:rPr lang="es-ES" sz="1200" b="0" i="0" kern="1200" dirty="0">
                <a:solidFill>
                  <a:schemeClr val="tx1"/>
                </a:solidFill>
                <a:effectLst/>
                <a:latin typeface="+mn-lt"/>
                <a:ea typeface="+mn-ea"/>
                <a:cs typeface="+mn-cs"/>
              </a:rPr>
              <a:t>(X,Y,'ShowPlot',true,'method','QP','Kernel_function','polynomial','polyorder',1)</a:t>
            </a:r>
          </a:p>
          <a:p>
            <a:pPr fontAlgn="base"/>
            <a:r>
              <a:rPr lang="en-US" sz="1200" b="0" i="0" kern="1200" dirty="0" err="1">
                <a:solidFill>
                  <a:schemeClr val="tx1"/>
                </a:solidFill>
                <a:effectLst/>
                <a:latin typeface="+mn-lt"/>
                <a:ea typeface="+mn-ea"/>
                <a:cs typeface="+mn-cs"/>
              </a:rPr>
              <a:t>svmStruct</a:t>
            </a:r>
            <a:r>
              <a:rPr lang="en-US" sz="1200" b="0" i="0" kern="1200" dirty="0">
                <a:solidFill>
                  <a:schemeClr val="tx1"/>
                </a:solidFill>
                <a:effectLst/>
                <a:latin typeface="+mn-lt"/>
                <a:ea typeface="+mn-ea"/>
                <a:cs typeface="+mn-cs"/>
              </a:rPr>
              <a:t> = </a:t>
            </a:r>
            <a:r>
              <a:rPr lang="en-US" sz="1200" b="0" i="0" kern="1200" dirty="0" err="1">
                <a:solidFill>
                  <a:schemeClr val="tx1"/>
                </a:solidFill>
                <a:effectLst/>
                <a:latin typeface="+mn-lt"/>
                <a:ea typeface="+mn-ea"/>
                <a:cs typeface="+mn-cs"/>
              </a:rPr>
              <a:t>svmtrain</a:t>
            </a:r>
            <a:r>
              <a:rPr lang="en-US" sz="1200" b="0" i="0" kern="1200" dirty="0">
                <a:solidFill>
                  <a:schemeClr val="tx1"/>
                </a:solidFill>
                <a:effectLst/>
                <a:latin typeface="+mn-lt"/>
                <a:ea typeface="+mn-ea"/>
                <a:cs typeface="+mn-cs"/>
              </a:rPr>
              <a:t>(X,Y,'ShowPlot',true,'method','QP','Kernel_function','polynomial','polyorder',</a:t>
            </a:r>
            <a:r>
              <a:rPr lang="en-US" sz="1200" b="1" i="0" kern="1200" dirty="0">
                <a:solidFill>
                  <a:schemeClr val="tx1"/>
                </a:solidFill>
                <a:effectLst/>
                <a:latin typeface="+mn-lt"/>
                <a:ea typeface="+mn-ea"/>
                <a:cs typeface="+mn-cs"/>
              </a:rPr>
              <a:t>10</a:t>
            </a:r>
            <a:r>
              <a:rPr lang="en-US" sz="1200" b="0" i="0" kern="1200" dirty="0">
                <a:solidFill>
                  <a:schemeClr val="tx1"/>
                </a:solidFill>
                <a:effectLst/>
                <a:latin typeface="+mn-lt"/>
                <a:ea typeface="+mn-ea"/>
                <a:cs typeface="+mn-cs"/>
              </a:rPr>
              <a:t>)</a:t>
            </a:r>
          </a:p>
          <a:p>
            <a:endParaRPr lang="es-ES" dirty="0"/>
          </a:p>
          <a:p>
            <a:endParaRPr lang="es-ES" dirty="0"/>
          </a:p>
          <a:p>
            <a:r>
              <a:rPr lang="es-ES" dirty="0" err="1"/>
              <a:t>svmStruct</a:t>
            </a:r>
            <a:r>
              <a:rPr lang="es-ES" dirty="0"/>
              <a:t> = </a:t>
            </a:r>
            <a:r>
              <a:rPr lang="es-ES" dirty="0" err="1"/>
              <a:t>svmtrain</a:t>
            </a:r>
            <a:r>
              <a:rPr lang="es-ES" dirty="0"/>
              <a:t>(xdata,</a:t>
            </a:r>
            <a:r>
              <a:rPr lang="es-ES" dirty="0" err="1"/>
              <a:t>group</a:t>
            </a:r>
            <a:r>
              <a:rPr lang="es-ES" dirty="0"/>
              <a:t>,'</a:t>
            </a:r>
            <a:r>
              <a:rPr lang="es-ES" dirty="0" err="1"/>
              <a:t>ShowPlot</a:t>
            </a:r>
            <a:r>
              <a:rPr lang="es-ES" dirty="0"/>
              <a:t>',true, 'method','QP','Kernel_function','polynomial','polyorder',3);</a:t>
            </a:r>
          </a:p>
          <a:p>
            <a:endParaRPr lang="es-ES" dirty="0"/>
          </a:p>
          <a:p>
            <a:r>
              <a:rPr lang="es-ES" dirty="0"/>
              <a:t>‘</a:t>
            </a:r>
            <a:r>
              <a:rPr lang="es-ES" dirty="0" err="1"/>
              <a:t>method</a:t>
            </a:r>
            <a:r>
              <a:rPr lang="es-ES" dirty="0"/>
              <a:t>','QP’, programación cuadrática</a:t>
            </a:r>
          </a:p>
          <a:p>
            <a:pPr fontAlgn="base"/>
            <a:r>
              <a:rPr lang="es-ES" dirty="0"/>
              <a:t>'</a:t>
            </a:r>
            <a:r>
              <a:rPr lang="es-ES" dirty="0" err="1"/>
              <a:t>method</a:t>
            </a:r>
            <a:r>
              <a:rPr lang="es-ES" dirty="0"/>
              <a:t>’, ‘</a:t>
            </a:r>
            <a:r>
              <a:rPr lang="en-US" sz="1200" b="0" i="0" kern="1200" dirty="0">
                <a:solidFill>
                  <a:schemeClr val="tx1"/>
                </a:solidFill>
                <a:effectLst/>
                <a:latin typeface="+mn-lt"/>
                <a:ea typeface="+mn-ea"/>
                <a:cs typeface="+mn-cs"/>
              </a:rPr>
              <a:t>SMO' — Sequential Minimal Optimization. </a:t>
            </a:r>
          </a:p>
          <a:p>
            <a:pPr fontAlgn="base"/>
            <a:r>
              <a:rPr lang="es-ES" dirty="0"/>
              <a:t>'</a:t>
            </a:r>
            <a:r>
              <a:rPr lang="es-ES" dirty="0" err="1"/>
              <a:t>method</a:t>
            </a:r>
            <a:r>
              <a:rPr lang="es-ES" dirty="0"/>
              <a:t>’, </a:t>
            </a:r>
            <a:r>
              <a:rPr lang="en-US" sz="1200" b="0" i="0" kern="1200" dirty="0">
                <a:solidFill>
                  <a:schemeClr val="tx1"/>
                </a:solidFill>
                <a:effectLst/>
                <a:latin typeface="+mn-lt"/>
                <a:ea typeface="+mn-ea"/>
                <a:cs typeface="+mn-cs"/>
              </a:rPr>
              <a:t>'LS' — Least squares.</a:t>
            </a:r>
          </a:p>
          <a:p>
            <a:pPr fontAlgn="base"/>
            <a:endParaRPr lang="en-US" sz="1200" b="0" i="0" kern="1200" dirty="0">
              <a:solidFill>
                <a:schemeClr val="tx1"/>
              </a:solidFill>
              <a:effectLst/>
              <a:latin typeface="+mn-lt"/>
              <a:ea typeface="+mn-ea"/>
              <a:cs typeface="+mn-cs"/>
            </a:endParaRPr>
          </a:p>
          <a:p>
            <a:pPr fontAlgn="base"/>
            <a:r>
              <a:rPr lang="en-US" sz="1200" b="0" i="0" kern="1200" dirty="0">
                <a:solidFill>
                  <a:schemeClr val="tx1"/>
                </a:solidFill>
                <a:effectLst/>
                <a:latin typeface="+mn-lt"/>
                <a:ea typeface="+mn-ea"/>
                <a:cs typeface="+mn-cs"/>
              </a:rPr>
              <a:t>La </a:t>
            </a:r>
            <a:r>
              <a:rPr lang="en-US" sz="1200" b="0" i="0" kern="1200" dirty="0" err="1">
                <a:solidFill>
                  <a:schemeClr val="tx1"/>
                </a:solidFill>
                <a:effectLst/>
                <a:latin typeface="+mn-lt"/>
                <a:ea typeface="+mn-ea"/>
                <a:cs typeface="+mn-cs"/>
              </a:rPr>
              <a:t>función</a:t>
            </a:r>
            <a:r>
              <a:rPr lang="en-US" sz="1200" b="0" i="0" kern="1200" dirty="0">
                <a:solidFill>
                  <a:schemeClr val="tx1"/>
                </a:solidFill>
                <a:effectLst/>
                <a:latin typeface="+mn-lt"/>
                <a:ea typeface="+mn-ea"/>
                <a:cs typeface="+mn-cs"/>
              </a:rPr>
              <a:t> Kernel </a:t>
            </a:r>
            <a:r>
              <a:rPr lang="en-US" sz="1200" b="0" i="0" kern="1200" dirty="0" err="1">
                <a:solidFill>
                  <a:schemeClr val="tx1"/>
                </a:solidFill>
                <a:effectLst/>
                <a:latin typeface="+mn-lt"/>
                <a:ea typeface="+mn-ea"/>
                <a:cs typeface="+mn-cs"/>
              </a:rPr>
              <a:t>en</a:t>
            </a:r>
            <a:r>
              <a:rPr lang="en-US" sz="1200" b="0" i="0" kern="1200" dirty="0">
                <a:solidFill>
                  <a:schemeClr val="tx1"/>
                </a:solidFill>
                <a:effectLst/>
                <a:latin typeface="+mn-lt"/>
                <a:ea typeface="+mn-ea"/>
                <a:cs typeface="+mn-cs"/>
              </a:rPr>
              <a:t> SVM </a:t>
            </a:r>
            <a:r>
              <a:rPr lang="en-US" sz="1200" b="0" i="0" kern="1200" dirty="0" err="1">
                <a:solidFill>
                  <a:schemeClr val="tx1"/>
                </a:solidFill>
                <a:effectLst/>
                <a:latin typeface="+mn-lt"/>
                <a:ea typeface="+mn-ea"/>
                <a:cs typeface="+mn-cs"/>
              </a:rPr>
              <a:t>mapea</a:t>
            </a:r>
            <a:r>
              <a:rPr lang="en-US" sz="1200" b="0" i="0" kern="1200" dirty="0">
                <a:solidFill>
                  <a:schemeClr val="tx1"/>
                </a:solidFill>
                <a:effectLst/>
                <a:latin typeface="+mn-lt"/>
                <a:ea typeface="+mn-ea"/>
                <a:cs typeface="+mn-cs"/>
              </a:rPr>
              <a:t> los </a:t>
            </a:r>
            <a:r>
              <a:rPr lang="en-US" sz="1200" b="0" i="0" kern="1200" dirty="0" err="1">
                <a:solidFill>
                  <a:schemeClr val="tx1"/>
                </a:solidFill>
                <a:effectLst/>
                <a:latin typeface="+mn-lt"/>
                <a:ea typeface="+mn-ea"/>
                <a:cs typeface="+mn-cs"/>
              </a:rPr>
              <a:t>datos</a:t>
            </a:r>
            <a:r>
              <a:rPr lang="en-US" sz="1200" b="0" i="0" kern="1200" dirty="0">
                <a:solidFill>
                  <a:schemeClr val="tx1"/>
                </a:solidFill>
                <a:effectLst/>
                <a:latin typeface="+mn-lt"/>
                <a:ea typeface="+mn-ea"/>
                <a:cs typeface="+mn-cs"/>
              </a:rPr>
              <a:t> de </a:t>
            </a:r>
            <a:r>
              <a:rPr lang="en-US" sz="1200" b="0" i="0" kern="1200" dirty="0" err="1">
                <a:solidFill>
                  <a:schemeClr val="tx1"/>
                </a:solidFill>
                <a:effectLst/>
                <a:latin typeface="+mn-lt"/>
                <a:ea typeface="+mn-ea"/>
                <a:cs typeface="+mn-cs"/>
              </a:rPr>
              <a:t>entrenamiento</a:t>
            </a:r>
            <a:r>
              <a:rPr lang="en-US" sz="1200" b="0" i="0" kern="1200" dirty="0">
                <a:solidFill>
                  <a:schemeClr val="tx1"/>
                </a:solidFill>
                <a:effectLst/>
                <a:latin typeface="+mn-lt"/>
                <a:ea typeface="+mn-ea"/>
                <a:cs typeface="+mn-cs"/>
              </a:rPr>
              <a:t> el </a:t>
            </a:r>
            <a:r>
              <a:rPr lang="en-US" sz="1200" b="0" i="0" kern="1200" dirty="0" err="1">
                <a:solidFill>
                  <a:schemeClr val="tx1"/>
                </a:solidFill>
                <a:effectLst/>
                <a:latin typeface="+mn-lt"/>
                <a:ea typeface="+mn-ea"/>
                <a:cs typeface="+mn-cs"/>
              </a:rPr>
              <a:t>espacio</a:t>
            </a:r>
            <a:r>
              <a:rPr lang="en-US" sz="1200" b="0" i="0" kern="1200" dirty="0">
                <a:solidFill>
                  <a:schemeClr val="tx1"/>
                </a:solidFill>
                <a:effectLst/>
                <a:latin typeface="+mn-lt"/>
                <a:ea typeface="+mn-ea"/>
                <a:cs typeface="+mn-cs"/>
              </a:rPr>
              <a:t> kernel. Por </a:t>
            </a:r>
            <a:r>
              <a:rPr lang="en-US" sz="1200" b="0" i="0" kern="1200" dirty="0" err="1">
                <a:solidFill>
                  <a:schemeClr val="tx1"/>
                </a:solidFill>
                <a:effectLst/>
                <a:latin typeface="+mn-lt"/>
                <a:ea typeface="+mn-ea"/>
                <a:cs typeface="+mn-cs"/>
              </a:rPr>
              <a:t>defecto</a:t>
            </a:r>
            <a:r>
              <a:rPr lang="en-US" sz="1200" b="0" i="0" kern="1200" dirty="0">
                <a:solidFill>
                  <a:schemeClr val="tx1"/>
                </a:solidFill>
                <a:effectLst/>
                <a:latin typeface="+mn-lt"/>
                <a:ea typeface="+mn-ea"/>
                <a:cs typeface="+mn-cs"/>
              </a:rPr>
              <a:t> la </a:t>
            </a:r>
            <a:r>
              <a:rPr lang="en-US" sz="1200" b="0" i="0" kern="1200" dirty="0" err="1">
                <a:solidFill>
                  <a:schemeClr val="tx1"/>
                </a:solidFill>
                <a:effectLst/>
                <a:latin typeface="+mn-lt"/>
                <a:ea typeface="+mn-ea"/>
                <a:cs typeface="+mn-cs"/>
              </a:rPr>
              <a:t>función</a:t>
            </a:r>
            <a:r>
              <a:rPr lang="en-US" sz="1200" b="0" i="0" kern="1200" dirty="0">
                <a:solidFill>
                  <a:schemeClr val="tx1"/>
                </a:solidFill>
                <a:effectLst/>
                <a:latin typeface="+mn-lt"/>
                <a:ea typeface="+mn-ea"/>
                <a:cs typeface="+mn-cs"/>
              </a:rPr>
              <a:t> kernel </a:t>
            </a:r>
            <a:r>
              <a:rPr lang="en-US" sz="1200" b="0" i="0" kern="1200" dirty="0" err="1">
                <a:solidFill>
                  <a:schemeClr val="tx1"/>
                </a:solidFill>
                <a:effectLst/>
                <a:latin typeface="+mn-lt"/>
                <a:ea typeface="+mn-ea"/>
                <a:cs typeface="+mn-cs"/>
              </a:rPr>
              <a:t>es</a:t>
            </a:r>
            <a:r>
              <a:rPr lang="en-US" sz="1200" b="0" i="0" kern="1200" dirty="0">
                <a:solidFill>
                  <a:schemeClr val="tx1"/>
                </a:solidFill>
                <a:effectLst/>
                <a:latin typeface="+mn-lt"/>
                <a:ea typeface="+mn-ea"/>
                <a:cs typeface="+mn-cs"/>
              </a:rPr>
              <a:t> el product </a:t>
            </a:r>
            <a:r>
              <a:rPr lang="en-US" sz="1200" b="0" i="0" kern="1200" dirty="0" err="1">
                <a:solidFill>
                  <a:schemeClr val="tx1"/>
                </a:solidFill>
                <a:effectLst/>
                <a:latin typeface="+mn-lt"/>
                <a:ea typeface="+mn-ea"/>
                <a:cs typeface="+mn-cs"/>
              </a:rPr>
              <a:t>escalar</a:t>
            </a:r>
            <a:r>
              <a:rPr lang="en-US" sz="1200" b="0" i="0" kern="1200" dirty="0">
                <a:solidFill>
                  <a:schemeClr val="tx1"/>
                </a:solidFill>
                <a:effectLst/>
                <a:latin typeface="+mn-lt"/>
                <a:ea typeface="+mn-ea"/>
                <a:cs typeface="+mn-cs"/>
              </a:rPr>
              <a:t>. </a:t>
            </a:r>
            <a:r>
              <a:rPr lang="en-US" sz="1200" b="0" i="0" kern="1200" dirty="0" err="1">
                <a:solidFill>
                  <a:schemeClr val="tx1"/>
                </a:solidFill>
                <a:effectLst/>
                <a:latin typeface="+mn-lt"/>
                <a:ea typeface="+mn-ea"/>
                <a:cs typeface="+mn-cs"/>
              </a:rPr>
              <a:t>También</a:t>
            </a:r>
            <a:r>
              <a:rPr lang="en-US" sz="1200" b="0" i="0" kern="1200" dirty="0">
                <a:solidFill>
                  <a:schemeClr val="tx1"/>
                </a:solidFill>
                <a:effectLst/>
                <a:latin typeface="+mn-lt"/>
                <a:ea typeface="+mn-ea"/>
                <a:cs typeface="+mn-cs"/>
              </a:rPr>
              <a:t> </a:t>
            </a:r>
            <a:r>
              <a:rPr lang="en-US" sz="1200" b="0" i="0" kern="1200" dirty="0" err="1">
                <a:solidFill>
                  <a:schemeClr val="tx1"/>
                </a:solidFill>
                <a:effectLst/>
                <a:latin typeface="+mn-lt"/>
                <a:ea typeface="+mn-ea"/>
                <a:cs typeface="+mn-cs"/>
              </a:rPr>
              <a:t>puede</a:t>
            </a:r>
            <a:r>
              <a:rPr lang="en-US" sz="1200" b="0" i="0" kern="1200" dirty="0">
                <a:solidFill>
                  <a:schemeClr val="tx1"/>
                </a:solidFill>
                <a:effectLst/>
                <a:latin typeface="+mn-lt"/>
                <a:ea typeface="+mn-ea"/>
                <a:cs typeface="+mn-cs"/>
              </a:rPr>
              <a:t> </a:t>
            </a:r>
            <a:r>
              <a:rPr lang="en-US" sz="1200" b="0" i="0" kern="1200" dirty="0" err="1">
                <a:solidFill>
                  <a:schemeClr val="tx1"/>
                </a:solidFill>
                <a:effectLst/>
                <a:latin typeface="+mn-lt"/>
                <a:ea typeface="+mn-ea"/>
                <a:cs typeface="+mn-cs"/>
              </a:rPr>
              <a:t>ser</a:t>
            </a:r>
            <a:endParaRPr lang="en-US" sz="1200" b="0" i="0" kern="1200" dirty="0">
              <a:solidFill>
                <a:schemeClr val="tx1"/>
              </a:solidFill>
              <a:effectLst/>
              <a:latin typeface="+mn-lt"/>
              <a:ea typeface="+mn-ea"/>
              <a:cs typeface="+mn-cs"/>
            </a:endParaRPr>
          </a:p>
          <a:p>
            <a:pPr fontAlgn="base"/>
            <a:r>
              <a:rPr lang="es-ES" sz="1200" b="0" i="0" kern="1200" dirty="0">
                <a:solidFill>
                  <a:schemeClr val="tx1"/>
                </a:solidFill>
                <a:effectLst/>
                <a:latin typeface="+mn-lt"/>
                <a:ea typeface="+mn-ea"/>
                <a:cs typeface="+mn-cs"/>
              </a:rPr>
              <a:t>'linear' — Linear </a:t>
            </a:r>
            <a:r>
              <a:rPr lang="es-ES" sz="1200" b="0" i="0" kern="1200" dirty="0" err="1">
                <a:solidFill>
                  <a:schemeClr val="tx1"/>
                </a:solidFill>
                <a:effectLst/>
                <a:latin typeface="+mn-lt"/>
                <a:ea typeface="+mn-ea"/>
                <a:cs typeface="+mn-cs"/>
              </a:rPr>
              <a:t>kernel</a:t>
            </a:r>
            <a:r>
              <a:rPr lang="es-ES" sz="1200" b="0" i="0" kern="1200" dirty="0">
                <a:solidFill>
                  <a:schemeClr val="tx1"/>
                </a:solidFill>
                <a:effectLst/>
                <a:latin typeface="+mn-lt"/>
                <a:ea typeface="+mn-ea"/>
                <a:cs typeface="+mn-cs"/>
              </a:rPr>
              <a:t>, </a:t>
            </a:r>
            <a:r>
              <a:rPr lang="es-ES" sz="1200" b="0" i="0" kern="1200" dirty="0" err="1">
                <a:solidFill>
                  <a:schemeClr val="tx1"/>
                </a:solidFill>
                <a:effectLst/>
                <a:latin typeface="+mn-lt"/>
                <a:ea typeface="+mn-ea"/>
                <a:cs typeface="+mn-cs"/>
              </a:rPr>
              <a:t>meaning</a:t>
            </a:r>
            <a:r>
              <a:rPr lang="es-ES" sz="1200" b="0" i="0" kern="1200" dirty="0">
                <a:solidFill>
                  <a:schemeClr val="tx1"/>
                </a:solidFill>
                <a:effectLst/>
                <a:latin typeface="+mn-lt"/>
                <a:ea typeface="+mn-ea"/>
                <a:cs typeface="+mn-cs"/>
              </a:rPr>
              <a:t> </a:t>
            </a:r>
            <a:r>
              <a:rPr lang="es-ES" sz="1200" b="0" i="0" kern="1200" dirty="0" err="1">
                <a:solidFill>
                  <a:schemeClr val="tx1"/>
                </a:solidFill>
                <a:effectLst/>
                <a:latin typeface="+mn-lt"/>
                <a:ea typeface="+mn-ea"/>
                <a:cs typeface="+mn-cs"/>
              </a:rPr>
              <a:t>dot</a:t>
            </a:r>
            <a:r>
              <a:rPr lang="es-ES" sz="1200" b="0" i="0" kern="1200" dirty="0">
                <a:solidFill>
                  <a:schemeClr val="tx1"/>
                </a:solidFill>
                <a:effectLst/>
                <a:latin typeface="+mn-lt"/>
                <a:ea typeface="+mn-ea"/>
                <a:cs typeface="+mn-cs"/>
              </a:rPr>
              <a:t> </a:t>
            </a:r>
            <a:r>
              <a:rPr lang="es-ES" sz="1200" b="0" i="0" kern="1200" dirty="0" err="1">
                <a:solidFill>
                  <a:schemeClr val="tx1"/>
                </a:solidFill>
                <a:effectLst/>
                <a:latin typeface="+mn-lt"/>
                <a:ea typeface="+mn-ea"/>
                <a:cs typeface="+mn-cs"/>
              </a:rPr>
              <a:t>product</a:t>
            </a:r>
            <a:r>
              <a:rPr lang="es-ES" sz="1200" b="0" i="0" kern="1200" dirty="0">
                <a:solidFill>
                  <a:schemeClr val="tx1"/>
                </a:solidFill>
                <a:effectLst/>
                <a:latin typeface="+mn-lt"/>
                <a:ea typeface="+mn-ea"/>
                <a:cs typeface="+mn-cs"/>
              </a:rPr>
              <a:t>.</a:t>
            </a:r>
          </a:p>
          <a:p>
            <a:pPr fontAlgn="base"/>
            <a:r>
              <a:rPr lang="es-ES" sz="1200" b="0" i="0" kern="1200" dirty="0">
                <a:solidFill>
                  <a:schemeClr val="tx1"/>
                </a:solidFill>
                <a:effectLst/>
                <a:latin typeface="+mn-lt"/>
                <a:ea typeface="+mn-ea"/>
                <a:cs typeface="+mn-cs"/>
              </a:rPr>
              <a:t>'</a:t>
            </a:r>
            <a:r>
              <a:rPr lang="es-ES" sz="1200" b="0" i="0" kern="1200" dirty="0" err="1">
                <a:solidFill>
                  <a:schemeClr val="tx1"/>
                </a:solidFill>
                <a:effectLst/>
                <a:latin typeface="+mn-lt"/>
                <a:ea typeface="+mn-ea"/>
                <a:cs typeface="+mn-cs"/>
              </a:rPr>
              <a:t>quadratic</a:t>
            </a:r>
            <a:r>
              <a:rPr lang="es-ES" sz="1200" b="0" i="0" kern="1200" dirty="0">
                <a:solidFill>
                  <a:schemeClr val="tx1"/>
                </a:solidFill>
                <a:effectLst/>
                <a:latin typeface="+mn-lt"/>
                <a:ea typeface="+mn-ea"/>
                <a:cs typeface="+mn-cs"/>
              </a:rPr>
              <a:t>' — </a:t>
            </a:r>
            <a:r>
              <a:rPr lang="es-ES" sz="1200" b="0" i="0" kern="1200" dirty="0" err="1">
                <a:solidFill>
                  <a:schemeClr val="tx1"/>
                </a:solidFill>
                <a:effectLst/>
                <a:latin typeface="+mn-lt"/>
                <a:ea typeface="+mn-ea"/>
                <a:cs typeface="+mn-cs"/>
              </a:rPr>
              <a:t>Quadratic</a:t>
            </a:r>
            <a:r>
              <a:rPr lang="es-ES" sz="1200" b="0" i="0" kern="1200" dirty="0">
                <a:solidFill>
                  <a:schemeClr val="tx1"/>
                </a:solidFill>
                <a:effectLst/>
                <a:latin typeface="+mn-lt"/>
                <a:ea typeface="+mn-ea"/>
                <a:cs typeface="+mn-cs"/>
              </a:rPr>
              <a:t> </a:t>
            </a:r>
            <a:r>
              <a:rPr lang="es-ES" sz="1200" b="0" i="0" kern="1200" dirty="0" err="1">
                <a:solidFill>
                  <a:schemeClr val="tx1"/>
                </a:solidFill>
                <a:effectLst/>
                <a:latin typeface="+mn-lt"/>
                <a:ea typeface="+mn-ea"/>
                <a:cs typeface="+mn-cs"/>
              </a:rPr>
              <a:t>kernel</a:t>
            </a:r>
            <a:r>
              <a:rPr lang="es-ES" sz="1200" b="0" i="0" kern="1200" dirty="0">
                <a:solidFill>
                  <a:schemeClr val="tx1"/>
                </a:solidFill>
                <a:effectLst/>
                <a:latin typeface="+mn-lt"/>
                <a:ea typeface="+mn-ea"/>
                <a:cs typeface="+mn-cs"/>
              </a:rPr>
              <a:t>.</a:t>
            </a:r>
          </a:p>
          <a:p>
            <a:pPr fontAlgn="base"/>
            <a:r>
              <a:rPr lang="es-ES" sz="1200" b="0" i="0" kern="1200" dirty="0">
                <a:solidFill>
                  <a:schemeClr val="tx1"/>
                </a:solidFill>
                <a:effectLst/>
                <a:latin typeface="+mn-lt"/>
                <a:ea typeface="+mn-ea"/>
                <a:cs typeface="+mn-cs"/>
              </a:rPr>
              <a:t>'</a:t>
            </a:r>
            <a:r>
              <a:rPr lang="es-ES" sz="1200" b="0" i="0" kern="1200" dirty="0" err="1">
                <a:solidFill>
                  <a:schemeClr val="tx1"/>
                </a:solidFill>
                <a:effectLst/>
                <a:latin typeface="+mn-lt"/>
                <a:ea typeface="+mn-ea"/>
                <a:cs typeface="+mn-cs"/>
              </a:rPr>
              <a:t>polynomial</a:t>
            </a:r>
            <a:r>
              <a:rPr lang="es-ES" sz="1200" b="0" i="0" kern="1200" dirty="0">
                <a:solidFill>
                  <a:schemeClr val="tx1"/>
                </a:solidFill>
                <a:effectLst/>
                <a:latin typeface="+mn-lt"/>
                <a:ea typeface="+mn-ea"/>
                <a:cs typeface="+mn-cs"/>
              </a:rPr>
              <a:t>' — </a:t>
            </a:r>
            <a:r>
              <a:rPr lang="es-ES" sz="1200" b="0" i="0" kern="1200" dirty="0" err="1">
                <a:solidFill>
                  <a:schemeClr val="tx1"/>
                </a:solidFill>
                <a:effectLst/>
                <a:latin typeface="+mn-lt"/>
                <a:ea typeface="+mn-ea"/>
                <a:cs typeface="+mn-cs"/>
              </a:rPr>
              <a:t>Polynomial</a:t>
            </a:r>
            <a:r>
              <a:rPr lang="es-ES" sz="1200" b="0" i="0" kern="1200" dirty="0">
                <a:solidFill>
                  <a:schemeClr val="tx1"/>
                </a:solidFill>
                <a:effectLst/>
                <a:latin typeface="+mn-lt"/>
                <a:ea typeface="+mn-ea"/>
                <a:cs typeface="+mn-cs"/>
              </a:rPr>
              <a:t> </a:t>
            </a:r>
            <a:r>
              <a:rPr lang="es-ES" sz="1200" b="0" i="0" kern="1200" dirty="0" err="1">
                <a:solidFill>
                  <a:schemeClr val="tx1"/>
                </a:solidFill>
                <a:effectLst/>
                <a:latin typeface="+mn-lt"/>
                <a:ea typeface="+mn-ea"/>
                <a:cs typeface="+mn-cs"/>
              </a:rPr>
              <a:t>kernel</a:t>
            </a:r>
            <a:r>
              <a:rPr lang="es-ES" sz="1200" b="0" i="0" kern="1200" dirty="0">
                <a:solidFill>
                  <a:schemeClr val="tx1"/>
                </a:solidFill>
                <a:effectLst/>
                <a:latin typeface="+mn-lt"/>
                <a:ea typeface="+mn-ea"/>
                <a:cs typeface="+mn-cs"/>
              </a:rPr>
              <a:t> (default </a:t>
            </a:r>
            <a:r>
              <a:rPr lang="es-ES" sz="1200" b="0" i="0" kern="1200" dirty="0" err="1">
                <a:solidFill>
                  <a:schemeClr val="tx1"/>
                </a:solidFill>
                <a:effectLst/>
                <a:latin typeface="+mn-lt"/>
                <a:ea typeface="+mn-ea"/>
                <a:cs typeface="+mn-cs"/>
              </a:rPr>
              <a:t>order</a:t>
            </a:r>
            <a:r>
              <a:rPr lang="es-ES" sz="1200" b="0" i="0" kern="1200" dirty="0">
                <a:solidFill>
                  <a:schemeClr val="tx1"/>
                </a:solidFill>
                <a:effectLst/>
                <a:latin typeface="+mn-lt"/>
                <a:ea typeface="+mn-ea"/>
                <a:cs typeface="+mn-cs"/>
              </a:rPr>
              <a:t> 3). </a:t>
            </a:r>
            <a:r>
              <a:rPr lang="es-ES" sz="1200" b="0" i="0" kern="1200" dirty="0" err="1">
                <a:solidFill>
                  <a:schemeClr val="tx1"/>
                </a:solidFill>
                <a:effectLst/>
                <a:latin typeface="+mn-lt"/>
                <a:ea typeface="+mn-ea"/>
                <a:cs typeface="+mn-cs"/>
              </a:rPr>
              <a:t>Specify</a:t>
            </a:r>
            <a:r>
              <a:rPr lang="es-ES" sz="1200" b="0" i="0" kern="1200" dirty="0">
                <a:solidFill>
                  <a:schemeClr val="tx1"/>
                </a:solidFill>
                <a:effectLst/>
                <a:latin typeface="+mn-lt"/>
                <a:ea typeface="+mn-ea"/>
                <a:cs typeface="+mn-cs"/>
              </a:rPr>
              <a:t> </a:t>
            </a:r>
            <a:r>
              <a:rPr lang="es-ES" sz="1200" b="0" i="0" kern="1200" dirty="0" err="1">
                <a:solidFill>
                  <a:schemeClr val="tx1"/>
                </a:solidFill>
                <a:effectLst/>
                <a:latin typeface="+mn-lt"/>
                <a:ea typeface="+mn-ea"/>
                <a:cs typeface="+mn-cs"/>
              </a:rPr>
              <a:t>another</a:t>
            </a:r>
            <a:r>
              <a:rPr lang="es-ES" sz="1200" b="0" i="0" kern="1200" dirty="0">
                <a:solidFill>
                  <a:schemeClr val="tx1"/>
                </a:solidFill>
                <a:effectLst/>
                <a:latin typeface="+mn-lt"/>
                <a:ea typeface="+mn-ea"/>
                <a:cs typeface="+mn-cs"/>
              </a:rPr>
              <a:t> </a:t>
            </a:r>
            <a:r>
              <a:rPr lang="es-ES" sz="1200" b="0" i="0" kern="1200" dirty="0" err="1">
                <a:solidFill>
                  <a:schemeClr val="tx1"/>
                </a:solidFill>
                <a:effectLst/>
                <a:latin typeface="+mn-lt"/>
                <a:ea typeface="+mn-ea"/>
                <a:cs typeface="+mn-cs"/>
              </a:rPr>
              <a:t>order</a:t>
            </a:r>
            <a:r>
              <a:rPr lang="es-ES" sz="1200" b="0" i="0" kern="1200" dirty="0">
                <a:solidFill>
                  <a:schemeClr val="tx1"/>
                </a:solidFill>
                <a:effectLst/>
                <a:latin typeface="+mn-lt"/>
                <a:ea typeface="+mn-ea"/>
                <a:cs typeface="+mn-cs"/>
              </a:rPr>
              <a:t> </a:t>
            </a:r>
            <a:r>
              <a:rPr lang="es-ES" sz="1200" b="0" i="0" kern="1200" dirty="0" err="1">
                <a:solidFill>
                  <a:schemeClr val="tx1"/>
                </a:solidFill>
                <a:effectLst/>
                <a:latin typeface="+mn-lt"/>
                <a:ea typeface="+mn-ea"/>
                <a:cs typeface="+mn-cs"/>
              </a:rPr>
              <a:t>with</a:t>
            </a:r>
            <a:r>
              <a:rPr lang="es-ES" sz="1200" b="0" i="0" kern="1200" dirty="0">
                <a:solidFill>
                  <a:schemeClr val="tx1"/>
                </a:solidFill>
                <a:effectLst/>
                <a:latin typeface="+mn-lt"/>
                <a:ea typeface="+mn-ea"/>
                <a:cs typeface="+mn-cs"/>
              </a:rPr>
              <a:t> </a:t>
            </a:r>
            <a:r>
              <a:rPr lang="es-ES" sz="1200" b="0" i="0" kern="1200" dirty="0" err="1">
                <a:solidFill>
                  <a:schemeClr val="tx1"/>
                </a:solidFill>
                <a:effectLst/>
                <a:latin typeface="+mn-lt"/>
                <a:ea typeface="+mn-ea"/>
                <a:cs typeface="+mn-cs"/>
              </a:rPr>
              <a:t>the</a:t>
            </a:r>
            <a:r>
              <a:rPr lang="es-ES" sz="1200" b="0" i="0" kern="1200" dirty="0">
                <a:solidFill>
                  <a:schemeClr val="tx1"/>
                </a:solidFill>
                <a:effectLst/>
                <a:latin typeface="+mn-lt"/>
                <a:ea typeface="+mn-ea"/>
                <a:cs typeface="+mn-cs"/>
              </a:rPr>
              <a:t> </a:t>
            </a:r>
            <a:r>
              <a:rPr lang="es-ES" sz="1200" b="0" i="0" kern="1200" dirty="0" err="1">
                <a:solidFill>
                  <a:schemeClr val="tx1"/>
                </a:solidFill>
                <a:effectLst/>
                <a:latin typeface="+mn-lt"/>
                <a:ea typeface="+mn-ea"/>
                <a:cs typeface="+mn-cs"/>
              </a:rPr>
              <a:t>polyorder</a:t>
            </a:r>
            <a:r>
              <a:rPr lang="es-ES" sz="1200" b="0" i="0" kern="1200" dirty="0">
                <a:solidFill>
                  <a:schemeClr val="tx1"/>
                </a:solidFill>
                <a:effectLst/>
                <a:latin typeface="+mn-lt"/>
                <a:ea typeface="+mn-ea"/>
                <a:cs typeface="+mn-cs"/>
              </a:rPr>
              <a:t> </a:t>
            </a:r>
            <a:r>
              <a:rPr lang="es-ES" sz="1200" b="0" i="0" kern="1200" dirty="0" err="1">
                <a:solidFill>
                  <a:schemeClr val="tx1"/>
                </a:solidFill>
                <a:effectLst/>
                <a:latin typeface="+mn-lt"/>
                <a:ea typeface="+mn-ea"/>
                <a:cs typeface="+mn-cs"/>
              </a:rPr>
              <a:t>name-value</a:t>
            </a:r>
            <a:r>
              <a:rPr lang="es-ES" sz="1200" b="0" i="0" kern="1200" dirty="0">
                <a:solidFill>
                  <a:schemeClr val="tx1"/>
                </a:solidFill>
                <a:effectLst/>
                <a:latin typeface="+mn-lt"/>
                <a:ea typeface="+mn-ea"/>
                <a:cs typeface="+mn-cs"/>
              </a:rPr>
              <a:t> </a:t>
            </a:r>
            <a:r>
              <a:rPr lang="es-ES" sz="1200" b="0" i="0" kern="1200" dirty="0" err="1">
                <a:solidFill>
                  <a:schemeClr val="tx1"/>
                </a:solidFill>
                <a:effectLst/>
                <a:latin typeface="+mn-lt"/>
                <a:ea typeface="+mn-ea"/>
                <a:cs typeface="+mn-cs"/>
              </a:rPr>
              <a:t>pair</a:t>
            </a:r>
            <a:r>
              <a:rPr lang="es-ES" sz="1200" b="0" i="0" kern="1200" dirty="0">
                <a:solidFill>
                  <a:schemeClr val="tx1"/>
                </a:solidFill>
                <a:effectLst/>
                <a:latin typeface="+mn-lt"/>
                <a:ea typeface="+mn-ea"/>
                <a:cs typeface="+mn-cs"/>
              </a:rPr>
              <a:t>.</a:t>
            </a:r>
          </a:p>
          <a:p>
            <a:pPr fontAlgn="base"/>
            <a:r>
              <a:rPr lang="es-ES" sz="1200" b="0" i="0" kern="1200" dirty="0">
                <a:solidFill>
                  <a:schemeClr val="tx1"/>
                </a:solidFill>
                <a:effectLst/>
                <a:latin typeface="+mn-lt"/>
                <a:ea typeface="+mn-ea"/>
                <a:cs typeface="+mn-cs"/>
              </a:rPr>
              <a:t>'</a:t>
            </a:r>
            <a:r>
              <a:rPr lang="es-ES" sz="1200" b="0" i="0" kern="1200" dirty="0" err="1">
                <a:solidFill>
                  <a:schemeClr val="tx1"/>
                </a:solidFill>
                <a:effectLst/>
                <a:latin typeface="+mn-lt"/>
                <a:ea typeface="+mn-ea"/>
                <a:cs typeface="+mn-cs"/>
              </a:rPr>
              <a:t>rbf</a:t>
            </a:r>
            <a:r>
              <a:rPr lang="es-ES" sz="1200" b="0" i="0" kern="1200" dirty="0">
                <a:solidFill>
                  <a:schemeClr val="tx1"/>
                </a:solidFill>
                <a:effectLst/>
                <a:latin typeface="+mn-lt"/>
                <a:ea typeface="+mn-ea"/>
                <a:cs typeface="+mn-cs"/>
              </a:rPr>
              <a:t>' — Gaussian Radial </a:t>
            </a:r>
            <a:r>
              <a:rPr lang="es-ES" sz="1200" b="0" i="0" kern="1200" dirty="0" err="1">
                <a:solidFill>
                  <a:schemeClr val="tx1"/>
                </a:solidFill>
                <a:effectLst/>
                <a:latin typeface="+mn-lt"/>
                <a:ea typeface="+mn-ea"/>
                <a:cs typeface="+mn-cs"/>
              </a:rPr>
              <a:t>Basis</a:t>
            </a:r>
            <a:r>
              <a:rPr lang="es-ES" sz="1200" b="0" i="0" kern="1200" dirty="0">
                <a:solidFill>
                  <a:schemeClr val="tx1"/>
                </a:solidFill>
                <a:effectLst/>
                <a:latin typeface="+mn-lt"/>
                <a:ea typeface="+mn-ea"/>
                <a:cs typeface="+mn-cs"/>
              </a:rPr>
              <a:t> </a:t>
            </a:r>
            <a:r>
              <a:rPr lang="es-ES" sz="1200" b="0" i="0" kern="1200" dirty="0" err="1">
                <a:solidFill>
                  <a:schemeClr val="tx1"/>
                </a:solidFill>
                <a:effectLst/>
                <a:latin typeface="+mn-lt"/>
                <a:ea typeface="+mn-ea"/>
                <a:cs typeface="+mn-cs"/>
              </a:rPr>
              <a:t>Function</a:t>
            </a:r>
            <a:r>
              <a:rPr lang="es-ES" sz="1200" b="0" i="0" kern="1200" dirty="0">
                <a:solidFill>
                  <a:schemeClr val="tx1"/>
                </a:solidFill>
                <a:effectLst/>
                <a:latin typeface="+mn-lt"/>
                <a:ea typeface="+mn-ea"/>
                <a:cs typeface="+mn-cs"/>
              </a:rPr>
              <a:t> </a:t>
            </a:r>
            <a:r>
              <a:rPr lang="es-ES" sz="1200" b="0" i="0" kern="1200" dirty="0" err="1">
                <a:solidFill>
                  <a:schemeClr val="tx1"/>
                </a:solidFill>
                <a:effectLst/>
                <a:latin typeface="+mn-lt"/>
                <a:ea typeface="+mn-ea"/>
                <a:cs typeface="+mn-cs"/>
              </a:rPr>
              <a:t>kernel</a:t>
            </a:r>
            <a:r>
              <a:rPr lang="es-ES" sz="1200" b="0" i="0" kern="1200" dirty="0">
                <a:solidFill>
                  <a:schemeClr val="tx1"/>
                </a:solidFill>
                <a:effectLst/>
                <a:latin typeface="+mn-lt"/>
                <a:ea typeface="+mn-ea"/>
                <a:cs typeface="+mn-cs"/>
              </a:rPr>
              <a:t> </a:t>
            </a:r>
            <a:r>
              <a:rPr lang="es-ES" sz="1200" b="0" i="0" kern="1200" dirty="0" err="1">
                <a:solidFill>
                  <a:schemeClr val="tx1"/>
                </a:solidFill>
                <a:effectLst/>
                <a:latin typeface="+mn-lt"/>
                <a:ea typeface="+mn-ea"/>
                <a:cs typeface="+mn-cs"/>
              </a:rPr>
              <a:t>with</a:t>
            </a:r>
            <a:r>
              <a:rPr lang="es-ES" sz="1200" b="0" i="0" kern="1200" dirty="0">
                <a:solidFill>
                  <a:schemeClr val="tx1"/>
                </a:solidFill>
                <a:effectLst/>
                <a:latin typeface="+mn-lt"/>
                <a:ea typeface="+mn-ea"/>
                <a:cs typeface="+mn-cs"/>
              </a:rPr>
              <a:t> a default </a:t>
            </a:r>
            <a:r>
              <a:rPr lang="es-ES" sz="1200" b="0" i="0" kern="1200" dirty="0" err="1">
                <a:solidFill>
                  <a:schemeClr val="tx1"/>
                </a:solidFill>
                <a:effectLst/>
                <a:latin typeface="+mn-lt"/>
                <a:ea typeface="+mn-ea"/>
                <a:cs typeface="+mn-cs"/>
              </a:rPr>
              <a:t>scaling</a:t>
            </a:r>
            <a:r>
              <a:rPr lang="es-ES" sz="1200" b="0" i="0" kern="1200" dirty="0">
                <a:solidFill>
                  <a:schemeClr val="tx1"/>
                </a:solidFill>
                <a:effectLst/>
                <a:latin typeface="+mn-lt"/>
                <a:ea typeface="+mn-ea"/>
                <a:cs typeface="+mn-cs"/>
              </a:rPr>
              <a:t> factor, sigma, </a:t>
            </a:r>
            <a:r>
              <a:rPr lang="es-ES" sz="1200" b="0" i="0" kern="1200" dirty="0" err="1">
                <a:solidFill>
                  <a:schemeClr val="tx1"/>
                </a:solidFill>
                <a:effectLst/>
                <a:latin typeface="+mn-lt"/>
                <a:ea typeface="+mn-ea"/>
                <a:cs typeface="+mn-cs"/>
              </a:rPr>
              <a:t>of</a:t>
            </a:r>
            <a:r>
              <a:rPr lang="es-ES" sz="1200" b="0" i="0" kern="1200" dirty="0">
                <a:solidFill>
                  <a:schemeClr val="tx1"/>
                </a:solidFill>
                <a:effectLst/>
                <a:latin typeface="+mn-lt"/>
                <a:ea typeface="+mn-ea"/>
                <a:cs typeface="+mn-cs"/>
              </a:rPr>
              <a:t> 1. </a:t>
            </a:r>
          </a:p>
          <a:p>
            <a:pPr fontAlgn="base"/>
            <a:r>
              <a:rPr lang="es-ES" sz="1200" b="0" i="0" kern="1200" dirty="0">
                <a:solidFill>
                  <a:schemeClr val="tx1"/>
                </a:solidFill>
                <a:effectLst/>
                <a:latin typeface="+mn-lt"/>
                <a:ea typeface="+mn-ea"/>
                <a:cs typeface="+mn-cs"/>
              </a:rPr>
              <a:t>'</a:t>
            </a:r>
            <a:r>
              <a:rPr lang="es-ES" sz="1200" b="0" i="0" kern="1200" dirty="0" err="1">
                <a:solidFill>
                  <a:schemeClr val="tx1"/>
                </a:solidFill>
                <a:effectLst/>
                <a:latin typeface="+mn-lt"/>
                <a:ea typeface="+mn-ea"/>
                <a:cs typeface="+mn-cs"/>
              </a:rPr>
              <a:t>mlp</a:t>
            </a:r>
            <a:r>
              <a:rPr lang="es-ES" sz="1200" b="0" i="0" kern="1200" dirty="0">
                <a:solidFill>
                  <a:schemeClr val="tx1"/>
                </a:solidFill>
                <a:effectLst/>
                <a:latin typeface="+mn-lt"/>
                <a:ea typeface="+mn-ea"/>
                <a:cs typeface="+mn-cs"/>
              </a:rPr>
              <a:t>' — </a:t>
            </a:r>
            <a:r>
              <a:rPr lang="es-ES" sz="1200" b="0" i="0" kern="1200" dirty="0" err="1">
                <a:solidFill>
                  <a:schemeClr val="tx1"/>
                </a:solidFill>
                <a:effectLst/>
                <a:latin typeface="+mn-lt"/>
                <a:ea typeface="+mn-ea"/>
                <a:cs typeface="+mn-cs"/>
              </a:rPr>
              <a:t>Multilayer</a:t>
            </a:r>
            <a:r>
              <a:rPr lang="es-ES" sz="1200" b="0" i="0" kern="1200" dirty="0">
                <a:solidFill>
                  <a:schemeClr val="tx1"/>
                </a:solidFill>
                <a:effectLst/>
                <a:latin typeface="+mn-lt"/>
                <a:ea typeface="+mn-ea"/>
                <a:cs typeface="+mn-cs"/>
              </a:rPr>
              <a:t> </a:t>
            </a:r>
            <a:r>
              <a:rPr lang="es-ES" sz="1200" b="0" i="0" kern="1200" dirty="0" err="1">
                <a:solidFill>
                  <a:schemeClr val="tx1"/>
                </a:solidFill>
                <a:effectLst/>
                <a:latin typeface="+mn-lt"/>
                <a:ea typeface="+mn-ea"/>
                <a:cs typeface="+mn-cs"/>
              </a:rPr>
              <a:t>Perceptron</a:t>
            </a:r>
            <a:r>
              <a:rPr lang="es-ES" sz="1200" b="0" i="0" kern="1200" dirty="0">
                <a:solidFill>
                  <a:schemeClr val="tx1"/>
                </a:solidFill>
                <a:effectLst/>
                <a:latin typeface="+mn-lt"/>
                <a:ea typeface="+mn-ea"/>
                <a:cs typeface="+mn-cs"/>
              </a:rPr>
              <a:t> </a:t>
            </a:r>
            <a:r>
              <a:rPr lang="es-ES" sz="1200" b="0" i="0" kern="1200" dirty="0" err="1">
                <a:solidFill>
                  <a:schemeClr val="tx1"/>
                </a:solidFill>
                <a:effectLst/>
                <a:latin typeface="+mn-lt"/>
                <a:ea typeface="+mn-ea"/>
                <a:cs typeface="+mn-cs"/>
              </a:rPr>
              <a:t>kernel</a:t>
            </a:r>
            <a:r>
              <a:rPr lang="es-ES" sz="1200" b="0" i="0" kern="1200" dirty="0">
                <a:solidFill>
                  <a:schemeClr val="tx1"/>
                </a:solidFill>
                <a:effectLst/>
                <a:latin typeface="+mn-lt"/>
                <a:ea typeface="+mn-ea"/>
                <a:cs typeface="+mn-cs"/>
              </a:rPr>
              <a:t> </a:t>
            </a:r>
            <a:r>
              <a:rPr lang="es-ES" sz="1200" b="0" i="0" kern="1200" dirty="0" err="1">
                <a:solidFill>
                  <a:schemeClr val="tx1"/>
                </a:solidFill>
                <a:effectLst/>
                <a:latin typeface="+mn-lt"/>
                <a:ea typeface="+mn-ea"/>
                <a:cs typeface="+mn-cs"/>
              </a:rPr>
              <a:t>with</a:t>
            </a:r>
            <a:r>
              <a:rPr lang="es-ES" sz="1200" b="0" i="0" kern="1200" dirty="0">
                <a:solidFill>
                  <a:schemeClr val="tx1"/>
                </a:solidFill>
                <a:effectLst/>
                <a:latin typeface="+mn-lt"/>
                <a:ea typeface="+mn-ea"/>
                <a:cs typeface="+mn-cs"/>
              </a:rPr>
              <a:t> default </a:t>
            </a:r>
            <a:r>
              <a:rPr lang="es-ES" sz="1200" b="0" i="0" kern="1200" dirty="0" err="1">
                <a:solidFill>
                  <a:schemeClr val="tx1"/>
                </a:solidFill>
                <a:effectLst/>
                <a:latin typeface="+mn-lt"/>
                <a:ea typeface="+mn-ea"/>
                <a:cs typeface="+mn-cs"/>
              </a:rPr>
              <a:t>scale</a:t>
            </a:r>
            <a:r>
              <a:rPr lang="es-ES" sz="1200" b="0" i="0" kern="1200" dirty="0">
                <a:solidFill>
                  <a:schemeClr val="tx1"/>
                </a:solidFill>
                <a:effectLst/>
                <a:latin typeface="+mn-lt"/>
                <a:ea typeface="+mn-ea"/>
                <a:cs typeface="+mn-cs"/>
              </a:rPr>
              <a:t> [1 –1].</a:t>
            </a:r>
          </a:p>
          <a:p>
            <a:pPr fontAlgn="base"/>
            <a:endParaRPr lang="es-ES" sz="1200" b="0" i="0" kern="1200" dirty="0">
              <a:solidFill>
                <a:schemeClr val="tx1"/>
              </a:solidFill>
              <a:effectLst/>
              <a:latin typeface="+mn-lt"/>
              <a:ea typeface="+mn-ea"/>
              <a:cs typeface="+mn-cs"/>
            </a:endParaRPr>
          </a:p>
          <a:p>
            <a:endParaRPr lang="es-ES" dirty="0"/>
          </a:p>
        </p:txBody>
      </p:sp>
      <p:sp>
        <p:nvSpPr>
          <p:cNvPr id="4" name="Marcador de número de diapositiva 3"/>
          <p:cNvSpPr>
            <a:spLocks noGrp="1"/>
          </p:cNvSpPr>
          <p:nvPr>
            <p:ph type="sldNum" sz="quarter" idx="10"/>
          </p:nvPr>
        </p:nvSpPr>
        <p:spPr/>
        <p:txBody>
          <a:bodyPr/>
          <a:lstStyle/>
          <a:p>
            <a:fld id="{6DDABA84-788C-4947-8020-0A73A5000E08}" type="slidenum">
              <a:rPr lang="es-ES" smtClean="0"/>
              <a:t>66</a:t>
            </a:fld>
            <a:endParaRPr lang="es-ES"/>
          </a:p>
        </p:txBody>
      </p:sp>
    </p:spTree>
    <p:extLst>
      <p:ext uri="{BB962C8B-B14F-4D97-AF65-F5344CB8AC3E}">
        <p14:creationId xmlns:p14="http://schemas.microsoft.com/office/powerpoint/2010/main" val="1924316557"/>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S" dirty="0"/>
              <a:t>El teorema de Mercer establece las condiciones para que un núcleo k(</a:t>
            </a:r>
            <a:r>
              <a:rPr lang="es-ES" dirty="0" err="1"/>
              <a:t>x,x</a:t>
            </a:r>
            <a:r>
              <a:rPr lang="es-ES" dirty="0"/>
              <a:t>´) pueda ser expresado como una serie de productos de funciones </a:t>
            </a:r>
          </a:p>
          <a:p>
            <a:r>
              <a:rPr lang="es-ES" dirty="0"/>
              <a:t>k(</a:t>
            </a:r>
            <a:r>
              <a:rPr lang="es-ES" dirty="0" err="1"/>
              <a:t>x,x</a:t>
            </a:r>
            <a:r>
              <a:rPr lang="es-ES" dirty="0"/>
              <a:t>´)=sum(</a:t>
            </a:r>
            <a:r>
              <a:rPr lang="es-ES" dirty="0" err="1"/>
              <a:t>ai</a:t>
            </a:r>
            <a:r>
              <a:rPr lang="es-ES" dirty="0"/>
              <a:t>*fi(x)*fi(x’) ) , </a:t>
            </a:r>
            <a:r>
              <a:rPr lang="es-ES" dirty="0" err="1"/>
              <a:t>ai</a:t>
            </a:r>
            <a:r>
              <a:rPr lang="es-ES" dirty="0"/>
              <a:t>&gt;0</a:t>
            </a:r>
          </a:p>
        </p:txBody>
      </p:sp>
      <p:sp>
        <p:nvSpPr>
          <p:cNvPr id="4" name="Marcador de número de diapositiva 3"/>
          <p:cNvSpPr>
            <a:spLocks noGrp="1"/>
          </p:cNvSpPr>
          <p:nvPr>
            <p:ph type="sldNum" sz="quarter" idx="5"/>
          </p:nvPr>
        </p:nvSpPr>
        <p:spPr/>
        <p:txBody>
          <a:bodyPr/>
          <a:lstStyle/>
          <a:p>
            <a:fld id="{6DDABA84-788C-4947-8020-0A73A5000E08}" type="slidenum">
              <a:rPr lang="es-ES" smtClean="0"/>
              <a:t>67</a:t>
            </a:fld>
            <a:endParaRPr lang="es-ES"/>
          </a:p>
        </p:txBody>
      </p:sp>
    </p:spTree>
    <p:extLst>
      <p:ext uri="{BB962C8B-B14F-4D97-AF65-F5344CB8AC3E}">
        <p14:creationId xmlns:p14="http://schemas.microsoft.com/office/powerpoint/2010/main" val="361727552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ES" noProof="0" dirty="0"/>
              <a:t>Predicción de los supervivientes del </a:t>
            </a:r>
            <a:r>
              <a:rPr lang="es-ES" noProof="0" dirty="0" err="1"/>
              <a:t>Titanic</a:t>
            </a:r>
            <a:r>
              <a:rPr lang="es-ES" noProof="0" dirty="0"/>
              <a:t> con las variables </a:t>
            </a:r>
            <a:r>
              <a:rPr lang="es-ES" b="1" noProof="0" dirty="0"/>
              <a:t>clase y edad</a:t>
            </a:r>
          </a:p>
          <a:p>
            <a:pPr marL="0" marR="0" lvl="0" indent="0" algn="l" defTabSz="914400" rtl="0" eaLnBrk="1" fontAlgn="auto" latinLnBrk="0" hangingPunct="1">
              <a:lnSpc>
                <a:spcPct val="100000"/>
              </a:lnSpc>
              <a:spcBef>
                <a:spcPts val="0"/>
              </a:spcBef>
              <a:spcAft>
                <a:spcPts val="0"/>
              </a:spcAft>
              <a:buClrTx/>
              <a:buSzTx/>
              <a:buFontTx/>
              <a:buNone/>
              <a:tabLst/>
              <a:defRPr/>
            </a:pPr>
            <a:r>
              <a:rPr lang="es-ES" noProof="0" dirty="0"/>
              <a:t>Izquierda: partición del plano clase-edad. Supervivientes (círculos) y Muertos (cruces Negras )</a:t>
            </a:r>
          </a:p>
          <a:p>
            <a:pPr marL="0" marR="0" lvl="0" indent="0" algn="l" defTabSz="914400" rtl="0" eaLnBrk="1" fontAlgn="auto" latinLnBrk="0" hangingPunct="1">
              <a:lnSpc>
                <a:spcPct val="100000"/>
              </a:lnSpc>
              <a:spcBef>
                <a:spcPts val="0"/>
              </a:spcBef>
              <a:spcAft>
                <a:spcPts val="0"/>
              </a:spcAft>
              <a:buClrTx/>
              <a:buSzTx/>
              <a:buFontTx/>
              <a:buNone/>
              <a:tabLst/>
              <a:defRPr/>
            </a:pPr>
            <a:r>
              <a:rPr lang="es-ES" noProof="0" dirty="0"/>
              <a:t>Derecha: árbol de decisión correspondiente.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s-ES" noProof="0" dirty="0"/>
          </a:p>
          <a:p>
            <a:pPr marL="0" marR="0" lvl="0" indent="0" algn="l" defTabSz="914400" rtl="0" eaLnBrk="1" fontAlgn="auto" latinLnBrk="0" hangingPunct="1">
              <a:lnSpc>
                <a:spcPct val="100000"/>
              </a:lnSpc>
              <a:spcBef>
                <a:spcPts val="0"/>
              </a:spcBef>
              <a:spcAft>
                <a:spcPts val="0"/>
              </a:spcAft>
              <a:buClrTx/>
              <a:buSzTx/>
              <a:buFontTx/>
              <a:buNone/>
              <a:tabLst/>
              <a:defRPr/>
            </a:pPr>
            <a:r>
              <a:rPr lang="es-ES" noProof="0" dirty="0"/>
              <a:t>Hay una única subdivisión en la edad (</a:t>
            </a:r>
            <a:r>
              <a:rPr lang="es-ES" noProof="0" dirty="0" err="1"/>
              <a:t>age</a:t>
            </a:r>
            <a:r>
              <a:rPr lang="es-ES" noProof="0" dirty="0"/>
              <a:t>&gt;=16) y dos subdivisiones en la clase (</a:t>
            </a:r>
            <a:r>
              <a:rPr lang="es-ES" noProof="0" dirty="0" err="1"/>
              <a:t>class</a:t>
            </a:r>
            <a:r>
              <a:rPr lang="es-ES" noProof="0" dirty="0"/>
              <a:t>&gt;=2.5, </a:t>
            </a:r>
            <a:r>
              <a:rPr lang="es-ES" noProof="0" dirty="0" err="1"/>
              <a:t>class</a:t>
            </a:r>
            <a:r>
              <a:rPr lang="es-ES" noProof="0" dirty="0"/>
              <a:t>&gt;=1.5)</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Figure 1: The simple tree model predicts death in shaded region. White circles indicate survival, black crosses indicate death.</a:t>
            </a:r>
          </a:p>
          <a:p>
            <a:endParaRPr lang="en-US" dirty="0"/>
          </a:p>
          <a:p>
            <a:r>
              <a:rPr lang="en-US" dirty="0"/>
              <a:t>Figure 2: A classiﬁcation tree for survivors of the Titanic. </a:t>
            </a:r>
          </a:p>
          <a:p>
            <a:endParaRPr lang="en-US" dirty="0"/>
          </a:p>
          <a:p>
            <a:endParaRPr lang="es-ES" dirty="0"/>
          </a:p>
        </p:txBody>
      </p:sp>
      <p:sp>
        <p:nvSpPr>
          <p:cNvPr id="4" name="Marcador de número de diapositiva 3"/>
          <p:cNvSpPr>
            <a:spLocks noGrp="1"/>
          </p:cNvSpPr>
          <p:nvPr>
            <p:ph type="sldNum" sz="quarter" idx="10"/>
          </p:nvPr>
        </p:nvSpPr>
        <p:spPr/>
        <p:txBody>
          <a:bodyPr/>
          <a:lstStyle/>
          <a:p>
            <a:fld id="{6DDABA84-788C-4947-8020-0A73A5000E08}" type="slidenum">
              <a:rPr lang="es-ES" smtClean="0"/>
              <a:t>8</a:t>
            </a:fld>
            <a:endParaRPr lang="es-ES"/>
          </a:p>
        </p:txBody>
      </p:sp>
    </p:spTree>
    <p:extLst>
      <p:ext uri="{BB962C8B-B14F-4D97-AF65-F5344CB8AC3E}">
        <p14:creationId xmlns:p14="http://schemas.microsoft.com/office/powerpoint/2010/main" val="416411985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S" dirty="0"/>
              <a:t>Aprendizaje supervisado: </a:t>
            </a:r>
            <a:r>
              <a:rPr lang="es-ES" b="1" dirty="0"/>
              <a:t>aprende a partir de una muestra de variables predictoras y sus respuestas</a:t>
            </a:r>
          </a:p>
          <a:p>
            <a:endParaRPr lang="es-ES" dirty="0"/>
          </a:p>
          <a:p>
            <a:r>
              <a:rPr lang="es-ES" dirty="0"/>
              <a:t>A cada observación vectorial x(i) queremos asignarle un valor y(i) que puede ser un valor numérico o un atributo.</a:t>
            </a:r>
          </a:p>
          <a:p>
            <a:r>
              <a:rPr lang="es-ES" dirty="0"/>
              <a:t>En general un árbol de decisión puede considerarse una </a:t>
            </a:r>
            <a:r>
              <a:rPr lang="es-ES" b="1" dirty="0"/>
              <a:t>función de muchas variables que toma valor constante en determinadas regiones del espacio n-dimensional limitadas por </a:t>
            </a:r>
            <a:r>
              <a:rPr lang="es-ES" b="1" dirty="0" err="1"/>
              <a:t>hiperplanos</a:t>
            </a:r>
            <a:r>
              <a:rPr lang="es-ES" dirty="0"/>
              <a:t>.</a:t>
            </a:r>
          </a:p>
          <a:p>
            <a:r>
              <a:rPr lang="es-ES" dirty="0"/>
              <a:t>La idea, para aproximar la función y=f(x1,…,</a:t>
            </a:r>
            <a:r>
              <a:rPr lang="es-ES" dirty="0" err="1"/>
              <a:t>xn</a:t>
            </a:r>
            <a:r>
              <a:rPr lang="es-ES" dirty="0"/>
              <a:t>)  , es dividir el espacio en un conjunto de rectángulos y encontrar un modelo simple, como una constante, en cada uno de ellos.</a:t>
            </a:r>
          </a:p>
        </p:txBody>
      </p:sp>
      <p:sp>
        <p:nvSpPr>
          <p:cNvPr id="4" name="Marcador de número de diapositiva 3"/>
          <p:cNvSpPr>
            <a:spLocks noGrp="1"/>
          </p:cNvSpPr>
          <p:nvPr>
            <p:ph type="sldNum" sz="quarter" idx="10"/>
          </p:nvPr>
        </p:nvSpPr>
        <p:spPr/>
        <p:txBody>
          <a:bodyPr/>
          <a:lstStyle/>
          <a:p>
            <a:fld id="{6DDABA84-788C-4947-8020-0A73A5000E08}" type="slidenum">
              <a:rPr lang="es-ES" smtClean="0"/>
              <a:t>9</a:t>
            </a:fld>
            <a:endParaRPr lang="es-ES"/>
          </a:p>
        </p:txBody>
      </p:sp>
    </p:spTree>
    <p:extLst>
      <p:ext uri="{BB962C8B-B14F-4D97-AF65-F5344CB8AC3E}">
        <p14:creationId xmlns:p14="http://schemas.microsoft.com/office/powerpoint/2010/main" val="42209280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S" b="1" dirty="0"/>
              <a:t>I:</a:t>
            </a:r>
            <a:r>
              <a:rPr lang="es-ES" dirty="0"/>
              <a:t> </a:t>
            </a:r>
            <a:r>
              <a:rPr lang="es-ES" b="1" dirty="0"/>
              <a:t>función indicadora</a:t>
            </a:r>
          </a:p>
          <a:p>
            <a:r>
              <a:rPr lang="es-ES" dirty="0"/>
              <a:t>Es interesante observar la diferencia entre una superficie de regresión, que es como una sábana en el espacio y un árbol de regresión cuya altura es constante en una serie de regiones del plano limitadas por líneas paralelas a los ejes.</a:t>
            </a:r>
          </a:p>
          <a:p>
            <a:r>
              <a:rPr lang="es-ES" dirty="0"/>
              <a:t>Así, lo que hace un árbol de regresión es representar en forma de árbol una superficie como la derecha.</a:t>
            </a:r>
          </a:p>
          <a:p>
            <a:r>
              <a:rPr lang="es-ES" dirty="0"/>
              <a:t>Divide y vencerás</a:t>
            </a:r>
          </a:p>
        </p:txBody>
      </p:sp>
      <p:sp>
        <p:nvSpPr>
          <p:cNvPr id="4" name="Marcador de número de diapositiva 3"/>
          <p:cNvSpPr>
            <a:spLocks noGrp="1"/>
          </p:cNvSpPr>
          <p:nvPr>
            <p:ph type="sldNum" sz="quarter" idx="10"/>
          </p:nvPr>
        </p:nvSpPr>
        <p:spPr/>
        <p:txBody>
          <a:bodyPr/>
          <a:lstStyle/>
          <a:p>
            <a:fld id="{6DDABA84-788C-4947-8020-0A73A5000E08}" type="slidenum">
              <a:rPr lang="es-ES" smtClean="0"/>
              <a:t>10</a:t>
            </a:fld>
            <a:endParaRPr lang="es-ES"/>
          </a:p>
        </p:txBody>
      </p:sp>
    </p:spTree>
    <p:extLst>
      <p:ext uri="{BB962C8B-B14F-4D97-AF65-F5344CB8AC3E}">
        <p14:creationId xmlns:p14="http://schemas.microsoft.com/office/powerpoint/2010/main" val="220955603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70ED92C9-F35C-464F-AD24-0ABB4497CB88}"/>
              </a:ext>
            </a:extLst>
          </p:cNvPr>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p>
        </p:txBody>
      </p:sp>
      <p:sp>
        <p:nvSpPr>
          <p:cNvPr id="3" name="Subtítulo 2">
            <a:extLst>
              <a:ext uri="{FF2B5EF4-FFF2-40B4-BE49-F238E27FC236}">
                <a16:creationId xmlns:a16="http://schemas.microsoft.com/office/drawing/2014/main" id="{1755C492-8D51-4CB0-B692-93142CFFA28E}"/>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p>
        </p:txBody>
      </p:sp>
    </p:spTree>
    <p:extLst>
      <p:ext uri="{BB962C8B-B14F-4D97-AF65-F5344CB8AC3E}">
        <p14:creationId xmlns:p14="http://schemas.microsoft.com/office/powerpoint/2010/main" val="240737391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23A82D9-F5BB-45A8-B952-233AB4B07C19}"/>
              </a:ext>
            </a:extLst>
          </p:cNvPr>
          <p:cNvSpPr>
            <a:spLocks noGrp="1"/>
          </p:cNvSpPr>
          <p:nvPr>
            <p:ph type="title"/>
          </p:nvPr>
        </p:nvSpPr>
        <p:spPr/>
        <p:txBody>
          <a:bodyPr/>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id="{EB60BC34-914E-44C0-A36A-F2FC0A75F2BD}"/>
              </a:ext>
            </a:extLst>
          </p:cNvPr>
          <p:cNvSpPr>
            <a:spLocks noGrp="1"/>
          </p:cNvSpPr>
          <p:nvPr>
            <p:ph type="body" orient="vert" idx="1"/>
          </p:nvPr>
        </p:nvSpPr>
        <p:spPr/>
        <p:txBody>
          <a:bodyPr vert="eaVert"/>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D8302703-AD90-4FAF-A6C4-FDE8FA089525}"/>
              </a:ext>
            </a:extLst>
          </p:cNvPr>
          <p:cNvSpPr>
            <a:spLocks noGrp="1"/>
          </p:cNvSpPr>
          <p:nvPr>
            <p:ph type="dt" sz="half" idx="10"/>
          </p:nvPr>
        </p:nvSpPr>
        <p:spPr/>
        <p:txBody>
          <a:bodyPr/>
          <a:lstStyle/>
          <a:p>
            <a:endParaRPr lang="es-ES"/>
          </a:p>
        </p:txBody>
      </p:sp>
      <p:sp>
        <p:nvSpPr>
          <p:cNvPr id="5" name="Marcador de pie de página 4">
            <a:extLst>
              <a:ext uri="{FF2B5EF4-FFF2-40B4-BE49-F238E27FC236}">
                <a16:creationId xmlns:a16="http://schemas.microsoft.com/office/drawing/2014/main" id="{DC253D97-A8DA-46DF-8BF0-65B4E1758C0F}"/>
              </a:ext>
            </a:extLst>
          </p:cNvPr>
          <p:cNvSpPr>
            <a:spLocks noGrp="1"/>
          </p:cNvSpPr>
          <p:nvPr>
            <p:ph type="ftr" sz="quarter" idx="11"/>
          </p:nvPr>
        </p:nvSpPr>
        <p:spPr/>
        <p:txBody>
          <a:bodyPr/>
          <a:lstStyle/>
          <a:p>
            <a:r>
              <a:rPr lang="es-ES"/>
              <a:t>Fernando Fernández Rodríguez (ULPGC)</a:t>
            </a:r>
          </a:p>
        </p:txBody>
      </p:sp>
      <p:sp>
        <p:nvSpPr>
          <p:cNvPr id="6" name="Marcador de número de diapositiva 5">
            <a:extLst>
              <a:ext uri="{FF2B5EF4-FFF2-40B4-BE49-F238E27FC236}">
                <a16:creationId xmlns:a16="http://schemas.microsoft.com/office/drawing/2014/main" id="{E3B61B64-7145-4B80-BE18-A8CE0AC8EE53}"/>
              </a:ext>
            </a:extLst>
          </p:cNvPr>
          <p:cNvSpPr>
            <a:spLocks noGrp="1"/>
          </p:cNvSpPr>
          <p:nvPr>
            <p:ph type="sldNum" sz="quarter" idx="12"/>
          </p:nvPr>
        </p:nvSpPr>
        <p:spPr/>
        <p:txBody>
          <a:bodyPr/>
          <a:lstStyle/>
          <a:p>
            <a:fld id="{0F63649D-7EE3-47B4-B930-FD820D25EEAD}" type="slidenum">
              <a:rPr lang="es-ES" smtClean="0"/>
              <a:t>‹Nº›</a:t>
            </a:fld>
            <a:endParaRPr lang="es-ES"/>
          </a:p>
        </p:txBody>
      </p:sp>
    </p:spTree>
    <p:extLst>
      <p:ext uri="{BB962C8B-B14F-4D97-AF65-F5344CB8AC3E}">
        <p14:creationId xmlns:p14="http://schemas.microsoft.com/office/powerpoint/2010/main" val="242165930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id="{65A70742-3571-4DB1-873F-B5455B2A470D}"/>
              </a:ext>
            </a:extLst>
          </p:cNvPr>
          <p:cNvSpPr>
            <a:spLocks noGrp="1"/>
          </p:cNvSpPr>
          <p:nvPr>
            <p:ph type="title" orient="vert"/>
          </p:nvPr>
        </p:nvSpPr>
        <p:spPr>
          <a:xfrm>
            <a:off x="8724900" y="365125"/>
            <a:ext cx="2628900" cy="5811838"/>
          </a:xfrm>
        </p:spPr>
        <p:txBody>
          <a:bodyPr vert="eaVert"/>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id="{BBB0FF51-6D97-440B-883D-EE77E9ECADD4}"/>
              </a:ext>
            </a:extLst>
          </p:cNvPr>
          <p:cNvSpPr>
            <a:spLocks noGrp="1"/>
          </p:cNvSpPr>
          <p:nvPr>
            <p:ph type="body" orient="vert" idx="1"/>
          </p:nvPr>
        </p:nvSpPr>
        <p:spPr>
          <a:xfrm>
            <a:off x="838200" y="365125"/>
            <a:ext cx="7734300" cy="5811838"/>
          </a:xfrm>
        </p:spPr>
        <p:txBody>
          <a:bodyPr vert="eaVert"/>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8DF5CA0D-7AB8-4A8C-BE76-FDEABA20FBF0}"/>
              </a:ext>
            </a:extLst>
          </p:cNvPr>
          <p:cNvSpPr>
            <a:spLocks noGrp="1"/>
          </p:cNvSpPr>
          <p:nvPr>
            <p:ph type="dt" sz="half" idx="10"/>
          </p:nvPr>
        </p:nvSpPr>
        <p:spPr/>
        <p:txBody>
          <a:bodyPr/>
          <a:lstStyle/>
          <a:p>
            <a:endParaRPr lang="es-ES"/>
          </a:p>
        </p:txBody>
      </p:sp>
      <p:sp>
        <p:nvSpPr>
          <p:cNvPr id="5" name="Marcador de pie de página 4">
            <a:extLst>
              <a:ext uri="{FF2B5EF4-FFF2-40B4-BE49-F238E27FC236}">
                <a16:creationId xmlns:a16="http://schemas.microsoft.com/office/drawing/2014/main" id="{60376AC3-7445-4F52-B235-24EAA80A76C4}"/>
              </a:ext>
            </a:extLst>
          </p:cNvPr>
          <p:cNvSpPr>
            <a:spLocks noGrp="1"/>
          </p:cNvSpPr>
          <p:nvPr>
            <p:ph type="ftr" sz="quarter" idx="11"/>
          </p:nvPr>
        </p:nvSpPr>
        <p:spPr/>
        <p:txBody>
          <a:bodyPr/>
          <a:lstStyle/>
          <a:p>
            <a:r>
              <a:rPr lang="es-ES"/>
              <a:t>Fernando Fernández Rodríguez (ULPGC)</a:t>
            </a:r>
          </a:p>
        </p:txBody>
      </p:sp>
      <p:sp>
        <p:nvSpPr>
          <p:cNvPr id="6" name="Marcador de número de diapositiva 5">
            <a:extLst>
              <a:ext uri="{FF2B5EF4-FFF2-40B4-BE49-F238E27FC236}">
                <a16:creationId xmlns:a16="http://schemas.microsoft.com/office/drawing/2014/main" id="{F7CC6D96-858C-47D0-9A00-0BB3541DE1DA}"/>
              </a:ext>
            </a:extLst>
          </p:cNvPr>
          <p:cNvSpPr>
            <a:spLocks noGrp="1"/>
          </p:cNvSpPr>
          <p:nvPr>
            <p:ph type="sldNum" sz="quarter" idx="12"/>
          </p:nvPr>
        </p:nvSpPr>
        <p:spPr/>
        <p:txBody>
          <a:bodyPr/>
          <a:lstStyle/>
          <a:p>
            <a:fld id="{0F63649D-7EE3-47B4-B930-FD820D25EEAD}" type="slidenum">
              <a:rPr lang="es-ES" smtClean="0"/>
              <a:t>‹Nº›</a:t>
            </a:fld>
            <a:endParaRPr lang="es-ES"/>
          </a:p>
        </p:txBody>
      </p:sp>
    </p:spTree>
    <p:extLst>
      <p:ext uri="{BB962C8B-B14F-4D97-AF65-F5344CB8AC3E}">
        <p14:creationId xmlns:p14="http://schemas.microsoft.com/office/powerpoint/2010/main" val="188978392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DD19A4D-5223-461B-B9BA-11034FA8772D}"/>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9C29CA8F-7876-4FC3-ACC4-B1FFBE2124EE}"/>
              </a:ext>
            </a:extLst>
          </p:cNvPr>
          <p:cNvSpPr>
            <a:spLocks noGrp="1"/>
          </p:cNvSpPr>
          <p:nvPr>
            <p:ph idx="1"/>
          </p:nvPr>
        </p:nvSpPr>
        <p:spPr/>
        <p:txBody>
          <a:bodyPr/>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6C7776DB-F63C-43AA-8B03-F3689E42D86B}"/>
              </a:ext>
            </a:extLst>
          </p:cNvPr>
          <p:cNvSpPr>
            <a:spLocks noGrp="1"/>
          </p:cNvSpPr>
          <p:nvPr>
            <p:ph type="dt" sz="half" idx="10"/>
          </p:nvPr>
        </p:nvSpPr>
        <p:spPr/>
        <p:txBody>
          <a:bodyPr/>
          <a:lstStyle/>
          <a:p>
            <a:endParaRPr lang="es-ES"/>
          </a:p>
        </p:txBody>
      </p:sp>
      <p:sp>
        <p:nvSpPr>
          <p:cNvPr id="5" name="Marcador de pie de página 4">
            <a:extLst>
              <a:ext uri="{FF2B5EF4-FFF2-40B4-BE49-F238E27FC236}">
                <a16:creationId xmlns:a16="http://schemas.microsoft.com/office/drawing/2014/main" id="{7C8359B8-E6E9-4E69-89D0-6A1BDCBE7FA9}"/>
              </a:ext>
            </a:extLst>
          </p:cNvPr>
          <p:cNvSpPr>
            <a:spLocks noGrp="1"/>
          </p:cNvSpPr>
          <p:nvPr>
            <p:ph type="ftr" sz="quarter" idx="11"/>
          </p:nvPr>
        </p:nvSpPr>
        <p:spPr/>
        <p:txBody>
          <a:bodyPr/>
          <a:lstStyle/>
          <a:p>
            <a:r>
              <a:rPr lang="es-ES"/>
              <a:t>Fernando Fernández Rodríguez (ULPGC)</a:t>
            </a:r>
          </a:p>
        </p:txBody>
      </p:sp>
      <p:sp>
        <p:nvSpPr>
          <p:cNvPr id="6" name="Marcador de número de diapositiva 5">
            <a:extLst>
              <a:ext uri="{FF2B5EF4-FFF2-40B4-BE49-F238E27FC236}">
                <a16:creationId xmlns:a16="http://schemas.microsoft.com/office/drawing/2014/main" id="{7DB368F3-2006-4645-89B1-AC39E312E98C}"/>
              </a:ext>
            </a:extLst>
          </p:cNvPr>
          <p:cNvSpPr>
            <a:spLocks noGrp="1"/>
          </p:cNvSpPr>
          <p:nvPr>
            <p:ph type="sldNum" sz="quarter" idx="12"/>
          </p:nvPr>
        </p:nvSpPr>
        <p:spPr/>
        <p:txBody>
          <a:bodyPr/>
          <a:lstStyle/>
          <a:p>
            <a:fld id="{0F63649D-7EE3-47B4-B930-FD820D25EEAD}" type="slidenum">
              <a:rPr lang="es-ES" smtClean="0"/>
              <a:t>‹Nº›</a:t>
            </a:fld>
            <a:endParaRPr lang="es-ES"/>
          </a:p>
        </p:txBody>
      </p:sp>
    </p:spTree>
    <p:extLst>
      <p:ext uri="{BB962C8B-B14F-4D97-AF65-F5344CB8AC3E}">
        <p14:creationId xmlns:p14="http://schemas.microsoft.com/office/powerpoint/2010/main" val="362898118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4549416-00BB-4B5F-8554-676F56AA3625}"/>
              </a:ext>
            </a:extLst>
          </p:cNvPr>
          <p:cNvSpPr>
            <a:spLocks noGrp="1"/>
          </p:cNvSpPr>
          <p:nvPr>
            <p:ph type="title"/>
          </p:nvPr>
        </p:nvSpPr>
        <p:spPr>
          <a:xfrm>
            <a:off x="831850" y="1709738"/>
            <a:ext cx="10515600" cy="2852737"/>
          </a:xfrm>
        </p:spPr>
        <p:txBody>
          <a:bodyPr anchor="b"/>
          <a:lstStyle>
            <a:lvl1pPr>
              <a:defRPr sz="6000"/>
            </a:lvl1pPr>
          </a:lstStyle>
          <a:p>
            <a:r>
              <a:rPr lang="es-ES"/>
              <a:t>Haga clic para modificar el estilo de título del patrón</a:t>
            </a:r>
          </a:p>
        </p:txBody>
      </p:sp>
      <p:sp>
        <p:nvSpPr>
          <p:cNvPr id="3" name="Marcador de texto 2">
            <a:extLst>
              <a:ext uri="{FF2B5EF4-FFF2-40B4-BE49-F238E27FC236}">
                <a16:creationId xmlns:a16="http://schemas.microsoft.com/office/drawing/2014/main" id="{487AE5E1-92E2-4144-92A3-7847926E7088}"/>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a:t>Editar los estilos de texto del patrón</a:t>
            </a:r>
          </a:p>
        </p:txBody>
      </p:sp>
    </p:spTree>
    <p:extLst>
      <p:ext uri="{BB962C8B-B14F-4D97-AF65-F5344CB8AC3E}">
        <p14:creationId xmlns:p14="http://schemas.microsoft.com/office/powerpoint/2010/main" val="261895441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83B8D06-F7E3-4A4C-83AC-46D5646DF4B9}"/>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0F504F76-FFB1-4B88-B49E-B58E8304568A}"/>
              </a:ext>
            </a:extLst>
          </p:cNvPr>
          <p:cNvSpPr>
            <a:spLocks noGrp="1"/>
          </p:cNvSpPr>
          <p:nvPr>
            <p:ph sz="half" idx="1"/>
          </p:nvPr>
        </p:nvSpPr>
        <p:spPr>
          <a:xfrm>
            <a:off x="838200" y="1825625"/>
            <a:ext cx="5181600" cy="4351338"/>
          </a:xfrm>
        </p:spPr>
        <p:txBody>
          <a:bodyPr/>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contenido 3">
            <a:extLst>
              <a:ext uri="{FF2B5EF4-FFF2-40B4-BE49-F238E27FC236}">
                <a16:creationId xmlns:a16="http://schemas.microsoft.com/office/drawing/2014/main" id="{B7CC16D0-5EA5-4434-BF51-E3B050144B20}"/>
              </a:ext>
            </a:extLst>
          </p:cNvPr>
          <p:cNvSpPr>
            <a:spLocks noGrp="1"/>
          </p:cNvSpPr>
          <p:nvPr>
            <p:ph sz="half" idx="2"/>
          </p:nvPr>
        </p:nvSpPr>
        <p:spPr>
          <a:xfrm>
            <a:off x="6172200" y="1825625"/>
            <a:ext cx="5181600" cy="4351338"/>
          </a:xfrm>
        </p:spPr>
        <p:txBody>
          <a:bodyPr/>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fecha 4">
            <a:extLst>
              <a:ext uri="{FF2B5EF4-FFF2-40B4-BE49-F238E27FC236}">
                <a16:creationId xmlns:a16="http://schemas.microsoft.com/office/drawing/2014/main" id="{743EC7B2-2EC5-468B-A3E2-226BF08C6D57}"/>
              </a:ext>
            </a:extLst>
          </p:cNvPr>
          <p:cNvSpPr>
            <a:spLocks noGrp="1"/>
          </p:cNvSpPr>
          <p:nvPr>
            <p:ph type="dt" sz="half" idx="10"/>
          </p:nvPr>
        </p:nvSpPr>
        <p:spPr/>
        <p:txBody>
          <a:bodyPr/>
          <a:lstStyle/>
          <a:p>
            <a:endParaRPr lang="es-ES"/>
          </a:p>
        </p:txBody>
      </p:sp>
      <p:sp>
        <p:nvSpPr>
          <p:cNvPr id="6" name="Marcador de pie de página 5">
            <a:extLst>
              <a:ext uri="{FF2B5EF4-FFF2-40B4-BE49-F238E27FC236}">
                <a16:creationId xmlns:a16="http://schemas.microsoft.com/office/drawing/2014/main" id="{584739D2-6CEB-4296-A1C9-A5412F853AEC}"/>
              </a:ext>
            </a:extLst>
          </p:cNvPr>
          <p:cNvSpPr>
            <a:spLocks noGrp="1"/>
          </p:cNvSpPr>
          <p:nvPr>
            <p:ph type="ftr" sz="quarter" idx="11"/>
          </p:nvPr>
        </p:nvSpPr>
        <p:spPr/>
        <p:txBody>
          <a:bodyPr/>
          <a:lstStyle/>
          <a:p>
            <a:r>
              <a:rPr lang="es-ES"/>
              <a:t>Fernando Fernández Rodríguez (ULPGC)</a:t>
            </a:r>
          </a:p>
        </p:txBody>
      </p:sp>
      <p:sp>
        <p:nvSpPr>
          <p:cNvPr id="7" name="Marcador de número de diapositiva 6">
            <a:extLst>
              <a:ext uri="{FF2B5EF4-FFF2-40B4-BE49-F238E27FC236}">
                <a16:creationId xmlns:a16="http://schemas.microsoft.com/office/drawing/2014/main" id="{4938C1E3-2704-488C-995A-DDB900B47978}"/>
              </a:ext>
            </a:extLst>
          </p:cNvPr>
          <p:cNvSpPr>
            <a:spLocks noGrp="1"/>
          </p:cNvSpPr>
          <p:nvPr>
            <p:ph type="sldNum" sz="quarter" idx="12"/>
          </p:nvPr>
        </p:nvSpPr>
        <p:spPr/>
        <p:txBody>
          <a:bodyPr/>
          <a:lstStyle/>
          <a:p>
            <a:fld id="{0F63649D-7EE3-47B4-B930-FD820D25EEAD}" type="slidenum">
              <a:rPr lang="es-ES" smtClean="0"/>
              <a:t>‹Nº›</a:t>
            </a:fld>
            <a:endParaRPr lang="es-ES"/>
          </a:p>
        </p:txBody>
      </p:sp>
    </p:spTree>
    <p:extLst>
      <p:ext uri="{BB962C8B-B14F-4D97-AF65-F5344CB8AC3E}">
        <p14:creationId xmlns:p14="http://schemas.microsoft.com/office/powerpoint/2010/main" val="345981826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EBFA759-DB66-4316-8871-FC7208C839FF}"/>
              </a:ext>
            </a:extLst>
          </p:cNvPr>
          <p:cNvSpPr>
            <a:spLocks noGrp="1"/>
          </p:cNvSpPr>
          <p:nvPr>
            <p:ph type="title"/>
          </p:nvPr>
        </p:nvSpPr>
        <p:spPr>
          <a:xfrm>
            <a:off x="839788" y="365125"/>
            <a:ext cx="10515600" cy="1325563"/>
          </a:xfrm>
        </p:spPr>
        <p:txBody>
          <a:bodyPr/>
          <a:lstStyle/>
          <a:p>
            <a:r>
              <a:rPr lang="es-ES"/>
              <a:t>Haga clic para modificar el estilo de título del patrón</a:t>
            </a:r>
          </a:p>
        </p:txBody>
      </p:sp>
      <p:sp>
        <p:nvSpPr>
          <p:cNvPr id="3" name="Marcador de texto 2">
            <a:extLst>
              <a:ext uri="{FF2B5EF4-FFF2-40B4-BE49-F238E27FC236}">
                <a16:creationId xmlns:a16="http://schemas.microsoft.com/office/drawing/2014/main" id="{5C2C48D6-B0DA-477B-8A82-DFAE1BBD9C1E}"/>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Editar los estilos de texto del patrón</a:t>
            </a:r>
          </a:p>
        </p:txBody>
      </p:sp>
      <p:sp>
        <p:nvSpPr>
          <p:cNvPr id="4" name="Marcador de contenido 3">
            <a:extLst>
              <a:ext uri="{FF2B5EF4-FFF2-40B4-BE49-F238E27FC236}">
                <a16:creationId xmlns:a16="http://schemas.microsoft.com/office/drawing/2014/main" id="{996BB5DE-9E13-4AA8-BD3C-E23AB22B646B}"/>
              </a:ext>
            </a:extLst>
          </p:cNvPr>
          <p:cNvSpPr>
            <a:spLocks noGrp="1"/>
          </p:cNvSpPr>
          <p:nvPr>
            <p:ph sz="half" idx="2"/>
          </p:nvPr>
        </p:nvSpPr>
        <p:spPr>
          <a:xfrm>
            <a:off x="839788" y="2505075"/>
            <a:ext cx="5157787" cy="3684588"/>
          </a:xfrm>
        </p:spPr>
        <p:txBody>
          <a:bodyPr/>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texto 4">
            <a:extLst>
              <a:ext uri="{FF2B5EF4-FFF2-40B4-BE49-F238E27FC236}">
                <a16:creationId xmlns:a16="http://schemas.microsoft.com/office/drawing/2014/main" id="{1F9A4675-D2FC-47DB-BC81-06AB835509B7}"/>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Editar los estilos de texto del patrón</a:t>
            </a:r>
          </a:p>
        </p:txBody>
      </p:sp>
      <p:sp>
        <p:nvSpPr>
          <p:cNvPr id="6" name="Marcador de contenido 5">
            <a:extLst>
              <a:ext uri="{FF2B5EF4-FFF2-40B4-BE49-F238E27FC236}">
                <a16:creationId xmlns:a16="http://schemas.microsoft.com/office/drawing/2014/main" id="{1E0C67C2-C5F2-4187-B9FD-71A9427C5026}"/>
              </a:ext>
            </a:extLst>
          </p:cNvPr>
          <p:cNvSpPr>
            <a:spLocks noGrp="1"/>
          </p:cNvSpPr>
          <p:nvPr>
            <p:ph sz="quarter" idx="4"/>
          </p:nvPr>
        </p:nvSpPr>
        <p:spPr>
          <a:xfrm>
            <a:off x="6172200" y="2505075"/>
            <a:ext cx="5183188" cy="3684588"/>
          </a:xfrm>
        </p:spPr>
        <p:txBody>
          <a:bodyPr/>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7" name="Marcador de fecha 6">
            <a:extLst>
              <a:ext uri="{FF2B5EF4-FFF2-40B4-BE49-F238E27FC236}">
                <a16:creationId xmlns:a16="http://schemas.microsoft.com/office/drawing/2014/main" id="{580BEC93-766C-4F42-940B-274EC2864EFC}"/>
              </a:ext>
            </a:extLst>
          </p:cNvPr>
          <p:cNvSpPr>
            <a:spLocks noGrp="1"/>
          </p:cNvSpPr>
          <p:nvPr>
            <p:ph type="dt" sz="half" idx="10"/>
          </p:nvPr>
        </p:nvSpPr>
        <p:spPr/>
        <p:txBody>
          <a:bodyPr/>
          <a:lstStyle/>
          <a:p>
            <a:endParaRPr lang="es-ES"/>
          </a:p>
        </p:txBody>
      </p:sp>
      <p:sp>
        <p:nvSpPr>
          <p:cNvPr id="8" name="Marcador de pie de página 7">
            <a:extLst>
              <a:ext uri="{FF2B5EF4-FFF2-40B4-BE49-F238E27FC236}">
                <a16:creationId xmlns:a16="http://schemas.microsoft.com/office/drawing/2014/main" id="{E6A8031A-4816-410A-A846-F4E56DF5CA7D}"/>
              </a:ext>
            </a:extLst>
          </p:cNvPr>
          <p:cNvSpPr>
            <a:spLocks noGrp="1"/>
          </p:cNvSpPr>
          <p:nvPr>
            <p:ph type="ftr" sz="quarter" idx="11"/>
          </p:nvPr>
        </p:nvSpPr>
        <p:spPr/>
        <p:txBody>
          <a:bodyPr/>
          <a:lstStyle/>
          <a:p>
            <a:r>
              <a:rPr lang="es-ES"/>
              <a:t>Fernando Fernández Rodríguez (ULPGC)</a:t>
            </a:r>
          </a:p>
        </p:txBody>
      </p:sp>
      <p:sp>
        <p:nvSpPr>
          <p:cNvPr id="9" name="Marcador de número de diapositiva 8">
            <a:extLst>
              <a:ext uri="{FF2B5EF4-FFF2-40B4-BE49-F238E27FC236}">
                <a16:creationId xmlns:a16="http://schemas.microsoft.com/office/drawing/2014/main" id="{903F5FDE-3851-4A19-9EDA-2EBCD8682C4C}"/>
              </a:ext>
            </a:extLst>
          </p:cNvPr>
          <p:cNvSpPr>
            <a:spLocks noGrp="1"/>
          </p:cNvSpPr>
          <p:nvPr>
            <p:ph type="sldNum" sz="quarter" idx="12"/>
          </p:nvPr>
        </p:nvSpPr>
        <p:spPr/>
        <p:txBody>
          <a:bodyPr/>
          <a:lstStyle/>
          <a:p>
            <a:fld id="{0F63649D-7EE3-47B4-B930-FD820D25EEAD}" type="slidenum">
              <a:rPr lang="es-ES" smtClean="0"/>
              <a:t>‹Nº›</a:t>
            </a:fld>
            <a:endParaRPr lang="es-ES"/>
          </a:p>
        </p:txBody>
      </p:sp>
    </p:spTree>
    <p:extLst>
      <p:ext uri="{BB962C8B-B14F-4D97-AF65-F5344CB8AC3E}">
        <p14:creationId xmlns:p14="http://schemas.microsoft.com/office/powerpoint/2010/main" val="266513682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7870A454-721F-4CB3-9CE0-746A1E9BA81A}"/>
              </a:ext>
            </a:extLst>
          </p:cNvPr>
          <p:cNvSpPr>
            <a:spLocks noGrp="1"/>
          </p:cNvSpPr>
          <p:nvPr>
            <p:ph type="title"/>
          </p:nvPr>
        </p:nvSpPr>
        <p:spPr/>
        <p:txBody>
          <a:bodyPr/>
          <a:lstStyle/>
          <a:p>
            <a:r>
              <a:rPr lang="es-ES"/>
              <a:t>Haga clic para modificar el estilo de título del patrón</a:t>
            </a:r>
          </a:p>
        </p:txBody>
      </p:sp>
      <p:sp>
        <p:nvSpPr>
          <p:cNvPr id="3" name="Marcador de fecha 2">
            <a:extLst>
              <a:ext uri="{FF2B5EF4-FFF2-40B4-BE49-F238E27FC236}">
                <a16:creationId xmlns:a16="http://schemas.microsoft.com/office/drawing/2014/main" id="{365C571B-F561-4AC8-BAB9-840528DBE69B}"/>
              </a:ext>
            </a:extLst>
          </p:cNvPr>
          <p:cNvSpPr>
            <a:spLocks noGrp="1"/>
          </p:cNvSpPr>
          <p:nvPr>
            <p:ph type="dt" sz="half" idx="10"/>
          </p:nvPr>
        </p:nvSpPr>
        <p:spPr/>
        <p:txBody>
          <a:bodyPr/>
          <a:lstStyle/>
          <a:p>
            <a:endParaRPr lang="es-ES"/>
          </a:p>
        </p:txBody>
      </p:sp>
      <p:sp>
        <p:nvSpPr>
          <p:cNvPr id="4" name="Marcador de pie de página 3">
            <a:extLst>
              <a:ext uri="{FF2B5EF4-FFF2-40B4-BE49-F238E27FC236}">
                <a16:creationId xmlns:a16="http://schemas.microsoft.com/office/drawing/2014/main" id="{38B552B0-0A0B-4CF5-AB25-6A7B398F6572}"/>
              </a:ext>
            </a:extLst>
          </p:cNvPr>
          <p:cNvSpPr>
            <a:spLocks noGrp="1"/>
          </p:cNvSpPr>
          <p:nvPr>
            <p:ph type="ftr" sz="quarter" idx="11"/>
          </p:nvPr>
        </p:nvSpPr>
        <p:spPr/>
        <p:txBody>
          <a:bodyPr/>
          <a:lstStyle/>
          <a:p>
            <a:r>
              <a:rPr lang="es-ES"/>
              <a:t>Fernando Fernández Rodríguez (ULPGC)</a:t>
            </a:r>
          </a:p>
        </p:txBody>
      </p:sp>
      <p:sp>
        <p:nvSpPr>
          <p:cNvPr id="5" name="Marcador de número de diapositiva 4">
            <a:extLst>
              <a:ext uri="{FF2B5EF4-FFF2-40B4-BE49-F238E27FC236}">
                <a16:creationId xmlns:a16="http://schemas.microsoft.com/office/drawing/2014/main" id="{5CDE993D-2354-4ADA-8BBB-F098B833657A}"/>
              </a:ext>
            </a:extLst>
          </p:cNvPr>
          <p:cNvSpPr>
            <a:spLocks noGrp="1"/>
          </p:cNvSpPr>
          <p:nvPr>
            <p:ph type="sldNum" sz="quarter" idx="12"/>
          </p:nvPr>
        </p:nvSpPr>
        <p:spPr/>
        <p:txBody>
          <a:bodyPr/>
          <a:lstStyle/>
          <a:p>
            <a:fld id="{0F63649D-7EE3-47B4-B930-FD820D25EEAD}" type="slidenum">
              <a:rPr lang="es-ES" smtClean="0"/>
              <a:t>‹Nº›</a:t>
            </a:fld>
            <a:endParaRPr lang="es-ES"/>
          </a:p>
        </p:txBody>
      </p:sp>
    </p:spTree>
    <p:extLst>
      <p:ext uri="{BB962C8B-B14F-4D97-AF65-F5344CB8AC3E}">
        <p14:creationId xmlns:p14="http://schemas.microsoft.com/office/powerpoint/2010/main" val="119582942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p:cNvSpPr>
            <a:spLocks noGrp="1"/>
          </p:cNvSpPr>
          <p:nvPr>
            <p:ph type="dt" sz="half" idx="10"/>
          </p:nvPr>
        </p:nvSpPr>
        <p:spPr/>
        <p:txBody>
          <a:bodyPr/>
          <a:lstStyle/>
          <a:p>
            <a:endParaRPr lang="es-ES"/>
          </a:p>
        </p:txBody>
      </p:sp>
      <p:sp>
        <p:nvSpPr>
          <p:cNvPr id="3" name="Marcador de pie de página 2"/>
          <p:cNvSpPr>
            <a:spLocks noGrp="1"/>
          </p:cNvSpPr>
          <p:nvPr>
            <p:ph type="ftr" sz="quarter" idx="11"/>
          </p:nvPr>
        </p:nvSpPr>
        <p:spPr/>
        <p:txBody>
          <a:bodyPr/>
          <a:lstStyle/>
          <a:p>
            <a:r>
              <a:rPr lang="es-ES"/>
              <a:t>Fernando Fernández Rodríguez (ULPGC)</a:t>
            </a:r>
          </a:p>
        </p:txBody>
      </p:sp>
      <p:sp>
        <p:nvSpPr>
          <p:cNvPr id="4" name="Marcador de número de diapositiva 3"/>
          <p:cNvSpPr>
            <a:spLocks noGrp="1"/>
          </p:cNvSpPr>
          <p:nvPr>
            <p:ph type="sldNum" sz="quarter" idx="12"/>
          </p:nvPr>
        </p:nvSpPr>
        <p:spPr/>
        <p:txBody>
          <a:bodyPr/>
          <a:lstStyle/>
          <a:p>
            <a:fld id="{0F63649D-7EE3-47B4-B930-FD820D25EEAD}" type="slidenum">
              <a:rPr lang="es-ES" smtClean="0"/>
              <a:t>‹Nº›</a:t>
            </a:fld>
            <a:endParaRPr lang="es-ES"/>
          </a:p>
        </p:txBody>
      </p:sp>
    </p:spTree>
    <p:extLst>
      <p:ext uri="{BB962C8B-B14F-4D97-AF65-F5344CB8AC3E}">
        <p14:creationId xmlns:p14="http://schemas.microsoft.com/office/powerpoint/2010/main" val="90376134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1F9A794-5731-48E9-A02F-6812BEF18AD1}"/>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904B8EA3-9DCB-4500-807C-BC137C4EE69C}"/>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texto 3">
            <a:extLst>
              <a:ext uri="{FF2B5EF4-FFF2-40B4-BE49-F238E27FC236}">
                <a16:creationId xmlns:a16="http://schemas.microsoft.com/office/drawing/2014/main" id="{E5C12EB9-07B6-40A2-8C15-D8F709F202B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Editar los estilos de texto del patrón</a:t>
            </a:r>
          </a:p>
        </p:txBody>
      </p:sp>
      <p:sp>
        <p:nvSpPr>
          <p:cNvPr id="5" name="Marcador de fecha 4">
            <a:extLst>
              <a:ext uri="{FF2B5EF4-FFF2-40B4-BE49-F238E27FC236}">
                <a16:creationId xmlns:a16="http://schemas.microsoft.com/office/drawing/2014/main" id="{C17A597D-F04A-4B50-ADCF-7A078674E415}"/>
              </a:ext>
            </a:extLst>
          </p:cNvPr>
          <p:cNvSpPr>
            <a:spLocks noGrp="1"/>
          </p:cNvSpPr>
          <p:nvPr>
            <p:ph type="dt" sz="half" idx="10"/>
          </p:nvPr>
        </p:nvSpPr>
        <p:spPr/>
        <p:txBody>
          <a:bodyPr/>
          <a:lstStyle/>
          <a:p>
            <a:endParaRPr lang="es-ES"/>
          </a:p>
        </p:txBody>
      </p:sp>
      <p:sp>
        <p:nvSpPr>
          <p:cNvPr id="6" name="Marcador de pie de página 5">
            <a:extLst>
              <a:ext uri="{FF2B5EF4-FFF2-40B4-BE49-F238E27FC236}">
                <a16:creationId xmlns:a16="http://schemas.microsoft.com/office/drawing/2014/main" id="{D2CEB5F7-9889-4912-93EA-57AC6DD62B81}"/>
              </a:ext>
            </a:extLst>
          </p:cNvPr>
          <p:cNvSpPr>
            <a:spLocks noGrp="1"/>
          </p:cNvSpPr>
          <p:nvPr>
            <p:ph type="ftr" sz="quarter" idx="11"/>
          </p:nvPr>
        </p:nvSpPr>
        <p:spPr/>
        <p:txBody>
          <a:bodyPr/>
          <a:lstStyle/>
          <a:p>
            <a:r>
              <a:rPr lang="es-ES"/>
              <a:t>Fernando Fernández Rodríguez (ULPGC)</a:t>
            </a:r>
          </a:p>
        </p:txBody>
      </p:sp>
      <p:sp>
        <p:nvSpPr>
          <p:cNvPr id="7" name="Marcador de número de diapositiva 6">
            <a:extLst>
              <a:ext uri="{FF2B5EF4-FFF2-40B4-BE49-F238E27FC236}">
                <a16:creationId xmlns:a16="http://schemas.microsoft.com/office/drawing/2014/main" id="{CE610B8D-C706-450D-ADB6-D0C47F2FF9BB}"/>
              </a:ext>
            </a:extLst>
          </p:cNvPr>
          <p:cNvSpPr>
            <a:spLocks noGrp="1"/>
          </p:cNvSpPr>
          <p:nvPr>
            <p:ph type="sldNum" sz="quarter" idx="12"/>
          </p:nvPr>
        </p:nvSpPr>
        <p:spPr/>
        <p:txBody>
          <a:bodyPr/>
          <a:lstStyle/>
          <a:p>
            <a:fld id="{0F63649D-7EE3-47B4-B930-FD820D25EEAD}" type="slidenum">
              <a:rPr lang="es-ES" smtClean="0"/>
              <a:t>‹Nº›</a:t>
            </a:fld>
            <a:endParaRPr lang="es-ES"/>
          </a:p>
        </p:txBody>
      </p:sp>
    </p:spTree>
    <p:extLst>
      <p:ext uri="{BB962C8B-B14F-4D97-AF65-F5344CB8AC3E}">
        <p14:creationId xmlns:p14="http://schemas.microsoft.com/office/powerpoint/2010/main" val="11668990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368BF050-C8D9-4566-8CBA-D7BB53488DFF}"/>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posición de imagen 2">
            <a:extLst>
              <a:ext uri="{FF2B5EF4-FFF2-40B4-BE49-F238E27FC236}">
                <a16:creationId xmlns:a16="http://schemas.microsoft.com/office/drawing/2014/main" id="{77F77A74-D655-405A-A483-8F01981F08B1}"/>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a:p>
        </p:txBody>
      </p:sp>
      <p:sp>
        <p:nvSpPr>
          <p:cNvPr id="4" name="Marcador de texto 3">
            <a:extLst>
              <a:ext uri="{FF2B5EF4-FFF2-40B4-BE49-F238E27FC236}">
                <a16:creationId xmlns:a16="http://schemas.microsoft.com/office/drawing/2014/main" id="{24CBE135-D836-492A-A2A4-2599D466295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Editar los estilos de texto del patrón</a:t>
            </a:r>
          </a:p>
        </p:txBody>
      </p:sp>
      <p:sp>
        <p:nvSpPr>
          <p:cNvPr id="5" name="Marcador de fecha 4">
            <a:extLst>
              <a:ext uri="{FF2B5EF4-FFF2-40B4-BE49-F238E27FC236}">
                <a16:creationId xmlns:a16="http://schemas.microsoft.com/office/drawing/2014/main" id="{D4C5EF80-54BE-4720-ADAC-C81BF8B944F6}"/>
              </a:ext>
            </a:extLst>
          </p:cNvPr>
          <p:cNvSpPr>
            <a:spLocks noGrp="1"/>
          </p:cNvSpPr>
          <p:nvPr>
            <p:ph type="dt" sz="half" idx="10"/>
          </p:nvPr>
        </p:nvSpPr>
        <p:spPr/>
        <p:txBody>
          <a:bodyPr/>
          <a:lstStyle/>
          <a:p>
            <a:endParaRPr lang="es-ES"/>
          </a:p>
        </p:txBody>
      </p:sp>
      <p:sp>
        <p:nvSpPr>
          <p:cNvPr id="6" name="Marcador de pie de página 5">
            <a:extLst>
              <a:ext uri="{FF2B5EF4-FFF2-40B4-BE49-F238E27FC236}">
                <a16:creationId xmlns:a16="http://schemas.microsoft.com/office/drawing/2014/main" id="{E9BE028F-B9DB-4B05-8531-ACE62FAE1D6D}"/>
              </a:ext>
            </a:extLst>
          </p:cNvPr>
          <p:cNvSpPr>
            <a:spLocks noGrp="1"/>
          </p:cNvSpPr>
          <p:nvPr>
            <p:ph type="ftr" sz="quarter" idx="11"/>
          </p:nvPr>
        </p:nvSpPr>
        <p:spPr/>
        <p:txBody>
          <a:bodyPr/>
          <a:lstStyle/>
          <a:p>
            <a:r>
              <a:rPr lang="es-ES"/>
              <a:t>Fernando Fernández Rodríguez (ULPGC)</a:t>
            </a:r>
          </a:p>
        </p:txBody>
      </p:sp>
      <p:sp>
        <p:nvSpPr>
          <p:cNvPr id="7" name="Marcador de número de diapositiva 6">
            <a:extLst>
              <a:ext uri="{FF2B5EF4-FFF2-40B4-BE49-F238E27FC236}">
                <a16:creationId xmlns:a16="http://schemas.microsoft.com/office/drawing/2014/main" id="{F261E939-B1B0-40F0-A236-C16044A4A5DC}"/>
              </a:ext>
            </a:extLst>
          </p:cNvPr>
          <p:cNvSpPr>
            <a:spLocks noGrp="1"/>
          </p:cNvSpPr>
          <p:nvPr>
            <p:ph type="sldNum" sz="quarter" idx="12"/>
          </p:nvPr>
        </p:nvSpPr>
        <p:spPr/>
        <p:txBody>
          <a:bodyPr/>
          <a:lstStyle/>
          <a:p>
            <a:fld id="{0F63649D-7EE3-47B4-B930-FD820D25EEAD}" type="slidenum">
              <a:rPr lang="es-ES" smtClean="0"/>
              <a:t>‹Nº›</a:t>
            </a:fld>
            <a:endParaRPr lang="es-ES"/>
          </a:p>
        </p:txBody>
      </p:sp>
    </p:spTree>
    <p:extLst>
      <p:ext uri="{BB962C8B-B14F-4D97-AF65-F5344CB8AC3E}">
        <p14:creationId xmlns:p14="http://schemas.microsoft.com/office/powerpoint/2010/main" val="197738381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EB"/>
        </a:solidFill>
        <a:effectLst/>
      </p:bgPr>
    </p:bg>
    <p:spTree>
      <p:nvGrpSpPr>
        <p:cNvPr id="1" name=""/>
        <p:cNvGrpSpPr/>
        <p:nvPr/>
      </p:nvGrpSpPr>
      <p:grpSpPr>
        <a:xfrm>
          <a:off x="0" y="0"/>
          <a:ext cx="0" cy="0"/>
          <a:chOff x="0" y="0"/>
          <a:chExt cx="0" cy="0"/>
        </a:xfrm>
      </p:grpSpPr>
      <p:sp>
        <p:nvSpPr>
          <p:cNvPr id="2" name="Marcador de título 1">
            <a:extLst>
              <a:ext uri="{FF2B5EF4-FFF2-40B4-BE49-F238E27FC236}">
                <a16:creationId xmlns:a16="http://schemas.microsoft.com/office/drawing/2014/main" id="{C4D85B1D-02AA-4535-BAAC-34DFE54F49D4}"/>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a:t>Haga clic para modificar el estilo de título del patrón</a:t>
            </a:r>
          </a:p>
        </p:txBody>
      </p:sp>
      <p:sp>
        <p:nvSpPr>
          <p:cNvPr id="3" name="Marcador de texto 2">
            <a:extLst>
              <a:ext uri="{FF2B5EF4-FFF2-40B4-BE49-F238E27FC236}">
                <a16:creationId xmlns:a16="http://schemas.microsoft.com/office/drawing/2014/main" id="{64E8162D-4BFB-4443-9D0B-C79AA20E3FF5}"/>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86CAC2BC-4DD6-49A6-B5E9-305563A16AD8}"/>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s-ES"/>
          </a:p>
        </p:txBody>
      </p:sp>
      <p:sp>
        <p:nvSpPr>
          <p:cNvPr id="5" name="Marcador de pie de página 4">
            <a:extLst>
              <a:ext uri="{FF2B5EF4-FFF2-40B4-BE49-F238E27FC236}">
                <a16:creationId xmlns:a16="http://schemas.microsoft.com/office/drawing/2014/main" id="{415A178F-0986-4A9E-99ED-41836A193F6B}"/>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s-ES"/>
              <a:t>Fernando Fernández Rodríguez (ULPGC)</a:t>
            </a:r>
          </a:p>
        </p:txBody>
      </p:sp>
      <p:sp>
        <p:nvSpPr>
          <p:cNvPr id="6" name="Marcador de número de diapositiva 5">
            <a:extLst>
              <a:ext uri="{FF2B5EF4-FFF2-40B4-BE49-F238E27FC236}">
                <a16:creationId xmlns:a16="http://schemas.microsoft.com/office/drawing/2014/main" id="{19812873-881B-4DB0-B958-07470484ACDC}"/>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F63649D-7EE3-47B4-B930-FD820D25EEAD}" type="slidenum">
              <a:rPr lang="es-ES" smtClean="0"/>
              <a:t>‹Nº›</a:t>
            </a:fld>
            <a:endParaRPr lang="es-ES"/>
          </a:p>
        </p:txBody>
      </p:sp>
    </p:spTree>
    <p:extLst>
      <p:ext uri="{BB962C8B-B14F-4D97-AF65-F5344CB8AC3E}">
        <p14:creationId xmlns:p14="http://schemas.microsoft.com/office/powerpoint/2010/main" val="283331591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hyperlink" Target="mailto:fernando.fernandez@ulpgc.es" TargetMode="Externa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image" Target="../media/image13.wmf"/><Relationship Id="rId3" Type="http://schemas.openxmlformats.org/officeDocument/2006/relationships/notesSlide" Target="../notesSlides/notesSlide9.xml"/><Relationship Id="rId7" Type="http://schemas.openxmlformats.org/officeDocument/2006/relationships/oleObject" Target="../embeddings/oleObject4.bin"/><Relationship Id="rId2" Type="http://schemas.openxmlformats.org/officeDocument/2006/relationships/slideLayout" Target="../slideLayouts/slideLayout4.xml"/><Relationship Id="rId1" Type="http://schemas.openxmlformats.org/officeDocument/2006/relationships/vmlDrawing" Target="../drawings/vmlDrawing2.vml"/><Relationship Id="rId6" Type="http://schemas.openxmlformats.org/officeDocument/2006/relationships/image" Target="../media/image12.wmf"/><Relationship Id="rId5" Type="http://schemas.openxmlformats.org/officeDocument/2006/relationships/oleObject" Target="../embeddings/oleObject3.bin"/><Relationship Id="rId4" Type="http://schemas.openxmlformats.org/officeDocument/2006/relationships/image" Target="../media/image14.png"/><Relationship Id="rId9" Type="http://schemas.openxmlformats.org/officeDocument/2006/relationships/image" Target="../media/image15.png"/></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8" Type="http://schemas.openxmlformats.org/officeDocument/2006/relationships/oleObject" Target="../embeddings/oleObject7.bin"/><Relationship Id="rId13" Type="http://schemas.openxmlformats.org/officeDocument/2006/relationships/image" Target="../media/image20.wmf"/><Relationship Id="rId3" Type="http://schemas.openxmlformats.org/officeDocument/2006/relationships/notesSlide" Target="../notesSlides/notesSlide11.xml"/><Relationship Id="rId7" Type="http://schemas.openxmlformats.org/officeDocument/2006/relationships/image" Target="../media/image17.wmf"/><Relationship Id="rId12" Type="http://schemas.openxmlformats.org/officeDocument/2006/relationships/oleObject" Target="../embeddings/oleObject9.bin"/><Relationship Id="rId2" Type="http://schemas.openxmlformats.org/officeDocument/2006/relationships/slideLayout" Target="../slideLayouts/slideLayout2.xml"/><Relationship Id="rId1" Type="http://schemas.openxmlformats.org/officeDocument/2006/relationships/vmlDrawing" Target="../drawings/vmlDrawing3.vml"/><Relationship Id="rId6" Type="http://schemas.openxmlformats.org/officeDocument/2006/relationships/oleObject" Target="../embeddings/oleObject6.bin"/><Relationship Id="rId11" Type="http://schemas.openxmlformats.org/officeDocument/2006/relationships/image" Target="../media/image19.wmf"/><Relationship Id="rId5" Type="http://schemas.openxmlformats.org/officeDocument/2006/relationships/image" Target="../media/image16.wmf"/><Relationship Id="rId10" Type="http://schemas.openxmlformats.org/officeDocument/2006/relationships/oleObject" Target="../embeddings/oleObject8.bin"/><Relationship Id="rId4" Type="http://schemas.openxmlformats.org/officeDocument/2006/relationships/oleObject" Target="../embeddings/oleObject5.bin"/><Relationship Id="rId9" Type="http://schemas.openxmlformats.org/officeDocument/2006/relationships/image" Target="../media/image18.wmf"/></Relationships>
</file>

<file path=ppt/slides/_rels/slide14.xml.rels><?xml version="1.0" encoding="UTF-8" standalone="yes"?>
<Relationships xmlns="http://schemas.openxmlformats.org/package/2006/relationships"><Relationship Id="rId8" Type="http://schemas.openxmlformats.org/officeDocument/2006/relationships/oleObject" Target="../embeddings/oleObject12.bin"/><Relationship Id="rId3" Type="http://schemas.openxmlformats.org/officeDocument/2006/relationships/notesSlide" Target="../notesSlides/notesSlide12.xml"/><Relationship Id="rId7" Type="http://schemas.openxmlformats.org/officeDocument/2006/relationships/image" Target="../media/image22.wmf"/><Relationship Id="rId2" Type="http://schemas.openxmlformats.org/officeDocument/2006/relationships/slideLayout" Target="../slideLayouts/slideLayout2.xml"/><Relationship Id="rId1" Type="http://schemas.openxmlformats.org/officeDocument/2006/relationships/vmlDrawing" Target="../drawings/vmlDrawing4.vml"/><Relationship Id="rId6" Type="http://schemas.openxmlformats.org/officeDocument/2006/relationships/oleObject" Target="../embeddings/oleObject11.bin"/><Relationship Id="rId5" Type="http://schemas.openxmlformats.org/officeDocument/2006/relationships/image" Target="../media/image21.wmf"/><Relationship Id="rId4" Type="http://schemas.openxmlformats.org/officeDocument/2006/relationships/oleObject" Target="../embeddings/oleObject10.bin"/><Relationship Id="rId9" Type="http://schemas.openxmlformats.org/officeDocument/2006/relationships/image" Target="../media/image23.wmf"/></Relationships>
</file>

<file path=ppt/slides/_rels/slide15.xml.rels><?xml version="1.0" encoding="UTF-8" standalone="yes"?>
<Relationships xmlns="http://schemas.openxmlformats.org/package/2006/relationships"><Relationship Id="rId8" Type="http://schemas.openxmlformats.org/officeDocument/2006/relationships/image" Target="../media/image26.png"/><Relationship Id="rId3" Type="http://schemas.openxmlformats.org/officeDocument/2006/relationships/notesSlide" Target="../notesSlides/notesSlide13.xml"/><Relationship Id="rId7" Type="http://schemas.openxmlformats.org/officeDocument/2006/relationships/image" Target="../media/image25.png"/><Relationship Id="rId2" Type="http://schemas.openxmlformats.org/officeDocument/2006/relationships/slideLayout" Target="../slideLayouts/slideLayout2.xml"/><Relationship Id="rId1" Type="http://schemas.openxmlformats.org/officeDocument/2006/relationships/vmlDrawing" Target="../drawings/vmlDrawing5.vml"/><Relationship Id="rId6" Type="http://schemas.openxmlformats.org/officeDocument/2006/relationships/image" Target="../media/image24.png"/><Relationship Id="rId5" Type="http://schemas.openxmlformats.org/officeDocument/2006/relationships/image" Target="../media/image23.png"/><Relationship Id="rId10" Type="http://schemas.openxmlformats.org/officeDocument/2006/relationships/image" Target="../media/image24.wmf"/><Relationship Id="rId4" Type="http://schemas.openxmlformats.org/officeDocument/2006/relationships/image" Target="../media/image22.png"/><Relationship Id="rId9" Type="http://schemas.openxmlformats.org/officeDocument/2006/relationships/oleObject" Target="../embeddings/oleObject13.bin"/></Relationships>
</file>

<file path=ppt/slides/_rels/slide16.xml.rels><?xml version="1.0" encoding="UTF-8" standalone="yes"?>
<Relationships xmlns="http://schemas.openxmlformats.org/package/2006/relationships"><Relationship Id="rId8" Type="http://schemas.openxmlformats.org/officeDocument/2006/relationships/oleObject" Target="../embeddings/oleObject16.bin"/><Relationship Id="rId3" Type="http://schemas.openxmlformats.org/officeDocument/2006/relationships/notesSlide" Target="../notesSlides/notesSlide14.xml"/><Relationship Id="rId7" Type="http://schemas.openxmlformats.org/officeDocument/2006/relationships/image" Target="../media/image26.wmf"/><Relationship Id="rId2" Type="http://schemas.openxmlformats.org/officeDocument/2006/relationships/slideLayout" Target="../slideLayouts/slideLayout2.xml"/><Relationship Id="rId1" Type="http://schemas.openxmlformats.org/officeDocument/2006/relationships/vmlDrawing" Target="../drawings/vmlDrawing6.vml"/><Relationship Id="rId6" Type="http://schemas.openxmlformats.org/officeDocument/2006/relationships/oleObject" Target="../embeddings/oleObject15.bin"/><Relationship Id="rId5" Type="http://schemas.openxmlformats.org/officeDocument/2006/relationships/image" Target="../media/image25.wmf"/><Relationship Id="rId4" Type="http://schemas.openxmlformats.org/officeDocument/2006/relationships/oleObject" Target="../embeddings/oleObject14.bin"/><Relationship Id="rId9" Type="http://schemas.openxmlformats.org/officeDocument/2006/relationships/image" Target="../media/image27.wmf"/></Relationships>
</file>

<file path=ppt/slides/_rels/slide17.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8" Type="http://schemas.openxmlformats.org/officeDocument/2006/relationships/oleObject" Target="../embeddings/oleObject19.bin"/><Relationship Id="rId3" Type="http://schemas.openxmlformats.org/officeDocument/2006/relationships/notesSlide" Target="../notesSlides/notesSlide16.xml"/><Relationship Id="rId7" Type="http://schemas.openxmlformats.org/officeDocument/2006/relationships/image" Target="../media/image30.wmf"/><Relationship Id="rId2" Type="http://schemas.openxmlformats.org/officeDocument/2006/relationships/slideLayout" Target="../slideLayouts/slideLayout2.xml"/><Relationship Id="rId1" Type="http://schemas.openxmlformats.org/officeDocument/2006/relationships/vmlDrawing" Target="../drawings/vmlDrawing7.vml"/><Relationship Id="rId6" Type="http://schemas.openxmlformats.org/officeDocument/2006/relationships/oleObject" Target="../embeddings/oleObject18.bin"/><Relationship Id="rId11" Type="http://schemas.openxmlformats.org/officeDocument/2006/relationships/image" Target="../media/image32.wmf"/><Relationship Id="rId5" Type="http://schemas.openxmlformats.org/officeDocument/2006/relationships/image" Target="../media/image29.wmf"/><Relationship Id="rId10" Type="http://schemas.openxmlformats.org/officeDocument/2006/relationships/oleObject" Target="../embeddings/oleObject20.bin"/><Relationship Id="rId4" Type="http://schemas.openxmlformats.org/officeDocument/2006/relationships/oleObject" Target="../embeddings/oleObject17.bin"/><Relationship Id="rId9" Type="http://schemas.openxmlformats.org/officeDocument/2006/relationships/image" Target="../media/image31.wmf"/></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17.xml"/><Relationship Id="rId2" Type="http://schemas.openxmlformats.org/officeDocument/2006/relationships/slideLayout" Target="../slideLayouts/slideLayout2.xml"/><Relationship Id="rId1" Type="http://schemas.openxmlformats.org/officeDocument/2006/relationships/vmlDrawing" Target="../drawings/vmlDrawing8.vml"/><Relationship Id="rId5" Type="http://schemas.openxmlformats.org/officeDocument/2006/relationships/image" Target="../media/image33.wmf"/><Relationship Id="rId4" Type="http://schemas.openxmlformats.org/officeDocument/2006/relationships/oleObject" Target="../embeddings/oleObject21.bin"/></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3" Type="http://schemas.openxmlformats.org/officeDocument/2006/relationships/notesSlide" Target="../notesSlides/notesSlide22.xml"/><Relationship Id="rId7" Type="http://schemas.openxmlformats.org/officeDocument/2006/relationships/image" Target="../media/image37.wmf"/><Relationship Id="rId2" Type="http://schemas.openxmlformats.org/officeDocument/2006/relationships/slideLayout" Target="../slideLayouts/slideLayout2.xml"/><Relationship Id="rId1" Type="http://schemas.openxmlformats.org/officeDocument/2006/relationships/vmlDrawing" Target="../drawings/vmlDrawing9.vml"/><Relationship Id="rId6" Type="http://schemas.openxmlformats.org/officeDocument/2006/relationships/oleObject" Target="../embeddings/oleObject23.bin"/><Relationship Id="rId5" Type="http://schemas.openxmlformats.org/officeDocument/2006/relationships/image" Target="../media/image36.wmf"/><Relationship Id="rId4" Type="http://schemas.openxmlformats.org/officeDocument/2006/relationships/oleObject" Target="../embeddings/oleObject22.bin"/></Relationships>
</file>

<file path=ppt/slides/_rels/slide26.xml.rels><?xml version="1.0" encoding="UTF-8" standalone="yes"?>
<Relationships xmlns="http://schemas.openxmlformats.org/package/2006/relationships"><Relationship Id="rId8" Type="http://schemas.openxmlformats.org/officeDocument/2006/relationships/oleObject" Target="../embeddings/oleObject26.bin"/><Relationship Id="rId3" Type="http://schemas.openxmlformats.org/officeDocument/2006/relationships/notesSlide" Target="../notesSlides/notesSlide23.xml"/><Relationship Id="rId7" Type="http://schemas.openxmlformats.org/officeDocument/2006/relationships/image" Target="../media/image39.wmf"/><Relationship Id="rId2" Type="http://schemas.openxmlformats.org/officeDocument/2006/relationships/slideLayout" Target="../slideLayouts/slideLayout2.xml"/><Relationship Id="rId1" Type="http://schemas.openxmlformats.org/officeDocument/2006/relationships/vmlDrawing" Target="../drawings/vmlDrawing10.vml"/><Relationship Id="rId6" Type="http://schemas.openxmlformats.org/officeDocument/2006/relationships/oleObject" Target="../embeddings/oleObject25.bin"/><Relationship Id="rId5" Type="http://schemas.openxmlformats.org/officeDocument/2006/relationships/image" Target="../media/image38.wmf"/><Relationship Id="rId4" Type="http://schemas.openxmlformats.org/officeDocument/2006/relationships/oleObject" Target="../embeddings/oleObject24.bin"/><Relationship Id="rId9" Type="http://schemas.openxmlformats.org/officeDocument/2006/relationships/image" Target="../media/image40.wmf"/></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8" Type="http://schemas.openxmlformats.org/officeDocument/2006/relationships/image" Target="../media/image42.wmf"/><Relationship Id="rId3" Type="http://schemas.openxmlformats.org/officeDocument/2006/relationships/notesSlide" Target="../notesSlides/notesSlide25.xml"/><Relationship Id="rId7" Type="http://schemas.openxmlformats.org/officeDocument/2006/relationships/oleObject" Target="../embeddings/oleObject28.bin"/><Relationship Id="rId2" Type="http://schemas.openxmlformats.org/officeDocument/2006/relationships/slideLayout" Target="../slideLayouts/slideLayout2.xml"/><Relationship Id="rId1" Type="http://schemas.openxmlformats.org/officeDocument/2006/relationships/vmlDrawing" Target="../drawings/vmlDrawing11.vml"/><Relationship Id="rId6" Type="http://schemas.openxmlformats.org/officeDocument/2006/relationships/image" Target="../media/image41.wmf"/><Relationship Id="rId5" Type="http://schemas.openxmlformats.org/officeDocument/2006/relationships/oleObject" Target="../embeddings/oleObject27.bin"/><Relationship Id="rId4" Type="http://schemas.openxmlformats.org/officeDocument/2006/relationships/image" Target="../media/image44.png"/></Relationships>
</file>

<file path=ppt/slides/_rels/slide29.xml.rels><?xml version="1.0" encoding="UTF-8" standalone="yes"?>
<Relationships xmlns="http://schemas.openxmlformats.org/package/2006/relationships"><Relationship Id="rId8" Type="http://schemas.openxmlformats.org/officeDocument/2006/relationships/oleObject" Target="../embeddings/oleObject31.bin"/><Relationship Id="rId3" Type="http://schemas.openxmlformats.org/officeDocument/2006/relationships/notesSlide" Target="../notesSlides/notesSlide26.xml"/><Relationship Id="rId7" Type="http://schemas.openxmlformats.org/officeDocument/2006/relationships/image" Target="../media/image44.wmf"/><Relationship Id="rId2" Type="http://schemas.openxmlformats.org/officeDocument/2006/relationships/slideLayout" Target="../slideLayouts/slideLayout2.xml"/><Relationship Id="rId1" Type="http://schemas.openxmlformats.org/officeDocument/2006/relationships/vmlDrawing" Target="../drawings/vmlDrawing12.vml"/><Relationship Id="rId6" Type="http://schemas.openxmlformats.org/officeDocument/2006/relationships/oleObject" Target="../embeddings/oleObject30.bin"/><Relationship Id="rId11" Type="http://schemas.openxmlformats.org/officeDocument/2006/relationships/image" Target="../media/image46.wmf"/><Relationship Id="rId5" Type="http://schemas.openxmlformats.org/officeDocument/2006/relationships/image" Target="../media/image43.wmf"/><Relationship Id="rId10" Type="http://schemas.openxmlformats.org/officeDocument/2006/relationships/oleObject" Target="../embeddings/oleObject32.bin"/><Relationship Id="rId4" Type="http://schemas.openxmlformats.org/officeDocument/2006/relationships/oleObject" Target="../embeddings/oleObject29.bin"/><Relationship Id="rId9" Type="http://schemas.openxmlformats.org/officeDocument/2006/relationships/image" Target="../media/image45.wmf"/></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notesSlide" Target="../notesSlides/notesSlide29.xml"/><Relationship Id="rId1" Type="http://schemas.openxmlformats.org/officeDocument/2006/relationships/slideLayout" Target="../slideLayouts/slideLayout2.xml"/><Relationship Id="rId4" Type="http://schemas.openxmlformats.org/officeDocument/2006/relationships/image" Target="../media/image50.png"/></Relationships>
</file>

<file path=ppt/slides/_rels/slide33.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notesSlide" Target="../notesSlides/notesSlide31.xml"/><Relationship Id="rId1" Type="http://schemas.openxmlformats.org/officeDocument/2006/relationships/slideLayout" Target="../slideLayouts/slideLayout4.xml"/><Relationship Id="rId4" Type="http://schemas.openxmlformats.org/officeDocument/2006/relationships/image" Target="../media/image53.png"/></Relationships>
</file>

<file path=ppt/slides/_rels/slide35.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notesSlide" Target="../notesSlides/notesSlide33.xml"/><Relationship Id="rId1" Type="http://schemas.openxmlformats.org/officeDocument/2006/relationships/slideLayout" Target="../slideLayouts/slideLayout4.xml"/><Relationship Id="rId4" Type="http://schemas.openxmlformats.org/officeDocument/2006/relationships/image" Target="../media/image56.png"/></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notesSlide" Target="../notesSlides/notesSlide35.xml"/><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40.xml.rels><?xml version="1.0" encoding="UTF-8" standalone="yes"?>
<Relationships xmlns="http://schemas.openxmlformats.org/package/2006/relationships"><Relationship Id="rId2" Type="http://schemas.openxmlformats.org/officeDocument/2006/relationships/image" Target="../media/image58.png"/><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3" Type="http://schemas.openxmlformats.org/officeDocument/2006/relationships/image" Target="../media/image59.png"/><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60.png"/><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61.png"/><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62.png"/><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3" Type="http://schemas.openxmlformats.org/officeDocument/2006/relationships/notesSlide" Target="../notesSlides/notesSlide46.xml"/><Relationship Id="rId2" Type="http://schemas.openxmlformats.org/officeDocument/2006/relationships/slideLayout" Target="../slideLayouts/slideLayout2.xml"/><Relationship Id="rId1" Type="http://schemas.openxmlformats.org/officeDocument/2006/relationships/vmlDrawing" Target="../drawings/vmlDrawing13.vml"/><Relationship Id="rId6" Type="http://schemas.openxmlformats.org/officeDocument/2006/relationships/image" Target="../media/image64.png"/><Relationship Id="rId5" Type="http://schemas.openxmlformats.org/officeDocument/2006/relationships/image" Target="../media/image63.wmf"/><Relationship Id="rId4" Type="http://schemas.openxmlformats.org/officeDocument/2006/relationships/oleObject" Target="../embeddings/oleObject33.bin"/></Relationships>
</file>

<file path=ppt/slides/_rels/slide51.xml.rels><?xml version="1.0" encoding="UTF-8" standalone="yes"?>
<Relationships xmlns="http://schemas.openxmlformats.org/package/2006/relationships"><Relationship Id="rId3" Type="http://schemas.openxmlformats.org/officeDocument/2006/relationships/image" Target="../media/image65.emf"/><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3.xml"/></Relationships>
</file>

<file path=ppt/slides/_rels/slide55.xml.rels><?xml version="1.0" encoding="UTF-8" standalone="yes"?>
<Relationships xmlns="http://schemas.openxmlformats.org/package/2006/relationships"><Relationship Id="rId3" Type="http://schemas.openxmlformats.org/officeDocument/2006/relationships/notesSlide" Target="../notesSlides/notesSlide51.xml"/><Relationship Id="rId2" Type="http://schemas.openxmlformats.org/officeDocument/2006/relationships/slideLayout" Target="../slideLayouts/slideLayout4.xml"/><Relationship Id="rId1" Type="http://schemas.openxmlformats.org/officeDocument/2006/relationships/vmlDrawing" Target="../drawings/vmlDrawing14.vml"/><Relationship Id="rId6" Type="http://schemas.openxmlformats.org/officeDocument/2006/relationships/image" Target="../media/image66.wmf"/><Relationship Id="rId5" Type="http://schemas.openxmlformats.org/officeDocument/2006/relationships/oleObject" Target="../embeddings/oleObject34.bin"/><Relationship Id="rId4" Type="http://schemas.openxmlformats.org/officeDocument/2006/relationships/image" Target="../media/image67.png"/></Relationships>
</file>

<file path=ppt/slides/_rels/slide56.xml.rels><?xml version="1.0" encoding="UTF-8" standalone="yes"?>
<Relationships xmlns="http://schemas.openxmlformats.org/package/2006/relationships"><Relationship Id="rId3" Type="http://schemas.openxmlformats.org/officeDocument/2006/relationships/image" Target="../media/image68.png"/><Relationship Id="rId2" Type="http://schemas.openxmlformats.org/officeDocument/2006/relationships/notesSlide" Target="../notesSlides/notesSlide52.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3" Type="http://schemas.openxmlformats.org/officeDocument/2006/relationships/notesSlide" Target="../notesSlides/notesSlide53.xml"/><Relationship Id="rId2" Type="http://schemas.openxmlformats.org/officeDocument/2006/relationships/slideLayout" Target="../slideLayouts/slideLayout2.xml"/><Relationship Id="rId1" Type="http://schemas.openxmlformats.org/officeDocument/2006/relationships/vmlDrawing" Target="../drawings/vmlDrawing15.vml"/><Relationship Id="rId6" Type="http://schemas.openxmlformats.org/officeDocument/2006/relationships/image" Target="../media/image70.png"/><Relationship Id="rId5" Type="http://schemas.openxmlformats.org/officeDocument/2006/relationships/image" Target="../media/image69.wmf"/><Relationship Id="rId4" Type="http://schemas.openxmlformats.org/officeDocument/2006/relationships/oleObject" Target="../embeddings/oleObject35.bin"/></Relationships>
</file>

<file path=ppt/slides/_rels/slide58.xml.rels><?xml version="1.0" encoding="UTF-8" standalone="yes"?>
<Relationships xmlns="http://schemas.openxmlformats.org/package/2006/relationships"><Relationship Id="rId8" Type="http://schemas.openxmlformats.org/officeDocument/2006/relationships/image" Target="../media/image72.wmf"/><Relationship Id="rId3" Type="http://schemas.openxmlformats.org/officeDocument/2006/relationships/notesSlide" Target="../notesSlides/notesSlide54.xml"/><Relationship Id="rId7" Type="http://schemas.openxmlformats.org/officeDocument/2006/relationships/oleObject" Target="../embeddings/oleObject37.bin"/><Relationship Id="rId2" Type="http://schemas.openxmlformats.org/officeDocument/2006/relationships/slideLayout" Target="../slideLayouts/slideLayout2.xml"/><Relationship Id="rId1" Type="http://schemas.openxmlformats.org/officeDocument/2006/relationships/vmlDrawing" Target="../drawings/vmlDrawing16.vml"/><Relationship Id="rId6" Type="http://schemas.openxmlformats.org/officeDocument/2006/relationships/image" Target="../media/image74.png"/><Relationship Id="rId5" Type="http://schemas.openxmlformats.org/officeDocument/2006/relationships/image" Target="../media/image71.wmf"/><Relationship Id="rId10" Type="http://schemas.openxmlformats.org/officeDocument/2006/relationships/image" Target="../media/image73.wmf"/><Relationship Id="rId4" Type="http://schemas.openxmlformats.org/officeDocument/2006/relationships/oleObject" Target="../embeddings/oleObject36.bin"/><Relationship Id="rId9" Type="http://schemas.openxmlformats.org/officeDocument/2006/relationships/oleObject" Target="../embeddings/oleObject38.bin"/></Relationships>
</file>

<file path=ppt/slides/_rels/slide59.xml.rels><?xml version="1.0" encoding="UTF-8" standalone="yes"?>
<Relationships xmlns="http://schemas.openxmlformats.org/package/2006/relationships"><Relationship Id="rId8" Type="http://schemas.openxmlformats.org/officeDocument/2006/relationships/image" Target="../media/image74.png"/><Relationship Id="rId3" Type="http://schemas.openxmlformats.org/officeDocument/2006/relationships/notesSlide" Target="../notesSlides/notesSlide55.xml"/><Relationship Id="rId7" Type="http://schemas.openxmlformats.org/officeDocument/2006/relationships/image" Target="../media/image76.wmf"/><Relationship Id="rId2" Type="http://schemas.openxmlformats.org/officeDocument/2006/relationships/slideLayout" Target="../slideLayouts/slideLayout2.xml"/><Relationship Id="rId1" Type="http://schemas.openxmlformats.org/officeDocument/2006/relationships/vmlDrawing" Target="../drawings/vmlDrawing17.vml"/><Relationship Id="rId6" Type="http://schemas.openxmlformats.org/officeDocument/2006/relationships/oleObject" Target="../embeddings/oleObject40.bin"/><Relationship Id="rId5" Type="http://schemas.openxmlformats.org/officeDocument/2006/relationships/image" Target="../media/image75.wmf"/><Relationship Id="rId10" Type="http://schemas.openxmlformats.org/officeDocument/2006/relationships/image" Target="../media/image77.wmf"/><Relationship Id="rId4" Type="http://schemas.openxmlformats.org/officeDocument/2006/relationships/oleObject" Target="../embeddings/oleObject39.bin"/><Relationship Id="rId9" Type="http://schemas.openxmlformats.org/officeDocument/2006/relationships/oleObject" Target="../embeddings/oleObject41.bin"/></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60.xml.rels><?xml version="1.0" encoding="UTF-8" standalone="yes"?>
<Relationships xmlns="http://schemas.openxmlformats.org/package/2006/relationships"><Relationship Id="rId3" Type="http://schemas.openxmlformats.org/officeDocument/2006/relationships/notesSlide" Target="../notesSlides/notesSlide56.xml"/><Relationship Id="rId2" Type="http://schemas.openxmlformats.org/officeDocument/2006/relationships/slideLayout" Target="../slideLayouts/slideLayout2.xml"/><Relationship Id="rId1" Type="http://schemas.openxmlformats.org/officeDocument/2006/relationships/vmlDrawing" Target="../drawings/vmlDrawing18.vml"/><Relationship Id="rId6" Type="http://schemas.openxmlformats.org/officeDocument/2006/relationships/image" Target="../media/image79.png"/><Relationship Id="rId5" Type="http://schemas.openxmlformats.org/officeDocument/2006/relationships/image" Target="../media/image78.wmf"/><Relationship Id="rId4" Type="http://schemas.openxmlformats.org/officeDocument/2006/relationships/oleObject" Target="../embeddings/oleObject42.bin"/></Relationships>
</file>

<file path=ppt/slides/_rels/slide61.xml.rels><?xml version="1.0" encoding="UTF-8" standalone="yes"?>
<Relationships xmlns="http://schemas.openxmlformats.org/package/2006/relationships"><Relationship Id="rId8" Type="http://schemas.openxmlformats.org/officeDocument/2006/relationships/image" Target="../media/image83.emf"/><Relationship Id="rId3" Type="http://schemas.openxmlformats.org/officeDocument/2006/relationships/notesSlide" Target="../notesSlides/notesSlide57.xml"/><Relationship Id="rId7" Type="http://schemas.openxmlformats.org/officeDocument/2006/relationships/image" Target="../media/image80.wmf"/><Relationship Id="rId2" Type="http://schemas.openxmlformats.org/officeDocument/2006/relationships/slideLayout" Target="../slideLayouts/slideLayout2.xml"/><Relationship Id="rId1" Type="http://schemas.openxmlformats.org/officeDocument/2006/relationships/vmlDrawing" Target="../drawings/vmlDrawing19.vml"/><Relationship Id="rId6" Type="http://schemas.openxmlformats.org/officeDocument/2006/relationships/oleObject" Target="../embeddings/oleObject43.bin"/><Relationship Id="rId5" Type="http://schemas.openxmlformats.org/officeDocument/2006/relationships/image" Target="../media/image82.png"/><Relationship Id="rId4" Type="http://schemas.openxmlformats.org/officeDocument/2006/relationships/image" Target="../media/image81.png"/></Relationships>
</file>

<file path=ppt/slides/_rels/slide62.xml.rels><?xml version="1.0" encoding="UTF-8" standalone="yes"?>
<Relationships xmlns="http://schemas.openxmlformats.org/package/2006/relationships"><Relationship Id="rId3" Type="http://schemas.openxmlformats.org/officeDocument/2006/relationships/notesSlide" Target="../notesSlides/notesSlide58.xml"/><Relationship Id="rId7" Type="http://schemas.openxmlformats.org/officeDocument/2006/relationships/image" Target="../media/image86.png"/><Relationship Id="rId2" Type="http://schemas.openxmlformats.org/officeDocument/2006/relationships/slideLayout" Target="../slideLayouts/slideLayout4.xml"/><Relationship Id="rId1" Type="http://schemas.openxmlformats.org/officeDocument/2006/relationships/vmlDrawing" Target="../drawings/vmlDrawing20.vml"/><Relationship Id="rId6" Type="http://schemas.openxmlformats.org/officeDocument/2006/relationships/image" Target="../media/image84.wmf"/><Relationship Id="rId5" Type="http://schemas.openxmlformats.org/officeDocument/2006/relationships/oleObject" Target="../embeddings/oleObject44.bin"/><Relationship Id="rId4" Type="http://schemas.openxmlformats.org/officeDocument/2006/relationships/image" Target="../media/image85.png"/></Relationships>
</file>

<file path=ppt/slides/_rels/slide63.xml.rels><?xml version="1.0" encoding="UTF-8" standalone="yes"?>
<Relationships xmlns="http://schemas.openxmlformats.org/package/2006/relationships"><Relationship Id="rId8" Type="http://schemas.openxmlformats.org/officeDocument/2006/relationships/image" Target="../media/image88.wmf"/><Relationship Id="rId3" Type="http://schemas.openxmlformats.org/officeDocument/2006/relationships/notesSlide" Target="../notesSlides/notesSlide59.xml"/><Relationship Id="rId7" Type="http://schemas.openxmlformats.org/officeDocument/2006/relationships/oleObject" Target="../embeddings/oleObject46.bin"/><Relationship Id="rId2" Type="http://schemas.openxmlformats.org/officeDocument/2006/relationships/slideLayout" Target="../slideLayouts/slideLayout4.xml"/><Relationship Id="rId1" Type="http://schemas.openxmlformats.org/officeDocument/2006/relationships/vmlDrawing" Target="../drawings/vmlDrawing21.vml"/><Relationship Id="rId6" Type="http://schemas.openxmlformats.org/officeDocument/2006/relationships/image" Target="../media/image87.wmf"/><Relationship Id="rId5" Type="http://schemas.openxmlformats.org/officeDocument/2006/relationships/oleObject" Target="../embeddings/oleObject45.bin"/><Relationship Id="rId4" Type="http://schemas.openxmlformats.org/officeDocument/2006/relationships/image" Target="../media/image89.png"/></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3" Type="http://schemas.openxmlformats.org/officeDocument/2006/relationships/image" Target="../media/image90.emf"/><Relationship Id="rId2" Type="http://schemas.openxmlformats.org/officeDocument/2006/relationships/notesSlide" Target="../notesSlides/notesSlide61.xml"/><Relationship Id="rId1" Type="http://schemas.openxmlformats.org/officeDocument/2006/relationships/slideLayout" Target="../slideLayouts/slideLayout4.xml"/></Relationships>
</file>

<file path=ppt/slides/_rels/slide66.xml.rels><?xml version="1.0" encoding="UTF-8" standalone="yes"?>
<Relationships xmlns="http://schemas.openxmlformats.org/package/2006/relationships"><Relationship Id="rId3" Type="http://schemas.openxmlformats.org/officeDocument/2006/relationships/image" Target="../media/image91.emf"/><Relationship Id="rId2" Type="http://schemas.openxmlformats.org/officeDocument/2006/relationships/notesSlide" Target="../notesSlides/notesSlide62.xml"/><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3" Type="http://schemas.openxmlformats.org/officeDocument/2006/relationships/image" Target="../media/image92.png"/><Relationship Id="rId2" Type="http://schemas.openxmlformats.org/officeDocument/2006/relationships/notesSlide" Target="../notesSlides/notesSlide63.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6.xml"/><Relationship Id="rId1" Type="http://schemas.openxmlformats.org/officeDocument/2006/relationships/slideLayout" Target="../slideLayouts/slideLayout4.xml"/><Relationship Id="rId4" Type="http://schemas.openxmlformats.org/officeDocument/2006/relationships/image" Target="../media/image7.png"/></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7.xml"/><Relationship Id="rId1" Type="http://schemas.openxmlformats.org/officeDocument/2006/relationships/slideLayout" Target="../slideLayouts/slideLayout4.xml"/><Relationship Id="rId4" Type="http://schemas.openxmlformats.org/officeDocument/2006/relationships/image" Target="../media/image9.png"/></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8.xml"/><Relationship Id="rId7" Type="http://schemas.openxmlformats.org/officeDocument/2006/relationships/image" Target="../media/image11.wmf"/><Relationship Id="rId2" Type="http://schemas.openxmlformats.org/officeDocument/2006/relationships/slideLayout" Target="../slideLayouts/slideLayout2.xml"/><Relationship Id="rId1" Type="http://schemas.openxmlformats.org/officeDocument/2006/relationships/vmlDrawing" Target="../drawings/vmlDrawing1.vml"/><Relationship Id="rId6" Type="http://schemas.openxmlformats.org/officeDocument/2006/relationships/oleObject" Target="../embeddings/oleObject2.bin"/><Relationship Id="rId5" Type="http://schemas.openxmlformats.org/officeDocument/2006/relationships/image" Target="../media/image10.wmf"/><Relationship Id="rId4" Type="http://schemas.openxmlformats.org/officeDocument/2006/relationships/oleObject" Target="../embeddings/oleObject1.bin"/></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5D30725A-B0F5-42F9-A6D3-C3CE23E65D52}"/>
              </a:ext>
            </a:extLst>
          </p:cNvPr>
          <p:cNvSpPr>
            <a:spLocks noGrp="1"/>
          </p:cNvSpPr>
          <p:nvPr>
            <p:ph type="ctrTitle"/>
          </p:nvPr>
        </p:nvSpPr>
        <p:spPr/>
        <p:txBody>
          <a:bodyPr>
            <a:normAutofit fontScale="90000"/>
          </a:bodyPr>
          <a:lstStyle/>
          <a:p>
            <a:r>
              <a:rPr lang="es-ES" b="1" dirty="0"/>
              <a:t>CAPÍTULO 6</a:t>
            </a:r>
            <a:br>
              <a:rPr lang="es-ES" b="1" dirty="0"/>
            </a:br>
            <a:r>
              <a:rPr lang="es-ES" b="1" dirty="0"/>
              <a:t>ÁRBOLES DE DECISIÓN  (REGRESIÓN Y CLASIFICACIÓN)</a:t>
            </a:r>
          </a:p>
        </p:txBody>
      </p:sp>
      <p:sp>
        <p:nvSpPr>
          <p:cNvPr id="3" name="Subtítulo 2">
            <a:extLst>
              <a:ext uri="{FF2B5EF4-FFF2-40B4-BE49-F238E27FC236}">
                <a16:creationId xmlns:a16="http://schemas.microsoft.com/office/drawing/2014/main" id="{BB786334-BFE2-4157-B8AB-F50E7D2FF2A5}"/>
              </a:ext>
            </a:extLst>
          </p:cNvPr>
          <p:cNvSpPr>
            <a:spLocks noGrp="1"/>
          </p:cNvSpPr>
          <p:nvPr>
            <p:ph type="subTitle" idx="1"/>
          </p:nvPr>
        </p:nvSpPr>
        <p:spPr/>
        <p:txBody>
          <a:bodyPr>
            <a:normAutofit lnSpcReduction="10000"/>
          </a:bodyPr>
          <a:lstStyle/>
          <a:p>
            <a:r>
              <a:rPr lang="es-ES" sz="3200" b="1" dirty="0"/>
              <a:t>Fernando Fernández Rodríguez</a:t>
            </a:r>
          </a:p>
          <a:p>
            <a:r>
              <a:rPr lang="es-ES" sz="3200" b="1" dirty="0">
                <a:hlinkClick r:id="rId2"/>
              </a:rPr>
              <a:t>fernando.fernandez@ulpgc.es</a:t>
            </a:r>
            <a:endParaRPr lang="es-ES" sz="3200" b="1" dirty="0"/>
          </a:p>
          <a:p>
            <a:r>
              <a:rPr lang="es-ES" sz="3200" b="1" dirty="0"/>
              <a:t>Universidad de Las Palmas de Gran Canaria</a:t>
            </a:r>
          </a:p>
          <a:p>
            <a:endParaRPr lang="es-ES" dirty="0"/>
          </a:p>
        </p:txBody>
      </p:sp>
    </p:spTree>
    <p:extLst>
      <p:ext uri="{BB962C8B-B14F-4D97-AF65-F5344CB8AC3E}">
        <p14:creationId xmlns:p14="http://schemas.microsoft.com/office/powerpoint/2010/main" val="155189446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7908214-9EC6-4B03-A2B3-69BB09A45C3B}"/>
              </a:ext>
            </a:extLst>
          </p:cNvPr>
          <p:cNvSpPr>
            <a:spLocks noGrp="1"/>
          </p:cNvSpPr>
          <p:nvPr>
            <p:ph type="title"/>
          </p:nvPr>
        </p:nvSpPr>
        <p:spPr/>
        <p:txBody>
          <a:bodyPr/>
          <a:lstStyle/>
          <a:p>
            <a:pPr algn="ctr"/>
            <a:r>
              <a:rPr lang="es-ES" b="1" dirty="0"/>
              <a:t>SUPERFICIE DE REGRESIÓN  Y</a:t>
            </a:r>
            <a:br>
              <a:rPr lang="es-ES" b="1" dirty="0"/>
            </a:br>
            <a:r>
              <a:rPr lang="es-ES" b="1" dirty="0"/>
              <a:t>ÁRBOL DE REGRESIÓN</a:t>
            </a:r>
          </a:p>
        </p:txBody>
      </p:sp>
      <p:pic>
        <p:nvPicPr>
          <p:cNvPr id="6" name="Marcador de contenido 5">
            <a:extLst>
              <a:ext uri="{FF2B5EF4-FFF2-40B4-BE49-F238E27FC236}">
                <a16:creationId xmlns:a16="http://schemas.microsoft.com/office/drawing/2014/main" id="{351BA17A-2D30-4A69-8D33-244153CBFAC9}"/>
              </a:ext>
            </a:extLst>
          </p:cNvPr>
          <p:cNvPicPr>
            <a:picLocks noGrp="1" noChangeAspect="1"/>
          </p:cNvPicPr>
          <p:nvPr>
            <p:ph sz="half" idx="2"/>
          </p:nvPr>
        </p:nvPicPr>
        <p:blipFill>
          <a:blip r:embed="rId4"/>
          <a:stretch>
            <a:fillRect/>
          </a:stretch>
        </p:blipFill>
        <p:spPr>
          <a:xfrm>
            <a:off x="6670192" y="2770875"/>
            <a:ext cx="4238625" cy="3867150"/>
          </a:xfrm>
          <a:prstGeom prst="rect">
            <a:avLst/>
          </a:prstGeom>
        </p:spPr>
      </p:pic>
      <p:graphicFrame>
        <p:nvGraphicFramePr>
          <p:cNvPr id="10" name="Objeto 9">
            <a:extLst>
              <a:ext uri="{FF2B5EF4-FFF2-40B4-BE49-F238E27FC236}">
                <a16:creationId xmlns:a16="http://schemas.microsoft.com/office/drawing/2014/main" id="{9D3EFE69-5187-42A9-8664-477A2EE3D147}"/>
              </a:ext>
            </a:extLst>
          </p:cNvPr>
          <p:cNvGraphicFramePr>
            <a:graphicFrameLocks noChangeAspect="1"/>
          </p:cNvGraphicFramePr>
          <p:nvPr>
            <p:extLst>
              <p:ext uri="{D42A27DB-BD31-4B8C-83A1-F6EECF244321}">
                <p14:modId xmlns:p14="http://schemas.microsoft.com/office/powerpoint/2010/main" val="1135827380"/>
              </p:ext>
            </p:extLst>
          </p:nvPr>
        </p:nvGraphicFramePr>
        <p:xfrm>
          <a:off x="6600823" y="1576975"/>
          <a:ext cx="4003079" cy="1193900"/>
        </p:xfrm>
        <a:graphic>
          <a:graphicData uri="http://schemas.openxmlformats.org/presentationml/2006/ole">
            <mc:AlternateContent xmlns:mc="http://schemas.openxmlformats.org/markup-compatibility/2006">
              <mc:Choice xmlns:v="urn:schemas-microsoft-com:vml" Requires="v">
                <p:oleObj spid="_x0000_s3752" name="Equation" r:id="rId5" imgW="1447560" imgH="431640" progId="Equation.DSMT4">
                  <p:embed/>
                </p:oleObj>
              </mc:Choice>
              <mc:Fallback>
                <p:oleObj name="Equation" r:id="rId5" imgW="1447560" imgH="431640" progId="Equation.DSMT4">
                  <p:embed/>
                  <p:pic>
                    <p:nvPicPr>
                      <p:cNvPr id="0" name=""/>
                      <p:cNvPicPr/>
                      <p:nvPr/>
                    </p:nvPicPr>
                    <p:blipFill>
                      <a:blip r:embed="rId6"/>
                      <a:stretch>
                        <a:fillRect/>
                      </a:stretch>
                    </p:blipFill>
                    <p:spPr>
                      <a:xfrm>
                        <a:off x="6600823" y="1576975"/>
                        <a:ext cx="4003079" cy="1193900"/>
                      </a:xfrm>
                      <a:prstGeom prst="rect">
                        <a:avLst/>
                      </a:prstGeom>
                    </p:spPr>
                  </p:pic>
                </p:oleObj>
              </mc:Fallback>
            </mc:AlternateContent>
          </a:graphicData>
        </a:graphic>
      </p:graphicFrame>
      <p:graphicFrame>
        <p:nvGraphicFramePr>
          <p:cNvPr id="11" name="Objeto 10">
            <a:extLst>
              <a:ext uri="{FF2B5EF4-FFF2-40B4-BE49-F238E27FC236}">
                <a16:creationId xmlns:a16="http://schemas.microsoft.com/office/drawing/2014/main" id="{0BFBD1A8-217B-420C-96DD-4AC8ADF8A748}"/>
              </a:ext>
            </a:extLst>
          </p:cNvPr>
          <p:cNvGraphicFramePr>
            <a:graphicFrameLocks noChangeAspect="1"/>
          </p:cNvGraphicFramePr>
          <p:nvPr>
            <p:extLst>
              <p:ext uri="{D42A27DB-BD31-4B8C-83A1-F6EECF244321}">
                <p14:modId xmlns:p14="http://schemas.microsoft.com/office/powerpoint/2010/main" val="2888354292"/>
              </p:ext>
            </p:extLst>
          </p:nvPr>
        </p:nvGraphicFramePr>
        <p:xfrm>
          <a:off x="1308100" y="1930400"/>
          <a:ext cx="4873625" cy="600075"/>
        </p:xfrm>
        <a:graphic>
          <a:graphicData uri="http://schemas.openxmlformats.org/presentationml/2006/ole">
            <mc:AlternateContent xmlns:mc="http://schemas.openxmlformats.org/markup-compatibility/2006">
              <mc:Choice xmlns:v="urn:schemas-microsoft-com:vml" Requires="v">
                <p:oleObj spid="_x0000_s3753" name="Equation" r:id="rId7" imgW="1854000" imgH="228600" progId="Equation.DSMT4">
                  <p:embed/>
                </p:oleObj>
              </mc:Choice>
              <mc:Fallback>
                <p:oleObj name="Equation" r:id="rId7" imgW="1854000" imgH="228600" progId="Equation.DSMT4">
                  <p:embed/>
                  <p:pic>
                    <p:nvPicPr>
                      <p:cNvPr id="0" name=""/>
                      <p:cNvPicPr/>
                      <p:nvPr/>
                    </p:nvPicPr>
                    <p:blipFill>
                      <a:blip r:embed="rId8"/>
                      <a:stretch>
                        <a:fillRect/>
                      </a:stretch>
                    </p:blipFill>
                    <p:spPr>
                      <a:xfrm>
                        <a:off x="1308100" y="1930400"/>
                        <a:ext cx="4873625" cy="600075"/>
                      </a:xfrm>
                      <a:prstGeom prst="rect">
                        <a:avLst/>
                      </a:prstGeom>
                    </p:spPr>
                  </p:pic>
                </p:oleObj>
              </mc:Fallback>
            </mc:AlternateContent>
          </a:graphicData>
        </a:graphic>
      </p:graphicFrame>
      <p:pic>
        <p:nvPicPr>
          <p:cNvPr id="5" name="Marcador de contenido 4">
            <a:extLst>
              <a:ext uri="{FF2B5EF4-FFF2-40B4-BE49-F238E27FC236}">
                <a16:creationId xmlns:a16="http://schemas.microsoft.com/office/drawing/2014/main" id="{6240F5B3-4930-4E64-AD7C-A7842801DF2D}"/>
              </a:ext>
            </a:extLst>
          </p:cNvPr>
          <p:cNvPicPr>
            <a:picLocks noGrp="1" noChangeAspect="1"/>
          </p:cNvPicPr>
          <p:nvPr>
            <p:ph sz="half" idx="1"/>
          </p:nvPr>
        </p:nvPicPr>
        <p:blipFill>
          <a:blip r:embed="rId9"/>
          <a:stretch>
            <a:fillRect/>
          </a:stretch>
        </p:blipFill>
        <p:spPr>
          <a:xfrm>
            <a:off x="1502376" y="2698605"/>
            <a:ext cx="4088802" cy="3794270"/>
          </a:xfrm>
          <a:prstGeom prst="rect">
            <a:avLst/>
          </a:prstGeom>
        </p:spPr>
      </p:pic>
      <p:sp>
        <p:nvSpPr>
          <p:cNvPr id="3" name="Marcador de pie de página 2">
            <a:extLst>
              <a:ext uri="{FF2B5EF4-FFF2-40B4-BE49-F238E27FC236}">
                <a16:creationId xmlns:a16="http://schemas.microsoft.com/office/drawing/2014/main" id="{0598D28B-E8E6-45B9-99B4-A9444E3486A2}"/>
              </a:ext>
            </a:extLst>
          </p:cNvPr>
          <p:cNvSpPr>
            <a:spLocks noGrp="1"/>
          </p:cNvSpPr>
          <p:nvPr>
            <p:ph type="ftr" sz="quarter" idx="11"/>
          </p:nvPr>
        </p:nvSpPr>
        <p:spPr/>
        <p:txBody>
          <a:bodyPr/>
          <a:lstStyle/>
          <a:p>
            <a:r>
              <a:rPr lang="es-ES"/>
              <a:t>Fernando Fernández Rodríguez (ULPGC)</a:t>
            </a:r>
          </a:p>
        </p:txBody>
      </p:sp>
      <p:sp>
        <p:nvSpPr>
          <p:cNvPr id="4" name="Marcador de número de diapositiva 3">
            <a:extLst>
              <a:ext uri="{FF2B5EF4-FFF2-40B4-BE49-F238E27FC236}">
                <a16:creationId xmlns:a16="http://schemas.microsoft.com/office/drawing/2014/main" id="{80CB72D4-4840-4B86-9376-4AD33E6B5AC3}"/>
              </a:ext>
            </a:extLst>
          </p:cNvPr>
          <p:cNvSpPr>
            <a:spLocks noGrp="1"/>
          </p:cNvSpPr>
          <p:nvPr>
            <p:ph type="sldNum" sz="quarter" idx="12"/>
          </p:nvPr>
        </p:nvSpPr>
        <p:spPr/>
        <p:txBody>
          <a:bodyPr/>
          <a:lstStyle/>
          <a:p>
            <a:fld id="{0F63649D-7EE3-47B4-B930-FD820D25EEAD}" type="slidenum">
              <a:rPr lang="es-ES" smtClean="0"/>
              <a:t>10</a:t>
            </a:fld>
            <a:endParaRPr lang="es-ES"/>
          </a:p>
        </p:txBody>
      </p:sp>
    </p:spTree>
    <p:extLst>
      <p:ext uri="{BB962C8B-B14F-4D97-AF65-F5344CB8AC3E}">
        <p14:creationId xmlns:p14="http://schemas.microsoft.com/office/powerpoint/2010/main" val="2896160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12F178A-1154-4FD7-8C0E-E206516F7A64}"/>
              </a:ext>
            </a:extLst>
          </p:cNvPr>
          <p:cNvSpPr>
            <a:spLocks noGrp="1"/>
          </p:cNvSpPr>
          <p:nvPr>
            <p:ph type="title"/>
          </p:nvPr>
        </p:nvSpPr>
        <p:spPr/>
        <p:txBody>
          <a:bodyPr/>
          <a:lstStyle/>
          <a:p>
            <a:pPr algn="ctr"/>
            <a:r>
              <a:rPr lang="es-ES" b="1" dirty="0"/>
              <a:t>¿CÓMO CONSTRUIR UN ARBOL?</a:t>
            </a:r>
          </a:p>
        </p:txBody>
      </p:sp>
      <p:sp>
        <p:nvSpPr>
          <p:cNvPr id="3" name="Marcador de contenido 2">
            <a:extLst>
              <a:ext uri="{FF2B5EF4-FFF2-40B4-BE49-F238E27FC236}">
                <a16:creationId xmlns:a16="http://schemas.microsoft.com/office/drawing/2014/main" id="{39A8BCFE-6860-4BDB-86E5-89E211745CD3}"/>
              </a:ext>
            </a:extLst>
          </p:cNvPr>
          <p:cNvSpPr>
            <a:spLocks noGrp="1"/>
          </p:cNvSpPr>
          <p:nvPr>
            <p:ph idx="1"/>
          </p:nvPr>
        </p:nvSpPr>
        <p:spPr/>
        <p:txBody>
          <a:bodyPr>
            <a:normAutofit lnSpcReduction="10000"/>
          </a:bodyPr>
          <a:lstStyle/>
          <a:p>
            <a:r>
              <a:rPr lang="es-ES" b="1" dirty="0"/>
              <a:t>A partir de una muestra de variables predictoras y sus respuesta</a:t>
            </a:r>
          </a:p>
          <a:p>
            <a:r>
              <a:rPr lang="es-ES" b="1" dirty="0"/>
              <a:t>TOMAR LAS SIGUIENTES DECISIONES:</a:t>
            </a:r>
          </a:p>
          <a:p>
            <a:pPr marL="0" indent="0">
              <a:buNone/>
            </a:pPr>
            <a:r>
              <a:rPr lang="es-ES" dirty="0"/>
              <a:t>(i) </a:t>
            </a:r>
            <a:r>
              <a:rPr lang="es-ES" b="1" dirty="0"/>
              <a:t>Seleccionar las </a:t>
            </a:r>
            <a:r>
              <a:rPr lang="es-ES" b="1" dirty="0">
                <a:solidFill>
                  <a:srgbClr val="FF0000"/>
                </a:solidFill>
              </a:rPr>
              <a:t>variables y sus puntos de corte </a:t>
            </a:r>
            <a:r>
              <a:rPr lang="es-ES" dirty="0"/>
              <a:t>para hacer las divisiones (topología).</a:t>
            </a:r>
          </a:p>
          <a:p>
            <a:endParaRPr lang="es-ES" dirty="0"/>
          </a:p>
          <a:p>
            <a:pPr marL="0" indent="0">
              <a:buNone/>
            </a:pPr>
            <a:r>
              <a:rPr lang="es-ES" dirty="0"/>
              <a:t>(ii) Decidir </a:t>
            </a:r>
            <a:r>
              <a:rPr lang="es-ES" b="1" dirty="0"/>
              <a:t>cuándo se considera que un </a:t>
            </a:r>
            <a:r>
              <a:rPr lang="es-ES" b="1" dirty="0">
                <a:solidFill>
                  <a:srgbClr val="FF0000"/>
                </a:solidFill>
              </a:rPr>
              <a:t>nudo es terminal </a:t>
            </a:r>
            <a:r>
              <a:rPr lang="es-ES" dirty="0"/>
              <a:t>y cuándo se continúa dividiendo.</a:t>
            </a:r>
          </a:p>
          <a:p>
            <a:endParaRPr lang="es-ES" dirty="0"/>
          </a:p>
          <a:p>
            <a:pPr marL="0" indent="0">
              <a:buNone/>
            </a:pPr>
            <a:r>
              <a:rPr lang="es-ES" dirty="0"/>
              <a:t>(iii) La asignación de las </a:t>
            </a:r>
            <a:r>
              <a:rPr lang="es-ES" b="1" dirty="0">
                <a:solidFill>
                  <a:srgbClr val="FF0000"/>
                </a:solidFill>
              </a:rPr>
              <a:t>clases o valores numéricos </a:t>
            </a:r>
            <a:r>
              <a:rPr lang="es-ES" dirty="0"/>
              <a:t>a los </a:t>
            </a:r>
            <a:r>
              <a:rPr lang="es-ES" b="1" dirty="0">
                <a:solidFill>
                  <a:srgbClr val="FF0000"/>
                </a:solidFill>
              </a:rPr>
              <a:t>nodos terminales</a:t>
            </a:r>
            <a:r>
              <a:rPr lang="es-ES" dirty="0"/>
              <a:t>. </a:t>
            </a:r>
          </a:p>
          <a:p>
            <a:endParaRPr lang="es-ES" dirty="0"/>
          </a:p>
        </p:txBody>
      </p:sp>
      <p:sp>
        <p:nvSpPr>
          <p:cNvPr id="4" name="Marcador de pie de página 3">
            <a:extLst>
              <a:ext uri="{FF2B5EF4-FFF2-40B4-BE49-F238E27FC236}">
                <a16:creationId xmlns:a16="http://schemas.microsoft.com/office/drawing/2014/main" id="{7CB41552-743B-4EB0-BB67-6DE6F1BF0409}"/>
              </a:ext>
            </a:extLst>
          </p:cNvPr>
          <p:cNvSpPr>
            <a:spLocks noGrp="1"/>
          </p:cNvSpPr>
          <p:nvPr>
            <p:ph type="ftr" sz="quarter" idx="11"/>
          </p:nvPr>
        </p:nvSpPr>
        <p:spPr/>
        <p:txBody>
          <a:bodyPr/>
          <a:lstStyle/>
          <a:p>
            <a:r>
              <a:rPr lang="es-ES"/>
              <a:t>Fernando Fernández Rodríguez (ULPGC)</a:t>
            </a:r>
          </a:p>
        </p:txBody>
      </p:sp>
      <p:sp>
        <p:nvSpPr>
          <p:cNvPr id="5" name="Marcador de número de diapositiva 4">
            <a:extLst>
              <a:ext uri="{FF2B5EF4-FFF2-40B4-BE49-F238E27FC236}">
                <a16:creationId xmlns:a16="http://schemas.microsoft.com/office/drawing/2014/main" id="{A83F5B0D-93D0-4E99-B276-5A64B70B7E72}"/>
              </a:ext>
            </a:extLst>
          </p:cNvPr>
          <p:cNvSpPr>
            <a:spLocks noGrp="1"/>
          </p:cNvSpPr>
          <p:nvPr>
            <p:ph type="sldNum" sz="quarter" idx="12"/>
          </p:nvPr>
        </p:nvSpPr>
        <p:spPr/>
        <p:txBody>
          <a:bodyPr/>
          <a:lstStyle/>
          <a:p>
            <a:fld id="{0F63649D-7EE3-47B4-B930-FD820D25EEAD}" type="slidenum">
              <a:rPr lang="es-ES" smtClean="0"/>
              <a:t>11</a:t>
            </a:fld>
            <a:endParaRPr lang="es-ES"/>
          </a:p>
        </p:txBody>
      </p:sp>
    </p:spTree>
    <p:extLst>
      <p:ext uri="{BB962C8B-B14F-4D97-AF65-F5344CB8AC3E}">
        <p14:creationId xmlns:p14="http://schemas.microsoft.com/office/powerpoint/2010/main" val="139567907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3">
            <a:extLst>
              <a:ext uri="{FF2B5EF4-FFF2-40B4-BE49-F238E27FC236}">
                <a16:creationId xmlns:a16="http://schemas.microsoft.com/office/drawing/2014/main" id="{31A1434C-9280-416D-ADE0-ECAB4B648511}"/>
              </a:ext>
            </a:extLst>
          </p:cNvPr>
          <p:cNvSpPr>
            <a:spLocks noGrp="1"/>
          </p:cNvSpPr>
          <p:nvPr>
            <p:ph type="title"/>
          </p:nvPr>
        </p:nvSpPr>
        <p:spPr/>
        <p:txBody>
          <a:bodyPr/>
          <a:lstStyle/>
          <a:p>
            <a:pPr algn="ctr"/>
            <a:r>
              <a:rPr lang="es-ES" b="1" dirty="0"/>
              <a:t>ÁRBOLES DE REGRESIÓN</a:t>
            </a:r>
          </a:p>
        </p:txBody>
      </p:sp>
    </p:spTree>
    <p:extLst>
      <p:ext uri="{BB962C8B-B14F-4D97-AF65-F5344CB8AC3E}">
        <p14:creationId xmlns:p14="http://schemas.microsoft.com/office/powerpoint/2010/main" val="167941281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D457D56D-0259-4053-8F9F-7D554D42DA14}"/>
              </a:ext>
            </a:extLst>
          </p:cNvPr>
          <p:cNvSpPr>
            <a:spLocks noGrp="1"/>
          </p:cNvSpPr>
          <p:nvPr>
            <p:ph type="title"/>
          </p:nvPr>
        </p:nvSpPr>
        <p:spPr/>
        <p:txBody>
          <a:bodyPr>
            <a:normAutofit fontScale="90000"/>
          </a:bodyPr>
          <a:lstStyle/>
          <a:p>
            <a:pPr algn="ctr"/>
            <a:r>
              <a:rPr lang="es-ES" b="1" dirty="0"/>
              <a:t>CONSTRUCCIÓN DE ÁRBOLES DE REGRESIÓN</a:t>
            </a:r>
            <a:br>
              <a:rPr lang="es-ES" b="1" dirty="0"/>
            </a:br>
            <a:r>
              <a:rPr lang="en-US" b="1" dirty="0"/>
              <a:t>ALGORITMO CART </a:t>
            </a:r>
            <a:r>
              <a:rPr lang="en-US" sz="4000" b="1" dirty="0"/>
              <a:t>(</a:t>
            </a:r>
            <a:r>
              <a:rPr lang="en-US" sz="4000" b="1" dirty="0" err="1"/>
              <a:t>Clasification</a:t>
            </a:r>
            <a:r>
              <a:rPr lang="en-US" sz="4000" b="1" dirty="0"/>
              <a:t> And Regression Trees)</a:t>
            </a:r>
            <a:endParaRPr lang="es-ES" sz="4000" b="1" dirty="0"/>
          </a:p>
        </p:txBody>
      </p:sp>
      <p:sp>
        <p:nvSpPr>
          <p:cNvPr id="3" name="Marcador de contenido 2">
            <a:extLst>
              <a:ext uri="{FF2B5EF4-FFF2-40B4-BE49-F238E27FC236}">
                <a16:creationId xmlns:a16="http://schemas.microsoft.com/office/drawing/2014/main" id="{6AADE4E6-0F7A-4FFD-B80C-04A985E16D89}"/>
              </a:ext>
            </a:extLst>
          </p:cNvPr>
          <p:cNvSpPr>
            <a:spLocks noGrp="1"/>
          </p:cNvSpPr>
          <p:nvPr>
            <p:ph idx="1"/>
          </p:nvPr>
        </p:nvSpPr>
        <p:spPr/>
        <p:txBody>
          <a:bodyPr/>
          <a:lstStyle/>
          <a:p>
            <a:r>
              <a:rPr lang="es-ES" dirty="0"/>
              <a:t>La variable respuesta es continua </a:t>
            </a:r>
          </a:p>
          <a:p>
            <a:r>
              <a:rPr lang="es-ES" dirty="0"/>
              <a:t>Si </a:t>
            </a:r>
            <a:r>
              <a:rPr lang="es-ES" b="1" dirty="0"/>
              <a:t>ya tenemos una partición </a:t>
            </a:r>
            <a:r>
              <a:rPr lang="es-ES" dirty="0"/>
              <a:t>en M regiones</a:t>
            </a:r>
          </a:p>
          <a:p>
            <a:endParaRPr lang="es-ES" dirty="0"/>
          </a:p>
          <a:p>
            <a:r>
              <a:rPr lang="es-ES" dirty="0"/>
              <a:t>Modelizamos la función f como una constante en cada región</a:t>
            </a:r>
          </a:p>
          <a:p>
            <a:endParaRPr lang="es-ES" dirty="0"/>
          </a:p>
          <a:p>
            <a:endParaRPr lang="es-ES" dirty="0"/>
          </a:p>
          <a:p>
            <a:r>
              <a:rPr lang="es-ES" b="1" dirty="0"/>
              <a:t>Minimizar la suma de cuadrados de los errores</a:t>
            </a:r>
          </a:p>
          <a:p>
            <a:endParaRPr lang="es-ES" dirty="0"/>
          </a:p>
          <a:p>
            <a:endParaRPr lang="es-ES" dirty="0"/>
          </a:p>
          <a:p>
            <a:endParaRPr lang="es-ES" dirty="0"/>
          </a:p>
        </p:txBody>
      </p:sp>
      <p:graphicFrame>
        <p:nvGraphicFramePr>
          <p:cNvPr id="5" name="Objeto 4">
            <a:extLst>
              <a:ext uri="{FF2B5EF4-FFF2-40B4-BE49-F238E27FC236}">
                <a16:creationId xmlns:a16="http://schemas.microsoft.com/office/drawing/2014/main" id="{07D81B46-CB95-4AB2-A3BF-4E8B18A19F68}"/>
              </a:ext>
            </a:extLst>
          </p:cNvPr>
          <p:cNvGraphicFramePr>
            <a:graphicFrameLocks noChangeAspect="1"/>
          </p:cNvGraphicFramePr>
          <p:nvPr>
            <p:extLst>
              <p:ext uri="{D42A27DB-BD31-4B8C-83A1-F6EECF244321}">
                <p14:modId xmlns:p14="http://schemas.microsoft.com/office/powerpoint/2010/main" val="663323732"/>
              </p:ext>
            </p:extLst>
          </p:nvPr>
        </p:nvGraphicFramePr>
        <p:xfrm>
          <a:off x="3696691" y="2753138"/>
          <a:ext cx="2399309" cy="675862"/>
        </p:xfrm>
        <a:graphic>
          <a:graphicData uri="http://schemas.openxmlformats.org/presentationml/2006/ole">
            <mc:AlternateContent xmlns:mc="http://schemas.openxmlformats.org/markup-compatibility/2006">
              <mc:Choice xmlns:v="urn:schemas-microsoft-com:vml" Requires="v">
                <p:oleObj spid="_x0000_s23134" name="Equation" r:id="rId4" imgW="901440" imgH="253800" progId="Equation.DSMT4">
                  <p:embed/>
                </p:oleObj>
              </mc:Choice>
              <mc:Fallback>
                <p:oleObj name="Equation" r:id="rId4" imgW="901440" imgH="253800" progId="Equation.DSMT4">
                  <p:embed/>
                  <p:pic>
                    <p:nvPicPr>
                      <p:cNvPr id="0" name=""/>
                      <p:cNvPicPr/>
                      <p:nvPr/>
                    </p:nvPicPr>
                    <p:blipFill>
                      <a:blip r:embed="rId5"/>
                      <a:stretch>
                        <a:fillRect/>
                      </a:stretch>
                    </p:blipFill>
                    <p:spPr>
                      <a:xfrm>
                        <a:off x="3696691" y="2753138"/>
                        <a:ext cx="2399309" cy="675862"/>
                      </a:xfrm>
                      <a:prstGeom prst="rect">
                        <a:avLst/>
                      </a:prstGeom>
                    </p:spPr>
                  </p:pic>
                </p:oleObj>
              </mc:Fallback>
            </mc:AlternateContent>
          </a:graphicData>
        </a:graphic>
      </p:graphicFrame>
      <p:graphicFrame>
        <p:nvGraphicFramePr>
          <p:cNvPr id="6" name="Objeto 5">
            <a:extLst>
              <a:ext uri="{FF2B5EF4-FFF2-40B4-BE49-F238E27FC236}">
                <a16:creationId xmlns:a16="http://schemas.microsoft.com/office/drawing/2014/main" id="{F07EFD4D-B6D8-47AA-A8E5-9BCECBD8C9CB}"/>
              </a:ext>
            </a:extLst>
          </p:cNvPr>
          <p:cNvGraphicFramePr>
            <a:graphicFrameLocks noChangeAspect="1"/>
          </p:cNvGraphicFramePr>
          <p:nvPr>
            <p:extLst>
              <p:ext uri="{D42A27DB-BD31-4B8C-83A1-F6EECF244321}">
                <p14:modId xmlns:p14="http://schemas.microsoft.com/office/powerpoint/2010/main" val="584613273"/>
              </p:ext>
            </p:extLst>
          </p:nvPr>
        </p:nvGraphicFramePr>
        <p:xfrm>
          <a:off x="3640625" y="3896550"/>
          <a:ext cx="3153418" cy="940493"/>
        </p:xfrm>
        <a:graphic>
          <a:graphicData uri="http://schemas.openxmlformats.org/presentationml/2006/ole">
            <mc:AlternateContent xmlns:mc="http://schemas.openxmlformats.org/markup-compatibility/2006">
              <mc:Choice xmlns:v="urn:schemas-microsoft-com:vml" Requires="v">
                <p:oleObj spid="_x0000_s23135" name="Equation" r:id="rId6" imgW="1447560" imgH="431640" progId="Equation.DSMT4">
                  <p:embed/>
                </p:oleObj>
              </mc:Choice>
              <mc:Fallback>
                <p:oleObj name="Equation" r:id="rId6" imgW="1447560" imgH="431640" progId="Equation.DSMT4">
                  <p:embed/>
                  <p:pic>
                    <p:nvPicPr>
                      <p:cNvPr id="0" name=""/>
                      <p:cNvPicPr/>
                      <p:nvPr/>
                    </p:nvPicPr>
                    <p:blipFill>
                      <a:blip r:embed="rId7"/>
                      <a:stretch>
                        <a:fillRect/>
                      </a:stretch>
                    </p:blipFill>
                    <p:spPr>
                      <a:xfrm>
                        <a:off x="3640625" y="3896550"/>
                        <a:ext cx="3153418" cy="940493"/>
                      </a:xfrm>
                      <a:prstGeom prst="rect">
                        <a:avLst/>
                      </a:prstGeom>
                    </p:spPr>
                  </p:pic>
                </p:oleObj>
              </mc:Fallback>
            </mc:AlternateContent>
          </a:graphicData>
        </a:graphic>
      </p:graphicFrame>
      <p:graphicFrame>
        <p:nvGraphicFramePr>
          <p:cNvPr id="7" name="Objeto 6">
            <a:extLst>
              <a:ext uri="{FF2B5EF4-FFF2-40B4-BE49-F238E27FC236}">
                <a16:creationId xmlns:a16="http://schemas.microsoft.com/office/drawing/2014/main" id="{F504F3A8-7598-4ACD-905B-E91AC032D1C1}"/>
              </a:ext>
            </a:extLst>
          </p:cNvPr>
          <p:cNvGraphicFramePr>
            <a:graphicFrameLocks noChangeAspect="1"/>
          </p:cNvGraphicFramePr>
          <p:nvPr>
            <p:extLst>
              <p:ext uri="{D42A27DB-BD31-4B8C-83A1-F6EECF244321}">
                <p14:modId xmlns:p14="http://schemas.microsoft.com/office/powerpoint/2010/main" val="1648233703"/>
              </p:ext>
            </p:extLst>
          </p:nvPr>
        </p:nvGraphicFramePr>
        <p:xfrm>
          <a:off x="8828985" y="4691270"/>
          <a:ext cx="2420962" cy="687434"/>
        </p:xfrm>
        <a:graphic>
          <a:graphicData uri="http://schemas.openxmlformats.org/presentationml/2006/ole">
            <mc:AlternateContent xmlns:mc="http://schemas.openxmlformats.org/markup-compatibility/2006">
              <mc:Choice xmlns:v="urn:schemas-microsoft-com:vml" Requires="v">
                <p:oleObj spid="_x0000_s23136" name="Equation" r:id="rId8" imgW="1028520" imgH="291960" progId="Equation.DSMT4">
                  <p:embed/>
                </p:oleObj>
              </mc:Choice>
              <mc:Fallback>
                <p:oleObj name="Equation" r:id="rId8" imgW="1028520" imgH="291960" progId="Equation.DSMT4">
                  <p:embed/>
                  <p:pic>
                    <p:nvPicPr>
                      <p:cNvPr id="0" name=""/>
                      <p:cNvPicPr/>
                      <p:nvPr/>
                    </p:nvPicPr>
                    <p:blipFill>
                      <a:blip r:embed="rId9"/>
                      <a:stretch>
                        <a:fillRect/>
                      </a:stretch>
                    </p:blipFill>
                    <p:spPr>
                      <a:xfrm>
                        <a:off x="8828985" y="4691270"/>
                        <a:ext cx="2420962" cy="687434"/>
                      </a:xfrm>
                      <a:prstGeom prst="rect">
                        <a:avLst/>
                      </a:prstGeom>
                    </p:spPr>
                  </p:pic>
                </p:oleObj>
              </mc:Fallback>
            </mc:AlternateContent>
          </a:graphicData>
        </a:graphic>
      </p:graphicFrame>
      <p:graphicFrame>
        <p:nvGraphicFramePr>
          <p:cNvPr id="8" name="Objeto 7">
            <a:extLst>
              <a:ext uri="{FF2B5EF4-FFF2-40B4-BE49-F238E27FC236}">
                <a16:creationId xmlns:a16="http://schemas.microsoft.com/office/drawing/2014/main" id="{481A4887-479A-49B1-86B5-A7380FCC4674}"/>
              </a:ext>
            </a:extLst>
          </p:cNvPr>
          <p:cNvGraphicFramePr>
            <a:graphicFrameLocks noChangeAspect="1"/>
          </p:cNvGraphicFramePr>
          <p:nvPr>
            <p:extLst>
              <p:ext uri="{D42A27DB-BD31-4B8C-83A1-F6EECF244321}">
                <p14:modId xmlns:p14="http://schemas.microsoft.com/office/powerpoint/2010/main" val="155684983"/>
              </p:ext>
            </p:extLst>
          </p:nvPr>
        </p:nvGraphicFramePr>
        <p:xfrm>
          <a:off x="3454243" y="5499925"/>
          <a:ext cx="4028376" cy="677038"/>
        </p:xfrm>
        <a:graphic>
          <a:graphicData uri="http://schemas.openxmlformats.org/presentationml/2006/ole">
            <mc:AlternateContent xmlns:mc="http://schemas.openxmlformats.org/markup-compatibility/2006">
              <mc:Choice xmlns:v="urn:schemas-microsoft-com:vml" Requires="v">
                <p:oleObj spid="_x0000_s23137" name="Equation" r:id="rId10" imgW="1511280" imgH="253800" progId="Equation.DSMT4">
                  <p:embed/>
                </p:oleObj>
              </mc:Choice>
              <mc:Fallback>
                <p:oleObj name="Equation" r:id="rId10" imgW="1511280" imgH="253800" progId="Equation.DSMT4">
                  <p:embed/>
                  <p:pic>
                    <p:nvPicPr>
                      <p:cNvPr id="0" name=""/>
                      <p:cNvPicPr/>
                      <p:nvPr/>
                    </p:nvPicPr>
                    <p:blipFill>
                      <a:blip r:embed="rId11"/>
                      <a:stretch>
                        <a:fillRect/>
                      </a:stretch>
                    </p:blipFill>
                    <p:spPr>
                      <a:xfrm>
                        <a:off x="3454243" y="5499925"/>
                        <a:ext cx="4028376" cy="677038"/>
                      </a:xfrm>
                      <a:prstGeom prst="rect">
                        <a:avLst/>
                      </a:prstGeom>
                    </p:spPr>
                  </p:pic>
                </p:oleObj>
              </mc:Fallback>
            </mc:AlternateContent>
          </a:graphicData>
        </a:graphic>
      </p:graphicFrame>
      <p:graphicFrame>
        <p:nvGraphicFramePr>
          <p:cNvPr id="4" name="Objeto 3">
            <a:extLst>
              <a:ext uri="{FF2B5EF4-FFF2-40B4-BE49-F238E27FC236}">
                <a16:creationId xmlns:a16="http://schemas.microsoft.com/office/drawing/2014/main" id="{8B25F517-E0DB-4702-8F54-AE0D21AAD90F}"/>
              </a:ext>
            </a:extLst>
          </p:cNvPr>
          <p:cNvGraphicFramePr>
            <a:graphicFrameLocks noChangeAspect="1"/>
          </p:cNvGraphicFramePr>
          <p:nvPr>
            <p:extLst>
              <p:ext uri="{D42A27DB-BD31-4B8C-83A1-F6EECF244321}">
                <p14:modId xmlns:p14="http://schemas.microsoft.com/office/powerpoint/2010/main" val="527658749"/>
              </p:ext>
            </p:extLst>
          </p:nvPr>
        </p:nvGraphicFramePr>
        <p:xfrm>
          <a:off x="6095999" y="1752313"/>
          <a:ext cx="959894" cy="533275"/>
        </p:xfrm>
        <a:graphic>
          <a:graphicData uri="http://schemas.openxmlformats.org/presentationml/2006/ole">
            <mc:AlternateContent xmlns:mc="http://schemas.openxmlformats.org/markup-compatibility/2006">
              <mc:Choice xmlns:v="urn:schemas-microsoft-com:vml" Requires="v">
                <p:oleObj spid="_x0000_s23138" name="Equation" r:id="rId12" imgW="457200" imgH="253800" progId="Equation.DSMT4">
                  <p:embed/>
                </p:oleObj>
              </mc:Choice>
              <mc:Fallback>
                <p:oleObj name="Equation" r:id="rId12" imgW="457200" imgH="253800" progId="Equation.DSMT4">
                  <p:embed/>
                  <p:pic>
                    <p:nvPicPr>
                      <p:cNvPr id="0" name=""/>
                      <p:cNvPicPr/>
                      <p:nvPr/>
                    </p:nvPicPr>
                    <p:blipFill>
                      <a:blip r:embed="rId13"/>
                      <a:stretch>
                        <a:fillRect/>
                      </a:stretch>
                    </p:blipFill>
                    <p:spPr>
                      <a:xfrm>
                        <a:off x="6095999" y="1752313"/>
                        <a:ext cx="959894" cy="533275"/>
                      </a:xfrm>
                      <a:prstGeom prst="rect">
                        <a:avLst/>
                      </a:prstGeom>
                    </p:spPr>
                  </p:pic>
                </p:oleObj>
              </mc:Fallback>
            </mc:AlternateContent>
          </a:graphicData>
        </a:graphic>
      </p:graphicFrame>
      <p:sp>
        <p:nvSpPr>
          <p:cNvPr id="9" name="Marcador de pie de página 8">
            <a:extLst>
              <a:ext uri="{FF2B5EF4-FFF2-40B4-BE49-F238E27FC236}">
                <a16:creationId xmlns:a16="http://schemas.microsoft.com/office/drawing/2014/main" id="{9A35E4E4-6A0B-4F76-935E-7DFC9C677749}"/>
              </a:ext>
            </a:extLst>
          </p:cNvPr>
          <p:cNvSpPr>
            <a:spLocks noGrp="1"/>
          </p:cNvSpPr>
          <p:nvPr>
            <p:ph type="ftr" sz="quarter" idx="11"/>
          </p:nvPr>
        </p:nvSpPr>
        <p:spPr/>
        <p:txBody>
          <a:bodyPr/>
          <a:lstStyle/>
          <a:p>
            <a:r>
              <a:rPr lang="es-ES"/>
              <a:t>Fernando Fernández Rodríguez (ULPGC)</a:t>
            </a:r>
          </a:p>
        </p:txBody>
      </p:sp>
      <p:sp>
        <p:nvSpPr>
          <p:cNvPr id="10" name="Marcador de número de diapositiva 9">
            <a:extLst>
              <a:ext uri="{FF2B5EF4-FFF2-40B4-BE49-F238E27FC236}">
                <a16:creationId xmlns:a16="http://schemas.microsoft.com/office/drawing/2014/main" id="{733DC69F-C552-44EE-A764-8EA4EA754B91}"/>
              </a:ext>
            </a:extLst>
          </p:cNvPr>
          <p:cNvSpPr>
            <a:spLocks noGrp="1"/>
          </p:cNvSpPr>
          <p:nvPr>
            <p:ph type="sldNum" sz="quarter" idx="12"/>
          </p:nvPr>
        </p:nvSpPr>
        <p:spPr/>
        <p:txBody>
          <a:bodyPr/>
          <a:lstStyle/>
          <a:p>
            <a:fld id="{0F63649D-7EE3-47B4-B930-FD820D25EEAD}" type="slidenum">
              <a:rPr lang="es-ES" smtClean="0"/>
              <a:t>13</a:t>
            </a:fld>
            <a:endParaRPr lang="es-ES"/>
          </a:p>
        </p:txBody>
      </p:sp>
    </p:spTree>
    <p:extLst>
      <p:ext uri="{BB962C8B-B14F-4D97-AF65-F5344CB8AC3E}">
        <p14:creationId xmlns:p14="http://schemas.microsoft.com/office/powerpoint/2010/main" val="125540539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ítulo 4">
            <a:extLst>
              <a:ext uri="{FF2B5EF4-FFF2-40B4-BE49-F238E27FC236}">
                <a16:creationId xmlns:a16="http://schemas.microsoft.com/office/drawing/2014/main" id="{1C72C21A-AF77-4E8C-A79E-FE03DE7055CF}"/>
              </a:ext>
            </a:extLst>
          </p:cNvPr>
          <p:cNvSpPr>
            <a:spLocks noGrp="1"/>
          </p:cNvSpPr>
          <p:nvPr>
            <p:ph type="title"/>
          </p:nvPr>
        </p:nvSpPr>
        <p:spPr>
          <a:xfrm>
            <a:off x="838200" y="365126"/>
            <a:ext cx="10515600" cy="984250"/>
          </a:xfrm>
        </p:spPr>
        <p:txBody>
          <a:bodyPr/>
          <a:lstStyle/>
          <a:p>
            <a:pPr algn="ctr"/>
            <a:r>
              <a:rPr lang="es-ES" b="1" dirty="0"/>
              <a:t>ALGORITMO CART </a:t>
            </a:r>
          </a:p>
        </p:txBody>
      </p:sp>
      <p:sp>
        <p:nvSpPr>
          <p:cNvPr id="6" name="Marcador de contenido 5">
            <a:extLst>
              <a:ext uri="{FF2B5EF4-FFF2-40B4-BE49-F238E27FC236}">
                <a16:creationId xmlns:a16="http://schemas.microsoft.com/office/drawing/2014/main" id="{6DFEF468-C082-4489-8A12-BA4847A6B683}"/>
              </a:ext>
            </a:extLst>
          </p:cNvPr>
          <p:cNvSpPr>
            <a:spLocks noGrp="1"/>
          </p:cNvSpPr>
          <p:nvPr>
            <p:ph idx="1"/>
          </p:nvPr>
        </p:nvSpPr>
        <p:spPr/>
        <p:txBody>
          <a:bodyPr>
            <a:normAutofit lnSpcReduction="10000"/>
          </a:bodyPr>
          <a:lstStyle/>
          <a:p>
            <a:r>
              <a:rPr lang="es-ES" dirty="0"/>
              <a:t>Dada</a:t>
            </a:r>
          </a:p>
          <a:p>
            <a:pPr marL="0" indent="0">
              <a:buNone/>
            </a:pPr>
            <a:endParaRPr lang="es-ES" dirty="0"/>
          </a:p>
          <a:p>
            <a:r>
              <a:rPr lang="es-ES" dirty="0"/>
              <a:t>No resulta factible </a:t>
            </a:r>
            <a:r>
              <a:rPr lang="es-ES" b="1" dirty="0"/>
              <a:t>minimizar la suma de cuadrados de los errores </a:t>
            </a:r>
            <a:r>
              <a:rPr lang="es-ES" dirty="0"/>
              <a:t>en todas las posibles regiones</a:t>
            </a:r>
          </a:p>
          <a:p>
            <a:endParaRPr lang="es-ES" dirty="0"/>
          </a:p>
          <a:p>
            <a:endParaRPr lang="es-ES" dirty="0"/>
          </a:p>
          <a:p>
            <a:endParaRPr lang="es-ES" dirty="0"/>
          </a:p>
          <a:p>
            <a:r>
              <a:rPr lang="es-ES" dirty="0"/>
              <a:t>Habría que inspeccionar todas las posibles particiones</a:t>
            </a:r>
          </a:p>
          <a:p>
            <a:pPr marL="0" indent="0">
              <a:buNone/>
            </a:pPr>
            <a:r>
              <a:rPr lang="es-ES" dirty="0"/>
              <a:t> </a:t>
            </a:r>
          </a:p>
        </p:txBody>
      </p:sp>
      <p:graphicFrame>
        <p:nvGraphicFramePr>
          <p:cNvPr id="9" name="Objeto 8">
            <a:extLst>
              <a:ext uri="{FF2B5EF4-FFF2-40B4-BE49-F238E27FC236}">
                <a16:creationId xmlns:a16="http://schemas.microsoft.com/office/drawing/2014/main" id="{8F34455D-24BB-4A52-B2D7-6EFDE067B32B}"/>
              </a:ext>
            </a:extLst>
          </p:cNvPr>
          <p:cNvGraphicFramePr>
            <a:graphicFrameLocks noChangeAspect="1"/>
          </p:cNvGraphicFramePr>
          <p:nvPr>
            <p:extLst>
              <p:ext uri="{D42A27DB-BD31-4B8C-83A1-F6EECF244321}">
                <p14:modId xmlns:p14="http://schemas.microsoft.com/office/powerpoint/2010/main" val="1534165854"/>
              </p:ext>
            </p:extLst>
          </p:nvPr>
        </p:nvGraphicFramePr>
        <p:xfrm>
          <a:off x="2171700" y="1579563"/>
          <a:ext cx="3386138" cy="984250"/>
        </p:xfrm>
        <a:graphic>
          <a:graphicData uri="http://schemas.openxmlformats.org/presentationml/2006/ole">
            <mc:AlternateContent xmlns:mc="http://schemas.openxmlformats.org/markup-compatibility/2006">
              <mc:Choice xmlns:v="urn:schemas-microsoft-com:vml" Requires="v">
                <p:oleObj spid="_x0000_s9153" name="Equation" r:id="rId4" imgW="1485720" imgH="431640" progId="Equation.DSMT4">
                  <p:embed/>
                </p:oleObj>
              </mc:Choice>
              <mc:Fallback>
                <p:oleObj name="Equation" r:id="rId4" imgW="1485720" imgH="431640" progId="Equation.DSMT4">
                  <p:embed/>
                  <p:pic>
                    <p:nvPicPr>
                      <p:cNvPr id="0" name=""/>
                      <p:cNvPicPr/>
                      <p:nvPr/>
                    </p:nvPicPr>
                    <p:blipFill>
                      <a:blip r:embed="rId5"/>
                      <a:stretch>
                        <a:fillRect/>
                      </a:stretch>
                    </p:blipFill>
                    <p:spPr>
                      <a:xfrm>
                        <a:off x="2171700" y="1579563"/>
                        <a:ext cx="3386138" cy="984250"/>
                      </a:xfrm>
                      <a:prstGeom prst="rect">
                        <a:avLst/>
                      </a:prstGeom>
                    </p:spPr>
                  </p:pic>
                </p:oleObj>
              </mc:Fallback>
            </mc:AlternateContent>
          </a:graphicData>
        </a:graphic>
      </p:graphicFrame>
      <p:graphicFrame>
        <p:nvGraphicFramePr>
          <p:cNvPr id="10" name="Objeto 9">
            <a:extLst>
              <a:ext uri="{FF2B5EF4-FFF2-40B4-BE49-F238E27FC236}">
                <a16:creationId xmlns:a16="http://schemas.microsoft.com/office/drawing/2014/main" id="{AA81AE8B-3C95-47C8-9925-F2D4EE1F3739}"/>
              </a:ext>
            </a:extLst>
          </p:cNvPr>
          <p:cNvGraphicFramePr>
            <a:graphicFrameLocks noChangeAspect="1"/>
          </p:cNvGraphicFramePr>
          <p:nvPr>
            <p:extLst>
              <p:ext uri="{D42A27DB-BD31-4B8C-83A1-F6EECF244321}">
                <p14:modId xmlns:p14="http://schemas.microsoft.com/office/powerpoint/2010/main" val="2646403117"/>
              </p:ext>
            </p:extLst>
          </p:nvPr>
        </p:nvGraphicFramePr>
        <p:xfrm>
          <a:off x="1365250" y="3756025"/>
          <a:ext cx="7643813" cy="1031875"/>
        </p:xfrm>
        <a:graphic>
          <a:graphicData uri="http://schemas.openxmlformats.org/presentationml/2006/ole">
            <mc:AlternateContent xmlns:mc="http://schemas.openxmlformats.org/markup-compatibility/2006">
              <mc:Choice xmlns:v="urn:schemas-microsoft-com:vml" Requires="v">
                <p:oleObj spid="_x0000_s9154" name="Equation" r:id="rId6" imgW="3670200" imgH="495000" progId="Equation.DSMT4">
                  <p:embed/>
                </p:oleObj>
              </mc:Choice>
              <mc:Fallback>
                <p:oleObj name="Equation" r:id="rId6" imgW="3670200" imgH="495000" progId="Equation.DSMT4">
                  <p:embed/>
                  <p:pic>
                    <p:nvPicPr>
                      <p:cNvPr id="0" name=""/>
                      <p:cNvPicPr/>
                      <p:nvPr/>
                    </p:nvPicPr>
                    <p:blipFill>
                      <a:blip r:embed="rId7"/>
                      <a:stretch>
                        <a:fillRect/>
                      </a:stretch>
                    </p:blipFill>
                    <p:spPr>
                      <a:xfrm>
                        <a:off x="1365250" y="3756025"/>
                        <a:ext cx="7643813" cy="1031875"/>
                      </a:xfrm>
                      <a:prstGeom prst="rect">
                        <a:avLst/>
                      </a:prstGeom>
                    </p:spPr>
                  </p:pic>
                </p:oleObj>
              </mc:Fallback>
            </mc:AlternateContent>
          </a:graphicData>
        </a:graphic>
      </p:graphicFrame>
      <p:graphicFrame>
        <p:nvGraphicFramePr>
          <p:cNvPr id="11" name="Objeto 10">
            <a:extLst>
              <a:ext uri="{FF2B5EF4-FFF2-40B4-BE49-F238E27FC236}">
                <a16:creationId xmlns:a16="http://schemas.microsoft.com/office/drawing/2014/main" id="{34952138-D5E8-4DFA-A333-C0C607536AA3}"/>
              </a:ext>
            </a:extLst>
          </p:cNvPr>
          <p:cNvGraphicFramePr>
            <a:graphicFrameLocks noChangeAspect="1"/>
          </p:cNvGraphicFramePr>
          <p:nvPr>
            <p:extLst>
              <p:ext uri="{D42A27DB-BD31-4B8C-83A1-F6EECF244321}">
                <p14:modId xmlns:p14="http://schemas.microsoft.com/office/powerpoint/2010/main" val="213824864"/>
              </p:ext>
            </p:extLst>
          </p:nvPr>
        </p:nvGraphicFramePr>
        <p:xfrm>
          <a:off x="2406649" y="5504316"/>
          <a:ext cx="2387889" cy="672645"/>
        </p:xfrm>
        <a:graphic>
          <a:graphicData uri="http://schemas.openxmlformats.org/presentationml/2006/ole">
            <mc:AlternateContent xmlns:mc="http://schemas.openxmlformats.org/markup-compatibility/2006">
              <mc:Choice xmlns:v="urn:schemas-microsoft-com:vml" Requires="v">
                <p:oleObj spid="_x0000_s9155" name="Equation" r:id="rId8" imgW="901440" imgH="253800" progId="Equation.DSMT4">
                  <p:embed/>
                </p:oleObj>
              </mc:Choice>
              <mc:Fallback>
                <p:oleObj name="Equation" r:id="rId8" imgW="901440" imgH="253800" progId="Equation.DSMT4">
                  <p:embed/>
                  <p:pic>
                    <p:nvPicPr>
                      <p:cNvPr id="0" name=""/>
                      <p:cNvPicPr/>
                      <p:nvPr/>
                    </p:nvPicPr>
                    <p:blipFill>
                      <a:blip r:embed="rId9"/>
                      <a:stretch>
                        <a:fillRect/>
                      </a:stretch>
                    </p:blipFill>
                    <p:spPr>
                      <a:xfrm>
                        <a:off x="2406649" y="5504316"/>
                        <a:ext cx="2387889" cy="672645"/>
                      </a:xfrm>
                      <a:prstGeom prst="rect">
                        <a:avLst/>
                      </a:prstGeom>
                    </p:spPr>
                  </p:pic>
                </p:oleObj>
              </mc:Fallback>
            </mc:AlternateContent>
          </a:graphicData>
        </a:graphic>
      </p:graphicFrame>
      <p:sp>
        <p:nvSpPr>
          <p:cNvPr id="2" name="Marcador de pie de página 1">
            <a:extLst>
              <a:ext uri="{FF2B5EF4-FFF2-40B4-BE49-F238E27FC236}">
                <a16:creationId xmlns:a16="http://schemas.microsoft.com/office/drawing/2014/main" id="{C8EA0C48-1A56-43E0-8A2C-457665869209}"/>
              </a:ext>
            </a:extLst>
          </p:cNvPr>
          <p:cNvSpPr>
            <a:spLocks noGrp="1"/>
          </p:cNvSpPr>
          <p:nvPr>
            <p:ph type="ftr" sz="quarter" idx="11"/>
          </p:nvPr>
        </p:nvSpPr>
        <p:spPr/>
        <p:txBody>
          <a:bodyPr/>
          <a:lstStyle/>
          <a:p>
            <a:r>
              <a:rPr lang="es-ES"/>
              <a:t>Fernando Fernández Rodríguez (ULPGC)</a:t>
            </a:r>
          </a:p>
        </p:txBody>
      </p:sp>
      <p:sp>
        <p:nvSpPr>
          <p:cNvPr id="3" name="Marcador de número de diapositiva 2">
            <a:extLst>
              <a:ext uri="{FF2B5EF4-FFF2-40B4-BE49-F238E27FC236}">
                <a16:creationId xmlns:a16="http://schemas.microsoft.com/office/drawing/2014/main" id="{BDC1CAA8-B49F-4484-BF3E-253BD577D4F1}"/>
              </a:ext>
            </a:extLst>
          </p:cNvPr>
          <p:cNvSpPr>
            <a:spLocks noGrp="1"/>
          </p:cNvSpPr>
          <p:nvPr>
            <p:ph type="sldNum" sz="quarter" idx="12"/>
          </p:nvPr>
        </p:nvSpPr>
        <p:spPr/>
        <p:txBody>
          <a:bodyPr/>
          <a:lstStyle/>
          <a:p>
            <a:fld id="{0F63649D-7EE3-47B4-B930-FD820D25EEAD}" type="slidenum">
              <a:rPr lang="es-ES" smtClean="0"/>
              <a:t>14</a:t>
            </a:fld>
            <a:endParaRPr lang="es-ES"/>
          </a:p>
        </p:txBody>
      </p:sp>
    </p:spTree>
    <p:extLst>
      <p:ext uri="{BB962C8B-B14F-4D97-AF65-F5344CB8AC3E}">
        <p14:creationId xmlns:p14="http://schemas.microsoft.com/office/powerpoint/2010/main" val="141019622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D2C0C56E-4093-4E56-B30F-C154384A903A}"/>
              </a:ext>
            </a:extLst>
          </p:cNvPr>
          <p:cNvSpPr>
            <a:spLocks noGrp="1"/>
          </p:cNvSpPr>
          <p:nvPr>
            <p:ph type="title"/>
          </p:nvPr>
        </p:nvSpPr>
        <p:spPr>
          <a:xfrm>
            <a:off x="838200" y="365126"/>
            <a:ext cx="10515600" cy="959644"/>
          </a:xfrm>
        </p:spPr>
        <p:txBody>
          <a:bodyPr/>
          <a:lstStyle/>
          <a:p>
            <a:pPr algn="ctr"/>
            <a:r>
              <a:rPr lang="es-ES" b="1" dirty="0"/>
              <a:t>CART : ALGORITMO “GREEDY” DE SEPARACIÓN</a:t>
            </a:r>
            <a:endParaRPr lang="es-ES" dirty="0"/>
          </a:p>
        </p:txBody>
      </p:sp>
      <p:sp>
        <p:nvSpPr>
          <p:cNvPr id="3" name="Marcador de contenido 2">
            <a:extLst>
              <a:ext uri="{FF2B5EF4-FFF2-40B4-BE49-F238E27FC236}">
                <a16:creationId xmlns:a16="http://schemas.microsoft.com/office/drawing/2014/main" id="{653B1CD5-DF33-4013-BB9A-E3FD772D11B8}"/>
              </a:ext>
            </a:extLst>
          </p:cNvPr>
          <p:cNvSpPr>
            <a:spLocks noGrp="1"/>
          </p:cNvSpPr>
          <p:nvPr>
            <p:ph idx="1"/>
          </p:nvPr>
        </p:nvSpPr>
        <p:spPr>
          <a:xfrm>
            <a:off x="838200" y="1453243"/>
            <a:ext cx="10515600" cy="5208814"/>
          </a:xfrm>
        </p:spPr>
        <p:txBody>
          <a:bodyPr/>
          <a:lstStyle/>
          <a:p>
            <a:pPr marL="0" indent="0">
              <a:buNone/>
            </a:pPr>
            <a:r>
              <a:rPr lang="es-ES" dirty="0"/>
              <a:t>Una variable j y un </a:t>
            </a:r>
            <a:r>
              <a:rPr lang="es-ES" b="1" dirty="0">
                <a:solidFill>
                  <a:srgbClr val="FF0000"/>
                </a:solidFill>
              </a:rPr>
              <a:t>punto de separación </a:t>
            </a:r>
            <a:r>
              <a:rPr lang="es-ES" dirty="0"/>
              <a:t>s definen dos semiplanos</a:t>
            </a:r>
          </a:p>
          <a:p>
            <a:pPr marL="0" indent="0">
              <a:buNone/>
            </a:pPr>
            <a:r>
              <a:rPr lang="es-ES" dirty="0"/>
              <a:t>  </a:t>
            </a:r>
          </a:p>
        </p:txBody>
      </p:sp>
      <p:sp>
        <p:nvSpPr>
          <p:cNvPr id="4" name="Rectángulo 3">
            <a:extLst>
              <a:ext uri="{FF2B5EF4-FFF2-40B4-BE49-F238E27FC236}">
                <a16:creationId xmlns:a16="http://schemas.microsoft.com/office/drawing/2014/main" id="{B3F1D8D8-3FE9-4FD3-B654-1667CCCC4EEC}"/>
              </a:ext>
            </a:extLst>
          </p:cNvPr>
          <p:cNvSpPr/>
          <p:nvPr/>
        </p:nvSpPr>
        <p:spPr>
          <a:xfrm>
            <a:off x="3243026" y="3398967"/>
            <a:ext cx="4963886" cy="2624594"/>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cxnSp>
        <p:nvCxnSpPr>
          <p:cNvPr id="6" name="Conector recto 5">
            <a:extLst>
              <a:ext uri="{FF2B5EF4-FFF2-40B4-BE49-F238E27FC236}">
                <a16:creationId xmlns:a16="http://schemas.microsoft.com/office/drawing/2014/main" id="{0D9EF764-D4FA-46B8-A55D-2EABF0C76CCC}"/>
              </a:ext>
            </a:extLst>
          </p:cNvPr>
          <p:cNvCxnSpPr>
            <a:cxnSpLocks/>
          </p:cNvCxnSpPr>
          <p:nvPr/>
        </p:nvCxnSpPr>
        <p:spPr>
          <a:xfrm flipH="1">
            <a:off x="3869869" y="3398967"/>
            <a:ext cx="1" cy="2624594"/>
          </a:xfrm>
          <a:prstGeom prst="line">
            <a:avLst/>
          </a:prstGeom>
        </p:spPr>
        <p:style>
          <a:lnRef idx="1">
            <a:schemeClr val="accent1"/>
          </a:lnRef>
          <a:fillRef idx="0">
            <a:schemeClr val="accent1"/>
          </a:fillRef>
          <a:effectRef idx="0">
            <a:schemeClr val="accent1"/>
          </a:effectRef>
          <a:fontRef idx="minor">
            <a:schemeClr val="tx1"/>
          </a:fontRef>
        </p:style>
      </p:cxnSp>
      <p:sp>
        <p:nvSpPr>
          <p:cNvPr id="8" name="CuadroTexto 7">
            <a:extLst>
              <a:ext uri="{FF2B5EF4-FFF2-40B4-BE49-F238E27FC236}">
                <a16:creationId xmlns:a16="http://schemas.microsoft.com/office/drawing/2014/main" id="{54008CD1-D00D-484A-8FB5-F90E72143E6A}"/>
              </a:ext>
            </a:extLst>
          </p:cNvPr>
          <p:cNvSpPr txBox="1"/>
          <p:nvPr/>
        </p:nvSpPr>
        <p:spPr>
          <a:xfrm>
            <a:off x="7535799" y="5176157"/>
            <a:ext cx="184731" cy="369332"/>
          </a:xfrm>
          <a:prstGeom prst="rect">
            <a:avLst/>
          </a:prstGeom>
          <a:noFill/>
        </p:spPr>
        <p:txBody>
          <a:bodyPr wrap="none" rtlCol="0">
            <a:spAutoFit/>
          </a:bodyPr>
          <a:lstStyle/>
          <a:p>
            <a:endParaRPr lang="es-ES" dirty="0"/>
          </a:p>
        </p:txBody>
      </p:sp>
      <p:cxnSp>
        <p:nvCxnSpPr>
          <p:cNvPr id="10" name="Conector recto 9">
            <a:extLst>
              <a:ext uri="{FF2B5EF4-FFF2-40B4-BE49-F238E27FC236}">
                <a16:creationId xmlns:a16="http://schemas.microsoft.com/office/drawing/2014/main" id="{F1D53ACE-74D9-4563-A26B-E97DA4AC8A29}"/>
              </a:ext>
            </a:extLst>
          </p:cNvPr>
          <p:cNvCxnSpPr>
            <a:cxnSpLocks/>
          </p:cNvCxnSpPr>
          <p:nvPr/>
        </p:nvCxnSpPr>
        <p:spPr>
          <a:xfrm flipH="1">
            <a:off x="5457185" y="3398967"/>
            <a:ext cx="16330" cy="2624594"/>
          </a:xfrm>
          <a:prstGeom prst="line">
            <a:avLst/>
          </a:prstGeom>
        </p:spPr>
        <p:style>
          <a:lnRef idx="1">
            <a:schemeClr val="accent1"/>
          </a:lnRef>
          <a:fillRef idx="0">
            <a:schemeClr val="accent1"/>
          </a:fillRef>
          <a:effectRef idx="0">
            <a:schemeClr val="accent1"/>
          </a:effectRef>
          <a:fontRef idx="minor">
            <a:schemeClr val="tx1"/>
          </a:fontRef>
        </p:style>
      </p:cxnSp>
      <p:cxnSp>
        <p:nvCxnSpPr>
          <p:cNvPr id="11" name="Conector recto 10">
            <a:extLst>
              <a:ext uri="{FF2B5EF4-FFF2-40B4-BE49-F238E27FC236}">
                <a16:creationId xmlns:a16="http://schemas.microsoft.com/office/drawing/2014/main" id="{BE334848-0218-4D99-A655-846DA48B185E}"/>
              </a:ext>
            </a:extLst>
          </p:cNvPr>
          <p:cNvCxnSpPr>
            <a:cxnSpLocks/>
          </p:cNvCxnSpPr>
          <p:nvPr/>
        </p:nvCxnSpPr>
        <p:spPr>
          <a:xfrm>
            <a:off x="7473275" y="3429000"/>
            <a:ext cx="0" cy="2594561"/>
          </a:xfrm>
          <a:prstGeom prst="line">
            <a:avLst/>
          </a:prstGeom>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16" name="CuadroTexto 15">
                <a:extLst>
                  <a:ext uri="{FF2B5EF4-FFF2-40B4-BE49-F238E27FC236}">
                    <a16:creationId xmlns:a16="http://schemas.microsoft.com/office/drawing/2014/main" id="{9D9371D3-BAE0-4407-A5DC-97F4AE0E016D}"/>
                  </a:ext>
                </a:extLst>
              </p:cNvPr>
              <p:cNvSpPr txBox="1"/>
              <p:nvPr/>
            </p:nvSpPr>
            <p:spPr>
              <a:xfrm>
                <a:off x="2509390" y="3244334"/>
                <a:ext cx="494509"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es-ES" i="1" smtClean="0">
                              <a:latin typeface="Cambria Math" panose="02040503050406030204" pitchFamily="18" charset="0"/>
                            </a:rPr>
                          </m:ctrlPr>
                        </m:sSubPr>
                        <m:e>
                          <m:r>
                            <a:rPr lang="es-ES" b="0" i="1" smtClean="0">
                              <a:latin typeface="Cambria Math" panose="02040503050406030204" pitchFamily="18" charset="0"/>
                            </a:rPr>
                            <m:t>𝑋</m:t>
                          </m:r>
                        </m:e>
                        <m:sub>
                          <m:r>
                            <a:rPr lang="es-ES" b="0" i="1" smtClean="0">
                              <a:latin typeface="Cambria Math" panose="02040503050406030204" pitchFamily="18" charset="0"/>
                            </a:rPr>
                            <m:t>2</m:t>
                          </m:r>
                        </m:sub>
                      </m:sSub>
                    </m:oMath>
                  </m:oMathPara>
                </a14:m>
                <a:endParaRPr lang="es-ES" dirty="0"/>
              </a:p>
            </p:txBody>
          </p:sp>
        </mc:Choice>
        <mc:Fallback xmlns="">
          <p:sp>
            <p:nvSpPr>
              <p:cNvPr id="16" name="CuadroTexto 15">
                <a:extLst>
                  <a:ext uri="{FF2B5EF4-FFF2-40B4-BE49-F238E27FC236}">
                    <a16:creationId xmlns:a16="http://schemas.microsoft.com/office/drawing/2014/main" id="{9D9371D3-BAE0-4407-A5DC-97F4AE0E016D}"/>
                  </a:ext>
                </a:extLst>
              </p:cNvPr>
              <p:cNvSpPr txBox="1">
                <a:spLocks noRot="1" noChangeAspect="1" noMove="1" noResize="1" noEditPoints="1" noAdjustHandles="1" noChangeArrowheads="1" noChangeShapeType="1" noTextEdit="1"/>
              </p:cNvSpPr>
              <p:nvPr/>
            </p:nvSpPr>
            <p:spPr>
              <a:xfrm>
                <a:off x="2509390" y="3244334"/>
                <a:ext cx="494509" cy="369332"/>
              </a:xfrm>
              <a:prstGeom prst="rect">
                <a:avLst/>
              </a:prstGeom>
              <a:blipFill>
                <a:blip r:embed="rId4"/>
                <a:stretch>
                  <a:fillRect/>
                </a:stretch>
              </a:blipFill>
            </p:spPr>
            <p:txBody>
              <a:bodyPr/>
              <a:lstStyle/>
              <a:p>
                <a:r>
                  <a:rPr lang="es-ES">
                    <a:noFill/>
                  </a:rPr>
                  <a:t> </a:t>
                </a:r>
              </a:p>
            </p:txBody>
          </p:sp>
        </mc:Fallback>
      </mc:AlternateContent>
      <mc:AlternateContent xmlns:mc="http://schemas.openxmlformats.org/markup-compatibility/2006" xmlns:a14="http://schemas.microsoft.com/office/drawing/2010/main">
        <mc:Choice Requires="a14">
          <p:sp>
            <p:nvSpPr>
              <p:cNvPr id="17" name="CuadroTexto 16">
                <a:extLst>
                  <a:ext uri="{FF2B5EF4-FFF2-40B4-BE49-F238E27FC236}">
                    <a16:creationId xmlns:a16="http://schemas.microsoft.com/office/drawing/2014/main" id="{56EAE617-1246-4B47-91BA-3AA29625E2B2}"/>
                  </a:ext>
                </a:extLst>
              </p:cNvPr>
              <p:cNvSpPr txBox="1"/>
              <p:nvPr/>
            </p:nvSpPr>
            <p:spPr>
              <a:xfrm>
                <a:off x="3622615" y="6152035"/>
                <a:ext cx="494509"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es-ES" i="1" smtClean="0">
                              <a:latin typeface="Cambria Math" panose="02040503050406030204" pitchFamily="18" charset="0"/>
                            </a:rPr>
                          </m:ctrlPr>
                        </m:sSubPr>
                        <m:e>
                          <m:r>
                            <a:rPr lang="es-ES" b="0" i="1" smtClean="0">
                              <a:latin typeface="Cambria Math" panose="02040503050406030204" pitchFamily="18" charset="0"/>
                            </a:rPr>
                            <m:t>𝑠</m:t>
                          </m:r>
                        </m:e>
                        <m:sub>
                          <m:r>
                            <a:rPr lang="es-ES" b="0" i="1" smtClean="0">
                              <a:latin typeface="Cambria Math" panose="02040503050406030204" pitchFamily="18" charset="0"/>
                            </a:rPr>
                            <m:t>1</m:t>
                          </m:r>
                        </m:sub>
                      </m:sSub>
                    </m:oMath>
                  </m:oMathPara>
                </a14:m>
                <a:endParaRPr lang="es-ES" dirty="0"/>
              </a:p>
            </p:txBody>
          </p:sp>
        </mc:Choice>
        <mc:Fallback xmlns="">
          <p:sp>
            <p:nvSpPr>
              <p:cNvPr id="17" name="CuadroTexto 16">
                <a:extLst>
                  <a:ext uri="{FF2B5EF4-FFF2-40B4-BE49-F238E27FC236}">
                    <a16:creationId xmlns:a16="http://schemas.microsoft.com/office/drawing/2014/main" id="{56EAE617-1246-4B47-91BA-3AA29625E2B2}"/>
                  </a:ext>
                </a:extLst>
              </p:cNvPr>
              <p:cNvSpPr txBox="1">
                <a:spLocks noRot="1" noChangeAspect="1" noMove="1" noResize="1" noEditPoints="1" noAdjustHandles="1" noChangeArrowheads="1" noChangeShapeType="1" noTextEdit="1"/>
              </p:cNvSpPr>
              <p:nvPr/>
            </p:nvSpPr>
            <p:spPr>
              <a:xfrm>
                <a:off x="3622615" y="6152035"/>
                <a:ext cx="494509" cy="369332"/>
              </a:xfrm>
              <a:prstGeom prst="rect">
                <a:avLst/>
              </a:prstGeom>
              <a:blipFill>
                <a:blip r:embed="rId5"/>
                <a:stretch>
                  <a:fillRect/>
                </a:stretch>
              </a:blipFill>
            </p:spPr>
            <p:txBody>
              <a:bodyPr/>
              <a:lstStyle/>
              <a:p>
                <a:r>
                  <a:rPr lang="es-ES">
                    <a:noFill/>
                  </a:rPr>
                  <a:t> </a:t>
                </a:r>
              </a:p>
            </p:txBody>
          </p:sp>
        </mc:Fallback>
      </mc:AlternateContent>
      <mc:AlternateContent xmlns:mc="http://schemas.openxmlformats.org/markup-compatibility/2006" xmlns:a14="http://schemas.microsoft.com/office/drawing/2010/main">
        <mc:Choice Requires="a14">
          <p:sp>
            <p:nvSpPr>
              <p:cNvPr id="18" name="CuadroTexto 17">
                <a:extLst>
                  <a:ext uri="{FF2B5EF4-FFF2-40B4-BE49-F238E27FC236}">
                    <a16:creationId xmlns:a16="http://schemas.microsoft.com/office/drawing/2014/main" id="{71D3403D-85B9-4230-B4A9-BD08E35CFF3E}"/>
                  </a:ext>
                </a:extLst>
              </p:cNvPr>
              <p:cNvSpPr txBox="1"/>
              <p:nvPr/>
            </p:nvSpPr>
            <p:spPr>
              <a:xfrm>
                <a:off x="5209931" y="6164251"/>
                <a:ext cx="494509"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es-ES" i="1" smtClean="0">
                              <a:latin typeface="Cambria Math" panose="02040503050406030204" pitchFamily="18" charset="0"/>
                            </a:rPr>
                          </m:ctrlPr>
                        </m:sSubPr>
                        <m:e>
                          <m:r>
                            <a:rPr lang="es-ES" b="0" i="1" smtClean="0">
                              <a:latin typeface="Cambria Math" panose="02040503050406030204" pitchFamily="18" charset="0"/>
                            </a:rPr>
                            <m:t>𝑠</m:t>
                          </m:r>
                        </m:e>
                        <m:sub>
                          <m:r>
                            <a:rPr lang="es-ES" b="0" i="1" smtClean="0">
                              <a:latin typeface="Cambria Math" panose="02040503050406030204" pitchFamily="18" charset="0"/>
                            </a:rPr>
                            <m:t>2</m:t>
                          </m:r>
                        </m:sub>
                      </m:sSub>
                    </m:oMath>
                  </m:oMathPara>
                </a14:m>
                <a:endParaRPr lang="es-ES" dirty="0"/>
              </a:p>
            </p:txBody>
          </p:sp>
        </mc:Choice>
        <mc:Fallback xmlns="">
          <p:sp>
            <p:nvSpPr>
              <p:cNvPr id="18" name="CuadroTexto 17">
                <a:extLst>
                  <a:ext uri="{FF2B5EF4-FFF2-40B4-BE49-F238E27FC236}">
                    <a16:creationId xmlns:a16="http://schemas.microsoft.com/office/drawing/2014/main" id="{71D3403D-85B9-4230-B4A9-BD08E35CFF3E}"/>
                  </a:ext>
                </a:extLst>
              </p:cNvPr>
              <p:cNvSpPr txBox="1">
                <a:spLocks noRot="1" noChangeAspect="1" noMove="1" noResize="1" noEditPoints="1" noAdjustHandles="1" noChangeArrowheads="1" noChangeShapeType="1" noTextEdit="1"/>
              </p:cNvSpPr>
              <p:nvPr/>
            </p:nvSpPr>
            <p:spPr>
              <a:xfrm>
                <a:off x="5209931" y="6164251"/>
                <a:ext cx="494509" cy="369332"/>
              </a:xfrm>
              <a:prstGeom prst="rect">
                <a:avLst/>
              </a:prstGeom>
              <a:blipFill>
                <a:blip r:embed="rId6"/>
                <a:stretch>
                  <a:fillRect/>
                </a:stretch>
              </a:blipFill>
            </p:spPr>
            <p:txBody>
              <a:bodyPr/>
              <a:lstStyle/>
              <a:p>
                <a:r>
                  <a:rPr lang="es-ES">
                    <a:noFill/>
                  </a:rPr>
                  <a:t> </a:t>
                </a:r>
              </a:p>
            </p:txBody>
          </p:sp>
        </mc:Fallback>
      </mc:AlternateContent>
      <mc:AlternateContent xmlns:mc="http://schemas.openxmlformats.org/markup-compatibility/2006" xmlns:a14="http://schemas.microsoft.com/office/drawing/2010/main">
        <mc:Choice Requires="a14">
          <p:sp>
            <p:nvSpPr>
              <p:cNvPr id="19" name="CuadroTexto 18">
                <a:extLst>
                  <a:ext uri="{FF2B5EF4-FFF2-40B4-BE49-F238E27FC236}">
                    <a16:creationId xmlns:a16="http://schemas.microsoft.com/office/drawing/2014/main" id="{A20BC1BE-61C5-42D5-82DF-F86257046217}"/>
                  </a:ext>
                </a:extLst>
              </p:cNvPr>
              <p:cNvSpPr txBox="1"/>
              <p:nvPr/>
            </p:nvSpPr>
            <p:spPr>
              <a:xfrm>
                <a:off x="7226021" y="6152035"/>
                <a:ext cx="494509"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es-ES" i="1" smtClean="0">
                              <a:latin typeface="Cambria Math" panose="02040503050406030204" pitchFamily="18" charset="0"/>
                            </a:rPr>
                          </m:ctrlPr>
                        </m:sSubPr>
                        <m:e>
                          <m:r>
                            <a:rPr lang="es-ES" b="0" i="1" smtClean="0">
                              <a:latin typeface="Cambria Math" panose="02040503050406030204" pitchFamily="18" charset="0"/>
                            </a:rPr>
                            <m:t>𝑠</m:t>
                          </m:r>
                        </m:e>
                        <m:sub>
                          <m:r>
                            <a:rPr lang="es-ES" b="0" i="1" smtClean="0">
                              <a:latin typeface="Cambria Math" panose="02040503050406030204" pitchFamily="18" charset="0"/>
                            </a:rPr>
                            <m:t>𝑛</m:t>
                          </m:r>
                        </m:sub>
                      </m:sSub>
                    </m:oMath>
                  </m:oMathPara>
                </a14:m>
                <a:endParaRPr lang="es-ES" dirty="0"/>
              </a:p>
            </p:txBody>
          </p:sp>
        </mc:Choice>
        <mc:Fallback xmlns="">
          <p:sp>
            <p:nvSpPr>
              <p:cNvPr id="19" name="CuadroTexto 18">
                <a:extLst>
                  <a:ext uri="{FF2B5EF4-FFF2-40B4-BE49-F238E27FC236}">
                    <a16:creationId xmlns:a16="http://schemas.microsoft.com/office/drawing/2014/main" id="{A20BC1BE-61C5-42D5-82DF-F86257046217}"/>
                  </a:ext>
                </a:extLst>
              </p:cNvPr>
              <p:cNvSpPr txBox="1">
                <a:spLocks noRot="1" noChangeAspect="1" noMove="1" noResize="1" noEditPoints="1" noAdjustHandles="1" noChangeArrowheads="1" noChangeShapeType="1" noTextEdit="1"/>
              </p:cNvSpPr>
              <p:nvPr/>
            </p:nvSpPr>
            <p:spPr>
              <a:xfrm>
                <a:off x="7226021" y="6152035"/>
                <a:ext cx="494509" cy="369332"/>
              </a:xfrm>
              <a:prstGeom prst="rect">
                <a:avLst/>
              </a:prstGeom>
              <a:blipFill>
                <a:blip r:embed="rId7"/>
                <a:stretch>
                  <a:fillRect/>
                </a:stretch>
              </a:blipFill>
            </p:spPr>
            <p:txBody>
              <a:bodyPr/>
              <a:lstStyle/>
              <a:p>
                <a:r>
                  <a:rPr lang="es-ES">
                    <a:noFill/>
                  </a:rPr>
                  <a:t> </a:t>
                </a:r>
              </a:p>
            </p:txBody>
          </p:sp>
        </mc:Fallback>
      </mc:AlternateContent>
      <mc:AlternateContent xmlns:mc="http://schemas.openxmlformats.org/markup-compatibility/2006" xmlns:a14="http://schemas.microsoft.com/office/drawing/2010/main">
        <mc:Choice Requires="a14">
          <p:sp>
            <p:nvSpPr>
              <p:cNvPr id="20" name="CuadroTexto 19">
                <a:extLst>
                  <a:ext uri="{FF2B5EF4-FFF2-40B4-BE49-F238E27FC236}">
                    <a16:creationId xmlns:a16="http://schemas.microsoft.com/office/drawing/2014/main" id="{6818F4F5-3156-48EF-B791-1BD1384B0882}"/>
                  </a:ext>
                </a:extLst>
              </p:cNvPr>
              <p:cNvSpPr txBox="1"/>
              <p:nvPr/>
            </p:nvSpPr>
            <p:spPr>
              <a:xfrm>
                <a:off x="8497896" y="5732156"/>
                <a:ext cx="494509"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es-ES" i="1" smtClean="0">
                              <a:latin typeface="Cambria Math" panose="02040503050406030204" pitchFamily="18" charset="0"/>
                            </a:rPr>
                          </m:ctrlPr>
                        </m:sSubPr>
                        <m:e>
                          <m:r>
                            <a:rPr lang="es-ES" b="0" i="1" smtClean="0">
                              <a:latin typeface="Cambria Math" panose="02040503050406030204" pitchFamily="18" charset="0"/>
                            </a:rPr>
                            <m:t>𝑋</m:t>
                          </m:r>
                        </m:e>
                        <m:sub>
                          <m:r>
                            <a:rPr lang="es-ES" b="0" i="1" smtClean="0">
                              <a:latin typeface="Cambria Math" panose="02040503050406030204" pitchFamily="18" charset="0"/>
                            </a:rPr>
                            <m:t>1</m:t>
                          </m:r>
                        </m:sub>
                      </m:sSub>
                    </m:oMath>
                  </m:oMathPara>
                </a14:m>
                <a:endParaRPr lang="es-ES" dirty="0"/>
              </a:p>
            </p:txBody>
          </p:sp>
        </mc:Choice>
        <mc:Fallback xmlns="">
          <p:sp>
            <p:nvSpPr>
              <p:cNvPr id="20" name="CuadroTexto 19">
                <a:extLst>
                  <a:ext uri="{FF2B5EF4-FFF2-40B4-BE49-F238E27FC236}">
                    <a16:creationId xmlns:a16="http://schemas.microsoft.com/office/drawing/2014/main" id="{6818F4F5-3156-48EF-B791-1BD1384B0882}"/>
                  </a:ext>
                </a:extLst>
              </p:cNvPr>
              <p:cNvSpPr txBox="1">
                <a:spLocks noRot="1" noChangeAspect="1" noMove="1" noResize="1" noEditPoints="1" noAdjustHandles="1" noChangeArrowheads="1" noChangeShapeType="1" noTextEdit="1"/>
              </p:cNvSpPr>
              <p:nvPr/>
            </p:nvSpPr>
            <p:spPr>
              <a:xfrm>
                <a:off x="8497896" y="5732156"/>
                <a:ext cx="494509" cy="369332"/>
              </a:xfrm>
              <a:prstGeom prst="rect">
                <a:avLst/>
              </a:prstGeom>
              <a:blipFill>
                <a:blip r:embed="rId8"/>
                <a:stretch>
                  <a:fillRect/>
                </a:stretch>
              </a:blipFill>
            </p:spPr>
            <p:txBody>
              <a:bodyPr/>
              <a:lstStyle/>
              <a:p>
                <a:r>
                  <a:rPr lang="es-ES">
                    <a:noFill/>
                  </a:rPr>
                  <a:t> </a:t>
                </a:r>
              </a:p>
            </p:txBody>
          </p:sp>
        </mc:Fallback>
      </mc:AlternateContent>
      <p:graphicFrame>
        <p:nvGraphicFramePr>
          <p:cNvPr id="22" name="Objeto 21">
            <a:extLst>
              <a:ext uri="{FF2B5EF4-FFF2-40B4-BE49-F238E27FC236}">
                <a16:creationId xmlns:a16="http://schemas.microsoft.com/office/drawing/2014/main" id="{50A87816-D403-48C7-9202-FE5F34488A80}"/>
              </a:ext>
            </a:extLst>
          </p:cNvPr>
          <p:cNvGraphicFramePr>
            <a:graphicFrameLocks noChangeAspect="1"/>
          </p:cNvGraphicFramePr>
          <p:nvPr>
            <p:extLst>
              <p:ext uri="{D42A27DB-BD31-4B8C-83A1-F6EECF244321}">
                <p14:modId xmlns:p14="http://schemas.microsoft.com/office/powerpoint/2010/main" val="3554784232"/>
              </p:ext>
            </p:extLst>
          </p:nvPr>
        </p:nvGraphicFramePr>
        <p:xfrm>
          <a:off x="1795426" y="2166145"/>
          <a:ext cx="7818027" cy="830902"/>
        </p:xfrm>
        <a:graphic>
          <a:graphicData uri="http://schemas.openxmlformats.org/presentationml/2006/ole">
            <mc:AlternateContent xmlns:mc="http://schemas.openxmlformats.org/markup-compatibility/2006">
              <mc:Choice xmlns:v="urn:schemas-microsoft-com:vml" Requires="v">
                <p:oleObj spid="_x0000_s19646" name="Equation" r:id="rId9" imgW="2628720" imgH="279360" progId="Equation.DSMT4">
                  <p:embed/>
                </p:oleObj>
              </mc:Choice>
              <mc:Fallback>
                <p:oleObj name="Equation" r:id="rId9" imgW="2628720" imgH="279360" progId="Equation.DSMT4">
                  <p:embed/>
                  <p:pic>
                    <p:nvPicPr>
                      <p:cNvPr id="0" name=""/>
                      <p:cNvPicPr/>
                      <p:nvPr/>
                    </p:nvPicPr>
                    <p:blipFill>
                      <a:blip r:embed="rId10"/>
                      <a:stretch>
                        <a:fillRect/>
                      </a:stretch>
                    </p:blipFill>
                    <p:spPr>
                      <a:xfrm>
                        <a:off x="1795426" y="2166145"/>
                        <a:ext cx="7818027" cy="830902"/>
                      </a:xfrm>
                      <a:prstGeom prst="rect">
                        <a:avLst/>
                      </a:prstGeom>
                    </p:spPr>
                  </p:pic>
                </p:oleObj>
              </mc:Fallback>
            </mc:AlternateContent>
          </a:graphicData>
        </a:graphic>
      </p:graphicFrame>
      <p:sp>
        <p:nvSpPr>
          <p:cNvPr id="5" name="Marcador de pie de página 4">
            <a:extLst>
              <a:ext uri="{FF2B5EF4-FFF2-40B4-BE49-F238E27FC236}">
                <a16:creationId xmlns:a16="http://schemas.microsoft.com/office/drawing/2014/main" id="{81BDF661-EFD4-44AD-BAC8-5BC1FFC4B34B}"/>
              </a:ext>
            </a:extLst>
          </p:cNvPr>
          <p:cNvSpPr>
            <a:spLocks noGrp="1"/>
          </p:cNvSpPr>
          <p:nvPr>
            <p:ph type="ftr" sz="quarter" idx="11"/>
          </p:nvPr>
        </p:nvSpPr>
        <p:spPr/>
        <p:txBody>
          <a:bodyPr/>
          <a:lstStyle/>
          <a:p>
            <a:r>
              <a:rPr lang="es-ES" dirty="0"/>
              <a:t>Fernando Fernández Rodríguez (ULPGC)</a:t>
            </a:r>
          </a:p>
        </p:txBody>
      </p:sp>
      <p:sp>
        <p:nvSpPr>
          <p:cNvPr id="7" name="Marcador de número de diapositiva 6">
            <a:extLst>
              <a:ext uri="{FF2B5EF4-FFF2-40B4-BE49-F238E27FC236}">
                <a16:creationId xmlns:a16="http://schemas.microsoft.com/office/drawing/2014/main" id="{39755153-C473-440E-98BD-955FE816067B}"/>
              </a:ext>
            </a:extLst>
          </p:cNvPr>
          <p:cNvSpPr>
            <a:spLocks noGrp="1"/>
          </p:cNvSpPr>
          <p:nvPr>
            <p:ph type="sldNum" sz="quarter" idx="12"/>
          </p:nvPr>
        </p:nvSpPr>
        <p:spPr/>
        <p:txBody>
          <a:bodyPr/>
          <a:lstStyle/>
          <a:p>
            <a:fld id="{0F63649D-7EE3-47B4-B930-FD820D25EEAD}" type="slidenum">
              <a:rPr lang="es-ES" smtClean="0"/>
              <a:t>15</a:t>
            </a:fld>
            <a:endParaRPr lang="es-ES" dirty="0"/>
          </a:p>
        </p:txBody>
      </p:sp>
    </p:spTree>
    <p:extLst>
      <p:ext uri="{BB962C8B-B14F-4D97-AF65-F5344CB8AC3E}">
        <p14:creationId xmlns:p14="http://schemas.microsoft.com/office/powerpoint/2010/main" val="56299819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576C29A9-AC17-45A5-AD3B-E563807C2F17}"/>
              </a:ext>
            </a:extLst>
          </p:cNvPr>
          <p:cNvSpPr>
            <a:spLocks noGrp="1"/>
          </p:cNvSpPr>
          <p:nvPr>
            <p:ph type="title"/>
          </p:nvPr>
        </p:nvSpPr>
        <p:spPr/>
        <p:txBody>
          <a:bodyPr/>
          <a:lstStyle/>
          <a:p>
            <a:r>
              <a:rPr lang="es-ES" b="1" dirty="0"/>
              <a:t>ALGORITMO “GREEDY” DE SEPARACIÓN</a:t>
            </a:r>
          </a:p>
        </p:txBody>
      </p:sp>
      <p:sp>
        <p:nvSpPr>
          <p:cNvPr id="3" name="Marcador de contenido 2">
            <a:extLst>
              <a:ext uri="{FF2B5EF4-FFF2-40B4-BE49-F238E27FC236}">
                <a16:creationId xmlns:a16="http://schemas.microsoft.com/office/drawing/2014/main" id="{0B2893AA-7178-4088-B7C4-C14F7937C655}"/>
              </a:ext>
            </a:extLst>
          </p:cNvPr>
          <p:cNvSpPr>
            <a:spLocks noGrp="1"/>
          </p:cNvSpPr>
          <p:nvPr>
            <p:ph idx="1"/>
          </p:nvPr>
        </p:nvSpPr>
        <p:spPr>
          <a:xfrm>
            <a:off x="838200" y="1431236"/>
            <a:ext cx="10515600" cy="5261112"/>
          </a:xfrm>
        </p:spPr>
        <p:txBody>
          <a:bodyPr>
            <a:normAutofit/>
          </a:bodyPr>
          <a:lstStyle/>
          <a:p>
            <a:r>
              <a:rPr lang="es-ES" dirty="0"/>
              <a:t>Una variable j y un punto de separación s definen dos semiplanos</a:t>
            </a:r>
          </a:p>
          <a:p>
            <a:endParaRPr lang="es-ES" dirty="0"/>
          </a:p>
          <a:p>
            <a:r>
              <a:rPr lang="es-ES" b="1" dirty="0"/>
              <a:t>Selección de la mejor variable</a:t>
            </a:r>
            <a:r>
              <a:rPr lang="es-ES" dirty="0"/>
              <a:t>: Buscamos j y s que resuelven</a:t>
            </a:r>
          </a:p>
          <a:p>
            <a:endParaRPr lang="es-ES" dirty="0"/>
          </a:p>
          <a:p>
            <a:endParaRPr lang="es-ES" dirty="0"/>
          </a:p>
          <a:p>
            <a:r>
              <a:rPr lang="es-ES" dirty="0"/>
              <a:t> Seleccionados j y s la solución de los dos problemas de mínimo es</a:t>
            </a:r>
          </a:p>
          <a:p>
            <a:endParaRPr lang="es-ES" dirty="0"/>
          </a:p>
          <a:p>
            <a:r>
              <a:rPr lang="es-ES" dirty="0"/>
              <a:t>Para cada variable j </a:t>
            </a:r>
            <a:r>
              <a:rPr lang="es-ES" b="1" dirty="0"/>
              <a:t>hallar el punto de separación s con un barrido </a:t>
            </a:r>
          </a:p>
          <a:p>
            <a:r>
              <a:rPr lang="es-ES" dirty="0"/>
              <a:t>El proceso de separación se repite dando lugar a diferentes regiones</a:t>
            </a:r>
          </a:p>
        </p:txBody>
      </p:sp>
      <p:graphicFrame>
        <p:nvGraphicFramePr>
          <p:cNvPr id="4" name="Objeto 3">
            <a:extLst>
              <a:ext uri="{FF2B5EF4-FFF2-40B4-BE49-F238E27FC236}">
                <a16:creationId xmlns:a16="http://schemas.microsoft.com/office/drawing/2014/main" id="{17969FA0-C9FD-47DF-8123-8A7EECA4F13E}"/>
              </a:ext>
            </a:extLst>
          </p:cNvPr>
          <p:cNvGraphicFramePr>
            <a:graphicFrameLocks noChangeAspect="1"/>
          </p:cNvGraphicFramePr>
          <p:nvPr>
            <p:extLst>
              <p:ext uri="{D42A27DB-BD31-4B8C-83A1-F6EECF244321}">
                <p14:modId xmlns:p14="http://schemas.microsoft.com/office/powerpoint/2010/main" val="862900496"/>
              </p:ext>
            </p:extLst>
          </p:nvPr>
        </p:nvGraphicFramePr>
        <p:xfrm>
          <a:off x="1881230" y="1846891"/>
          <a:ext cx="6359238" cy="675861"/>
        </p:xfrm>
        <a:graphic>
          <a:graphicData uri="http://schemas.openxmlformats.org/presentationml/2006/ole">
            <mc:AlternateContent xmlns:mc="http://schemas.openxmlformats.org/markup-compatibility/2006">
              <mc:Choice xmlns:v="urn:schemas-microsoft-com:vml" Requires="v">
                <p:oleObj spid="_x0000_s28680" name="Equation" r:id="rId4" imgW="2628720" imgH="279360" progId="Equation.DSMT4">
                  <p:embed/>
                </p:oleObj>
              </mc:Choice>
              <mc:Fallback>
                <p:oleObj name="Equation" r:id="rId4" imgW="2628720" imgH="279360" progId="Equation.DSMT4">
                  <p:embed/>
                  <p:pic>
                    <p:nvPicPr>
                      <p:cNvPr id="0" name=""/>
                      <p:cNvPicPr/>
                      <p:nvPr/>
                    </p:nvPicPr>
                    <p:blipFill>
                      <a:blip r:embed="rId5"/>
                      <a:stretch>
                        <a:fillRect/>
                      </a:stretch>
                    </p:blipFill>
                    <p:spPr>
                      <a:xfrm>
                        <a:off x="1881230" y="1846891"/>
                        <a:ext cx="6359238" cy="675861"/>
                      </a:xfrm>
                      <a:prstGeom prst="rect">
                        <a:avLst/>
                      </a:prstGeom>
                    </p:spPr>
                  </p:pic>
                </p:oleObj>
              </mc:Fallback>
            </mc:AlternateContent>
          </a:graphicData>
        </a:graphic>
      </p:graphicFrame>
      <p:graphicFrame>
        <p:nvGraphicFramePr>
          <p:cNvPr id="5" name="Objeto 4">
            <a:extLst>
              <a:ext uri="{FF2B5EF4-FFF2-40B4-BE49-F238E27FC236}">
                <a16:creationId xmlns:a16="http://schemas.microsoft.com/office/drawing/2014/main" id="{4EB77166-0CE4-423A-A6CF-17B9E01489ED}"/>
              </a:ext>
            </a:extLst>
          </p:cNvPr>
          <p:cNvGraphicFramePr>
            <a:graphicFrameLocks noChangeAspect="1"/>
          </p:cNvGraphicFramePr>
          <p:nvPr>
            <p:extLst>
              <p:ext uri="{D42A27DB-BD31-4B8C-83A1-F6EECF244321}">
                <p14:modId xmlns:p14="http://schemas.microsoft.com/office/powerpoint/2010/main" val="1907469920"/>
              </p:ext>
            </p:extLst>
          </p:nvPr>
        </p:nvGraphicFramePr>
        <p:xfrm>
          <a:off x="1881230" y="2865631"/>
          <a:ext cx="5968700" cy="986562"/>
        </p:xfrm>
        <a:graphic>
          <a:graphicData uri="http://schemas.openxmlformats.org/presentationml/2006/ole">
            <mc:AlternateContent xmlns:mc="http://schemas.openxmlformats.org/markup-compatibility/2006">
              <mc:Choice xmlns:v="urn:schemas-microsoft-com:vml" Requires="v">
                <p:oleObj spid="_x0000_s28681" name="Equation" r:id="rId6" imgW="3073320" imgH="507960" progId="Equation.DSMT4">
                  <p:embed/>
                </p:oleObj>
              </mc:Choice>
              <mc:Fallback>
                <p:oleObj name="Equation" r:id="rId6" imgW="3073320" imgH="507960" progId="Equation.DSMT4">
                  <p:embed/>
                  <p:pic>
                    <p:nvPicPr>
                      <p:cNvPr id="0" name=""/>
                      <p:cNvPicPr/>
                      <p:nvPr/>
                    </p:nvPicPr>
                    <p:blipFill>
                      <a:blip r:embed="rId7"/>
                      <a:stretch>
                        <a:fillRect/>
                      </a:stretch>
                    </p:blipFill>
                    <p:spPr>
                      <a:xfrm>
                        <a:off x="1881230" y="2865631"/>
                        <a:ext cx="5968700" cy="986562"/>
                      </a:xfrm>
                      <a:prstGeom prst="rect">
                        <a:avLst/>
                      </a:prstGeom>
                    </p:spPr>
                  </p:pic>
                </p:oleObj>
              </mc:Fallback>
            </mc:AlternateContent>
          </a:graphicData>
        </a:graphic>
      </p:graphicFrame>
      <p:graphicFrame>
        <p:nvGraphicFramePr>
          <p:cNvPr id="6" name="Objeto 5">
            <a:extLst>
              <a:ext uri="{FF2B5EF4-FFF2-40B4-BE49-F238E27FC236}">
                <a16:creationId xmlns:a16="http://schemas.microsoft.com/office/drawing/2014/main" id="{0CAC8BA0-18B4-4F9F-82DA-92B60661FE85}"/>
              </a:ext>
            </a:extLst>
          </p:cNvPr>
          <p:cNvGraphicFramePr>
            <a:graphicFrameLocks noChangeAspect="1"/>
          </p:cNvGraphicFramePr>
          <p:nvPr>
            <p:extLst>
              <p:ext uri="{D42A27DB-BD31-4B8C-83A1-F6EECF244321}">
                <p14:modId xmlns:p14="http://schemas.microsoft.com/office/powerpoint/2010/main" val="1681394418"/>
              </p:ext>
            </p:extLst>
          </p:nvPr>
        </p:nvGraphicFramePr>
        <p:xfrm>
          <a:off x="1628361" y="4482272"/>
          <a:ext cx="8179415" cy="573994"/>
        </p:xfrm>
        <a:graphic>
          <a:graphicData uri="http://schemas.openxmlformats.org/presentationml/2006/ole">
            <mc:AlternateContent xmlns:mc="http://schemas.openxmlformats.org/markup-compatibility/2006">
              <mc:Choice xmlns:v="urn:schemas-microsoft-com:vml" Requires="v">
                <p:oleObj spid="_x0000_s28682" name="Equation" r:id="rId8" imgW="3619440" imgH="253800" progId="Equation.DSMT4">
                  <p:embed/>
                </p:oleObj>
              </mc:Choice>
              <mc:Fallback>
                <p:oleObj name="Equation" r:id="rId8" imgW="3619440" imgH="253800" progId="Equation.DSMT4">
                  <p:embed/>
                  <p:pic>
                    <p:nvPicPr>
                      <p:cNvPr id="0" name=""/>
                      <p:cNvPicPr/>
                      <p:nvPr/>
                    </p:nvPicPr>
                    <p:blipFill>
                      <a:blip r:embed="rId9"/>
                      <a:stretch>
                        <a:fillRect/>
                      </a:stretch>
                    </p:blipFill>
                    <p:spPr>
                      <a:xfrm>
                        <a:off x="1628361" y="4482272"/>
                        <a:ext cx="8179415" cy="573994"/>
                      </a:xfrm>
                      <a:prstGeom prst="rect">
                        <a:avLst/>
                      </a:prstGeom>
                    </p:spPr>
                  </p:pic>
                </p:oleObj>
              </mc:Fallback>
            </mc:AlternateContent>
          </a:graphicData>
        </a:graphic>
      </p:graphicFrame>
      <p:sp>
        <p:nvSpPr>
          <p:cNvPr id="7" name="Marcador de pie de página 6">
            <a:extLst>
              <a:ext uri="{FF2B5EF4-FFF2-40B4-BE49-F238E27FC236}">
                <a16:creationId xmlns:a16="http://schemas.microsoft.com/office/drawing/2014/main" id="{42D316F2-A622-4853-9FBD-1DB63D9607F6}"/>
              </a:ext>
            </a:extLst>
          </p:cNvPr>
          <p:cNvSpPr>
            <a:spLocks noGrp="1"/>
          </p:cNvSpPr>
          <p:nvPr>
            <p:ph type="ftr" sz="quarter" idx="11"/>
          </p:nvPr>
        </p:nvSpPr>
        <p:spPr/>
        <p:txBody>
          <a:bodyPr/>
          <a:lstStyle/>
          <a:p>
            <a:r>
              <a:rPr lang="es-ES"/>
              <a:t>Fernando Fernández Rodríguez (ULPGC)</a:t>
            </a:r>
          </a:p>
        </p:txBody>
      </p:sp>
      <p:sp>
        <p:nvSpPr>
          <p:cNvPr id="8" name="Marcador de número de diapositiva 7">
            <a:extLst>
              <a:ext uri="{FF2B5EF4-FFF2-40B4-BE49-F238E27FC236}">
                <a16:creationId xmlns:a16="http://schemas.microsoft.com/office/drawing/2014/main" id="{ED40353A-1CE0-4C24-9969-B7D8D9EAEB84}"/>
              </a:ext>
            </a:extLst>
          </p:cNvPr>
          <p:cNvSpPr>
            <a:spLocks noGrp="1"/>
          </p:cNvSpPr>
          <p:nvPr>
            <p:ph type="sldNum" sz="quarter" idx="12"/>
          </p:nvPr>
        </p:nvSpPr>
        <p:spPr/>
        <p:txBody>
          <a:bodyPr/>
          <a:lstStyle/>
          <a:p>
            <a:fld id="{0F63649D-7EE3-47B4-B930-FD820D25EEAD}" type="slidenum">
              <a:rPr lang="es-ES" smtClean="0"/>
              <a:t>16</a:t>
            </a:fld>
            <a:endParaRPr lang="es-ES"/>
          </a:p>
        </p:txBody>
      </p:sp>
    </p:spTree>
    <p:extLst>
      <p:ext uri="{BB962C8B-B14F-4D97-AF65-F5344CB8AC3E}">
        <p14:creationId xmlns:p14="http://schemas.microsoft.com/office/powerpoint/2010/main" val="256531922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n 4">
            <a:extLst>
              <a:ext uri="{FF2B5EF4-FFF2-40B4-BE49-F238E27FC236}">
                <a16:creationId xmlns:a16="http://schemas.microsoft.com/office/drawing/2014/main" id="{5CF0A64D-3044-4B40-833C-3DB9B21CA786}"/>
              </a:ext>
            </a:extLst>
          </p:cNvPr>
          <p:cNvPicPr>
            <a:picLocks noChangeAspect="1"/>
          </p:cNvPicPr>
          <p:nvPr/>
        </p:nvPicPr>
        <p:blipFill>
          <a:blip r:embed="rId3"/>
          <a:stretch>
            <a:fillRect/>
          </a:stretch>
        </p:blipFill>
        <p:spPr>
          <a:xfrm>
            <a:off x="1420253" y="757691"/>
            <a:ext cx="9351487" cy="5342617"/>
          </a:xfrm>
          <a:prstGeom prst="rect">
            <a:avLst/>
          </a:prstGeom>
        </p:spPr>
      </p:pic>
      <p:sp>
        <p:nvSpPr>
          <p:cNvPr id="6" name="CuadroTexto 5">
            <a:extLst>
              <a:ext uri="{FF2B5EF4-FFF2-40B4-BE49-F238E27FC236}">
                <a16:creationId xmlns:a16="http://schemas.microsoft.com/office/drawing/2014/main" id="{4D189A21-144D-4CC6-B4C8-D7318C989F88}"/>
              </a:ext>
            </a:extLst>
          </p:cNvPr>
          <p:cNvSpPr txBox="1"/>
          <p:nvPr/>
        </p:nvSpPr>
        <p:spPr>
          <a:xfrm>
            <a:off x="519953" y="6035148"/>
            <a:ext cx="10793505" cy="461665"/>
          </a:xfrm>
          <a:prstGeom prst="rect">
            <a:avLst/>
          </a:prstGeom>
          <a:noFill/>
        </p:spPr>
        <p:txBody>
          <a:bodyPr wrap="square" rtlCol="0">
            <a:spAutoFit/>
          </a:bodyPr>
          <a:lstStyle/>
          <a:p>
            <a:r>
              <a:rPr lang="es-ES" sz="2400" b="1" dirty="0">
                <a:solidFill>
                  <a:srgbClr val="FF0000"/>
                </a:solidFill>
              </a:rPr>
              <a:t>¡Peligro!</a:t>
            </a:r>
            <a:r>
              <a:rPr lang="es-ES" sz="2400" dirty="0"/>
              <a:t>: Podemos aumentar la pureza de todas las regiones aumentando su número</a:t>
            </a:r>
          </a:p>
        </p:txBody>
      </p:sp>
      <p:sp>
        <p:nvSpPr>
          <p:cNvPr id="7" name="CuadroTexto 6">
            <a:extLst>
              <a:ext uri="{FF2B5EF4-FFF2-40B4-BE49-F238E27FC236}">
                <a16:creationId xmlns:a16="http://schemas.microsoft.com/office/drawing/2014/main" id="{EE4E4DFD-1598-4296-82DC-E231AF186DCF}"/>
              </a:ext>
            </a:extLst>
          </p:cNvPr>
          <p:cNvSpPr txBox="1"/>
          <p:nvPr/>
        </p:nvSpPr>
        <p:spPr>
          <a:xfrm>
            <a:off x="717177" y="157526"/>
            <a:ext cx="10054564" cy="646331"/>
          </a:xfrm>
          <a:prstGeom prst="rect">
            <a:avLst/>
          </a:prstGeom>
          <a:noFill/>
        </p:spPr>
        <p:txBody>
          <a:bodyPr wrap="square" rtlCol="0">
            <a:spAutoFit/>
          </a:bodyPr>
          <a:lstStyle/>
          <a:p>
            <a:r>
              <a:rPr lang="es-ES" sz="3600" b="1" dirty="0"/>
              <a:t>PUREZA DE UNA REGIÓN: % azules en el rectángulo</a:t>
            </a:r>
          </a:p>
        </p:txBody>
      </p:sp>
    </p:spTree>
    <p:extLst>
      <p:ext uri="{BB962C8B-B14F-4D97-AF65-F5344CB8AC3E}">
        <p14:creationId xmlns:p14="http://schemas.microsoft.com/office/powerpoint/2010/main" val="126670571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54099800-F8D5-48F0-BAC0-EDB55CCAA6E9}"/>
              </a:ext>
            </a:extLst>
          </p:cNvPr>
          <p:cNvSpPr>
            <a:spLocks noGrp="1"/>
          </p:cNvSpPr>
          <p:nvPr>
            <p:ph type="title"/>
          </p:nvPr>
        </p:nvSpPr>
        <p:spPr/>
        <p:txBody>
          <a:bodyPr/>
          <a:lstStyle/>
          <a:p>
            <a:pPr algn="ctr"/>
            <a:r>
              <a:rPr lang="es-ES" b="1" dirty="0"/>
              <a:t>TAMAÑO ÓPTIMO DEL ÁRBOL</a:t>
            </a:r>
            <a:br>
              <a:rPr lang="es-ES" b="1" dirty="0"/>
            </a:br>
            <a:r>
              <a:rPr lang="es-ES" b="1" dirty="0"/>
              <a:t>EVITAR PROPENSIÓN AL OVERFITTING</a:t>
            </a:r>
          </a:p>
        </p:txBody>
      </p:sp>
      <p:sp>
        <p:nvSpPr>
          <p:cNvPr id="3" name="Marcador de contenido 2">
            <a:extLst>
              <a:ext uri="{FF2B5EF4-FFF2-40B4-BE49-F238E27FC236}">
                <a16:creationId xmlns:a16="http://schemas.microsoft.com/office/drawing/2014/main" id="{583B65D5-38B0-4E76-881F-376EFD7A90A2}"/>
              </a:ext>
            </a:extLst>
          </p:cNvPr>
          <p:cNvSpPr>
            <a:spLocks noGrp="1"/>
          </p:cNvSpPr>
          <p:nvPr>
            <p:ph idx="1"/>
          </p:nvPr>
        </p:nvSpPr>
        <p:spPr/>
        <p:txBody>
          <a:bodyPr/>
          <a:lstStyle/>
          <a:p>
            <a:r>
              <a:rPr lang="es-ES" dirty="0">
                <a:latin typeface="Calibri" panose="020F0502020204030204" pitchFamily="34" charset="0"/>
                <a:ea typeface="Calibri" panose="020F0502020204030204" pitchFamily="34" charset="0"/>
                <a:cs typeface="Times New Roman" panose="02020603050405020304" pitchFamily="18" charset="0"/>
              </a:rPr>
              <a:t>Árboles grandes producen </a:t>
            </a:r>
            <a:r>
              <a:rPr lang="es-ES" b="1" dirty="0" err="1">
                <a:latin typeface="Calibri" panose="020F0502020204030204" pitchFamily="34" charset="0"/>
                <a:ea typeface="Calibri" panose="020F0502020204030204" pitchFamily="34" charset="0"/>
                <a:cs typeface="Times New Roman" panose="02020603050405020304" pitchFamily="18" charset="0"/>
              </a:rPr>
              <a:t>overfitting</a:t>
            </a:r>
            <a:endParaRPr lang="es-ES" b="1" dirty="0">
              <a:latin typeface="Calibri" panose="020F0502020204030204" pitchFamily="34" charset="0"/>
              <a:ea typeface="Calibri" panose="020F0502020204030204" pitchFamily="34" charset="0"/>
              <a:cs typeface="Times New Roman" panose="02020603050405020304" pitchFamily="18" charset="0"/>
            </a:endParaRPr>
          </a:p>
          <a:p>
            <a:r>
              <a:rPr lang="es-ES" dirty="0">
                <a:latin typeface="Calibri" panose="020F0502020204030204" pitchFamily="34" charset="0"/>
                <a:ea typeface="Calibri" panose="020F0502020204030204" pitchFamily="34" charset="0"/>
                <a:cs typeface="Times New Roman" panose="02020603050405020304" pitchFamily="18" charset="0"/>
              </a:rPr>
              <a:t>Árboles pequeños no capturan estructuras importantes</a:t>
            </a:r>
          </a:p>
          <a:p>
            <a:r>
              <a:rPr lang="es-ES" b="1" dirty="0">
                <a:latin typeface="Calibri" panose="020F0502020204030204" pitchFamily="34" charset="0"/>
                <a:ea typeface="Calibri" panose="020F0502020204030204" pitchFamily="34" charset="0"/>
                <a:cs typeface="Times New Roman" panose="02020603050405020304" pitchFamily="18" charset="0"/>
              </a:rPr>
              <a:t>El tamaño del árbol gobierna la complejidad del modelo</a:t>
            </a:r>
          </a:p>
          <a:p>
            <a:r>
              <a:rPr lang="es-ES" dirty="0">
                <a:latin typeface="Calibri" panose="020F0502020204030204" pitchFamily="34" charset="0"/>
                <a:cs typeface="Times New Roman" panose="02020603050405020304" pitchFamily="18" charset="0"/>
              </a:rPr>
              <a:t>Criterio del error cuadrático:</a:t>
            </a:r>
          </a:p>
          <a:p>
            <a:pPr lvl="1"/>
            <a:r>
              <a:rPr lang="es-ES" dirty="0">
                <a:latin typeface="Calibri" panose="020F0502020204030204" pitchFamily="34" charset="0"/>
                <a:cs typeface="Times New Roman" panose="02020603050405020304" pitchFamily="18" charset="0"/>
              </a:rPr>
              <a:t>Cuantas más separaciones, menor es el error cuadrático; pero:</a:t>
            </a:r>
          </a:p>
          <a:p>
            <a:pPr lvl="1"/>
            <a:r>
              <a:rPr lang="es-ES" b="1" dirty="0"/>
              <a:t>Solo separar </a:t>
            </a:r>
            <a:r>
              <a:rPr lang="es-ES" dirty="0"/>
              <a:t>si </a:t>
            </a:r>
            <a:r>
              <a:rPr lang="es-ES" b="1" dirty="0"/>
              <a:t>el decrecimiento del error </a:t>
            </a:r>
            <a:r>
              <a:rPr lang="es-ES" dirty="0"/>
              <a:t>debido a la separación </a:t>
            </a:r>
            <a:r>
              <a:rPr lang="es-ES" b="1" dirty="0"/>
              <a:t>excede algún umbral</a:t>
            </a:r>
          </a:p>
          <a:p>
            <a:r>
              <a:rPr lang="es-ES" dirty="0"/>
              <a:t>Puede haber miopía: una aparente separación sin valor puede ocultar debajo una separación muy buena</a:t>
            </a:r>
          </a:p>
        </p:txBody>
      </p:sp>
      <p:sp>
        <p:nvSpPr>
          <p:cNvPr id="4" name="Marcador de pie de página 3">
            <a:extLst>
              <a:ext uri="{FF2B5EF4-FFF2-40B4-BE49-F238E27FC236}">
                <a16:creationId xmlns:a16="http://schemas.microsoft.com/office/drawing/2014/main" id="{42DB6A91-6B75-4401-9B76-73A66B4FE943}"/>
              </a:ext>
            </a:extLst>
          </p:cNvPr>
          <p:cNvSpPr>
            <a:spLocks noGrp="1"/>
          </p:cNvSpPr>
          <p:nvPr>
            <p:ph type="ftr" sz="quarter" idx="11"/>
          </p:nvPr>
        </p:nvSpPr>
        <p:spPr/>
        <p:txBody>
          <a:bodyPr/>
          <a:lstStyle/>
          <a:p>
            <a:r>
              <a:rPr lang="es-ES"/>
              <a:t>Fernando Fernández Rodríguez (ULPGC)</a:t>
            </a:r>
          </a:p>
        </p:txBody>
      </p:sp>
      <p:sp>
        <p:nvSpPr>
          <p:cNvPr id="5" name="Marcador de número de diapositiva 4">
            <a:extLst>
              <a:ext uri="{FF2B5EF4-FFF2-40B4-BE49-F238E27FC236}">
                <a16:creationId xmlns:a16="http://schemas.microsoft.com/office/drawing/2014/main" id="{877299A3-4F87-4446-BEA7-743D8529A1EB}"/>
              </a:ext>
            </a:extLst>
          </p:cNvPr>
          <p:cNvSpPr>
            <a:spLocks noGrp="1"/>
          </p:cNvSpPr>
          <p:nvPr>
            <p:ph type="sldNum" sz="quarter" idx="12"/>
          </p:nvPr>
        </p:nvSpPr>
        <p:spPr/>
        <p:txBody>
          <a:bodyPr/>
          <a:lstStyle/>
          <a:p>
            <a:fld id="{0F63649D-7EE3-47B4-B930-FD820D25EEAD}" type="slidenum">
              <a:rPr lang="es-ES" smtClean="0"/>
              <a:t>18</a:t>
            </a:fld>
            <a:endParaRPr lang="es-ES"/>
          </a:p>
        </p:txBody>
      </p:sp>
    </p:spTree>
    <p:extLst>
      <p:ext uri="{BB962C8B-B14F-4D97-AF65-F5344CB8AC3E}">
        <p14:creationId xmlns:p14="http://schemas.microsoft.com/office/powerpoint/2010/main" val="405234871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659AE84-9A70-4DB0-8E1C-BC266AA04A75}"/>
              </a:ext>
            </a:extLst>
          </p:cNvPr>
          <p:cNvSpPr>
            <a:spLocks noGrp="1"/>
          </p:cNvSpPr>
          <p:nvPr>
            <p:ph type="title"/>
          </p:nvPr>
        </p:nvSpPr>
        <p:spPr/>
        <p:txBody>
          <a:bodyPr/>
          <a:lstStyle/>
          <a:p>
            <a:pPr algn="ctr"/>
            <a:r>
              <a:rPr lang="es-ES" b="1" dirty="0"/>
              <a:t>PODA DEL ÁLBOL</a:t>
            </a:r>
            <a:br>
              <a:rPr lang="es-ES" b="1" dirty="0"/>
            </a:br>
            <a:r>
              <a:rPr lang="es-ES" b="1" dirty="0"/>
              <a:t>CRITERIO DE COSTE DE COMPLEJIDAD</a:t>
            </a:r>
          </a:p>
        </p:txBody>
      </p:sp>
      <p:sp>
        <p:nvSpPr>
          <p:cNvPr id="3" name="Marcador de contenido 2">
            <a:extLst>
              <a:ext uri="{FF2B5EF4-FFF2-40B4-BE49-F238E27FC236}">
                <a16:creationId xmlns:a16="http://schemas.microsoft.com/office/drawing/2014/main" id="{9227206C-6BE8-4AF2-BF7C-0CF2C16229D1}"/>
              </a:ext>
            </a:extLst>
          </p:cNvPr>
          <p:cNvSpPr>
            <a:spLocks noGrp="1"/>
          </p:cNvSpPr>
          <p:nvPr>
            <p:ph idx="1"/>
          </p:nvPr>
        </p:nvSpPr>
        <p:spPr>
          <a:xfrm>
            <a:off x="838200" y="1571625"/>
            <a:ext cx="10515600" cy="4921250"/>
          </a:xfrm>
        </p:spPr>
        <p:txBody>
          <a:bodyPr>
            <a:normAutofit lnSpcReduction="10000"/>
          </a:bodyPr>
          <a:lstStyle/>
          <a:p>
            <a:endParaRPr lang="es-ES" dirty="0"/>
          </a:p>
          <a:p>
            <a:r>
              <a:rPr lang="es-ES" b="1" dirty="0"/>
              <a:t>Empezar</a:t>
            </a:r>
            <a:r>
              <a:rPr lang="es-ES" dirty="0"/>
              <a:t> construyendo un </a:t>
            </a:r>
            <a:r>
              <a:rPr lang="es-ES" b="1" dirty="0"/>
              <a:t>árbol grande </a:t>
            </a:r>
            <a:r>
              <a:rPr lang="es-ES" dirty="0"/>
              <a:t>T0, por ejemplo de tamaño 9</a:t>
            </a:r>
          </a:p>
          <a:p>
            <a:r>
              <a:rPr lang="es-ES" dirty="0"/>
              <a:t> T&lt;T0   </a:t>
            </a:r>
            <a:r>
              <a:rPr lang="es-ES" b="1" dirty="0"/>
              <a:t>sub-árbol </a:t>
            </a:r>
            <a:r>
              <a:rPr lang="es-ES" dirty="0"/>
              <a:t>tras podar algunos nodos internos, no terminales</a:t>
            </a:r>
          </a:p>
          <a:p>
            <a:endParaRPr lang="es-ES" dirty="0"/>
          </a:p>
          <a:p>
            <a:endParaRPr lang="es-ES" dirty="0"/>
          </a:p>
          <a:p>
            <a:endParaRPr lang="es-ES" dirty="0"/>
          </a:p>
          <a:p>
            <a:endParaRPr lang="es-ES" dirty="0"/>
          </a:p>
          <a:p>
            <a:endParaRPr lang="es-ES" dirty="0"/>
          </a:p>
          <a:p>
            <a:r>
              <a:rPr lang="es-ES" dirty="0"/>
              <a:t>          </a:t>
            </a:r>
          </a:p>
          <a:p>
            <a:r>
              <a:rPr lang="es-ES" dirty="0"/>
              <a:t>           </a:t>
            </a:r>
            <a:r>
              <a:rPr lang="es-ES" b="1" dirty="0"/>
              <a:t>encontrar el sub-árbol                    que minimice </a:t>
            </a:r>
            <a:r>
              <a:rPr lang="es-ES" dirty="0"/>
              <a:t> </a:t>
            </a:r>
          </a:p>
          <a:p>
            <a:endParaRPr lang="es-ES" dirty="0"/>
          </a:p>
        </p:txBody>
      </p:sp>
      <p:graphicFrame>
        <p:nvGraphicFramePr>
          <p:cNvPr id="5" name="Objeto 4">
            <a:extLst>
              <a:ext uri="{FF2B5EF4-FFF2-40B4-BE49-F238E27FC236}">
                <a16:creationId xmlns:a16="http://schemas.microsoft.com/office/drawing/2014/main" id="{23285FEE-105F-4D30-99AE-CF87B31AC4D9}"/>
              </a:ext>
            </a:extLst>
          </p:cNvPr>
          <p:cNvGraphicFramePr>
            <a:graphicFrameLocks noChangeAspect="1"/>
          </p:cNvGraphicFramePr>
          <p:nvPr>
            <p:extLst>
              <p:ext uri="{D42A27DB-BD31-4B8C-83A1-F6EECF244321}">
                <p14:modId xmlns:p14="http://schemas.microsoft.com/office/powerpoint/2010/main" val="1306839091"/>
              </p:ext>
            </p:extLst>
          </p:nvPr>
        </p:nvGraphicFramePr>
        <p:xfrm>
          <a:off x="838200" y="2897188"/>
          <a:ext cx="10633075" cy="2940050"/>
        </p:xfrm>
        <a:graphic>
          <a:graphicData uri="http://schemas.openxmlformats.org/presentationml/2006/ole">
            <mc:AlternateContent xmlns:mc="http://schemas.openxmlformats.org/markup-compatibility/2006">
              <mc:Choice xmlns:v="urn:schemas-microsoft-com:vml" Requires="v">
                <p:oleObj spid="_x0000_s24914" name="Equation" r:id="rId4" imgW="4520880" imgH="1091880" progId="Equation.DSMT4">
                  <p:embed/>
                </p:oleObj>
              </mc:Choice>
              <mc:Fallback>
                <p:oleObj name="Equation" r:id="rId4" imgW="4520880" imgH="1091880" progId="Equation.DSMT4">
                  <p:embed/>
                  <p:pic>
                    <p:nvPicPr>
                      <p:cNvPr id="0" name=""/>
                      <p:cNvPicPr/>
                      <p:nvPr/>
                    </p:nvPicPr>
                    <p:blipFill>
                      <a:blip r:embed="rId5"/>
                      <a:stretch>
                        <a:fillRect/>
                      </a:stretch>
                    </p:blipFill>
                    <p:spPr>
                      <a:xfrm>
                        <a:off x="838200" y="2897188"/>
                        <a:ext cx="10633075" cy="2940050"/>
                      </a:xfrm>
                      <a:prstGeom prst="rect">
                        <a:avLst/>
                      </a:prstGeom>
                    </p:spPr>
                  </p:pic>
                </p:oleObj>
              </mc:Fallback>
            </mc:AlternateContent>
          </a:graphicData>
        </a:graphic>
      </p:graphicFrame>
      <p:graphicFrame>
        <p:nvGraphicFramePr>
          <p:cNvPr id="6" name="Objeto 5">
            <a:extLst>
              <a:ext uri="{FF2B5EF4-FFF2-40B4-BE49-F238E27FC236}">
                <a16:creationId xmlns:a16="http://schemas.microsoft.com/office/drawing/2014/main" id="{ECCD75D1-BB7F-440F-A9A5-9739B0559127}"/>
              </a:ext>
            </a:extLst>
          </p:cNvPr>
          <p:cNvGraphicFramePr>
            <a:graphicFrameLocks noChangeAspect="1"/>
          </p:cNvGraphicFramePr>
          <p:nvPr>
            <p:extLst>
              <p:ext uri="{D42A27DB-BD31-4B8C-83A1-F6EECF244321}">
                <p14:modId xmlns:p14="http://schemas.microsoft.com/office/powerpoint/2010/main" val="3071424213"/>
              </p:ext>
            </p:extLst>
          </p:nvPr>
        </p:nvGraphicFramePr>
        <p:xfrm>
          <a:off x="1136503" y="5604099"/>
          <a:ext cx="914400" cy="609600"/>
        </p:xfrm>
        <a:graphic>
          <a:graphicData uri="http://schemas.openxmlformats.org/presentationml/2006/ole">
            <mc:AlternateContent xmlns:mc="http://schemas.openxmlformats.org/markup-compatibility/2006">
              <mc:Choice xmlns:v="urn:schemas-microsoft-com:vml" Requires="v">
                <p:oleObj spid="_x0000_s24915" name="Equation" r:id="rId6" imgW="266400" imgH="177480" progId="Equation.DSMT4">
                  <p:embed/>
                </p:oleObj>
              </mc:Choice>
              <mc:Fallback>
                <p:oleObj name="Equation" r:id="rId6" imgW="266400" imgH="177480" progId="Equation.DSMT4">
                  <p:embed/>
                  <p:pic>
                    <p:nvPicPr>
                      <p:cNvPr id="0" name=""/>
                      <p:cNvPicPr/>
                      <p:nvPr/>
                    </p:nvPicPr>
                    <p:blipFill>
                      <a:blip r:embed="rId7"/>
                      <a:stretch>
                        <a:fillRect/>
                      </a:stretch>
                    </p:blipFill>
                    <p:spPr>
                      <a:xfrm>
                        <a:off x="1136503" y="5604099"/>
                        <a:ext cx="914400" cy="609600"/>
                      </a:xfrm>
                      <a:prstGeom prst="rect">
                        <a:avLst/>
                      </a:prstGeom>
                    </p:spPr>
                  </p:pic>
                </p:oleObj>
              </mc:Fallback>
            </mc:AlternateContent>
          </a:graphicData>
        </a:graphic>
      </p:graphicFrame>
      <p:graphicFrame>
        <p:nvGraphicFramePr>
          <p:cNvPr id="7" name="Objeto 6">
            <a:extLst>
              <a:ext uri="{FF2B5EF4-FFF2-40B4-BE49-F238E27FC236}">
                <a16:creationId xmlns:a16="http://schemas.microsoft.com/office/drawing/2014/main" id="{E8E9086F-0ECF-49EE-A4AA-4DC3504E8474}"/>
              </a:ext>
            </a:extLst>
          </p:cNvPr>
          <p:cNvGraphicFramePr>
            <a:graphicFrameLocks noChangeAspect="1"/>
          </p:cNvGraphicFramePr>
          <p:nvPr>
            <p:extLst>
              <p:ext uri="{D42A27DB-BD31-4B8C-83A1-F6EECF244321}">
                <p14:modId xmlns:p14="http://schemas.microsoft.com/office/powerpoint/2010/main" val="3097077880"/>
              </p:ext>
            </p:extLst>
          </p:nvPr>
        </p:nvGraphicFramePr>
        <p:xfrm>
          <a:off x="5438706" y="5632535"/>
          <a:ext cx="1432061" cy="678345"/>
        </p:xfrm>
        <a:graphic>
          <a:graphicData uri="http://schemas.openxmlformats.org/presentationml/2006/ole">
            <mc:AlternateContent xmlns:mc="http://schemas.openxmlformats.org/markup-compatibility/2006">
              <mc:Choice xmlns:v="urn:schemas-microsoft-com:vml" Requires="v">
                <p:oleObj spid="_x0000_s24916" name="Equation" r:id="rId8" imgW="482400" imgH="228600" progId="Equation.DSMT4">
                  <p:embed/>
                </p:oleObj>
              </mc:Choice>
              <mc:Fallback>
                <p:oleObj name="Equation" r:id="rId8" imgW="482400" imgH="228600" progId="Equation.DSMT4">
                  <p:embed/>
                  <p:pic>
                    <p:nvPicPr>
                      <p:cNvPr id="0" name=""/>
                      <p:cNvPicPr/>
                      <p:nvPr/>
                    </p:nvPicPr>
                    <p:blipFill>
                      <a:blip r:embed="rId9"/>
                      <a:stretch>
                        <a:fillRect/>
                      </a:stretch>
                    </p:blipFill>
                    <p:spPr>
                      <a:xfrm>
                        <a:off x="5438706" y="5632535"/>
                        <a:ext cx="1432061" cy="678345"/>
                      </a:xfrm>
                      <a:prstGeom prst="rect">
                        <a:avLst/>
                      </a:prstGeom>
                    </p:spPr>
                  </p:pic>
                </p:oleObj>
              </mc:Fallback>
            </mc:AlternateContent>
          </a:graphicData>
        </a:graphic>
      </p:graphicFrame>
      <p:graphicFrame>
        <p:nvGraphicFramePr>
          <p:cNvPr id="8" name="Objeto 7">
            <a:extLst>
              <a:ext uri="{FF2B5EF4-FFF2-40B4-BE49-F238E27FC236}">
                <a16:creationId xmlns:a16="http://schemas.microsoft.com/office/drawing/2014/main" id="{BF93AC03-3910-43D8-9506-A23EC3DBB1BC}"/>
              </a:ext>
            </a:extLst>
          </p:cNvPr>
          <p:cNvGraphicFramePr>
            <a:graphicFrameLocks noChangeAspect="1"/>
          </p:cNvGraphicFramePr>
          <p:nvPr>
            <p:extLst>
              <p:ext uri="{D42A27DB-BD31-4B8C-83A1-F6EECF244321}">
                <p14:modId xmlns:p14="http://schemas.microsoft.com/office/powerpoint/2010/main" val="4284205360"/>
              </p:ext>
            </p:extLst>
          </p:nvPr>
        </p:nvGraphicFramePr>
        <p:xfrm>
          <a:off x="9008717" y="5713817"/>
          <a:ext cx="1132380" cy="629100"/>
        </p:xfrm>
        <a:graphic>
          <a:graphicData uri="http://schemas.openxmlformats.org/presentationml/2006/ole">
            <mc:AlternateContent xmlns:mc="http://schemas.openxmlformats.org/markup-compatibility/2006">
              <mc:Choice xmlns:v="urn:schemas-microsoft-com:vml" Requires="v">
                <p:oleObj spid="_x0000_s24917" name="Equation" r:id="rId10" imgW="457200" imgH="253800" progId="Equation.DSMT4">
                  <p:embed/>
                </p:oleObj>
              </mc:Choice>
              <mc:Fallback>
                <p:oleObj name="Equation" r:id="rId10" imgW="457200" imgH="253800" progId="Equation.DSMT4">
                  <p:embed/>
                  <p:pic>
                    <p:nvPicPr>
                      <p:cNvPr id="0" name=""/>
                      <p:cNvPicPr/>
                      <p:nvPr/>
                    </p:nvPicPr>
                    <p:blipFill>
                      <a:blip r:embed="rId11"/>
                      <a:stretch>
                        <a:fillRect/>
                      </a:stretch>
                    </p:blipFill>
                    <p:spPr>
                      <a:xfrm>
                        <a:off x="9008717" y="5713817"/>
                        <a:ext cx="1132380" cy="629100"/>
                      </a:xfrm>
                      <a:prstGeom prst="rect">
                        <a:avLst/>
                      </a:prstGeom>
                    </p:spPr>
                  </p:pic>
                </p:oleObj>
              </mc:Fallback>
            </mc:AlternateContent>
          </a:graphicData>
        </a:graphic>
      </p:graphicFrame>
      <p:sp>
        <p:nvSpPr>
          <p:cNvPr id="4" name="Marcador de pie de página 3">
            <a:extLst>
              <a:ext uri="{FF2B5EF4-FFF2-40B4-BE49-F238E27FC236}">
                <a16:creationId xmlns:a16="http://schemas.microsoft.com/office/drawing/2014/main" id="{45399ECA-01F0-4F90-A01D-A5A91AAAE357}"/>
              </a:ext>
            </a:extLst>
          </p:cNvPr>
          <p:cNvSpPr>
            <a:spLocks noGrp="1"/>
          </p:cNvSpPr>
          <p:nvPr>
            <p:ph type="ftr" sz="quarter" idx="11"/>
          </p:nvPr>
        </p:nvSpPr>
        <p:spPr/>
        <p:txBody>
          <a:bodyPr/>
          <a:lstStyle/>
          <a:p>
            <a:r>
              <a:rPr lang="es-ES"/>
              <a:t>Fernando Fernández Rodríguez (ULPGC)</a:t>
            </a:r>
          </a:p>
        </p:txBody>
      </p:sp>
      <p:sp>
        <p:nvSpPr>
          <p:cNvPr id="9" name="Marcador de número de diapositiva 8">
            <a:extLst>
              <a:ext uri="{FF2B5EF4-FFF2-40B4-BE49-F238E27FC236}">
                <a16:creationId xmlns:a16="http://schemas.microsoft.com/office/drawing/2014/main" id="{71FD4AEE-0D71-4B4E-9292-8C50D03A205C}"/>
              </a:ext>
            </a:extLst>
          </p:cNvPr>
          <p:cNvSpPr>
            <a:spLocks noGrp="1"/>
          </p:cNvSpPr>
          <p:nvPr>
            <p:ph type="sldNum" sz="quarter" idx="12"/>
          </p:nvPr>
        </p:nvSpPr>
        <p:spPr/>
        <p:txBody>
          <a:bodyPr/>
          <a:lstStyle/>
          <a:p>
            <a:fld id="{0F63649D-7EE3-47B4-B930-FD820D25EEAD}" type="slidenum">
              <a:rPr lang="es-ES" smtClean="0"/>
              <a:t>19</a:t>
            </a:fld>
            <a:endParaRPr lang="es-ES"/>
          </a:p>
        </p:txBody>
      </p:sp>
    </p:spTree>
    <p:extLst>
      <p:ext uri="{BB962C8B-B14F-4D97-AF65-F5344CB8AC3E}">
        <p14:creationId xmlns:p14="http://schemas.microsoft.com/office/powerpoint/2010/main" val="94965134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8937940-4EE9-4A9E-8DC9-9C7F555EEC76}"/>
              </a:ext>
            </a:extLst>
          </p:cNvPr>
          <p:cNvSpPr>
            <a:spLocks noGrp="1"/>
          </p:cNvSpPr>
          <p:nvPr>
            <p:ph type="title"/>
          </p:nvPr>
        </p:nvSpPr>
        <p:spPr/>
        <p:txBody>
          <a:bodyPr/>
          <a:lstStyle/>
          <a:p>
            <a:pPr algn="ctr"/>
            <a:r>
              <a:rPr lang="es-ES" b="1" dirty="0"/>
              <a:t>ÁRBOL DE DECISIÓN PARA </a:t>
            </a:r>
            <a:br>
              <a:rPr lang="es-ES" b="1" dirty="0"/>
            </a:br>
            <a:r>
              <a:rPr lang="es-ES" b="1" dirty="0"/>
              <a:t>ADMINISTRAR UN FÁRMACO </a:t>
            </a:r>
          </a:p>
        </p:txBody>
      </p:sp>
      <p:pic>
        <p:nvPicPr>
          <p:cNvPr id="4" name="Marcador de contenido 3">
            <a:extLst>
              <a:ext uri="{FF2B5EF4-FFF2-40B4-BE49-F238E27FC236}">
                <a16:creationId xmlns:a16="http://schemas.microsoft.com/office/drawing/2014/main" id="{2912B108-73CD-4030-9C5A-E631B046E308}"/>
              </a:ext>
            </a:extLst>
          </p:cNvPr>
          <p:cNvPicPr>
            <a:picLocks noGrp="1" noChangeAspect="1"/>
          </p:cNvPicPr>
          <p:nvPr>
            <p:ph idx="1"/>
          </p:nvPr>
        </p:nvPicPr>
        <p:blipFill>
          <a:blip r:embed="rId3"/>
          <a:stretch>
            <a:fillRect/>
          </a:stretch>
        </p:blipFill>
        <p:spPr>
          <a:xfrm>
            <a:off x="2317144" y="1690688"/>
            <a:ext cx="7023473" cy="5001659"/>
          </a:xfrm>
          <a:prstGeom prst="rect">
            <a:avLst/>
          </a:prstGeom>
        </p:spPr>
      </p:pic>
      <p:sp>
        <p:nvSpPr>
          <p:cNvPr id="3" name="Marcador de pie de página 2">
            <a:extLst>
              <a:ext uri="{FF2B5EF4-FFF2-40B4-BE49-F238E27FC236}">
                <a16:creationId xmlns:a16="http://schemas.microsoft.com/office/drawing/2014/main" id="{6A976701-1F5C-4154-BBFA-9AC4197C8076}"/>
              </a:ext>
            </a:extLst>
          </p:cNvPr>
          <p:cNvSpPr>
            <a:spLocks noGrp="1"/>
          </p:cNvSpPr>
          <p:nvPr>
            <p:ph type="ftr" sz="quarter" idx="11"/>
          </p:nvPr>
        </p:nvSpPr>
        <p:spPr/>
        <p:txBody>
          <a:bodyPr/>
          <a:lstStyle/>
          <a:p>
            <a:r>
              <a:rPr lang="es-ES"/>
              <a:t>Fernando Fernández Rodríguez (ULPGC)</a:t>
            </a:r>
          </a:p>
        </p:txBody>
      </p:sp>
      <p:sp>
        <p:nvSpPr>
          <p:cNvPr id="5" name="Marcador de número de diapositiva 4">
            <a:extLst>
              <a:ext uri="{FF2B5EF4-FFF2-40B4-BE49-F238E27FC236}">
                <a16:creationId xmlns:a16="http://schemas.microsoft.com/office/drawing/2014/main" id="{7492B954-431B-4251-904A-6E9B65E70CBE}"/>
              </a:ext>
            </a:extLst>
          </p:cNvPr>
          <p:cNvSpPr>
            <a:spLocks noGrp="1"/>
          </p:cNvSpPr>
          <p:nvPr>
            <p:ph type="sldNum" sz="quarter" idx="12"/>
          </p:nvPr>
        </p:nvSpPr>
        <p:spPr/>
        <p:txBody>
          <a:bodyPr/>
          <a:lstStyle/>
          <a:p>
            <a:fld id="{0F63649D-7EE3-47B4-B930-FD820D25EEAD}" type="slidenum">
              <a:rPr lang="es-ES" smtClean="0"/>
              <a:t>2</a:t>
            </a:fld>
            <a:endParaRPr lang="es-ES"/>
          </a:p>
        </p:txBody>
      </p:sp>
    </p:spTree>
    <p:extLst>
      <p:ext uri="{BB962C8B-B14F-4D97-AF65-F5344CB8AC3E}">
        <p14:creationId xmlns:p14="http://schemas.microsoft.com/office/powerpoint/2010/main" val="17277830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7DAE225-4522-4CBB-80B3-33F50918A492}"/>
              </a:ext>
            </a:extLst>
          </p:cNvPr>
          <p:cNvSpPr>
            <a:spLocks noGrp="1"/>
          </p:cNvSpPr>
          <p:nvPr>
            <p:ph type="title"/>
          </p:nvPr>
        </p:nvSpPr>
        <p:spPr>
          <a:xfrm>
            <a:off x="838200" y="274637"/>
            <a:ext cx="10515600" cy="852033"/>
          </a:xfrm>
        </p:spPr>
        <p:txBody>
          <a:bodyPr>
            <a:normAutofit fontScale="90000"/>
          </a:bodyPr>
          <a:lstStyle/>
          <a:p>
            <a:pPr algn="ctr"/>
            <a:r>
              <a:rPr lang="en-US" sz="3200" b="1" dirty="0"/>
              <a:t>A ROADMAP TOWARDS FINANCIAL MACHINE LEARNING</a:t>
            </a:r>
            <a:r>
              <a:rPr lang="en-US" sz="3200" b="1"/>
              <a:t>. </a:t>
            </a:r>
            <a:br>
              <a:rPr lang="en-US" sz="3200" b="1"/>
            </a:br>
            <a:r>
              <a:rPr lang="en-US" sz="3200" b="1"/>
              <a:t>LÓPEZ </a:t>
            </a:r>
            <a:r>
              <a:rPr lang="en-US" sz="3200" b="1" dirty="0"/>
              <a:t>DE PRADO (2019)</a:t>
            </a:r>
            <a:endParaRPr lang="es-ES" sz="3200" b="1" dirty="0"/>
          </a:p>
        </p:txBody>
      </p:sp>
      <p:sp>
        <p:nvSpPr>
          <p:cNvPr id="3" name="Marcador de contenido 2">
            <a:extLst>
              <a:ext uri="{FF2B5EF4-FFF2-40B4-BE49-F238E27FC236}">
                <a16:creationId xmlns:a16="http://schemas.microsoft.com/office/drawing/2014/main" id="{B9D1580A-4CDA-4476-BBC1-1D28F0A63E97}"/>
              </a:ext>
            </a:extLst>
          </p:cNvPr>
          <p:cNvSpPr>
            <a:spLocks noGrp="1"/>
          </p:cNvSpPr>
          <p:nvPr>
            <p:ph idx="1"/>
          </p:nvPr>
        </p:nvSpPr>
        <p:spPr>
          <a:xfrm>
            <a:off x="1981200" y="1126671"/>
            <a:ext cx="8229600" cy="5456691"/>
          </a:xfrm>
        </p:spPr>
        <p:txBody>
          <a:bodyPr>
            <a:normAutofit lnSpcReduction="10000"/>
          </a:bodyPr>
          <a:lstStyle/>
          <a:p>
            <a:pPr marL="0" indent="0">
              <a:buNone/>
            </a:pPr>
            <a:endParaRPr lang="es-ES" sz="2400" dirty="0"/>
          </a:p>
          <a:p>
            <a:pPr marL="0" indent="0">
              <a:buNone/>
            </a:pPr>
            <a:endParaRPr lang="es-ES" sz="2400" dirty="0"/>
          </a:p>
          <a:p>
            <a:pPr marL="0" indent="0">
              <a:buNone/>
            </a:pPr>
            <a:r>
              <a:rPr lang="es-ES" dirty="0" err="1"/>
              <a:t>rng</a:t>
            </a:r>
            <a:r>
              <a:rPr lang="es-ES" dirty="0"/>
              <a:t> default; </a:t>
            </a:r>
          </a:p>
          <a:p>
            <a:pPr marL="0" indent="0">
              <a:buNone/>
            </a:pPr>
            <a:r>
              <a:rPr lang="es-ES" dirty="0"/>
              <a:t>n=100; x1=</a:t>
            </a:r>
            <a:r>
              <a:rPr lang="es-ES" dirty="0" err="1"/>
              <a:t>randn</a:t>
            </a:r>
            <a:r>
              <a:rPr lang="es-ES" dirty="0"/>
              <a:t>(1,n); x2=</a:t>
            </a:r>
            <a:r>
              <a:rPr lang="es-ES" dirty="0" err="1"/>
              <a:t>randn</a:t>
            </a:r>
            <a:r>
              <a:rPr lang="es-ES" dirty="0"/>
              <a:t>(1,n);e=</a:t>
            </a:r>
            <a:r>
              <a:rPr lang="es-ES" dirty="0" err="1"/>
              <a:t>randn</a:t>
            </a:r>
            <a:r>
              <a:rPr lang="es-ES" dirty="0"/>
              <a:t>(1,n);</a:t>
            </a:r>
          </a:p>
          <a:p>
            <a:pPr marL="0" indent="0">
              <a:buNone/>
            </a:pPr>
            <a:r>
              <a:rPr lang="es-ES" dirty="0"/>
              <a:t>y=x1+x2+</a:t>
            </a:r>
            <a:r>
              <a:rPr lang="es-ES" dirty="0">
                <a:solidFill>
                  <a:srgbClr val="FF0000"/>
                </a:solidFill>
              </a:rPr>
              <a:t>20</a:t>
            </a:r>
            <a:r>
              <a:rPr lang="es-ES" dirty="0"/>
              <a:t>*x1.*x2+e;</a:t>
            </a:r>
          </a:p>
          <a:p>
            <a:pPr marL="0" indent="0">
              <a:buNone/>
            </a:pPr>
            <a:r>
              <a:rPr lang="en-US" dirty="0"/>
              <a:t>X=[x1' x2']; Y=y';</a:t>
            </a:r>
          </a:p>
          <a:p>
            <a:pPr marL="0" indent="0">
              <a:buNone/>
            </a:pPr>
            <a:r>
              <a:rPr lang="es-ES" b="1" dirty="0" err="1">
                <a:solidFill>
                  <a:srgbClr val="FF0000"/>
                </a:solidFill>
              </a:rPr>
              <a:t>fitlm</a:t>
            </a:r>
            <a:r>
              <a:rPr lang="es-ES" dirty="0"/>
              <a:t>(X,Y)   % </a:t>
            </a:r>
            <a:r>
              <a:rPr lang="es-ES" b="1" dirty="0">
                <a:solidFill>
                  <a:srgbClr val="FF0000"/>
                </a:solidFill>
              </a:rPr>
              <a:t>R2_lin= 0.0409</a:t>
            </a:r>
            <a:r>
              <a:rPr lang="es-ES" dirty="0"/>
              <a:t>, x1 no significativa</a:t>
            </a:r>
          </a:p>
          <a:p>
            <a:pPr marL="0" indent="0">
              <a:buNone/>
            </a:pPr>
            <a:endParaRPr lang="en-US" dirty="0"/>
          </a:p>
          <a:p>
            <a:pPr marL="0" indent="0">
              <a:buNone/>
            </a:pPr>
            <a:r>
              <a:rPr lang="en-US" dirty="0"/>
              <a:t>tree = </a:t>
            </a:r>
            <a:r>
              <a:rPr lang="en-US" b="1" dirty="0" err="1">
                <a:solidFill>
                  <a:srgbClr val="FF0000"/>
                </a:solidFill>
              </a:rPr>
              <a:t>fitrtree</a:t>
            </a:r>
            <a:r>
              <a:rPr lang="en-US" dirty="0"/>
              <a:t> (X,Y);  </a:t>
            </a:r>
          </a:p>
          <a:p>
            <a:pPr marL="0" indent="0">
              <a:buNone/>
            </a:pPr>
            <a:r>
              <a:rPr lang="en-US" b="1" dirty="0">
                <a:solidFill>
                  <a:srgbClr val="FF0000"/>
                </a:solidFill>
              </a:rPr>
              <a:t>R2_tree</a:t>
            </a:r>
            <a:r>
              <a:rPr lang="en-US" dirty="0"/>
              <a:t>=1-sum((</a:t>
            </a:r>
            <a:r>
              <a:rPr lang="en-US" dirty="0" err="1"/>
              <a:t>tree.predict</a:t>
            </a:r>
            <a:r>
              <a:rPr lang="es-ES" dirty="0"/>
              <a:t>(X</a:t>
            </a:r>
            <a:r>
              <a:rPr lang="en-US" dirty="0"/>
              <a:t>)-Y).^2)/sum(Y.^2) </a:t>
            </a:r>
          </a:p>
          <a:p>
            <a:pPr marL="0" indent="0">
              <a:buNone/>
            </a:pPr>
            <a:r>
              <a:rPr lang="en-US" b="1" dirty="0">
                <a:solidFill>
                  <a:srgbClr val="FF0000"/>
                </a:solidFill>
              </a:rPr>
              <a:t>% 0.8383 </a:t>
            </a:r>
          </a:p>
        </p:txBody>
      </p:sp>
      <p:sp>
        <p:nvSpPr>
          <p:cNvPr id="4" name="Marcador de pie de página 3">
            <a:extLst>
              <a:ext uri="{FF2B5EF4-FFF2-40B4-BE49-F238E27FC236}">
                <a16:creationId xmlns:a16="http://schemas.microsoft.com/office/drawing/2014/main" id="{1B97134F-CCD4-40BE-BED9-9CF4FAF2A36C}"/>
              </a:ext>
            </a:extLst>
          </p:cNvPr>
          <p:cNvSpPr>
            <a:spLocks noGrp="1"/>
          </p:cNvSpPr>
          <p:nvPr>
            <p:ph type="ftr" sz="quarter" idx="11"/>
          </p:nvPr>
        </p:nvSpPr>
        <p:spPr/>
        <p:txBody>
          <a:bodyPr/>
          <a:lstStyle/>
          <a:p>
            <a:r>
              <a:rPr lang="es-ES"/>
              <a:t>Fernando Fernández Rodríguez (ULPGC)</a:t>
            </a:r>
          </a:p>
        </p:txBody>
      </p:sp>
      <p:sp>
        <p:nvSpPr>
          <p:cNvPr id="5" name="Marcador de número de diapositiva 4">
            <a:extLst>
              <a:ext uri="{FF2B5EF4-FFF2-40B4-BE49-F238E27FC236}">
                <a16:creationId xmlns:a16="http://schemas.microsoft.com/office/drawing/2014/main" id="{DCD9CD61-66FA-4373-8F7A-551799449129}"/>
              </a:ext>
            </a:extLst>
          </p:cNvPr>
          <p:cNvSpPr>
            <a:spLocks noGrp="1"/>
          </p:cNvSpPr>
          <p:nvPr>
            <p:ph type="sldNum" sz="quarter" idx="12"/>
          </p:nvPr>
        </p:nvSpPr>
        <p:spPr/>
        <p:txBody>
          <a:bodyPr/>
          <a:lstStyle/>
          <a:p>
            <a:fld id="{D62E4E2B-6C83-4C79-B545-67C46A76D299}" type="slidenum">
              <a:rPr lang="es-ES" smtClean="0"/>
              <a:t>20</a:t>
            </a:fld>
            <a:endParaRPr lang="es-ES"/>
          </a:p>
        </p:txBody>
      </p:sp>
      <p:graphicFrame>
        <p:nvGraphicFramePr>
          <p:cNvPr id="6" name="Objeto 5">
            <a:extLst>
              <a:ext uri="{FF2B5EF4-FFF2-40B4-BE49-F238E27FC236}">
                <a16:creationId xmlns:a16="http://schemas.microsoft.com/office/drawing/2014/main" id="{F2E3C124-406D-4B98-9056-0A80208DDC26}"/>
              </a:ext>
            </a:extLst>
          </p:cNvPr>
          <p:cNvGraphicFramePr>
            <a:graphicFrameLocks noChangeAspect="1"/>
          </p:cNvGraphicFramePr>
          <p:nvPr>
            <p:extLst>
              <p:ext uri="{D42A27DB-BD31-4B8C-83A1-F6EECF244321}">
                <p14:modId xmlns:p14="http://schemas.microsoft.com/office/powerpoint/2010/main" val="4139301956"/>
              </p:ext>
            </p:extLst>
          </p:nvPr>
        </p:nvGraphicFramePr>
        <p:xfrm>
          <a:off x="3832225" y="1126671"/>
          <a:ext cx="6149975" cy="984250"/>
        </p:xfrm>
        <a:graphic>
          <a:graphicData uri="http://schemas.openxmlformats.org/presentationml/2006/ole">
            <mc:AlternateContent xmlns:mc="http://schemas.openxmlformats.org/markup-compatibility/2006">
              <mc:Choice xmlns:v="urn:schemas-microsoft-com:vml" Requires="v">
                <p:oleObj spid="_x0000_s27664" name="Equation" r:id="rId4" imgW="2857320" imgH="457200" progId="Equation.DSMT4">
                  <p:embed/>
                </p:oleObj>
              </mc:Choice>
              <mc:Fallback>
                <p:oleObj name="Equation" r:id="rId4" imgW="2857320" imgH="457200" progId="Equation.DSMT4">
                  <p:embed/>
                  <p:pic>
                    <p:nvPicPr>
                      <p:cNvPr id="6" name="Objeto 5">
                        <a:extLst>
                          <a:ext uri="{FF2B5EF4-FFF2-40B4-BE49-F238E27FC236}">
                            <a16:creationId xmlns:a16="http://schemas.microsoft.com/office/drawing/2014/main" id="{F2E3C124-406D-4B98-9056-0A80208DDC26}"/>
                          </a:ext>
                        </a:extLst>
                      </p:cNvPr>
                      <p:cNvPicPr/>
                      <p:nvPr/>
                    </p:nvPicPr>
                    <p:blipFill>
                      <a:blip r:embed="rId5"/>
                      <a:stretch>
                        <a:fillRect/>
                      </a:stretch>
                    </p:blipFill>
                    <p:spPr>
                      <a:xfrm>
                        <a:off x="3832225" y="1126671"/>
                        <a:ext cx="6149975" cy="984250"/>
                      </a:xfrm>
                      <a:prstGeom prst="rect">
                        <a:avLst/>
                      </a:prstGeom>
                    </p:spPr>
                  </p:pic>
                </p:oleObj>
              </mc:Fallback>
            </mc:AlternateContent>
          </a:graphicData>
        </a:graphic>
      </p:graphicFrame>
    </p:spTree>
    <p:extLst>
      <p:ext uri="{BB962C8B-B14F-4D97-AF65-F5344CB8AC3E}">
        <p14:creationId xmlns:p14="http://schemas.microsoft.com/office/powerpoint/2010/main" val="205997877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12070D8-4E32-4F5F-8906-0CF733BBC80A}"/>
              </a:ext>
            </a:extLst>
          </p:cNvPr>
          <p:cNvSpPr>
            <a:spLocks noGrp="1"/>
          </p:cNvSpPr>
          <p:nvPr>
            <p:ph type="title"/>
          </p:nvPr>
        </p:nvSpPr>
        <p:spPr/>
        <p:txBody>
          <a:bodyPr/>
          <a:lstStyle/>
          <a:p>
            <a:pPr algn="ctr"/>
            <a:r>
              <a:rPr lang="es-ES" b="1" dirty="0"/>
              <a:t>ÁRBOLES DE </a:t>
            </a:r>
            <a:r>
              <a:rPr lang="es-ES" b="1" dirty="0">
                <a:solidFill>
                  <a:srgbClr val="FF0000"/>
                </a:solidFill>
              </a:rPr>
              <a:t>REGRESIÓN</a:t>
            </a:r>
            <a:r>
              <a:rPr lang="es-ES" b="1" dirty="0"/>
              <a:t> EN MATLAB: </a:t>
            </a:r>
            <a:br>
              <a:rPr lang="es-ES" b="1" dirty="0"/>
            </a:br>
            <a:r>
              <a:rPr lang="es-ES" b="1" dirty="0" err="1"/>
              <a:t>fit</a:t>
            </a:r>
            <a:r>
              <a:rPr lang="es-ES" b="1" dirty="0" err="1">
                <a:solidFill>
                  <a:srgbClr val="FF0000"/>
                </a:solidFill>
              </a:rPr>
              <a:t>r</a:t>
            </a:r>
            <a:r>
              <a:rPr lang="es-ES" b="1" dirty="0" err="1"/>
              <a:t>tree</a:t>
            </a:r>
            <a:r>
              <a:rPr lang="es-ES" b="1" dirty="0"/>
              <a:t>(X,Y)</a:t>
            </a:r>
          </a:p>
        </p:txBody>
      </p:sp>
      <p:sp>
        <p:nvSpPr>
          <p:cNvPr id="3" name="Marcador de contenido 2">
            <a:extLst>
              <a:ext uri="{FF2B5EF4-FFF2-40B4-BE49-F238E27FC236}">
                <a16:creationId xmlns:a16="http://schemas.microsoft.com/office/drawing/2014/main" id="{BAB8B82D-7CC8-435D-9681-15A44D2EC4B2}"/>
              </a:ext>
            </a:extLst>
          </p:cNvPr>
          <p:cNvSpPr>
            <a:spLocks noGrp="1"/>
          </p:cNvSpPr>
          <p:nvPr>
            <p:ph idx="1"/>
          </p:nvPr>
        </p:nvSpPr>
        <p:spPr/>
        <p:txBody>
          <a:bodyPr>
            <a:normAutofit fontScale="92500" lnSpcReduction="20000"/>
          </a:bodyPr>
          <a:lstStyle/>
          <a:p>
            <a:pPr marL="0" indent="0">
              <a:buNone/>
            </a:pPr>
            <a:r>
              <a:rPr lang="en-US" dirty="0"/>
              <a:t>load </a:t>
            </a:r>
            <a:r>
              <a:rPr lang="en-US" dirty="0" err="1"/>
              <a:t>carsmall</a:t>
            </a:r>
            <a:r>
              <a:rPr lang="en-US" dirty="0"/>
              <a:t>  % variables de 100 </a:t>
            </a:r>
            <a:r>
              <a:rPr lang="en-US" dirty="0" err="1"/>
              <a:t>automóviles</a:t>
            </a:r>
            <a:endParaRPr lang="en-US" dirty="0"/>
          </a:p>
          <a:p>
            <a:pPr marL="0" indent="0">
              <a:buNone/>
            </a:pPr>
            <a:r>
              <a:rPr lang="en-US" dirty="0"/>
              <a:t>%Horsepower</a:t>
            </a:r>
            <a:r>
              <a:rPr lang="es-ES" dirty="0"/>
              <a:t> (caballos potencia)</a:t>
            </a:r>
            <a:r>
              <a:rPr lang="en-US" dirty="0"/>
              <a:t>, Weight (peso), MPG (</a:t>
            </a:r>
            <a:r>
              <a:rPr lang="es-ES" dirty="0"/>
              <a:t>millas por galón) </a:t>
            </a:r>
            <a:endParaRPr lang="en-US" dirty="0"/>
          </a:p>
          <a:p>
            <a:pPr marL="0" indent="0">
              <a:buNone/>
            </a:pPr>
            <a:r>
              <a:rPr lang="en-US" dirty="0"/>
              <a:t>X = [Horsepower Weight]; Y=MPG;</a:t>
            </a:r>
          </a:p>
          <a:p>
            <a:pPr marL="0" indent="0">
              <a:buNone/>
            </a:pPr>
            <a:endParaRPr lang="en-US" dirty="0"/>
          </a:p>
          <a:p>
            <a:pPr marL="0" indent="0">
              <a:buNone/>
            </a:pPr>
            <a:r>
              <a:rPr lang="en-US" dirty="0"/>
              <a:t>tree = </a:t>
            </a:r>
            <a:r>
              <a:rPr lang="en-US" b="1" dirty="0" err="1">
                <a:solidFill>
                  <a:srgbClr val="FF0000"/>
                </a:solidFill>
              </a:rPr>
              <a:t>fitrtree</a:t>
            </a:r>
            <a:r>
              <a:rPr lang="en-US" dirty="0"/>
              <a:t>(X,Y);</a:t>
            </a:r>
          </a:p>
          <a:p>
            <a:pPr marL="0" indent="0">
              <a:buNone/>
            </a:pPr>
            <a:r>
              <a:rPr lang="en-US" b="1" dirty="0" err="1">
                <a:solidFill>
                  <a:srgbClr val="FF0000"/>
                </a:solidFill>
              </a:rPr>
              <a:t>tree.predict</a:t>
            </a:r>
            <a:r>
              <a:rPr lang="en-US" dirty="0"/>
              <a:t>([100,4000])   %= 19.6250</a:t>
            </a:r>
          </a:p>
          <a:p>
            <a:pPr marL="0" indent="0">
              <a:buNone/>
            </a:pPr>
            <a:endParaRPr lang="en-US" dirty="0"/>
          </a:p>
          <a:p>
            <a:pPr marL="0" indent="0">
              <a:buNone/>
            </a:pPr>
            <a:r>
              <a:rPr lang="en-US" dirty="0"/>
              <a:t>% </a:t>
            </a:r>
            <a:r>
              <a:rPr lang="en-US" dirty="0" err="1"/>
              <a:t>Dibujar</a:t>
            </a:r>
            <a:r>
              <a:rPr lang="en-US" dirty="0"/>
              <a:t> el árbol</a:t>
            </a:r>
          </a:p>
          <a:p>
            <a:pPr marL="0" indent="0">
              <a:buNone/>
            </a:pPr>
            <a:r>
              <a:rPr lang="es-ES" dirty="0" err="1"/>
              <a:t>tree</a:t>
            </a:r>
            <a:r>
              <a:rPr lang="es-ES" dirty="0"/>
              <a:t> = </a:t>
            </a:r>
            <a:r>
              <a:rPr lang="es-ES" b="1" dirty="0" err="1">
                <a:solidFill>
                  <a:srgbClr val="FF0000"/>
                </a:solidFill>
              </a:rPr>
              <a:t>fitrtree</a:t>
            </a:r>
            <a:r>
              <a:rPr lang="es-ES" dirty="0"/>
              <a:t>(X,Y,</a:t>
            </a:r>
            <a:r>
              <a:rPr lang="es-ES" b="1" dirty="0">
                <a:solidFill>
                  <a:srgbClr val="FF0000"/>
                </a:solidFill>
              </a:rPr>
              <a:t>'</a:t>
            </a:r>
            <a:r>
              <a:rPr lang="es-ES" b="1" dirty="0" err="1">
                <a:solidFill>
                  <a:srgbClr val="FF0000"/>
                </a:solidFill>
              </a:rPr>
              <a:t>CrossVal</a:t>
            </a:r>
            <a:r>
              <a:rPr lang="es-ES" b="1" dirty="0">
                <a:solidFill>
                  <a:srgbClr val="FF0000"/>
                </a:solidFill>
              </a:rPr>
              <a:t>','</a:t>
            </a:r>
            <a:r>
              <a:rPr lang="es-ES" b="1" dirty="0" err="1">
                <a:solidFill>
                  <a:srgbClr val="FF0000"/>
                </a:solidFill>
              </a:rPr>
              <a:t>on</a:t>
            </a:r>
            <a:r>
              <a:rPr lang="es-ES" b="1" dirty="0">
                <a:solidFill>
                  <a:srgbClr val="FF0000"/>
                </a:solidFill>
              </a:rPr>
              <a:t>'</a:t>
            </a:r>
            <a:r>
              <a:rPr lang="es-ES" dirty="0"/>
              <a:t>);</a:t>
            </a:r>
          </a:p>
          <a:p>
            <a:pPr marL="0" indent="0">
              <a:buNone/>
            </a:pPr>
            <a:r>
              <a:rPr lang="es-ES" b="1" dirty="0" err="1">
                <a:solidFill>
                  <a:srgbClr val="FF0000"/>
                </a:solidFill>
              </a:rPr>
              <a:t>view</a:t>
            </a:r>
            <a:r>
              <a:rPr lang="es-ES" dirty="0"/>
              <a:t>(</a:t>
            </a:r>
            <a:r>
              <a:rPr lang="es-ES" dirty="0" err="1"/>
              <a:t>tree.Trained</a:t>
            </a:r>
            <a:r>
              <a:rPr lang="es-ES" dirty="0"/>
              <a:t>{1},'</a:t>
            </a:r>
            <a:r>
              <a:rPr lang="es-ES" dirty="0" err="1"/>
              <a:t>Mode</a:t>
            </a:r>
            <a:r>
              <a:rPr lang="es-ES" dirty="0"/>
              <a:t>','</a:t>
            </a:r>
            <a:r>
              <a:rPr lang="es-ES" dirty="0" err="1"/>
              <a:t>graph</a:t>
            </a:r>
            <a:r>
              <a:rPr lang="es-ES" dirty="0"/>
              <a:t>')</a:t>
            </a:r>
          </a:p>
        </p:txBody>
      </p:sp>
      <p:sp>
        <p:nvSpPr>
          <p:cNvPr id="4" name="Marcador de pie de página 3">
            <a:extLst>
              <a:ext uri="{FF2B5EF4-FFF2-40B4-BE49-F238E27FC236}">
                <a16:creationId xmlns:a16="http://schemas.microsoft.com/office/drawing/2014/main" id="{B71AAAC4-B39C-4B48-A69C-36CD4FBF342A}"/>
              </a:ext>
            </a:extLst>
          </p:cNvPr>
          <p:cNvSpPr>
            <a:spLocks noGrp="1"/>
          </p:cNvSpPr>
          <p:nvPr>
            <p:ph type="ftr" sz="quarter" idx="11"/>
          </p:nvPr>
        </p:nvSpPr>
        <p:spPr/>
        <p:txBody>
          <a:bodyPr/>
          <a:lstStyle/>
          <a:p>
            <a:r>
              <a:rPr lang="es-ES"/>
              <a:t>Fernando Fernández Rodríguez (ULPGC)</a:t>
            </a:r>
          </a:p>
        </p:txBody>
      </p:sp>
      <p:sp>
        <p:nvSpPr>
          <p:cNvPr id="5" name="Marcador de número de diapositiva 4">
            <a:extLst>
              <a:ext uri="{FF2B5EF4-FFF2-40B4-BE49-F238E27FC236}">
                <a16:creationId xmlns:a16="http://schemas.microsoft.com/office/drawing/2014/main" id="{1798BE0F-5BE5-447F-B15F-9D233FF03F6A}"/>
              </a:ext>
            </a:extLst>
          </p:cNvPr>
          <p:cNvSpPr>
            <a:spLocks noGrp="1"/>
          </p:cNvSpPr>
          <p:nvPr>
            <p:ph type="sldNum" sz="quarter" idx="12"/>
          </p:nvPr>
        </p:nvSpPr>
        <p:spPr/>
        <p:txBody>
          <a:bodyPr/>
          <a:lstStyle/>
          <a:p>
            <a:fld id="{0F63649D-7EE3-47B4-B930-FD820D25EEAD}" type="slidenum">
              <a:rPr lang="es-ES" smtClean="0"/>
              <a:t>21</a:t>
            </a:fld>
            <a:endParaRPr lang="es-ES"/>
          </a:p>
        </p:txBody>
      </p:sp>
    </p:spTree>
    <p:extLst>
      <p:ext uri="{BB962C8B-B14F-4D97-AF65-F5344CB8AC3E}">
        <p14:creationId xmlns:p14="http://schemas.microsoft.com/office/powerpoint/2010/main" val="156793015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a:extLst>
              <a:ext uri="{FF2B5EF4-FFF2-40B4-BE49-F238E27FC236}">
                <a16:creationId xmlns:a16="http://schemas.microsoft.com/office/drawing/2014/main" id="{1A30EA69-B383-4BE3-9904-72821DB34227}"/>
              </a:ext>
            </a:extLst>
          </p:cNvPr>
          <p:cNvPicPr>
            <a:picLocks noChangeAspect="1"/>
          </p:cNvPicPr>
          <p:nvPr/>
        </p:nvPicPr>
        <p:blipFill>
          <a:blip r:embed="rId3"/>
          <a:stretch>
            <a:fillRect/>
          </a:stretch>
        </p:blipFill>
        <p:spPr>
          <a:xfrm>
            <a:off x="1453243" y="718457"/>
            <a:ext cx="9272079" cy="5428952"/>
          </a:xfrm>
          <a:prstGeom prst="rect">
            <a:avLst/>
          </a:prstGeom>
        </p:spPr>
      </p:pic>
    </p:spTree>
    <p:extLst>
      <p:ext uri="{BB962C8B-B14F-4D97-AF65-F5344CB8AC3E}">
        <p14:creationId xmlns:p14="http://schemas.microsoft.com/office/powerpoint/2010/main" val="336782608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CB0C5D2-5C0B-4EDF-BF84-9E4C97ADFFA1}"/>
              </a:ext>
            </a:extLst>
          </p:cNvPr>
          <p:cNvSpPr>
            <a:spLocks noGrp="1"/>
          </p:cNvSpPr>
          <p:nvPr>
            <p:ph type="title"/>
          </p:nvPr>
        </p:nvSpPr>
        <p:spPr/>
        <p:txBody>
          <a:bodyPr/>
          <a:lstStyle/>
          <a:p>
            <a:pPr algn="ctr"/>
            <a:r>
              <a:rPr lang="es-ES" b="1" dirty="0">
                <a:solidFill>
                  <a:srgbClr val="FF0000"/>
                </a:solidFill>
              </a:rPr>
              <a:t>SIMPLIFICAR</a:t>
            </a:r>
            <a:r>
              <a:rPr lang="es-ES" b="1" dirty="0"/>
              <a:t> UN ÁRBOL CON 3 DIVISIONES</a:t>
            </a:r>
          </a:p>
        </p:txBody>
      </p:sp>
      <p:sp>
        <p:nvSpPr>
          <p:cNvPr id="3" name="Marcador de contenido 2">
            <a:extLst>
              <a:ext uri="{FF2B5EF4-FFF2-40B4-BE49-F238E27FC236}">
                <a16:creationId xmlns:a16="http://schemas.microsoft.com/office/drawing/2014/main" id="{93B1461C-7B62-4A75-9661-12259F434C67}"/>
              </a:ext>
            </a:extLst>
          </p:cNvPr>
          <p:cNvSpPr>
            <a:spLocks noGrp="1"/>
          </p:cNvSpPr>
          <p:nvPr>
            <p:ph idx="1"/>
          </p:nvPr>
        </p:nvSpPr>
        <p:spPr>
          <a:xfrm>
            <a:off x="838200" y="1453243"/>
            <a:ext cx="10515600" cy="4723720"/>
          </a:xfrm>
        </p:spPr>
        <p:txBody>
          <a:bodyPr>
            <a:normAutofit/>
          </a:bodyPr>
          <a:lstStyle/>
          <a:p>
            <a:pPr marL="0" indent="0">
              <a:buNone/>
            </a:pPr>
            <a:r>
              <a:rPr lang="es-ES" dirty="0"/>
              <a:t>load </a:t>
            </a:r>
            <a:r>
              <a:rPr lang="es-ES" dirty="0" err="1"/>
              <a:t>carsmall</a:t>
            </a:r>
            <a:r>
              <a:rPr lang="es-ES" dirty="0"/>
              <a:t> % </a:t>
            </a:r>
            <a:r>
              <a:rPr lang="es-ES" dirty="0" err="1"/>
              <a:t>Contains</a:t>
            </a:r>
            <a:r>
              <a:rPr lang="es-ES" dirty="0"/>
              <a:t> </a:t>
            </a:r>
            <a:r>
              <a:rPr lang="es-ES" dirty="0" err="1"/>
              <a:t>Horsepower</a:t>
            </a:r>
            <a:r>
              <a:rPr lang="es-ES" dirty="0"/>
              <a:t>, </a:t>
            </a:r>
            <a:r>
              <a:rPr lang="es-ES" dirty="0" err="1"/>
              <a:t>Weight</a:t>
            </a:r>
            <a:r>
              <a:rPr lang="es-ES" dirty="0"/>
              <a:t>, MPG</a:t>
            </a:r>
          </a:p>
          <a:p>
            <a:pPr marL="0" indent="0">
              <a:buNone/>
            </a:pPr>
            <a:r>
              <a:rPr lang="es-ES" dirty="0"/>
              <a:t>X = [</a:t>
            </a:r>
            <a:r>
              <a:rPr lang="es-ES" dirty="0" err="1"/>
              <a:t>Horsepower</a:t>
            </a:r>
            <a:r>
              <a:rPr lang="es-ES" dirty="0"/>
              <a:t> </a:t>
            </a:r>
            <a:r>
              <a:rPr lang="es-ES" dirty="0" err="1"/>
              <a:t>Weight</a:t>
            </a:r>
            <a:r>
              <a:rPr lang="es-ES" dirty="0"/>
              <a:t>]; Y=MPG;</a:t>
            </a:r>
          </a:p>
          <a:p>
            <a:pPr marL="0" indent="0">
              <a:buNone/>
            </a:pPr>
            <a:r>
              <a:rPr lang="es-ES" dirty="0"/>
              <a:t>tree3 = </a:t>
            </a:r>
            <a:r>
              <a:rPr lang="es-ES" dirty="0" err="1"/>
              <a:t>fitctree</a:t>
            </a:r>
            <a:r>
              <a:rPr lang="es-ES" dirty="0"/>
              <a:t>(X,Y,</a:t>
            </a:r>
            <a:r>
              <a:rPr lang="es-ES" dirty="0">
                <a:solidFill>
                  <a:srgbClr val="FF0000"/>
                </a:solidFill>
              </a:rPr>
              <a:t>'MaxNumSplits',3</a:t>
            </a:r>
            <a:r>
              <a:rPr lang="es-ES" dirty="0"/>
              <a:t>,'CrossVal','on');</a:t>
            </a:r>
          </a:p>
          <a:p>
            <a:pPr marL="0" indent="0">
              <a:buNone/>
            </a:pPr>
            <a:r>
              <a:rPr lang="en-US" dirty="0"/>
              <a:t>view(tree3.Trained{1},'</a:t>
            </a:r>
            <a:r>
              <a:rPr lang="en-US" dirty="0" err="1"/>
              <a:t>Mode','graph</a:t>
            </a:r>
            <a:r>
              <a:rPr lang="en-US" dirty="0"/>
              <a:t>')</a:t>
            </a:r>
            <a:endParaRPr lang="es-ES" dirty="0"/>
          </a:p>
          <a:p>
            <a:pPr marL="0" indent="0">
              <a:buNone/>
            </a:pPr>
            <a:endParaRPr lang="es-ES" dirty="0"/>
          </a:p>
          <a:p>
            <a:pPr marL="0" indent="0">
              <a:buNone/>
            </a:pPr>
            <a:r>
              <a:rPr lang="es-ES" dirty="0"/>
              <a:t>Al volver a generar el árbol puede</a:t>
            </a:r>
          </a:p>
          <a:p>
            <a:pPr marL="0" indent="0">
              <a:buNone/>
            </a:pPr>
            <a:r>
              <a:rPr lang="es-ES" dirty="0"/>
              <a:t>cambiar por la validación cruzada</a:t>
            </a:r>
          </a:p>
        </p:txBody>
      </p:sp>
      <p:pic>
        <p:nvPicPr>
          <p:cNvPr id="5" name="Imagen 4">
            <a:extLst>
              <a:ext uri="{FF2B5EF4-FFF2-40B4-BE49-F238E27FC236}">
                <a16:creationId xmlns:a16="http://schemas.microsoft.com/office/drawing/2014/main" id="{2FFC38DB-08E6-44FF-A9BE-D073820E982F}"/>
              </a:ext>
            </a:extLst>
          </p:cNvPr>
          <p:cNvPicPr>
            <a:picLocks noChangeAspect="1"/>
          </p:cNvPicPr>
          <p:nvPr/>
        </p:nvPicPr>
        <p:blipFill>
          <a:blip r:embed="rId3"/>
          <a:stretch>
            <a:fillRect/>
          </a:stretch>
        </p:blipFill>
        <p:spPr>
          <a:xfrm>
            <a:off x="6557556" y="2971801"/>
            <a:ext cx="5019401" cy="3260941"/>
          </a:xfrm>
          <a:prstGeom prst="rect">
            <a:avLst/>
          </a:prstGeom>
        </p:spPr>
      </p:pic>
      <p:sp>
        <p:nvSpPr>
          <p:cNvPr id="4" name="Marcador de pie de página 3">
            <a:extLst>
              <a:ext uri="{FF2B5EF4-FFF2-40B4-BE49-F238E27FC236}">
                <a16:creationId xmlns:a16="http://schemas.microsoft.com/office/drawing/2014/main" id="{C8D7A3AD-896C-4915-A79A-F7F494EB8094}"/>
              </a:ext>
            </a:extLst>
          </p:cNvPr>
          <p:cNvSpPr>
            <a:spLocks noGrp="1"/>
          </p:cNvSpPr>
          <p:nvPr>
            <p:ph type="ftr" sz="quarter" idx="11"/>
          </p:nvPr>
        </p:nvSpPr>
        <p:spPr/>
        <p:txBody>
          <a:bodyPr/>
          <a:lstStyle/>
          <a:p>
            <a:r>
              <a:rPr lang="es-ES"/>
              <a:t>Fernando Fernández Rodríguez (ULPGC)</a:t>
            </a:r>
          </a:p>
        </p:txBody>
      </p:sp>
      <p:sp>
        <p:nvSpPr>
          <p:cNvPr id="6" name="Marcador de número de diapositiva 5">
            <a:extLst>
              <a:ext uri="{FF2B5EF4-FFF2-40B4-BE49-F238E27FC236}">
                <a16:creationId xmlns:a16="http://schemas.microsoft.com/office/drawing/2014/main" id="{E6B59C72-DC94-4733-BA7D-E9CA5DDE4B5A}"/>
              </a:ext>
            </a:extLst>
          </p:cNvPr>
          <p:cNvSpPr>
            <a:spLocks noGrp="1"/>
          </p:cNvSpPr>
          <p:nvPr>
            <p:ph type="sldNum" sz="quarter" idx="12"/>
          </p:nvPr>
        </p:nvSpPr>
        <p:spPr/>
        <p:txBody>
          <a:bodyPr/>
          <a:lstStyle/>
          <a:p>
            <a:fld id="{0F63649D-7EE3-47B4-B930-FD820D25EEAD}" type="slidenum">
              <a:rPr lang="es-ES" smtClean="0"/>
              <a:t>23</a:t>
            </a:fld>
            <a:endParaRPr lang="es-ES"/>
          </a:p>
        </p:txBody>
      </p:sp>
    </p:spTree>
    <p:extLst>
      <p:ext uri="{BB962C8B-B14F-4D97-AF65-F5344CB8AC3E}">
        <p14:creationId xmlns:p14="http://schemas.microsoft.com/office/powerpoint/2010/main" val="260893117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3">
            <a:extLst>
              <a:ext uri="{FF2B5EF4-FFF2-40B4-BE49-F238E27FC236}">
                <a16:creationId xmlns:a16="http://schemas.microsoft.com/office/drawing/2014/main" id="{701D9679-2544-4EDE-AAF6-CAAC302C5A66}"/>
              </a:ext>
            </a:extLst>
          </p:cNvPr>
          <p:cNvSpPr>
            <a:spLocks noGrp="1"/>
          </p:cNvSpPr>
          <p:nvPr>
            <p:ph type="title"/>
          </p:nvPr>
        </p:nvSpPr>
        <p:spPr/>
        <p:txBody>
          <a:bodyPr/>
          <a:lstStyle/>
          <a:p>
            <a:pPr algn="ctr"/>
            <a:r>
              <a:rPr lang="es-ES" b="1" dirty="0"/>
              <a:t>ÁRBOLES DE CLASIFICACIÓN</a:t>
            </a:r>
          </a:p>
        </p:txBody>
      </p:sp>
    </p:spTree>
    <p:extLst>
      <p:ext uri="{BB962C8B-B14F-4D97-AF65-F5344CB8AC3E}">
        <p14:creationId xmlns:p14="http://schemas.microsoft.com/office/powerpoint/2010/main" val="261135278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2625B4C-316A-462D-BB9D-9CBAC3D1B1AF}"/>
              </a:ext>
            </a:extLst>
          </p:cNvPr>
          <p:cNvSpPr>
            <a:spLocks noGrp="1"/>
          </p:cNvSpPr>
          <p:nvPr>
            <p:ph type="title"/>
          </p:nvPr>
        </p:nvSpPr>
        <p:spPr/>
        <p:txBody>
          <a:bodyPr/>
          <a:lstStyle/>
          <a:p>
            <a:pPr algn="ctr"/>
            <a:r>
              <a:rPr lang="es-ES" b="1" dirty="0"/>
              <a:t>ÁRBOLES DE CLASIFICACIÓN</a:t>
            </a:r>
          </a:p>
        </p:txBody>
      </p:sp>
      <p:sp>
        <p:nvSpPr>
          <p:cNvPr id="3" name="Marcador de contenido 2">
            <a:extLst>
              <a:ext uri="{FF2B5EF4-FFF2-40B4-BE49-F238E27FC236}">
                <a16:creationId xmlns:a16="http://schemas.microsoft.com/office/drawing/2014/main" id="{982D01CB-517C-408E-9B64-E15D38C996A2}"/>
              </a:ext>
            </a:extLst>
          </p:cNvPr>
          <p:cNvSpPr>
            <a:spLocks noGrp="1"/>
          </p:cNvSpPr>
          <p:nvPr>
            <p:ph idx="1"/>
          </p:nvPr>
        </p:nvSpPr>
        <p:spPr/>
        <p:txBody>
          <a:bodyPr/>
          <a:lstStyle/>
          <a:p>
            <a:r>
              <a:rPr lang="es-ES" dirty="0"/>
              <a:t>Clasificar la salida tomando valores 1, 2, …K</a:t>
            </a:r>
          </a:p>
          <a:p>
            <a:r>
              <a:rPr lang="es-ES" dirty="0"/>
              <a:t>Cambios en CART:</a:t>
            </a:r>
          </a:p>
          <a:p>
            <a:r>
              <a:rPr lang="es-ES" b="1" dirty="0"/>
              <a:t>Una vez establecidas las regiones (hojas del árbol): </a:t>
            </a:r>
          </a:p>
          <a:p>
            <a:r>
              <a:rPr lang="es-ES" b="1" dirty="0"/>
              <a:t>Proporción de observaciones de clase k </a:t>
            </a:r>
            <a:r>
              <a:rPr lang="es-ES" dirty="0"/>
              <a:t>en la región </a:t>
            </a:r>
            <a:r>
              <a:rPr lang="es-ES" dirty="0" err="1"/>
              <a:t>Rm</a:t>
            </a:r>
            <a:r>
              <a:rPr lang="es-ES" dirty="0"/>
              <a:t> (nodo m)</a:t>
            </a:r>
          </a:p>
          <a:p>
            <a:endParaRPr lang="es-ES" dirty="0"/>
          </a:p>
          <a:p>
            <a:endParaRPr lang="es-ES" dirty="0"/>
          </a:p>
          <a:p>
            <a:r>
              <a:rPr lang="es-ES" b="1" dirty="0"/>
              <a:t>Asignamos las observaciones del nodo m a la clase k mayoritaria</a:t>
            </a:r>
          </a:p>
          <a:p>
            <a:pPr marL="0" indent="0">
              <a:buNone/>
            </a:pPr>
            <a:endParaRPr lang="es-ES" dirty="0"/>
          </a:p>
        </p:txBody>
      </p:sp>
      <p:graphicFrame>
        <p:nvGraphicFramePr>
          <p:cNvPr id="4" name="Objeto 3">
            <a:extLst>
              <a:ext uri="{FF2B5EF4-FFF2-40B4-BE49-F238E27FC236}">
                <a16:creationId xmlns:a16="http://schemas.microsoft.com/office/drawing/2014/main" id="{073D6B1F-DD42-4ECE-879E-DCFB87DD8301}"/>
              </a:ext>
            </a:extLst>
          </p:cNvPr>
          <p:cNvGraphicFramePr>
            <a:graphicFrameLocks noChangeAspect="1"/>
          </p:cNvGraphicFramePr>
          <p:nvPr>
            <p:extLst>
              <p:ext uri="{D42A27DB-BD31-4B8C-83A1-F6EECF244321}">
                <p14:modId xmlns:p14="http://schemas.microsoft.com/office/powerpoint/2010/main" val="204574814"/>
              </p:ext>
            </p:extLst>
          </p:nvPr>
        </p:nvGraphicFramePr>
        <p:xfrm>
          <a:off x="3710332" y="3750365"/>
          <a:ext cx="3588313" cy="1073427"/>
        </p:xfrm>
        <a:graphic>
          <a:graphicData uri="http://schemas.openxmlformats.org/presentationml/2006/ole">
            <mc:AlternateContent xmlns:mc="http://schemas.openxmlformats.org/markup-compatibility/2006">
              <mc:Choice xmlns:v="urn:schemas-microsoft-com:vml" Requires="v">
                <p:oleObj spid="_x0000_s6825" name="Equation" r:id="rId4" imgW="1485720" imgH="444240" progId="Equation.DSMT4">
                  <p:embed/>
                </p:oleObj>
              </mc:Choice>
              <mc:Fallback>
                <p:oleObj name="Equation" r:id="rId4" imgW="1485720" imgH="444240" progId="Equation.DSMT4">
                  <p:embed/>
                  <p:pic>
                    <p:nvPicPr>
                      <p:cNvPr id="0" name=""/>
                      <p:cNvPicPr/>
                      <p:nvPr/>
                    </p:nvPicPr>
                    <p:blipFill>
                      <a:blip r:embed="rId5"/>
                      <a:stretch>
                        <a:fillRect/>
                      </a:stretch>
                    </p:blipFill>
                    <p:spPr>
                      <a:xfrm>
                        <a:off x="3710332" y="3750365"/>
                        <a:ext cx="3588313" cy="1073427"/>
                      </a:xfrm>
                      <a:prstGeom prst="rect">
                        <a:avLst/>
                      </a:prstGeom>
                    </p:spPr>
                  </p:pic>
                </p:oleObj>
              </mc:Fallback>
            </mc:AlternateContent>
          </a:graphicData>
        </a:graphic>
      </p:graphicFrame>
      <p:graphicFrame>
        <p:nvGraphicFramePr>
          <p:cNvPr id="5" name="Objeto 4">
            <a:extLst>
              <a:ext uri="{FF2B5EF4-FFF2-40B4-BE49-F238E27FC236}">
                <a16:creationId xmlns:a16="http://schemas.microsoft.com/office/drawing/2014/main" id="{A8FFD2B2-EB07-4CF2-8C0F-540D8D3F0AC1}"/>
              </a:ext>
            </a:extLst>
          </p:cNvPr>
          <p:cNvGraphicFramePr>
            <a:graphicFrameLocks noChangeAspect="1"/>
          </p:cNvGraphicFramePr>
          <p:nvPr>
            <p:extLst>
              <p:ext uri="{D42A27DB-BD31-4B8C-83A1-F6EECF244321}">
                <p14:modId xmlns:p14="http://schemas.microsoft.com/office/powerpoint/2010/main" val="1308446806"/>
              </p:ext>
            </p:extLst>
          </p:nvPr>
        </p:nvGraphicFramePr>
        <p:xfrm>
          <a:off x="3992866" y="5459895"/>
          <a:ext cx="3305779" cy="852005"/>
        </p:xfrm>
        <a:graphic>
          <a:graphicData uri="http://schemas.openxmlformats.org/presentationml/2006/ole">
            <mc:AlternateContent xmlns:mc="http://schemas.openxmlformats.org/markup-compatibility/2006">
              <mc:Choice xmlns:v="urn:schemas-microsoft-com:vml" Requires="v">
                <p:oleObj spid="_x0000_s6826" name="Equation" r:id="rId6" imgW="1231560" imgH="317160" progId="Equation.DSMT4">
                  <p:embed/>
                </p:oleObj>
              </mc:Choice>
              <mc:Fallback>
                <p:oleObj name="Equation" r:id="rId6" imgW="1231560" imgH="317160" progId="Equation.DSMT4">
                  <p:embed/>
                  <p:pic>
                    <p:nvPicPr>
                      <p:cNvPr id="0" name=""/>
                      <p:cNvPicPr/>
                      <p:nvPr/>
                    </p:nvPicPr>
                    <p:blipFill>
                      <a:blip r:embed="rId7"/>
                      <a:stretch>
                        <a:fillRect/>
                      </a:stretch>
                    </p:blipFill>
                    <p:spPr>
                      <a:xfrm>
                        <a:off x="3992866" y="5459895"/>
                        <a:ext cx="3305779" cy="852005"/>
                      </a:xfrm>
                      <a:prstGeom prst="rect">
                        <a:avLst/>
                      </a:prstGeom>
                    </p:spPr>
                  </p:pic>
                </p:oleObj>
              </mc:Fallback>
            </mc:AlternateContent>
          </a:graphicData>
        </a:graphic>
      </p:graphicFrame>
      <p:sp>
        <p:nvSpPr>
          <p:cNvPr id="6" name="Marcador de pie de página 5">
            <a:extLst>
              <a:ext uri="{FF2B5EF4-FFF2-40B4-BE49-F238E27FC236}">
                <a16:creationId xmlns:a16="http://schemas.microsoft.com/office/drawing/2014/main" id="{9C203DFB-27C4-426A-A1C2-4E664C068B8D}"/>
              </a:ext>
            </a:extLst>
          </p:cNvPr>
          <p:cNvSpPr>
            <a:spLocks noGrp="1"/>
          </p:cNvSpPr>
          <p:nvPr>
            <p:ph type="ftr" sz="quarter" idx="11"/>
          </p:nvPr>
        </p:nvSpPr>
        <p:spPr/>
        <p:txBody>
          <a:bodyPr/>
          <a:lstStyle/>
          <a:p>
            <a:r>
              <a:rPr lang="es-ES"/>
              <a:t>Fernando Fernández Rodríguez (ULPGC)</a:t>
            </a:r>
          </a:p>
        </p:txBody>
      </p:sp>
      <p:sp>
        <p:nvSpPr>
          <p:cNvPr id="7" name="Marcador de número de diapositiva 6">
            <a:extLst>
              <a:ext uri="{FF2B5EF4-FFF2-40B4-BE49-F238E27FC236}">
                <a16:creationId xmlns:a16="http://schemas.microsoft.com/office/drawing/2014/main" id="{3E4756FE-10B1-4DEF-AD1E-9A8EBDBC848F}"/>
              </a:ext>
            </a:extLst>
          </p:cNvPr>
          <p:cNvSpPr>
            <a:spLocks noGrp="1"/>
          </p:cNvSpPr>
          <p:nvPr>
            <p:ph type="sldNum" sz="quarter" idx="12"/>
          </p:nvPr>
        </p:nvSpPr>
        <p:spPr/>
        <p:txBody>
          <a:bodyPr/>
          <a:lstStyle/>
          <a:p>
            <a:fld id="{0F63649D-7EE3-47B4-B930-FD820D25EEAD}" type="slidenum">
              <a:rPr lang="es-ES" smtClean="0"/>
              <a:t>25</a:t>
            </a:fld>
            <a:endParaRPr lang="es-ES"/>
          </a:p>
        </p:txBody>
      </p:sp>
    </p:spTree>
    <p:extLst>
      <p:ext uri="{BB962C8B-B14F-4D97-AF65-F5344CB8AC3E}">
        <p14:creationId xmlns:p14="http://schemas.microsoft.com/office/powerpoint/2010/main" val="212765329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56AF1A3A-CE1C-458A-87A8-FF93C534BE42}"/>
              </a:ext>
            </a:extLst>
          </p:cNvPr>
          <p:cNvSpPr>
            <a:spLocks noGrp="1"/>
          </p:cNvSpPr>
          <p:nvPr>
            <p:ph type="title"/>
          </p:nvPr>
        </p:nvSpPr>
        <p:spPr>
          <a:xfrm>
            <a:off x="838200" y="136525"/>
            <a:ext cx="10515600" cy="1554163"/>
          </a:xfrm>
        </p:spPr>
        <p:txBody>
          <a:bodyPr>
            <a:normAutofit fontScale="90000"/>
          </a:bodyPr>
          <a:lstStyle/>
          <a:p>
            <a:pPr algn="ctr"/>
            <a:r>
              <a:rPr lang="es-ES" b="1" dirty="0"/>
              <a:t>¿CÓMO CONSTRUIR LAS REGIONES (DIVISIONES) EN LOS ÁRBOLES DE CLASIFICACIÓN?</a:t>
            </a:r>
            <a:br>
              <a:rPr lang="es-ES" b="1" dirty="0"/>
            </a:br>
            <a:endParaRPr lang="es-ES" b="1" dirty="0"/>
          </a:p>
        </p:txBody>
      </p:sp>
      <p:sp>
        <p:nvSpPr>
          <p:cNvPr id="3" name="Marcador de contenido 2">
            <a:extLst>
              <a:ext uri="{FF2B5EF4-FFF2-40B4-BE49-F238E27FC236}">
                <a16:creationId xmlns:a16="http://schemas.microsoft.com/office/drawing/2014/main" id="{55351E6A-81EF-4499-B160-06E2C94794A7}"/>
              </a:ext>
            </a:extLst>
          </p:cNvPr>
          <p:cNvSpPr>
            <a:spLocks noGrp="1"/>
          </p:cNvSpPr>
          <p:nvPr>
            <p:ph idx="1"/>
          </p:nvPr>
        </p:nvSpPr>
        <p:spPr>
          <a:xfrm>
            <a:off x="838200" y="1690688"/>
            <a:ext cx="10515600" cy="4486275"/>
          </a:xfrm>
        </p:spPr>
        <p:txBody>
          <a:bodyPr>
            <a:normAutofit lnSpcReduction="10000"/>
          </a:bodyPr>
          <a:lstStyle/>
          <a:p>
            <a:r>
              <a:rPr lang="es-ES" b="1" dirty="0"/>
              <a:t>MEDIDAS DE IMPUREZA</a:t>
            </a:r>
            <a:r>
              <a:rPr lang="es-ES" dirty="0"/>
              <a:t>:</a:t>
            </a:r>
          </a:p>
          <a:p>
            <a:r>
              <a:rPr lang="es-ES" dirty="0"/>
              <a:t>Error de clasificación</a:t>
            </a:r>
          </a:p>
          <a:p>
            <a:endParaRPr lang="es-ES" dirty="0"/>
          </a:p>
          <a:p>
            <a:r>
              <a:rPr lang="es-ES" dirty="0"/>
              <a:t>Índice de Gini</a:t>
            </a:r>
          </a:p>
          <a:p>
            <a:endParaRPr lang="es-ES" dirty="0"/>
          </a:p>
          <a:p>
            <a:r>
              <a:rPr lang="es-ES" dirty="0"/>
              <a:t>Entropía </a:t>
            </a:r>
          </a:p>
          <a:p>
            <a:endParaRPr lang="es-ES" dirty="0"/>
          </a:p>
          <a:p>
            <a:r>
              <a:rPr lang="es-ES" dirty="0"/>
              <a:t>OTROS ALGORITMOS DE ÁRBOLES DE CLASIFICACIÓN </a:t>
            </a:r>
          </a:p>
          <a:p>
            <a:pPr marL="0" indent="0">
              <a:buNone/>
            </a:pPr>
            <a:r>
              <a:rPr lang="es-ES" dirty="0"/>
              <a:t>ID3 y sus últimas versiones C4.5 y C5.0 (</a:t>
            </a:r>
            <a:r>
              <a:rPr lang="es-ES" dirty="0" err="1"/>
              <a:t>Quinlan</a:t>
            </a:r>
            <a:r>
              <a:rPr lang="es-ES" dirty="0"/>
              <a:t>, 1993)</a:t>
            </a:r>
          </a:p>
          <a:p>
            <a:endParaRPr lang="es-ES" dirty="0"/>
          </a:p>
        </p:txBody>
      </p:sp>
      <p:graphicFrame>
        <p:nvGraphicFramePr>
          <p:cNvPr id="4" name="Objeto 3">
            <a:extLst>
              <a:ext uri="{FF2B5EF4-FFF2-40B4-BE49-F238E27FC236}">
                <a16:creationId xmlns:a16="http://schemas.microsoft.com/office/drawing/2014/main" id="{57C15DD1-910F-46B0-A202-288B9889FF7E}"/>
              </a:ext>
            </a:extLst>
          </p:cNvPr>
          <p:cNvGraphicFramePr>
            <a:graphicFrameLocks noChangeAspect="1"/>
          </p:cNvGraphicFramePr>
          <p:nvPr>
            <p:extLst>
              <p:ext uri="{D42A27DB-BD31-4B8C-83A1-F6EECF244321}">
                <p14:modId xmlns:p14="http://schemas.microsoft.com/office/powerpoint/2010/main" val="3043151396"/>
              </p:ext>
            </p:extLst>
          </p:nvPr>
        </p:nvGraphicFramePr>
        <p:xfrm>
          <a:off x="4902752" y="1927462"/>
          <a:ext cx="4984198" cy="1083521"/>
        </p:xfrm>
        <a:graphic>
          <a:graphicData uri="http://schemas.openxmlformats.org/presentationml/2006/ole">
            <mc:AlternateContent xmlns:mc="http://schemas.openxmlformats.org/markup-compatibility/2006">
              <mc:Choice xmlns:v="urn:schemas-microsoft-com:vml" Requires="v">
                <p:oleObj spid="_x0000_s8157" name="Equation" r:id="rId4" imgW="2044440" imgH="444240" progId="Equation.DSMT4">
                  <p:embed/>
                </p:oleObj>
              </mc:Choice>
              <mc:Fallback>
                <p:oleObj name="Equation" r:id="rId4" imgW="2044440" imgH="444240" progId="Equation.DSMT4">
                  <p:embed/>
                  <p:pic>
                    <p:nvPicPr>
                      <p:cNvPr id="0" name=""/>
                      <p:cNvPicPr/>
                      <p:nvPr/>
                    </p:nvPicPr>
                    <p:blipFill>
                      <a:blip r:embed="rId5"/>
                      <a:stretch>
                        <a:fillRect/>
                      </a:stretch>
                    </p:blipFill>
                    <p:spPr>
                      <a:xfrm>
                        <a:off x="4902752" y="1927462"/>
                        <a:ext cx="4984198" cy="1083521"/>
                      </a:xfrm>
                      <a:prstGeom prst="rect">
                        <a:avLst/>
                      </a:prstGeom>
                    </p:spPr>
                  </p:pic>
                </p:oleObj>
              </mc:Fallback>
            </mc:AlternateContent>
          </a:graphicData>
        </a:graphic>
      </p:graphicFrame>
      <p:graphicFrame>
        <p:nvGraphicFramePr>
          <p:cNvPr id="5" name="Objeto 4">
            <a:extLst>
              <a:ext uri="{FF2B5EF4-FFF2-40B4-BE49-F238E27FC236}">
                <a16:creationId xmlns:a16="http://schemas.microsoft.com/office/drawing/2014/main" id="{B5FA7D9B-B921-47A2-B654-E24FBCBAFC26}"/>
              </a:ext>
            </a:extLst>
          </p:cNvPr>
          <p:cNvGraphicFramePr>
            <a:graphicFrameLocks noChangeAspect="1"/>
          </p:cNvGraphicFramePr>
          <p:nvPr>
            <p:extLst>
              <p:ext uri="{D42A27DB-BD31-4B8C-83A1-F6EECF244321}">
                <p14:modId xmlns:p14="http://schemas.microsoft.com/office/powerpoint/2010/main" val="4141839825"/>
              </p:ext>
            </p:extLst>
          </p:nvPr>
        </p:nvGraphicFramePr>
        <p:xfrm>
          <a:off x="3872316" y="2893050"/>
          <a:ext cx="4547783" cy="994827"/>
        </p:xfrm>
        <a:graphic>
          <a:graphicData uri="http://schemas.openxmlformats.org/presentationml/2006/ole">
            <mc:AlternateContent xmlns:mc="http://schemas.openxmlformats.org/markup-compatibility/2006">
              <mc:Choice xmlns:v="urn:schemas-microsoft-com:vml" Requires="v">
                <p:oleObj spid="_x0000_s8158" name="Equation" r:id="rId6" imgW="2031840" imgH="444240" progId="Equation.DSMT4">
                  <p:embed/>
                </p:oleObj>
              </mc:Choice>
              <mc:Fallback>
                <p:oleObj name="Equation" r:id="rId6" imgW="2031840" imgH="444240" progId="Equation.DSMT4">
                  <p:embed/>
                  <p:pic>
                    <p:nvPicPr>
                      <p:cNvPr id="0" name=""/>
                      <p:cNvPicPr/>
                      <p:nvPr/>
                    </p:nvPicPr>
                    <p:blipFill>
                      <a:blip r:embed="rId7"/>
                      <a:stretch>
                        <a:fillRect/>
                      </a:stretch>
                    </p:blipFill>
                    <p:spPr>
                      <a:xfrm>
                        <a:off x="3872316" y="2893050"/>
                        <a:ext cx="4547783" cy="994827"/>
                      </a:xfrm>
                      <a:prstGeom prst="rect">
                        <a:avLst/>
                      </a:prstGeom>
                    </p:spPr>
                  </p:pic>
                </p:oleObj>
              </mc:Fallback>
            </mc:AlternateContent>
          </a:graphicData>
        </a:graphic>
      </p:graphicFrame>
      <p:graphicFrame>
        <p:nvGraphicFramePr>
          <p:cNvPr id="6" name="Objeto 5">
            <a:extLst>
              <a:ext uri="{FF2B5EF4-FFF2-40B4-BE49-F238E27FC236}">
                <a16:creationId xmlns:a16="http://schemas.microsoft.com/office/drawing/2014/main" id="{7257AD5C-1C22-4CE2-AF23-660C76F0FA3E}"/>
              </a:ext>
            </a:extLst>
          </p:cNvPr>
          <p:cNvGraphicFramePr>
            <a:graphicFrameLocks noChangeAspect="1"/>
          </p:cNvGraphicFramePr>
          <p:nvPr>
            <p:extLst>
              <p:ext uri="{D42A27DB-BD31-4B8C-83A1-F6EECF244321}">
                <p14:modId xmlns:p14="http://schemas.microsoft.com/office/powerpoint/2010/main" val="122144619"/>
              </p:ext>
            </p:extLst>
          </p:nvPr>
        </p:nvGraphicFramePr>
        <p:xfrm>
          <a:off x="3022876" y="3827331"/>
          <a:ext cx="2463524" cy="1116798"/>
        </p:xfrm>
        <a:graphic>
          <a:graphicData uri="http://schemas.openxmlformats.org/presentationml/2006/ole">
            <mc:AlternateContent xmlns:mc="http://schemas.openxmlformats.org/markup-compatibility/2006">
              <mc:Choice xmlns:v="urn:schemas-microsoft-com:vml" Requires="v">
                <p:oleObj spid="_x0000_s8159" name="Equation" r:id="rId8" imgW="952200" imgH="431640" progId="Equation.DSMT4">
                  <p:embed/>
                </p:oleObj>
              </mc:Choice>
              <mc:Fallback>
                <p:oleObj name="Equation" r:id="rId8" imgW="952200" imgH="431640" progId="Equation.DSMT4">
                  <p:embed/>
                  <p:pic>
                    <p:nvPicPr>
                      <p:cNvPr id="0" name=""/>
                      <p:cNvPicPr/>
                      <p:nvPr/>
                    </p:nvPicPr>
                    <p:blipFill>
                      <a:blip r:embed="rId9"/>
                      <a:stretch>
                        <a:fillRect/>
                      </a:stretch>
                    </p:blipFill>
                    <p:spPr>
                      <a:xfrm>
                        <a:off x="3022876" y="3827331"/>
                        <a:ext cx="2463524" cy="1116798"/>
                      </a:xfrm>
                      <a:prstGeom prst="rect">
                        <a:avLst/>
                      </a:prstGeom>
                    </p:spPr>
                  </p:pic>
                </p:oleObj>
              </mc:Fallback>
            </mc:AlternateContent>
          </a:graphicData>
        </a:graphic>
      </p:graphicFrame>
      <p:sp>
        <p:nvSpPr>
          <p:cNvPr id="7" name="Marcador de pie de página 6">
            <a:extLst>
              <a:ext uri="{FF2B5EF4-FFF2-40B4-BE49-F238E27FC236}">
                <a16:creationId xmlns:a16="http://schemas.microsoft.com/office/drawing/2014/main" id="{2DED9281-2CF7-446B-976D-C01AC7C7F01E}"/>
              </a:ext>
            </a:extLst>
          </p:cNvPr>
          <p:cNvSpPr>
            <a:spLocks noGrp="1"/>
          </p:cNvSpPr>
          <p:nvPr>
            <p:ph type="ftr" sz="quarter" idx="11"/>
          </p:nvPr>
        </p:nvSpPr>
        <p:spPr/>
        <p:txBody>
          <a:bodyPr/>
          <a:lstStyle/>
          <a:p>
            <a:r>
              <a:rPr lang="es-ES"/>
              <a:t>Fernando Fernández Rodríguez (ULPGC)</a:t>
            </a:r>
          </a:p>
        </p:txBody>
      </p:sp>
      <p:sp>
        <p:nvSpPr>
          <p:cNvPr id="8" name="Marcador de número de diapositiva 7">
            <a:extLst>
              <a:ext uri="{FF2B5EF4-FFF2-40B4-BE49-F238E27FC236}">
                <a16:creationId xmlns:a16="http://schemas.microsoft.com/office/drawing/2014/main" id="{6325FCAB-E518-4A2D-BABE-F41559B7F8CE}"/>
              </a:ext>
            </a:extLst>
          </p:cNvPr>
          <p:cNvSpPr>
            <a:spLocks noGrp="1"/>
          </p:cNvSpPr>
          <p:nvPr>
            <p:ph type="sldNum" sz="quarter" idx="12"/>
          </p:nvPr>
        </p:nvSpPr>
        <p:spPr/>
        <p:txBody>
          <a:bodyPr/>
          <a:lstStyle/>
          <a:p>
            <a:fld id="{0F63649D-7EE3-47B4-B930-FD820D25EEAD}" type="slidenum">
              <a:rPr lang="es-ES" smtClean="0"/>
              <a:t>26</a:t>
            </a:fld>
            <a:endParaRPr lang="es-ES"/>
          </a:p>
        </p:txBody>
      </p:sp>
    </p:spTree>
    <p:extLst>
      <p:ext uri="{BB962C8B-B14F-4D97-AF65-F5344CB8AC3E}">
        <p14:creationId xmlns:p14="http://schemas.microsoft.com/office/powerpoint/2010/main" val="126963832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46E84C4-9BA0-4C0A-9DB6-E60354C852D7}"/>
              </a:ext>
            </a:extLst>
          </p:cNvPr>
          <p:cNvSpPr>
            <a:spLocks noGrp="1"/>
          </p:cNvSpPr>
          <p:nvPr>
            <p:ph type="title"/>
          </p:nvPr>
        </p:nvSpPr>
        <p:spPr>
          <a:xfrm>
            <a:off x="838200" y="114300"/>
            <a:ext cx="10515600" cy="1711325"/>
          </a:xfrm>
        </p:spPr>
        <p:txBody>
          <a:bodyPr>
            <a:normAutofit fontScale="90000"/>
          </a:bodyPr>
          <a:lstStyle/>
          <a:p>
            <a:pPr algn="ctr"/>
            <a:r>
              <a:rPr lang="es-ES" b="1" dirty="0"/>
              <a:t>ALGORITMO ID3, QUINLAN (1979)</a:t>
            </a:r>
            <a:br>
              <a:rPr lang="es-ES" b="1" dirty="0"/>
            </a:br>
            <a:r>
              <a:rPr lang="es-ES" b="1" dirty="0"/>
              <a:t>¿QUÉ ATRIBUTO PROPORCIONA UNA MAYOR GANANCIA DE INFORMACIÓN?</a:t>
            </a:r>
          </a:p>
        </p:txBody>
      </p:sp>
      <p:sp>
        <p:nvSpPr>
          <p:cNvPr id="3" name="Marcador de contenido 2">
            <a:extLst>
              <a:ext uri="{FF2B5EF4-FFF2-40B4-BE49-F238E27FC236}">
                <a16:creationId xmlns:a16="http://schemas.microsoft.com/office/drawing/2014/main" id="{0A2ED4EF-B7F4-41E6-ABF0-BFA5C6A9E19C}"/>
              </a:ext>
            </a:extLst>
          </p:cNvPr>
          <p:cNvSpPr>
            <a:spLocks noGrp="1"/>
          </p:cNvSpPr>
          <p:nvPr>
            <p:ph idx="1"/>
          </p:nvPr>
        </p:nvSpPr>
        <p:spPr>
          <a:xfrm>
            <a:off x="838200" y="1825625"/>
            <a:ext cx="10515600" cy="4667250"/>
          </a:xfrm>
        </p:spPr>
        <p:txBody>
          <a:bodyPr>
            <a:normAutofit lnSpcReduction="10000"/>
          </a:bodyPr>
          <a:lstStyle/>
          <a:p>
            <a:r>
              <a:rPr lang="es-ES" b="1" dirty="0"/>
              <a:t>Se calcula la entropía del total</a:t>
            </a:r>
            <a:r>
              <a:rPr lang="es-ES" dirty="0"/>
              <a:t>.</a:t>
            </a:r>
          </a:p>
          <a:p>
            <a:r>
              <a:rPr lang="es-ES" dirty="0"/>
              <a:t>Se ramifican los datos en función de los diferentes atributos.</a:t>
            </a:r>
          </a:p>
          <a:p>
            <a:r>
              <a:rPr lang="es-ES" dirty="0"/>
              <a:t>Se calcula la entropía de cada rama y se suman proporcionalmente las ramas para calcular la </a:t>
            </a:r>
            <a:r>
              <a:rPr lang="es-ES" b="1" dirty="0"/>
              <a:t>entropía del sistema ramificado</a:t>
            </a:r>
            <a:r>
              <a:rPr lang="es-ES" dirty="0"/>
              <a:t>:</a:t>
            </a:r>
          </a:p>
          <a:p>
            <a:r>
              <a:rPr lang="es-ES" dirty="0"/>
              <a:t>E(T,X)=∑</a:t>
            </a:r>
            <a:r>
              <a:rPr lang="es-ES" dirty="0" err="1"/>
              <a:t>c∈X</a:t>
            </a:r>
            <a:r>
              <a:rPr lang="es-ES" dirty="0"/>
              <a:t> p(c)E(</a:t>
            </a:r>
            <a:r>
              <a:rPr lang="es-ES" dirty="0" err="1"/>
              <a:t>S,c</a:t>
            </a:r>
            <a:r>
              <a:rPr lang="es-ES" dirty="0"/>
              <a:t>)</a:t>
            </a:r>
          </a:p>
          <a:p>
            <a:r>
              <a:rPr lang="es-ES" dirty="0"/>
              <a:t> Se resta este resultado de la entropía original, obteniendo como resultado la </a:t>
            </a:r>
            <a:r>
              <a:rPr lang="es-ES" b="1" dirty="0"/>
              <a:t>Ganancia de Información (descenso de entropía) </a:t>
            </a:r>
            <a:r>
              <a:rPr lang="es-ES" dirty="0"/>
              <a:t>usando cada atributo.</a:t>
            </a:r>
          </a:p>
          <a:p>
            <a:r>
              <a:rPr lang="es-ES" dirty="0" err="1"/>
              <a:t>Gain</a:t>
            </a:r>
            <a:r>
              <a:rPr lang="es-ES" dirty="0"/>
              <a:t>(T,X)=E(T)−E(T,X)</a:t>
            </a:r>
          </a:p>
          <a:p>
            <a:r>
              <a:rPr lang="es-ES" dirty="0"/>
              <a:t> </a:t>
            </a:r>
            <a:r>
              <a:rPr lang="es-ES" b="1" dirty="0"/>
              <a:t>El atributo con mayor Ganancia </a:t>
            </a:r>
            <a:r>
              <a:rPr lang="es-ES" dirty="0"/>
              <a:t>se selecciona como </a:t>
            </a:r>
            <a:r>
              <a:rPr lang="es-ES" b="1" dirty="0"/>
              <a:t>nodo de decisión</a:t>
            </a:r>
            <a:r>
              <a:rPr lang="es-ES" dirty="0"/>
              <a:t>.</a:t>
            </a:r>
          </a:p>
          <a:p>
            <a:endParaRPr lang="es-ES" dirty="0"/>
          </a:p>
        </p:txBody>
      </p:sp>
      <p:sp>
        <p:nvSpPr>
          <p:cNvPr id="4" name="Marcador de pie de página 3">
            <a:extLst>
              <a:ext uri="{FF2B5EF4-FFF2-40B4-BE49-F238E27FC236}">
                <a16:creationId xmlns:a16="http://schemas.microsoft.com/office/drawing/2014/main" id="{E4F26AD3-3DC3-45F1-98F0-5BDBCB6BB73B}"/>
              </a:ext>
            </a:extLst>
          </p:cNvPr>
          <p:cNvSpPr>
            <a:spLocks noGrp="1"/>
          </p:cNvSpPr>
          <p:nvPr>
            <p:ph type="ftr" sz="quarter" idx="11"/>
          </p:nvPr>
        </p:nvSpPr>
        <p:spPr/>
        <p:txBody>
          <a:bodyPr/>
          <a:lstStyle/>
          <a:p>
            <a:r>
              <a:rPr lang="es-ES"/>
              <a:t>Fernando Fernández Rodríguez (ULPGC)</a:t>
            </a:r>
          </a:p>
        </p:txBody>
      </p:sp>
      <p:sp>
        <p:nvSpPr>
          <p:cNvPr id="5" name="Marcador de número de diapositiva 4">
            <a:extLst>
              <a:ext uri="{FF2B5EF4-FFF2-40B4-BE49-F238E27FC236}">
                <a16:creationId xmlns:a16="http://schemas.microsoft.com/office/drawing/2014/main" id="{F6CFA12E-5C1F-4A2B-A624-315C9107CE86}"/>
              </a:ext>
            </a:extLst>
          </p:cNvPr>
          <p:cNvSpPr>
            <a:spLocks noGrp="1"/>
          </p:cNvSpPr>
          <p:nvPr>
            <p:ph type="sldNum" sz="quarter" idx="12"/>
          </p:nvPr>
        </p:nvSpPr>
        <p:spPr/>
        <p:txBody>
          <a:bodyPr/>
          <a:lstStyle/>
          <a:p>
            <a:fld id="{0F63649D-7EE3-47B4-B930-FD820D25EEAD}" type="slidenum">
              <a:rPr lang="es-ES" smtClean="0"/>
              <a:t>27</a:t>
            </a:fld>
            <a:endParaRPr lang="es-ES"/>
          </a:p>
        </p:txBody>
      </p:sp>
    </p:spTree>
    <p:extLst>
      <p:ext uri="{BB962C8B-B14F-4D97-AF65-F5344CB8AC3E}">
        <p14:creationId xmlns:p14="http://schemas.microsoft.com/office/powerpoint/2010/main" val="302079405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0051AE2-2F46-42DF-86CF-1D795D26AFA7}"/>
              </a:ext>
            </a:extLst>
          </p:cNvPr>
          <p:cNvSpPr>
            <a:spLocks noGrp="1"/>
          </p:cNvSpPr>
          <p:nvPr>
            <p:ph type="title"/>
          </p:nvPr>
        </p:nvSpPr>
        <p:spPr/>
        <p:txBody>
          <a:bodyPr/>
          <a:lstStyle/>
          <a:p>
            <a:pPr algn="ctr"/>
            <a:r>
              <a:rPr lang="es-ES" b="1" dirty="0"/>
              <a:t>ENTROPÍA DE SHANNON (1948)</a:t>
            </a:r>
          </a:p>
        </p:txBody>
      </p:sp>
      <mc:AlternateContent xmlns:mc="http://schemas.openxmlformats.org/markup-compatibility/2006" xmlns:a14="http://schemas.microsoft.com/office/drawing/2010/main">
        <mc:Choice Requires="a14">
          <p:sp>
            <p:nvSpPr>
              <p:cNvPr id="3" name="Marcador de contenido 2">
                <a:extLst>
                  <a:ext uri="{FF2B5EF4-FFF2-40B4-BE49-F238E27FC236}">
                    <a16:creationId xmlns:a16="http://schemas.microsoft.com/office/drawing/2014/main" id="{54AECABD-83FB-40A5-ACCF-E85F8A9CBF70}"/>
                  </a:ext>
                </a:extLst>
              </p:cNvPr>
              <p:cNvSpPr>
                <a:spLocks noGrp="1"/>
              </p:cNvSpPr>
              <p:nvPr>
                <p:ph idx="1"/>
              </p:nvPr>
            </p:nvSpPr>
            <p:spPr>
              <a:xfrm>
                <a:off x="838200" y="1257300"/>
                <a:ext cx="10515600" cy="5388429"/>
              </a:xfrm>
            </p:spPr>
            <p:txBody>
              <a:bodyPr/>
              <a:lstStyle/>
              <a:p>
                <a:r>
                  <a:rPr lang="es-ES" dirty="0"/>
                  <a:t>La ocurrencia de un suceso muy improbable contiene mucha más información que la uno muy probable: h(x)=F(p(x))</a:t>
                </a:r>
                <a14:m>
                  <m:oMath xmlns:m="http://schemas.openxmlformats.org/officeDocument/2006/math">
                    <m:r>
                      <a:rPr lang="es-ES" i="1" smtClean="0">
                        <a:latin typeface="Cambria Math" panose="02040503050406030204" pitchFamily="18" charset="0"/>
                        <a:ea typeface="Cambria Math" panose="02040503050406030204" pitchFamily="18" charset="0"/>
                      </a:rPr>
                      <m:t>↓</m:t>
                    </m:r>
                  </m:oMath>
                </a14:m>
                <a:endParaRPr lang="es-ES" dirty="0"/>
              </a:p>
              <a:p>
                <a:r>
                  <a:rPr lang="es-ES" dirty="0"/>
                  <a:t>Medida de </a:t>
                </a:r>
                <a:r>
                  <a:rPr lang="es-ES" b="1" dirty="0"/>
                  <a:t>ganancia de información al conocer un suceso</a:t>
                </a:r>
              </a:p>
              <a:p>
                <a:endParaRPr lang="es-ES" dirty="0"/>
              </a:p>
              <a:p>
                <a:endParaRPr lang="es-ES" dirty="0"/>
              </a:p>
              <a:p>
                <a:endParaRPr lang="es-ES" dirty="0"/>
              </a:p>
              <a:p>
                <a:endParaRPr lang="es-ES" dirty="0"/>
              </a:p>
              <a:p>
                <a:r>
                  <a:rPr lang="es-ES" dirty="0"/>
                  <a:t>La cantidad promedio de información de una </a:t>
                </a:r>
                <a:r>
                  <a:rPr lang="es-ES" dirty="0" err="1"/>
                  <a:t>v.a.</a:t>
                </a:r>
                <a:r>
                  <a:rPr lang="es-ES" dirty="0"/>
                  <a:t> con distribución p(x)   se llama entropía </a:t>
                </a:r>
              </a:p>
              <a:p>
                <a:endParaRPr lang="es-ES" dirty="0"/>
              </a:p>
            </p:txBody>
          </p:sp>
        </mc:Choice>
        <mc:Fallback xmlns="">
          <p:sp>
            <p:nvSpPr>
              <p:cNvPr id="3" name="Marcador de contenido 2">
                <a:extLst>
                  <a:ext uri="{FF2B5EF4-FFF2-40B4-BE49-F238E27FC236}">
                    <a16:creationId xmlns:a16="http://schemas.microsoft.com/office/drawing/2014/main" id="{54AECABD-83FB-40A5-ACCF-E85F8A9CBF70}"/>
                  </a:ext>
                </a:extLst>
              </p:cNvPr>
              <p:cNvSpPr>
                <a:spLocks noGrp="1" noRot="1" noChangeAspect="1" noMove="1" noResize="1" noEditPoints="1" noAdjustHandles="1" noChangeArrowheads="1" noChangeShapeType="1" noTextEdit="1"/>
              </p:cNvSpPr>
              <p:nvPr>
                <p:ph idx="1"/>
              </p:nvPr>
            </p:nvSpPr>
            <p:spPr>
              <a:xfrm>
                <a:off x="838200" y="1257300"/>
                <a:ext cx="10515600" cy="5388429"/>
              </a:xfrm>
              <a:blipFill>
                <a:blip r:embed="rId4"/>
                <a:stretch>
                  <a:fillRect l="-1043" t="-1810" r="-3130"/>
                </a:stretch>
              </a:blipFill>
            </p:spPr>
            <p:txBody>
              <a:bodyPr/>
              <a:lstStyle/>
              <a:p>
                <a:r>
                  <a:rPr lang="es-ES">
                    <a:noFill/>
                  </a:rPr>
                  <a:t> </a:t>
                </a:r>
              </a:p>
            </p:txBody>
          </p:sp>
        </mc:Fallback>
      </mc:AlternateContent>
      <p:graphicFrame>
        <p:nvGraphicFramePr>
          <p:cNvPr id="4" name="Objeto 3">
            <a:extLst>
              <a:ext uri="{FF2B5EF4-FFF2-40B4-BE49-F238E27FC236}">
                <a16:creationId xmlns:a16="http://schemas.microsoft.com/office/drawing/2014/main" id="{FF228577-300A-4489-9648-8D797C37584E}"/>
              </a:ext>
            </a:extLst>
          </p:cNvPr>
          <p:cNvGraphicFramePr>
            <a:graphicFrameLocks noChangeAspect="1"/>
          </p:cNvGraphicFramePr>
          <p:nvPr>
            <p:extLst>
              <p:ext uri="{D42A27DB-BD31-4B8C-83A1-F6EECF244321}">
                <p14:modId xmlns:p14="http://schemas.microsoft.com/office/powerpoint/2010/main" val="2086954781"/>
              </p:ext>
            </p:extLst>
          </p:nvPr>
        </p:nvGraphicFramePr>
        <p:xfrm>
          <a:off x="1711099" y="2617335"/>
          <a:ext cx="6888162" cy="1909762"/>
        </p:xfrm>
        <a:graphic>
          <a:graphicData uri="http://schemas.openxmlformats.org/presentationml/2006/ole">
            <mc:AlternateContent xmlns:mc="http://schemas.openxmlformats.org/markup-compatibility/2006">
              <mc:Choice xmlns:v="urn:schemas-microsoft-com:vml" Requires="v">
                <p:oleObj spid="_x0000_s17010" name="Equation" r:id="rId5" imgW="3022560" imgH="838080" progId="Equation.DSMT4">
                  <p:embed/>
                </p:oleObj>
              </mc:Choice>
              <mc:Fallback>
                <p:oleObj name="Equation" r:id="rId5" imgW="3022560" imgH="838080" progId="Equation.DSMT4">
                  <p:embed/>
                  <p:pic>
                    <p:nvPicPr>
                      <p:cNvPr id="0" name=""/>
                      <p:cNvPicPr/>
                      <p:nvPr/>
                    </p:nvPicPr>
                    <p:blipFill>
                      <a:blip r:embed="rId6"/>
                      <a:stretch>
                        <a:fillRect/>
                      </a:stretch>
                    </p:blipFill>
                    <p:spPr>
                      <a:xfrm>
                        <a:off x="1711099" y="2617335"/>
                        <a:ext cx="6888162" cy="1909762"/>
                      </a:xfrm>
                      <a:prstGeom prst="rect">
                        <a:avLst/>
                      </a:prstGeom>
                    </p:spPr>
                  </p:pic>
                </p:oleObj>
              </mc:Fallback>
            </mc:AlternateContent>
          </a:graphicData>
        </a:graphic>
      </p:graphicFrame>
      <p:graphicFrame>
        <p:nvGraphicFramePr>
          <p:cNvPr id="5" name="Objeto 4">
            <a:extLst>
              <a:ext uri="{FF2B5EF4-FFF2-40B4-BE49-F238E27FC236}">
                <a16:creationId xmlns:a16="http://schemas.microsoft.com/office/drawing/2014/main" id="{2433C00B-585D-4A1A-AC5D-1E2374365A15}"/>
              </a:ext>
            </a:extLst>
          </p:cNvPr>
          <p:cNvGraphicFramePr>
            <a:graphicFrameLocks noChangeAspect="1"/>
          </p:cNvGraphicFramePr>
          <p:nvPr>
            <p:extLst>
              <p:ext uri="{D42A27DB-BD31-4B8C-83A1-F6EECF244321}">
                <p14:modId xmlns:p14="http://schemas.microsoft.com/office/powerpoint/2010/main" val="725372922"/>
              </p:ext>
            </p:extLst>
          </p:nvPr>
        </p:nvGraphicFramePr>
        <p:xfrm>
          <a:off x="4114280" y="5453744"/>
          <a:ext cx="4004128" cy="794938"/>
        </p:xfrm>
        <a:graphic>
          <a:graphicData uri="http://schemas.openxmlformats.org/presentationml/2006/ole">
            <mc:AlternateContent xmlns:mc="http://schemas.openxmlformats.org/markup-compatibility/2006">
              <mc:Choice xmlns:v="urn:schemas-microsoft-com:vml" Requires="v">
                <p:oleObj spid="_x0000_s17011" name="Equation" r:id="rId7" imgW="1726920" imgH="342720" progId="Equation.DSMT4">
                  <p:embed/>
                </p:oleObj>
              </mc:Choice>
              <mc:Fallback>
                <p:oleObj name="Equation" r:id="rId7" imgW="1726920" imgH="342720" progId="Equation.DSMT4">
                  <p:embed/>
                  <p:pic>
                    <p:nvPicPr>
                      <p:cNvPr id="0" name=""/>
                      <p:cNvPicPr/>
                      <p:nvPr/>
                    </p:nvPicPr>
                    <p:blipFill>
                      <a:blip r:embed="rId8"/>
                      <a:stretch>
                        <a:fillRect/>
                      </a:stretch>
                    </p:blipFill>
                    <p:spPr>
                      <a:xfrm>
                        <a:off x="4114280" y="5453744"/>
                        <a:ext cx="4004128" cy="794938"/>
                      </a:xfrm>
                      <a:prstGeom prst="rect">
                        <a:avLst/>
                      </a:prstGeom>
                    </p:spPr>
                  </p:pic>
                </p:oleObj>
              </mc:Fallback>
            </mc:AlternateContent>
          </a:graphicData>
        </a:graphic>
      </p:graphicFrame>
      <p:sp>
        <p:nvSpPr>
          <p:cNvPr id="6" name="Marcador de pie de página 5">
            <a:extLst>
              <a:ext uri="{FF2B5EF4-FFF2-40B4-BE49-F238E27FC236}">
                <a16:creationId xmlns:a16="http://schemas.microsoft.com/office/drawing/2014/main" id="{E3DA6D49-4709-45F6-8A3C-870DA396BCFE}"/>
              </a:ext>
            </a:extLst>
          </p:cNvPr>
          <p:cNvSpPr>
            <a:spLocks noGrp="1"/>
          </p:cNvSpPr>
          <p:nvPr>
            <p:ph type="ftr" sz="quarter" idx="11"/>
          </p:nvPr>
        </p:nvSpPr>
        <p:spPr/>
        <p:txBody>
          <a:bodyPr/>
          <a:lstStyle/>
          <a:p>
            <a:r>
              <a:rPr lang="es-ES"/>
              <a:t>Fernando Fernández Rodríguez (ULPGC)</a:t>
            </a:r>
          </a:p>
        </p:txBody>
      </p:sp>
      <p:sp>
        <p:nvSpPr>
          <p:cNvPr id="7" name="Marcador de número de diapositiva 6">
            <a:extLst>
              <a:ext uri="{FF2B5EF4-FFF2-40B4-BE49-F238E27FC236}">
                <a16:creationId xmlns:a16="http://schemas.microsoft.com/office/drawing/2014/main" id="{5B9710C5-9871-4F71-AFCE-9D792302E13D}"/>
              </a:ext>
            </a:extLst>
          </p:cNvPr>
          <p:cNvSpPr>
            <a:spLocks noGrp="1"/>
          </p:cNvSpPr>
          <p:nvPr>
            <p:ph type="sldNum" sz="quarter" idx="12"/>
          </p:nvPr>
        </p:nvSpPr>
        <p:spPr/>
        <p:txBody>
          <a:bodyPr/>
          <a:lstStyle/>
          <a:p>
            <a:fld id="{0F63649D-7EE3-47B4-B930-FD820D25EEAD}" type="slidenum">
              <a:rPr lang="es-ES" smtClean="0"/>
              <a:t>28</a:t>
            </a:fld>
            <a:endParaRPr lang="es-ES"/>
          </a:p>
        </p:txBody>
      </p:sp>
    </p:spTree>
    <p:extLst>
      <p:ext uri="{BB962C8B-B14F-4D97-AF65-F5344CB8AC3E}">
        <p14:creationId xmlns:p14="http://schemas.microsoft.com/office/powerpoint/2010/main" val="359924784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0051AE2-2F46-42DF-86CF-1D795D26AFA7}"/>
              </a:ext>
            </a:extLst>
          </p:cNvPr>
          <p:cNvSpPr>
            <a:spLocks noGrp="1"/>
          </p:cNvSpPr>
          <p:nvPr>
            <p:ph type="title"/>
          </p:nvPr>
        </p:nvSpPr>
        <p:spPr>
          <a:xfrm>
            <a:off x="838200" y="212272"/>
            <a:ext cx="10515600" cy="900114"/>
          </a:xfrm>
        </p:spPr>
        <p:txBody>
          <a:bodyPr/>
          <a:lstStyle/>
          <a:p>
            <a:pPr algn="ctr"/>
            <a:r>
              <a:rPr lang="es-ES" b="1" dirty="0"/>
              <a:t>ENTROPÍA DE SHANNON: EJEMPLOS</a:t>
            </a:r>
          </a:p>
        </p:txBody>
      </p:sp>
      <p:sp>
        <p:nvSpPr>
          <p:cNvPr id="3" name="Marcador de contenido 2">
            <a:extLst>
              <a:ext uri="{FF2B5EF4-FFF2-40B4-BE49-F238E27FC236}">
                <a16:creationId xmlns:a16="http://schemas.microsoft.com/office/drawing/2014/main" id="{54AECABD-83FB-40A5-ACCF-E85F8A9CBF70}"/>
              </a:ext>
            </a:extLst>
          </p:cNvPr>
          <p:cNvSpPr>
            <a:spLocks noGrp="1"/>
          </p:cNvSpPr>
          <p:nvPr>
            <p:ph idx="1"/>
          </p:nvPr>
        </p:nvSpPr>
        <p:spPr>
          <a:xfrm>
            <a:off x="838200" y="1257300"/>
            <a:ext cx="10515600" cy="5388429"/>
          </a:xfrm>
        </p:spPr>
        <p:txBody>
          <a:bodyPr/>
          <a:lstStyle/>
          <a:p>
            <a:r>
              <a:rPr lang="es-ES" dirty="0" err="1"/>
              <a:t>V.a.</a:t>
            </a:r>
            <a:r>
              <a:rPr lang="es-ES" dirty="0"/>
              <a:t> con 8 posibles estados que son equiprobables</a:t>
            </a:r>
          </a:p>
          <a:p>
            <a:endParaRPr lang="es-ES" dirty="0"/>
          </a:p>
          <a:p>
            <a:endParaRPr lang="es-ES" dirty="0"/>
          </a:p>
          <a:p>
            <a:r>
              <a:rPr lang="es-ES" dirty="0" err="1"/>
              <a:t>V.a</a:t>
            </a:r>
            <a:r>
              <a:rPr lang="es-ES" dirty="0"/>
              <a:t> con 8 estados no equiprobables</a:t>
            </a:r>
          </a:p>
          <a:p>
            <a:endParaRPr lang="es-ES" dirty="0"/>
          </a:p>
          <a:p>
            <a:endParaRPr lang="es-ES" dirty="0"/>
          </a:p>
          <a:p>
            <a:r>
              <a:rPr lang="es-ES" b="1" dirty="0">
                <a:solidFill>
                  <a:srgbClr val="FF0000"/>
                </a:solidFill>
              </a:rPr>
              <a:t>Urna con 3 bolas blancas y 3 negras</a:t>
            </a:r>
          </a:p>
          <a:p>
            <a:endParaRPr lang="es-ES" dirty="0"/>
          </a:p>
          <a:p>
            <a:endParaRPr lang="es-ES" dirty="0"/>
          </a:p>
          <a:p>
            <a:r>
              <a:rPr lang="es-ES" b="1" dirty="0">
                <a:solidFill>
                  <a:srgbClr val="FF0000"/>
                </a:solidFill>
              </a:rPr>
              <a:t>Urna con 6 bolas blancas y 0 negras</a:t>
            </a:r>
          </a:p>
          <a:p>
            <a:endParaRPr lang="es-ES" dirty="0"/>
          </a:p>
          <a:p>
            <a:endParaRPr lang="es-ES" dirty="0"/>
          </a:p>
          <a:p>
            <a:endParaRPr lang="es-ES" dirty="0"/>
          </a:p>
          <a:p>
            <a:endParaRPr lang="es-ES" dirty="0"/>
          </a:p>
          <a:p>
            <a:endParaRPr lang="es-ES" dirty="0"/>
          </a:p>
        </p:txBody>
      </p:sp>
      <p:graphicFrame>
        <p:nvGraphicFramePr>
          <p:cNvPr id="6" name="Objeto 5">
            <a:extLst>
              <a:ext uri="{FF2B5EF4-FFF2-40B4-BE49-F238E27FC236}">
                <a16:creationId xmlns:a16="http://schemas.microsoft.com/office/drawing/2014/main" id="{9143B4E3-7EC7-418A-AFEF-41630D6A4B65}"/>
              </a:ext>
            </a:extLst>
          </p:cNvPr>
          <p:cNvGraphicFramePr>
            <a:graphicFrameLocks noChangeAspect="1"/>
          </p:cNvGraphicFramePr>
          <p:nvPr>
            <p:extLst>
              <p:ext uri="{D42A27DB-BD31-4B8C-83A1-F6EECF244321}">
                <p14:modId xmlns:p14="http://schemas.microsoft.com/office/powerpoint/2010/main" val="2490994350"/>
              </p:ext>
            </p:extLst>
          </p:nvPr>
        </p:nvGraphicFramePr>
        <p:xfrm>
          <a:off x="1128481" y="1682748"/>
          <a:ext cx="7021135" cy="978355"/>
        </p:xfrm>
        <a:graphic>
          <a:graphicData uri="http://schemas.openxmlformats.org/presentationml/2006/ole">
            <mc:AlternateContent xmlns:mc="http://schemas.openxmlformats.org/markup-compatibility/2006">
              <mc:Choice xmlns:v="urn:schemas-microsoft-com:vml" Requires="v">
                <p:oleObj spid="_x0000_s21132" name="Equation" r:id="rId4" imgW="3098520" imgH="431640" progId="Equation.DSMT4">
                  <p:embed/>
                </p:oleObj>
              </mc:Choice>
              <mc:Fallback>
                <p:oleObj name="Equation" r:id="rId4" imgW="3098520" imgH="431640" progId="Equation.DSMT4">
                  <p:embed/>
                  <p:pic>
                    <p:nvPicPr>
                      <p:cNvPr id="6" name="Objeto 5">
                        <a:extLst>
                          <a:ext uri="{FF2B5EF4-FFF2-40B4-BE49-F238E27FC236}">
                            <a16:creationId xmlns:a16="http://schemas.microsoft.com/office/drawing/2014/main" id="{9143B4E3-7EC7-418A-AFEF-41630D6A4B65}"/>
                          </a:ext>
                        </a:extLst>
                      </p:cNvPr>
                      <p:cNvPicPr/>
                      <p:nvPr/>
                    </p:nvPicPr>
                    <p:blipFill>
                      <a:blip r:embed="rId5"/>
                      <a:stretch>
                        <a:fillRect/>
                      </a:stretch>
                    </p:blipFill>
                    <p:spPr>
                      <a:xfrm>
                        <a:off x="1128481" y="1682748"/>
                        <a:ext cx="7021135" cy="978355"/>
                      </a:xfrm>
                      <a:prstGeom prst="rect">
                        <a:avLst/>
                      </a:prstGeom>
                    </p:spPr>
                  </p:pic>
                </p:oleObj>
              </mc:Fallback>
            </mc:AlternateContent>
          </a:graphicData>
        </a:graphic>
      </p:graphicFrame>
      <p:graphicFrame>
        <p:nvGraphicFramePr>
          <p:cNvPr id="7" name="Objeto 6">
            <a:extLst>
              <a:ext uri="{FF2B5EF4-FFF2-40B4-BE49-F238E27FC236}">
                <a16:creationId xmlns:a16="http://schemas.microsoft.com/office/drawing/2014/main" id="{6ADFC16F-3D98-4572-BA2E-55B764631EF0}"/>
              </a:ext>
            </a:extLst>
          </p:cNvPr>
          <p:cNvGraphicFramePr>
            <a:graphicFrameLocks noChangeAspect="1"/>
          </p:cNvGraphicFramePr>
          <p:nvPr>
            <p:extLst>
              <p:ext uri="{D42A27DB-BD31-4B8C-83A1-F6EECF244321}">
                <p14:modId xmlns:p14="http://schemas.microsoft.com/office/powerpoint/2010/main" val="813769557"/>
              </p:ext>
            </p:extLst>
          </p:nvPr>
        </p:nvGraphicFramePr>
        <p:xfrm>
          <a:off x="838200" y="3296782"/>
          <a:ext cx="10531714" cy="978356"/>
        </p:xfrm>
        <a:graphic>
          <a:graphicData uri="http://schemas.openxmlformats.org/presentationml/2006/ole">
            <mc:AlternateContent xmlns:mc="http://schemas.openxmlformats.org/markup-compatibility/2006">
              <mc:Choice xmlns:v="urn:schemas-microsoft-com:vml" Requires="v">
                <p:oleObj spid="_x0000_s21133" name="Equation" r:id="rId6" imgW="4647960" imgH="431640" progId="Equation.DSMT4">
                  <p:embed/>
                </p:oleObj>
              </mc:Choice>
              <mc:Fallback>
                <p:oleObj name="Equation" r:id="rId6" imgW="4647960" imgH="431640" progId="Equation.DSMT4">
                  <p:embed/>
                  <p:pic>
                    <p:nvPicPr>
                      <p:cNvPr id="7" name="Objeto 6">
                        <a:extLst>
                          <a:ext uri="{FF2B5EF4-FFF2-40B4-BE49-F238E27FC236}">
                            <a16:creationId xmlns:a16="http://schemas.microsoft.com/office/drawing/2014/main" id="{6ADFC16F-3D98-4572-BA2E-55B764631EF0}"/>
                          </a:ext>
                        </a:extLst>
                      </p:cNvPr>
                      <p:cNvPicPr/>
                      <p:nvPr/>
                    </p:nvPicPr>
                    <p:blipFill>
                      <a:blip r:embed="rId7"/>
                      <a:stretch>
                        <a:fillRect/>
                      </a:stretch>
                    </p:blipFill>
                    <p:spPr>
                      <a:xfrm>
                        <a:off x="838200" y="3296782"/>
                        <a:ext cx="10531714" cy="978356"/>
                      </a:xfrm>
                      <a:prstGeom prst="rect">
                        <a:avLst/>
                      </a:prstGeom>
                    </p:spPr>
                  </p:pic>
                </p:oleObj>
              </mc:Fallback>
            </mc:AlternateContent>
          </a:graphicData>
        </a:graphic>
      </p:graphicFrame>
      <p:graphicFrame>
        <p:nvGraphicFramePr>
          <p:cNvPr id="8" name="Objeto 7">
            <a:extLst>
              <a:ext uri="{FF2B5EF4-FFF2-40B4-BE49-F238E27FC236}">
                <a16:creationId xmlns:a16="http://schemas.microsoft.com/office/drawing/2014/main" id="{A4A1DF85-6117-4B83-8C28-0278082D5EE8}"/>
              </a:ext>
            </a:extLst>
          </p:cNvPr>
          <p:cNvGraphicFramePr>
            <a:graphicFrameLocks noChangeAspect="1"/>
          </p:cNvGraphicFramePr>
          <p:nvPr>
            <p:extLst>
              <p:ext uri="{D42A27DB-BD31-4B8C-83A1-F6EECF244321}">
                <p14:modId xmlns:p14="http://schemas.microsoft.com/office/powerpoint/2010/main" val="1387371079"/>
              </p:ext>
            </p:extLst>
          </p:nvPr>
        </p:nvGraphicFramePr>
        <p:xfrm>
          <a:off x="838200" y="4845499"/>
          <a:ext cx="8538290" cy="1007746"/>
        </p:xfrm>
        <a:graphic>
          <a:graphicData uri="http://schemas.openxmlformats.org/presentationml/2006/ole">
            <mc:AlternateContent xmlns:mc="http://schemas.openxmlformats.org/markup-compatibility/2006">
              <mc:Choice xmlns:v="urn:schemas-microsoft-com:vml" Requires="v">
                <p:oleObj spid="_x0000_s21134" name="Equation" r:id="rId8" imgW="3657600" imgH="431640" progId="Equation.DSMT4">
                  <p:embed/>
                </p:oleObj>
              </mc:Choice>
              <mc:Fallback>
                <p:oleObj name="Equation" r:id="rId8" imgW="3657600" imgH="431640" progId="Equation.DSMT4">
                  <p:embed/>
                  <p:pic>
                    <p:nvPicPr>
                      <p:cNvPr id="0" name=""/>
                      <p:cNvPicPr/>
                      <p:nvPr/>
                    </p:nvPicPr>
                    <p:blipFill>
                      <a:blip r:embed="rId9"/>
                      <a:stretch>
                        <a:fillRect/>
                      </a:stretch>
                    </p:blipFill>
                    <p:spPr>
                      <a:xfrm>
                        <a:off x="838200" y="4845499"/>
                        <a:ext cx="8538290" cy="1007746"/>
                      </a:xfrm>
                      <a:prstGeom prst="rect">
                        <a:avLst/>
                      </a:prstGeom>
                    </p:spPr>
                  </p:pic>
                </p:oleObj>
              </mc:Fallback>
            </mc:AlternateContent>
          </a:graphicData>
        </a:graphic>
      </p:graphicFrame>
      <p:graphicFrame>
        <p:nvGraphicFramePr>
          <p:cNvPr id="9" name="Objeto 8">
            <a:extLst>
              <a:ext uri="{FF2B5EF4-FFF2-40B4-BE49-F238E27FC236}">
                <a16:creationId xmlns:a16="http://schemas.microsoft.com/office/drawing/2014/main" id="{336116DF-3A34-426C-88A5-1D12E06D8431}"/>
              </a:ext>
            </a:extLst>
          </p:cNvPr>
          <p:cNvGraphicFramePr>
            <a:graphicFrameLocks noChangeAspect="1"/>
          </p:cNvGraphicFramePr>
          <p:nvPr>
            <p:extLst>
              <p:ext uri="{D42A27DB-BD31-4B8C-83A1-F6EECF244321}">
                <p14:modId xmlns:p14="http://schemas.microsoft.com/office/powerpoint/2010/main" val="4058813932"/>
              </p:ext>
            </p:extLst>
          </p:nvPr>
        </p:nvGraphicFramePr>
        <p:xfrm>
          <a:off x="6515100" y="5926429"/>
          <a:ext cx="4652028" cy="646115"/>
        </p:xfrm>
        <a:graphic>
          <a:graphicData uri="http://schemas.openxmlformats.org/presentationml/2006/ole">
            <mc:AlternateContent xmlns:mc="http://schemas.openxmlformats.org/markup-compatibility/2006">
              <mc:Choice xmlns:v="urn:schemas-microsoft-com:vml" Requires="v">
                <p:oleObj spid="_x0000_s21135" name="Equation" r:id="rId10" imgW="1828800" imgH="253800" progId="Equation.DSMT4">
                  <p:embed/>
                </p:oleObj>
              </mc:Choice>
              <mc:Fallback>
                <p:oleObj name="Equation" r:id="rId10" imgW="1828800" imgH="253800" progId="Equation.DSMT4">
                  <p:embed/>
                  <p:pic>
                    <p:nvPicPr>
                      <p:cNvPr id="0" name=""/>
                      <p:cNvPicPr/>
                      <p:nvPr/>
                    </p:nvPicPr>
                    <p:blipFill>
                      <a:blip r:embed="rId11"/>
                      <a:stretch>
                        <a:fillRect/>
                      </a:stretch>
                    </p:blipFill>
                    <p:spPr>
                      <a:xfrm>
                        <a:off x="6515100" y="5926429"/>
                        <a:ext cx="4652028" cy="646115"/>
                      </a:xfrm>
                      <a:prstGeom prst="rect">
                        <a:avLst/>
                      </a:prstGeom>
                    </p:spPr>
                  </p:pic>
                </p:oleObj>
              </mc:Fallback>
            </mc:AlternateContent>
          </a:graphicData>
        </a:graphic>
      </p:graphicFrame>
      <p:sp>
        <p:nvSpPr>
          <p:cNvPr id="4" name="Marcador de pie de página 3">
            <a:extLst>
              <a:ext uri="{FF2B5EF4-FFF2-40B4-BE49-F238E27FC236}">
                <a16:creationId xmlns:a16="http://schemas.microsoft.com/office/drawing/2014/main" id="{2ECAE298-8656-4FEF-8CC8-E43742CF1867}"/>
              </a:ext>
            </a:extLst>
          </p:cNvPr>
          <p:cNvSpPr>
            <a:spLocks noGrp="1"/>
          </p:cNvSpPr>
          <p:nvPr>
            <p:ph type="ftr" sz="quarter" idx="11"/>
          </p:nvPr>
        </p:nvSpPr>
        <p:spPr/>
        <p:txBody>
          <a:bodyPr/>
          <a:lstStyle/>
          <a:p>
            <a:r>
              <a:rPr lang="es-ES"/>
              <a:t>Fernando Fernández Rodríguez (ULPGC)</a:t>
            </a:r>
          </a:p>
        </p:txBody>
      </p:sp>
      <p:sp>
        <p:nvSpPr>
          <p:cNvPr id="5" name="Marcador de número de diapositiva 4">
            <a:extLst>
              <a:ext uri="{FF2B5EF4-FFF2-40B4-BE49-F238E27FC236}">
                <a16:creationId xmlns:a16="http://schemas.microsoft.com/office/drawing/2014/main" id="{1ABC8FE0-81C0-4CA4-A669-6F3A96F8194C}"/>
              </a:ext>
            </a:extLst>
          </p:cNvPr>
          <p:cNvSpPr>
            <a:spLocks noGrp="1"/>
          </p:cNvSpPr>
          <p:nvPr>
            <p:ph type="sldNum" sz="quarter" idx="12"/>
          </p:nvPr>
        </p:nvSpPr>
        <p:spPr/>
        <p:txBody>
          <a:bodyPr/>
          <a:lstStyle/>
          <a:p>
            <a:fld id="{0F63649D-7EE3-47B4-B930-FD820D25EEAD}" type="slidenum">
              <a:rPr lang="es-ES" smtClean="0"/>
              <a:t>29</a:t>
            </a:fld>
            <a:endParaRPr lang="es-ES"/>
          </a:p>
        </p:txBody>
      </p:sp>
    </p:spTree>
    <p:extLst>
      <p:ext uri="{BB962C8B-B14F-4D97-AF65-F5344CB8AC3E}">
        <p14:creationId xmlns:p14="http://schemas.microsoft.com/office/powerpoint/2010/main" val="162927547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D0790B45-4D42-4B67-9187-C1668D7B623E}"/>
              </a:ext>
            </a:extLst>
          </p:cNvPr>
          <p:cNvSpPr>
            <a:spLocks noGrp="1"/>
          </p:cNvSpPr>
          <p:nvPr>
            <p:ph type="title"/>
          </p:nvPr>
        </p:nvSpPr>
        <p:spPr/>
        <p:txBody>
          <a:bodyPr/>
          <a:lstStyle/>
          <a:p>
            <a:r>
              <a:rPr lang="es-ES" b="1" dirty="0"/>
              <a:t>ÁRBOL DE DECISIÓN EN LA CONCESIÓN DE UN CRÉDITO</a:t>
            </a:r>
          </a:p>
        </p:txBody>
      </p:sp>
      <p:sp>
        <p:nvSpPr>
          <p:cNvPr id="4" name="Marcador de contenido 3">
            <a:extLst>
              <a:ext uri="{FF2B5EF4-FFF2-40B4-BE49-F238E27FC236}">
                <a16:creationId xmlns:a16="http://schemas.microsoft.com/office/drawing/2014/main" id="{3BDC3465-CE38-42F7-88EA-C4124BC76B86}"/>
              </a:ext>
            </a:extLst>
          </p:cNvPr>
          <p:cNvSpPr>
            <a:spLocks noGrp="1"/>
          </p:cNvSpPr>
          <p:nvPr>
            <p:ph sz="half" idx="1"/>
          </p:nvPr>
        </p:nvSpPr>
        <p:spPr/>
        <p:txBody>
          <a:bodyPr/>
          <a:lstStyle/>
          <a:p>
            <a:r>
              <a:rPr lang="es-ES" b="1" dirty="0"/>
              <a:t>Variables influyentes</a:t>
            </a:r>
          </a:p>
          <a:p>
            <a:pPr lvl="1"/>
            <a:r>
              <a:rPr lang="es-ES" sz="2800" dirty="0"/>
              <a:t>Nivel de renta </a:t>
            </a:r>
          </a:p>
          <a:p>
            <a:pPr lvl="1"/>
            <a:r>
              <a:rPr lang="es-ES" sz="2800" dirty="0"/>
              <a:t>Patrimonio</a:t>
            </a:r>
          </a:p>
          <a:p>
            <a:pPr lvl="1"/>
            <a:r>
              <a:rPr lang="es-ES" sz="2800" dirty="0"/>
              <a:t>Tamaño del crédito</a:t>
            </a:r>
          </a:p>
          <a:p>
            <a:pPr lvl="1"/>
            <a:r>
              <a:rPr lang="es-ES" sz="2800" dirty="0"/>
              <a:t>Edad del peticionario</a:t>
            </a:r>
          </a:p>
          <a:p>
            <a:pPr lvl="1"/>
            <a:r>
              <a:rPr lang="es-ES" sz="2800" dirty="0"/>
              <a:t>Número de hijos</a:t>
            </a:r>
          </a:p>
          <a:p>
            <a:pPr lvl="1"/>
            <a:r>
              <a:rPr lang="es-ES" sz="2800" dirty="0"/>
              <a:t>Funcionario</a:t>
            </a:r>
          </a:p>
          <a:p>
            <a:pPr lvl="1"/>
            <a:r>
              <a:rPr lang="es-ES" sz="2800" dirty="0"/>
              <a:t>Nivel de estudios </a:t>
            </a:r>
          </a:p>
          <a:p>
            <a:endParaRPr lang="es-ES" dirty="0"/>
          </a:p>
        </p:txBody>
      </p:sp>
      <p:pic>
        <p:nvPicPr>
          <p:cNvPr id="6" name="Marcador de contenido 5">
            <a:extLst>
              <a:ext uri="{FF2B5EF4-FFF2-40B4-BE49-F238E27FC236}">
                <a16:creationId xmlns:a16="http://schemas.microsoft.com/office/drawing/2014/main" id="{E731C23E-C790-4E77-8DC9-E3FD83F07176}"/>
              </a:ext>
            </a:extLst>
          </p:cNvPr>
          <p:cNvPicPr>
            <a:picLocks noGrp="1" noChangeAspect="1"/>
          </p:cNvPicPr>
          <p:nvPr>
            <p:ph sz="half" idx="2"/>
          </p:nvPr>
        </p:nvPicPr>
        <p:blipFill>
          <a:blip r:embed="rId3"/>
          <a:stretch>
            <a:fillRect/>
          </a:stretch>
        </p:blipFill>
        <p:spPr>
          <a:xfrm>
            <a:off x="6308035" y="1015765"/>
            <a:ext cx="5393635" cy="5479640"/>
          </a:xfrm>
          <a:prstGeom prst="rect">
            <a:avLst/>
          </a:prstGeom>
        </p:spPr>
      </p:pic>
      <p:sp>
        <p:nvSpPr>
          <p:cNvPr id="3" name="Marcador de pie de página 2">
            <a:extLst>
              <a:ext uri="{FF2B5EF4-FFF2-40B4-BE49-F238E27FC236}">
                <a16:creationId xmlns:a16="http://schemas.microsoft.com/office/drawing/2014/main" id="{5A7F628A-D22C-4423-ACBA-B75CBB6B21DD}"/>
              </a:ext>
            </a:extLst>
          </p:cNvPr>
          <p:cNvSpPr>
            <a:spLocks noGrp="1"/>
          </p:cNvSpPr>
          <p:nvPr>
            <p:ph type="ftr" sz="quarter" idx="11"/>
          </p:nvPr>
        </p:nvSpPr>
        <p:spPr/>
        <p:txBody>
          <a:bodyPr/>
          <a:lstStyle/>
          <a:p>
            <a:r>
              <a:rPr lang="es-ES"/>
              <a:t>Fernando Fernández Rodríguez (ULPGC)</a:t>
            </a:r>
          </a:p>
        </p:txBody>
      </p:sp>
      <p:sp>
        <p:nvSpPr>
          <p:cNvPr id="5" name="Marcador de número de diapositiva 4">
            <a:extLst>
              <a:ext uri="{FF2B5EF4-FFF2-40B4-BE49-F238E27FC236}">
                <a16:creationId xmlns:a16="http://schemas.microsoft.com/office/drawing/2014/main" id="{310CFC90-8CD4-4761-974B-B8FADA47B9BA}"/>
              </a:ext>
            </a:extLst>
          </p:cNvPr>
          <p:cNvSpPr>
            <a:spLocks noGrp="1"/>
          </p:cNvSpPr>
          <p:nvPr>
            <p:ph type="sldNum" sz="quarter" idx="12"/>
          </p:nvPr>
        </p:nvSpPr>
        <p:spPr/>
        <p:txBody>
          <a:bodyPr/>
          <a:lstStyle/>
          <a:p>
            <a:fld id="{0F63649D-7EE3-47B4-B930-FD820D25EEAD}" type="slidenum">
              <a:rPr lang="es-ES" smtClean="0"/>
              <a:t>3</a:t>
            </a:fld>
            <a:endParaRPr lang="es-ES"/>
          </a:p>
        </p:txBody>
      </p:sp>
    </p:spTree>
    <p:extLst>
      <p:ext uri="{BB962C8B-B14F-4D97-AF65-F5344CB8AC3E}">
        <p14:creationId xmlns:p14="http://schemas.microsoft.com/office/powerpoint/2010/main" val="29224554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3E35437-C656-40E5-93DD-8649D2D65BE3}"/>
              </a:ext>
            </a:extLst>
          </p:cNvPr>
          <p:cNvSpPr>
            <a:spLocks noGrp="1"/>
          </p:cNvSpPr>
          <p:nvPr>
            <p:ph type="title"/>
          </p:nvPr>
        </p:nvSpPr>
        <p:spPr>
          <a:xfrm>
            <a:off x="770965" y="321592"/>
            <a:ext cx="10515600" cy="1325563"/>
          </a:xfrm>
        </p:spPr>
        <p:txBody>
          <a:bodyPr/>
          <a:lstStyle/>
          <a:p>
            <a:pPr algn="ctr"/>
            <a:r>
              <a:rPr lang="es-ES" dirty="0"/>
              <a:t>¿</a:t>
            </a:r>
            <a:r>
              <a:rPr lang="es-ES" b="1" dirty="0"/>
              <a:t>VAMOS A JUGAR AL GOLF</a:t>
            </a:r>
            <a:r>
              <a:rPr lang="es-ES" dirty="0"/>
              <a:t>?</a:t>
            </a:r>
            <a:br>
              <a:rPr lang="es-ES" dirty="0"/>
            </a:br>
            <a:endParaRPr lang="es-ES" dirty="0"/>
          </a:p>
        </p:txBody>
      </p:sp>
      <p:pic>
        <p:nvPicPr>
          <p:cNvPr id="5" name="Imagen 4">
            <a:extLst>
              <a:ext uri="{FF2B5EF4-FFF2-40B4-BE49-F238E27FC236}">
                <a16:creationId xmlns:a16="http://schemas.microsoft.com/office/drawing/2014/main" id="{00A1E024-6169-45DD-8BC8-625349F15C30}"/>
              </a:ext>
            </a:extLst>
          </p:cNvPr>
          <p:cNvPicPr>
            <a:picLocks noChangeAspect="1"/>
          </p:cNvPicPr>
          <p:nvPr/>
        </p:nvPicPr>
        <p:blipFill>
          <a:blip r:embed="rId3"/>
          <a:stretch>
            <a:fillRect/>
          </a:stretch>
        </p:blipFill>
        <p:spPr>
          <a:xfrm>
            <a:off x="2319454" y="1096516"/>
            <a:ext cx="7560527" cy="5439892"/>
          </a:xfrm>
          <a:prstGeom prst="rect">
            <a:avLst/>
          </a:prstGeom>
        </p:spPr>
      </p:pic>
      <p:sp>
        <p:nvSpPr>
          <p:cNvPr id="4" name="Marcador de pie de página 3">
            <a:extLst>
              <a:ext uri="{FF2B5EF4-FFF2-40B4-BE49-F238E27FC236}">
                <a16:creationId xmlns:a16="http://schemas.microsoft.com/office/drawing/2014/main" id="{E0734AD4-917D-44E9-8A22-69F5545C0FFE}"/>
              </a:ext>
            </a:extLst>
          </p:cNvPr>
          <p:cNvSpPr>
            <a:spLocks noGrp="1"/>
          </p:cNvSpPr>
          <p:nvPr>
            <p:ph type="ftr" sz="quarter" idx="11"/>
          </p:nvPr>
        </p:nvSpPr>
        <p:spPr/>
        <p:txBody>
          <a:bodyPr/>
          <a:lstStyle/>
          <a:p>
            <a:r>
              <a:rPr lang="es-ES"/>
              <a:t>Fernando Fernández Rodríguez (ULPGC)</a:t>
            </a:r>
          </a:p>
        </p:txBody>
      </p:sp>
      <p:sp>
        <p:nvSpPr>
          <p:cNvPr id="6" name="Marcador de número de diapositiva 5">
            <a:extLst>
              <a:ext uri="{FF2B5EF4-FFF2-40B4-BE49-F238E27FC236}">
                <a16:creationId xmlns:a16="http://schemas.microsoft.com/office/drawing/2014/main" id="{69D8569F-F670-4AD1-9527-A84D1D862B5E}"/>
              </a:ext>
            </a:extLst>
          </p:cNvPr>
          <p:cNvSpPr>
            <a:spLocks noGrp="1"/>
          </p:cNvSpPr>
          <p:nvPr>
            <p:ph type="sldNum" sz="quarter" idx="12"/>
          </p:nvPr>
        </p:nvSpPr>
        <p:spPr/>
        <p:txBody>
          <a:bodyPr/>
          <a:lstStyle/>
          <a:p>
            <a:fld id="{0F63649D-7EE3-47B4-B930-FD820D25EEAD}" type="slidenum">
              <a:rPr lang="es-ES" smtClean="0"/>
              <a:t>30</a:t>
            </a:fld>
            <a:endParaRPr lang="es-ES"/>
          </a:p>
        </p:txBody>
      </p:sp>
    </p:spTree>
    <p:extLst>
      <p:ext uri="{BB962C8B-B14F-4D97-AF65-F5344CB8AC3E}">
        <p14:creationId xmlns:p14="http://schemas.microsoft.com/office/powerpoint/2010/main" val="404811332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BE8CAFF-9BCC-4A3B-A4A7-DDB1CECBE26A}"/>
              </a:ext>
            </a:extLst>
          </p:cNvPr>
          <p:cNvSpPr>
            <a:spLocks noGrp="1"/>
          </p:cNvSpPr>
          <p:nvPr>
            <p:ph type="title"/>
          </p:nvPr>
        </p:nvSpPr>
        <p:spPr/>
        <p:txBody>
          <a:bodyPr/>
          <a:lstStyle/>
          <a:p>
            <a:pPr algn="ctr"/>
            <a:r>
              <a:rPr lang="es-ES" b="1" dirty="0"/>
              <a:t>LA ENTROPÍA TOTAL DEL SISTEMA</a:t>
            </a:r>
          </a:p>
        </p:txBody>
      </p:sp>
      <p:sp>
        <p:nvSpPr>
          <p:cNvPr id="3" name="Marcador de contenido 2">
            <a:extLst>
              <a:ext uri="{FF2B5EF4-FFF2-40B4-BE49-F238E27FC236}">
                <a16:creationId xmlns:a16="http://schemas.microsoft.com/office/drawing/2014/main" id="{5E0D6824-B533-46CB-986A-BAB849F9DF7E}"/>
              </a:ext>
            </a:extLst>
          </p:cNvPr>
          <p:cNvSpPr>
            <a:spLocks noGrp="1"/>
          </p:cNvSpPr>
          <p:nvPr>
            <p:ph idx="1"/>
          </p:nvPr>
        </p:nvSpPr>
        <p:spPr/>
        <p:txBody>
          <a:bodyPr/>
          <a:lstStyle/>
          <a:p>
            <a:r>
              <a:rPr lang="es-ES" dirty="0"/>
              <a:t> </a:t>
            </a:r>
          </a:p>
        </p:txBody>
      </p:sp>
      <p:pic>
        <p:nvPicPr>
          <p:cNvPr id="4" name="Imagen 3">
            <a:extLst>
              <a:ext uri="{FF2B5EF4-FFF2-40B4-BE49-F238E27FC236}">
                <a16:creationId xmlns:a16="http://schemas.microsoft.com/office/drawing/2014/main" id="{B5EFD468-C53A-417D-8CD2-AD781A0C5AD0}"/>
              </a:ext>
            </a:extLst>
          </p:cNvPr>
          <p:cNvPicPr>
            <a:picLocks noChangeAspect="1"/>
          </p:cNvPicPr>
          <p:nvPr/>
        </p:nvPicPr>
        <p:blipFill>
          <a:blip r:embed="rId3"/>
          <a:stretch>
            <a:fillRect/>
          </a:stretch>
        </p:blipFill>
        <p:spPr>
          <a:xfrm>
            <a:off x="1794978" y="1690688"/>
            <a:ext cx="7833612" cy="4629795"/>
          </a:xfrm>
          <a:prstGeom prst="rect">
            <a:avLst/>
          </a:prstGeom>
        </p:spPr>
      </p:pic>
      <p:sp>
        <p:nvSpPr>
          <p:cNvPr id="5" name="Marcador de pie de página 4">
            <a:extLst>
              <a:ext uri="{FF2B5EF4-FFF2-40B4-BE49-F238E27FC236}">
                <a16:creationId xmlns:a16="http://schemas.microsoft.com/office/drawing/2014/main" id="{446BA29A-F186-45DF-9735-BE17108BCA74}"/>
              </a:ext>
            </a:extLst>
          </p:cNvPr>
          <p:cNvSpPr>
            <a:spLocks noGrp="1"/>
          </p:cNvSpPr>
          <p:nvPr>
            <p:ph type="ftr" sz="quarter" idx="11"/>
          </p:nvPr>
        </p:nvSpPr>
        <p:spPr/>
        <p:txBody>
          <a:bodyPr/>
          <a:lstStyle/>
          <a:p>
            <a:r>
              <a:rPr lang="es-ES"/>
              <a:t>Fernando Fernández Rodríguez (ULPGC)</a:t>
            </a:r>
          </a:p>
        </p:txBody>
      </p:sp>
      <p:sp>
        <p:nvSpPr>
          <p:cNvPr id="6" name="Marcador de número de diapositiva 5">
            <a:extLst>
              <a:ext uri="{FF2B5EF4-FFF2-40B4-BE49-F238E27FC236}">
                <a16:creationId xmlns:a16="http://schemas.microsoft.com/office/drawing/2014/main" id="{2291C70B-0DA5-4F99-9450-C3FD567D49D8}"/>
              </a:ext>
            </a:extLst>
          </p:cNvPr>
          <p:cNvSpPr>
            <a:spLocks noGrp="1"/>
          </p:cNvSpPr>
          <p:nvPr>
            <p:ph type="sldNum" sz="quarter" idx="12"/>
          </p:nvPr>
        </p:nvSpPr>
        <p:spPr/>
        <p:txBody>
          <a:bodyPr/>
          <a:lstStyle/>
          <a:p>
            <a:fld id="{0F63649D-7EE3-47B4-B930-FD820D25EEAD}" type="slidenum">
              <a:rPr lang="es-ES" smtClean="0"/>
              <a:t>31</a:t>
            </a:fld>
            <a:endParaRPr lang="es-ES"/>
          </a:p>
        </p:txBody>
      </p:sp>
    </p:spTree>
    <p:extLst>
      <p:ext uri="{BB962C8B-B14F-4D97-AF65-F5344CB8AC3E}">
        <p14:creationId xmlns:p14="http://schemas.microsoft.com/office/powerpoint/2010/main" val="35689313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1B137C1-92EA-43D9-8002-28F32F2509AD}"/>
              </a:ext>
            </a:extLst>
          </p:cNvPr>
          <p:cNvSpPr>
            <a:spLocks noGrp="1"/>
          </p:cNvSpPr>
          <p:nvPr>
            <p:ph type="title"/>
          </p:nvPr>
        </p:nvSpPr>
        <p:spPr/>
        <p:txBody>
          <a:bodyPr/>
          <a:lstStyle/>
          <a:p>
            <a:pPr algn="ctr"/>
            <a:r>
              <a:rPr lang="es-ES" b="1" dirty="0"/>
              <a:t>ENTROPÍA SI HICIÉRAMOS UNA DIVISIÓN USANDO EL PRIMER ATRIBUTO (OUTLOOK)</a:t>
            </a:r>
          </a:p>
        </p:txBody>
      </p:sp>
      <p:sp>
        <p:nvSpPr>
          <p:cNvPr id="3" name="Marcador de contenido 2">
            <a:extLst>
              <a:ext uri="{FF2B5EF4-FFF2-40B4-BE49-F238E27FC236}">
                <a16:creationId xmlns:a16="http://schemas.microsoft.com/office/drawing/2014/main" id="{59391B9D-46C2-4756-AA83-83044FEF5DD4}"/>
              </a:ext>
            </a:extLst>
          </p:cNvPr>
          <p:cNvSpPr>
            <a:spLocks noGrp="1"/>
          </p:cNvSpPr>
          <p:nvPr>
            <p:ph idx="1"/>
          </p:nvPr>
        </p:nvSpPr>
        <p:spPr/>
        <p:txBody>
          <a:bodyPr/>
          <a:lstStyle/>
          <a:p>
            <a:r>
              <a:rPr lang="es-ES" dirty="0"/>
              <a:t> </a:t>
            </a:r>
          </a:p>
        </p:txBody>
      </p:sp>
      <p:pic>
        <p:nvPicPr>
          <p:cNvPr id="4" name="Imagen 3">
            <a:extLst>
              <a:ext uri="{FF2B5EF4-FFF2-40B4-BE49-F238E27FC236}">
                <a16:creationId xmlns:a16="http://schemas.microsoft.com/office/drawing/2014/main" id="{04FAA83F-BBB6-4EC0-92DA-F34A6A8A6B98}"/>
              </a:ext>
            </a:extLst>
          </p:cNvPr>
          <p:cNvPicPr>
            <a:picLocks noChangeAspect="1"/>
          </p:cNvPicPr>
          <p:nvPr/>
        </p:nvPicPr>
        <p:blipFill>
          <a:blip r:embed="rId3"/>
          <a:stretch>
            <a:fillRect/>
          </a:stretch>
        </p:blipFill>
        <p:spPr>
          <a:xfrm>
            <a:off x="174009" y="1967949"/>
            <a:ext cx="6891810" cy="4524926"/>
          </a:xfrm>
          <a:prstGeom prst="rect">
            <a:avLst/>
          </a:prstGeom>
        </p:spPr>
      </p:pic>
      <p:pic>
        <p:nvPicPr>
          <p:cNvPr id="1638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368143" y="3077886"/>
            <a:ext cx="5552134" cy="186096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Marcador de pie de página 4">
            <a:extLst>
              <a:ext uri="{FF2B5EF4-FFF2-40B4-BE49-F238E27FC236}">
                <a16:creationId xmlns:a16="http://schemas.microsoft.com/office/drawing/2014/main" id="{FB82C20B-E373-497D-8001-572BE8BBBCC1}"/>
              </a:ext>
            </a:extLst>
          </p:cNvPr>
          <p:cNvSpPr>
            <a:spLocks noGrp="1"/>
          </p:cNvSpPr>
          <p:nvPr>
            <p:ph type="ftr" sz="quarter" idx="11"/>
          </p:nvPr>
        </p:nvSpPr>
        <p:spPr/>
        <p:txBody>
          <a:bodyPr/>
          <a:lstStyle/>
          <a:p>
            <a:r>
              <a:rPr lang="es-ES"/>
              <a:t>Fernando Fernández Rodríguez (ULPGC)</a:t>
            </a:r>
          </a:p>
        </p:txBody>
      </p:sp>
      <p:sp>
        <p:nvSpPr>
          <p:cNvPr id="6" name="Marcador de número de diapositiva 5">
            <a:extLst>
              <a:ext uri="{FF2B5EF4-FFF2-40B4-BE49-F238E27FC236}">
                <a16:creationId xmlns:a16="http://schemas.microsoft.com/office/drawing/2014/main" id="{1D6FE1E3-22C0-47D3-884A-7EDCCAC04ED2}"/>
              </a:ext>
            </a:extLst>
          </p:cNvPr>
          <p:cNvSpPr>
            <a:spLocks noGrp="1"/>
          </p:cNvSpPr>
          <p:nvPr>
            <p:ph type="sldNum" sz="quarter" idx="12"/>
          </p:nvPr>
        </p:nvSpPr>
        <p:spPr/>
        <p:txBody>
          <a:bodyPr/>
          <a:lstStyle/>
          <a:p>
            <a:fld id="{0F63649D-7EE3-47B4-B930-FD820D25EEAD}" type="slidenum">
              <a:rPr lang="es-ES" smtClean="0"/>
              <a:t>32</a:t>
            </a:fld>
            <a:endParaRPr lang="es-ES"/>
          </a:p>
        </p:txBody>
      </p:sp>
    </p:spTree>
    <p:extLst>
      <p:ext uri="{BB962C8B-B14F-4D97-AF65-F5344CB8AC3E}">
        <p14:creationId xmlns:p14="http://schemas.microsoft.com/office/powerpoint/2010/main" val="149189285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5EF2A25F-5383-4ADF-9FA4-E0FDE72C6069}"/>
              </a:ext>
            </a:extLst>
          </p:cNvPr>
          <p:cNvSpPr>
            <a:spLocks noGrp="1"/>
          </p:cNvSpPr>
          <p:nvPr>
            <p:ph type="title"/>
          </p:nvPr>
        </p:nvSpPr>
        <p:spPr>
          <a:xfrm>
            <a:off x="838200" y="114301"/>
            <a:ext cx="10515600" cy="1012370"/>
          </a:xfrm>
        </p:spPr>
        <p:txBody>
          <a:bodyPr>
            <a:normAutofit/>
          </a:bodyPr>
          <a:lstStyle/>
          <a:p>
            <a:pPr algn="ctr"/>
            <a:r>
              <a:rPr lang="es-ES" sz="3200" b="1" dirty="0"/>
              <a:t>GANANCIA SI HICIÉRAMOS UNA DIVISIÓN CON CADA UNO DE LOS ATRIBUTOS</a:t>
            </a:r>
          </a:p>
        </p:txBody>
      </p:sp>
      <p:pic>
        <p:nvPicPr>
          <p:cNvPr id="1741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00300" y="1126671"/>
            <a:ext cx="7467365" cy="509559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Marcador de pie de página 3">
            <a:extLst>
              <a:ext uri="{FF2B5EF4-FFF2-40B4-BE49-F238E27FC236}">
                <a16:creationId xmlns:a16="http://schemas.microsoft.com/office/drawing/2014/main" id="{7BED50A7-1A83-462A-BF3F-56A961CC457D}"/>
              </a:ext>
            </a:extLst>
          </p:cNvPr>
          <p:cNvSpPr>
            <a:spLocks noGrp="1"/>
          </p:cNvSpPr>
          <p:nvPr>
            <p:ph type="ftr" sz="quarter" idx="11"/>
          </p:nvPr>
        </p:nvSpPr>
        <p:spPr/>
        <p:txBody>
          <a:bodyPr/>
          <a:lstStyle/>
          <a:p>
            <a:r>
              <a:rPr lang="es-ES"/>
              <a:t>Fernando Fernández Rodríguez (ULPGC)</a:t>
            </a:r>
          </a:p>
        </p:txBody>
      </p:sp>
      <p:sp>
        <p:nvSpPr>
          <p:cNvPr id="5" name="Marcador de número de diapositiva 4">
            <a:extLst>
              <a:ext uri="{FF2B5EF4-FFF2-40B4-BE49-F238E27FC236}">
                <a16:creationId xmlns:a16="http://schemas.microsoft.com/office/drawing/2014/main" id="{6C127809-AD8F-47DB-AF4E-96A278117E7D}"/>
              </a:ext>
            </a:extLst>
          </p:cNvPr>
          <p:cNvSpPr>
            <a:spLocks noGrp="1"/>
          </p:cNvSpPr>
          <p:nvPr>
            <p:ph type="sldNum" sz="quarter" idx="12"/>
          </p:nvPr>
        </p:nvSpPr>
        <p:spPr/>
        <p:txBody>
          <a:bodyPr/>
          <a:lstStyle/>
          <a:p>
            <a:fld id="{0F63649D-7EE3-47B4-B930-FD820D25EEAD}" type="slidenum">
              <a:rPr lang="es-ES" smtClean="0"/>
              <a:t>33</a:t>
            </a:fld>
            <a:endParaRPr lang="es-ES"/>
          </a:p>
        </p:txBody>
      </p:sp>
    </p:spTree>
    <p:extLst>
      <p:ext uri="{BB962C8B-B14F-4D97-AF65-F5344CB8AC3E}">
        <p14:creationId xmlns:p14="http://schemas.microsoft.com/office/powerpoint/2010/main" val="207578696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BDDF9FA-FB7C-4391-A852-22AD3089D344}"/>
              </a:ext>
            </a:extLst>
          </p:cNvPr>
          <p:cNvSpPr>
            <a:spLocks noGrp="1"/>
          </p:cNvSpPr>
          <p:nvPr>
            <p:ph type="title"/>
          </p:nvPr>
        </p:nvSpPr>
        <p:spPr/>
        <p:txBody>
          <a:bodyPr>
            <a:normAutofit fontScale="90000"/>
          </a:bodyPr>
          <a:lstStyle/>
          <a:p>
            <a:pPr algn="ctr"/>
            <a:r>
              <a:rPr lang="es-ES" b="1" dirty="0"/>
              <a:t>PRIMER PASO DEL ÁRBOL DE DECISIÓN, IDENTIFICANDO EL PRIMER NODO DE DECISIÓN</a:t>
            </a:r>
          </a:p>
        </p:txBody>
      </p:sp>
      <p:pic>
        <p:nvPicPr>
          <p:cNvPr id="6" name="Imagen 5">
            <a:extLst>
              <a:ext uri="{FF2B5EF4-FFF2-40B4-BE49-F238E27FC236}">
                <a16:creationId xmlns:a16="http://schemas.microsoft.com/office/drawing/2014/main" id="{BDA79E65-EBF9-4857-91B1-B9C4E6668C27}"/>
              </a:ext>
            </a:extLst>
          </p:cNvPr>
          <p:cNvPicPr>
            <a:picLocks noChangeAspect="1"/>
          </p:cNvPicPr>
          <p:nvPr/>
        </p:nvPicPr>
        <p:blipFill>
          <a:blip r:embed="rId3"/>
          <a:stretch>
            <a:fillRect/>
          </a:stretch>
        </p:blipFill>
        <p:spPr>
          <a:xfrm>
            <a:off x="838200" y="2163337"/>
            <a:ext cx="5368393" cy="3570940"/>
          </a:xfrm>
          <a:prstGeom prst="rect">
            <a:avLst/>
          </a:prstGeom>
        </p:spPr>
      </p:pic>
      <p:pic>
        <p:nvPicPr>
          <p:cNvPr id="9" name="Imagen 8">
            <a:extLst>
              <a:ext uri="{FF2B5EF4-FFF2-40B4-BE49-F238E27FC236}">
                <a16:creationId xmlns:a16="http://schemas.microsoft.com/office/drawing/2014/main" id="{113F0509-5959-4B38-AB21-B519F91CBCAF}"/>
              </a:ext>
            </a:extLst>
          </p:cNvPr>
          <p:cNvPicPr>
            <a:picLocks noChangeAspect="1"/>
          </p:cNvPicPr>
          <p:nvPr/>
        </p:nvPicPr>
        <p:blipFill>
          <a:blip r:embed="rId4"/>
          <a:stretch>
            <a:fillRect/>
          </a:stretch>
        </p:blipFill>
        <p:spPr>
          <a:xfrm>
            <a:off x="6206593" y="1875997"/>
            <a:ext cx="5747514" cy="4290397"/>
          </a:xfrm>
          <a:prstGeom prst="rect">
            <a:avLst/>
          </a:prstGeom>
        </p:spPr>
      </p:pic>
      <p:sp>
        <p:nvSpPr>
          <p:cNvPr id="3" name="Marcador de pie de página 2">
            <a:extLst>
              <a:ext uri="{FF2B5EF4-FFF2-40B4-BE49-F238E27FC236}">
                <a16:creationId xmlns:a16="http://schemas.microsoft.com/office/drawing/2014/main" id="{46FCA240-4917-47C4-97BC-960CB93D1EBA}"/>
              </a:ext>
            </a:extLst>
          </p:cNvPr>
          <p:cNvSpPr>
            <a:spLocks noGrp="1"/>
          </p:cNvSpPr>
          <p:nvPr>
            <p:ph type="ftr" sz="quarter" idx="11"/>
          </p:nvPr>
        </p:nvSpPr>
        <p:spPr/>
        <p:txBody>
          <a:bodyPr/>
          <a:lstStyle/>
          <a:p>
            <a:r>
              <a:rPr lang="es-ES"/>
              <a:t>Fernando Fernández Rodríguez (ULPGC)</a:t>
            </a:r>
          </a:p>
        </p:txBody>
      </p:sp>
      <p:sp>
        <p:nvSpPr>
          <p:cNvPr id="7" name="Marcador de número de diapositiva 6">
            <a:extLst>
              <a:ext uri="{FF2B5EF4-FFF2-40B4-BE49-F238E27FC236}">
                <a16:creationId xmlns:a16="http://schemas.microsoft.com/office/drawing/2014/main" id="{08803F17-7F0D-4276-9E92-0F358B520D73}"/>
              </a:ext>
            </a:extLst>
          </p:cNvPr>
          <p:cNvSpPr>
            <a:spLocks noGrp="1"/>
          </p:cNvSpPr>
          <p:nvPr>
            <p:ph type="sldNum" sz="quarter" idx="12"/>
          </p:nvPr>
        </p:nvSpPr>
        <p:spPr/>
        <p:txBody>
          <a:bodyPr/>
          <a:lstStyle/>
          <a:p>
            <a:fld id="{0F63649D-7EE3-47B4-B930-FD820D25EEAD}" type="slidenum">
              <a:rPr lang="es-ES" smtClean="0"/>
              <a:t>34</a:t>
            </a:fld>
            <a:endParaRPr lang="es-ES"/>
          </a:p>
        </p:txBody>
      </p:sp>
    </p:spTree>
    <p:extLst>
      <p:ext uri="{BB962C8B-B14F-4D97-AF65-F5344CB8AC3E}">
        <p14:creationId xmlns:p14="http://schemas.microsoft.com/office/powerpoint/2010/main" val="253060439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ítulo 4">
            <a:extLst>
              <a:ext uri="{FF2B5EF4-FFF2-40B4-BE49-F238E27FC236}">
                <a16:creationId xmlns:a16="http://schemas.microsoft.com/office/drawing/2014/main" id="{6308D251-09FF-4DFF-B36B-4F9EF0E32B5F}"/>
              </a:ext>
            </a:extLst>
          </p:cNvPr>
          <p:cNvSpPr>
            <a:spLocks noGrp="1"/>
          </p:cNvSpPr>
          <p:nvPr>
            <p:ph type="title"/>
          </p:nvPr>
        </p:nvSpPr>
        <p:spPr/>
        <p:txBody>
          <a:bodyPr/>
          <a:lstStyle/>
          <a:p>
            <a:pPr algn="ctr"/>
            <a:r>
              <a:rPr lang="es-ES" b="1" dirty="0"/>
              <a:t>REPETIMOS EL PROCESO EN CADA NODO TERMINAL</a:t>
            </a:r>
          </a:p>
        </p:txBody>
      </p:sp>
      <p:pic>
        <p:nvPicPr>
          <p:cNvPr id="7" name="Imagen 6">
            <a:extLst>
              <a:ext uri="{FF2B5EF4-FFF2-40B4-BE49-F238E27FC236}">
                <a16:creationId xmlns:a16="http://schemas.microsoft.com/office/drawing/2014/main" id="{CF60500F-04FD-46C9-B9E6-2641E5E63CD5}"/>
              </a:ext>
            </a:extLst>
          </p:cNvPr>
          <p:cNvPicPr>
            <a:picLocks noChangeAspect="1"/>
          </p:cNvPicPr>
          <p:nvPr/>
        </p:nvPicPr>
        <p:blipFill>
          <a:blip r:embed="rId3"/>
          <a:stretch>
            <a:fillRect/>
          </a:stretch>
        </p:blipFill>
        <p:spPr>
          <a:xfrm>
            <a:off x="1651329" y="1565144"/>
            <a:ext cx="8889341" cy="4916750"/>
          </a:xfrm>
          <a:prstGeom prst="rect">
            <a:avLst/>
          </a:prstGeom>
        </p:spPr>
      </p:pic>
      <p:sp>
        <p:nvSpPr>
          <p:cNvPr id="2" name="Marcador de pie de página 1">
            <a:extLst>
              <a:ext uri="{FF2B5EF4-FFF2-40B4-BE49-F238E27FC236}">
                <a16:creationId xmlns:a16="http://schemas.microsoft.com/office/drawing/2014/main" id="{523ECEFF-FACF-4D40-AA80-84594A6896EE}"/>
              </a:ext>
            </a:extLst>
          </p:cNvPr>
          <p:cNvSpPr>
            <a:spLocks noGrp="1"/>
          </p:cNvSpPr>
          <p:nvPr>
            <p:ph type="ftr" sz="quarter" idx="11"/>
          </p:nvPr>
        </p:nvSpPr>
        <p:spPr/>
        <p:txBody>
          <a:bodyPr/>
          <a:lstStyle/>
          <a:p>
            <a:r>
              <a:rPr lang="es-ES"/>
              <a:t>Fernando Fernández Rodríguez (ULPGC)</a:t>
            </a:r>
          </a:p>
        </p:txBody>
      </p:sp>
      <p:sp>
        <p:nvSpPr>
          <p:cNvPr id="3" name="Marcador de número de diapositiva 2">
            <a:extLst>
              <a:ext uri="{FF2B5EF4-FFF2-40B4-BE49-F238E27FC236}">
                <a16:creationId xmlns:a16="http://schemas.microsoft.com/office/drawing/2014/main" id="{19A7089B-3431-4E3B-8565-5B22D244A003}"/>
              </a:ext>
            </a:extLst>
          </p:cNvPr>
          <p:cNvSpPr>
            <a:spLocks noGrp="1"/>
          </p:cNvSpPr>
          <p:nvPr>
            <p:ph type="sldNum" sz="quarter" idx="12"/>
          </p:nvPr>
        </p:nvSpPr>
        <p:spPr/>
        <p:txBody>
          <a:bodyPr/>
          <a:lstStyle/>
          <a:p>
            <a:fld id="{0F63649D-7EE3-47B4-B930-FD820D25EEAD}" type="slidenum">
              <a:rPr lang="es-ES" smtClean="0"/>
              <a:t>35</a:t>
            </a:fld>
            <a:endParaRPr lang="es-ES"/>
          </a:p>
        </p:txBody>
      </p:sp>
    </p:spTree>
    <p:extLst>
      <p:ext uri="{BB962C8B-B14F-4D97-AF65-F5344CB8AC3E}">
        <p14:creationId xmlns:p14="http://schemas.microsoft.com/office/powerpoint/2010/main" val="34922988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979D148-D041-4CE6-BB11-0F90B89E27B7}"/>
              </a:ext>
            </a:extLst>
          </p:cNvPr>
          <p:cNvSpPr>
            <a:spLocks noGrp="1"/>
          </p:cNvSpPr>
          <p:nvPr>
            <p:ph type="title"/>
          </p:nvPr>
        </p:nvSpPr>
        <p:spPr/>
        <p:txBody>
          <a:bodyPr/>
          <a:lstStyle/>
          <a:p>
            <a:pPr algn="ctr"/>
            <a:r>
              <a:rPr lang="es-ES" b="1" dirty="0"/>
              <a:t>ÁRBOL DE DECISIÓN FINAL</a:t>
            </a:r>
          </a:p>
        </p:txBody>
      </p:sp>
      <p:pic>
        <p:nvPicPr>
          <p:cNvPr id="5" name="Imagen 4">
            <a:extLst>
              <a:ext uri="{FF2B5EF4-FFF2-40B4-BE49-F238E27FC236}">
                <a16:creationId xmlns:a16="http://schemas.microsoft.com/office/drawing/2014/main" id="{8ACC224F-50CF-4225-9BFE-1B7A563F9CC8}"/>
              </a:ext>
            </a:extLst>
          </p:cNvPr>
          <p:cNvPicPr>
            <a:picLocks noChangeAspect="1"/>
          </p:cNvPicPr>
          <p:nvPr/>
        </p:nvPicPr>
        <p:blipFill>
          <a:blip r:embed="rId3"/>
          <a:stretch>
            <a:fillRect/>
          </a:stretch>
        </p:blipFill>
        <p:spPr>
          <a:xfrm>
            <a:off x="1271531" y="1486527"/>
            <a:ext cx="5534138" cy="4686568"/>
          </a:xfrm>
          <a:prstGeom prst="rect">
            <a:avLst/>
          </a:prstGeom>
        </p:spPr>
      </p:pic>
      <p:pic>
        <p:nvPicPr>
          <p:cNvPr id="6" name="Imagen 5">
            <a:extLst>
              <a:ext uri="{FF2B5EF4-FFF2-40B4-BE49-F238E27FC236}">
                <a16:creationId xmlns:a16="http://schemas.microsoft.com/office/drawing/2014/main" id="{D4116AB9-B43D-4DDB-96FB-ABF977B7933A}"/>
              </a:ext>
            </a:extLst>
          </p:cNvPr>
          <p:cNvPicPr>
            <a:picLocks noChangeAspect="1"/>
          </p:cNvPicPr>
          <p:nvPr/>
        </p:nvPicPr>
        <p:blipFill>
          <a:blip r:embed="rId4"/>
          <a:stretch>
            <a:fillRect/>
          </a:stretch>
        </p:blipFill>
        <p:spPr>
          <a:xfrm>
            <a:off x="7266214" y="1490395"/>
            <a:ext cx="3494315" cy="4786928"/>
          </a:xfrm>
          <a:prstGeom prst="rect">
            <a:avLst/>
          </a:prstGeom>
        </p:spPr>
      </p:pic>
      <p:sp>
        <p:nvSpPr>
          <p:cNvPr id="7" name="Marcador de pie de página 6">
            <a:extLst>
              <a:ext uri="{FF2B5EF4-FFF2-40B4-BE49-F238E27FC236}">
                <a16:creationId xmlns:a16="http://schemas.microsoft.com/office/drawing/2014/main" id="{F6848FAB-48A2-43FC-9128-D3ED998F841F}"/>
              </a:ext>
            </a:extLst>
          </p:cNvPr>
          <p:cNvSpPr>
            <a:spLocks noGrp="1"/>
          </p:cNvSpPr>
          <p:nvPr>
            <p:ph type="ftr" sz="quarter" idx="11"/>
          </p:nvPr>
        </p:nvSpPr>
        <p:spPr/>
        <p:txBody>
          <a:bodyPr/>
          <a:lstStyle/>
          <a:p>
            <a:r>
              <a:rPr lang="es-ES"/>
              <a:t>Fernando Fernández Rodríguez (ULPGC)</a:t>
            </a:r>
          </a:p>
        </p:txBody>
      </p:sp>
      <p:sp>
        <p:nvSpPr>
          <p:cNvPr id="8" name="Marcador de número de diapositiva 7">
            <a:extLst>
              <a:ext uri="{FF2B5EF4-FFF2-40B4-BE49-F238E27FC236}">
                <a16:creationId xmlns:a16="http://schemas.microsoft.com/office/drawing/2014/main" id="{ECE9EC9D-8D90-4429-80D3-4092B3435AC8}"/>
              </a:ext>
            </a:extLst>
          </p:cNvPr>
          <p:cNvSpPr>
            <a:spLocks noGrp="1"/>
          </p:cNvSpPr>
          <p:nvPr>
            <p:ph type="sldNum" sz="quarter" idx="12"/>
          </p:nvPr>
        </p:nvSpPr>
        <p:spPr/>
        <p:txBody>
          <a:bodyPr/>
          <a:lstStyle/>
          <a:p>
            <a:fld id="{0F63649D-7EE3-47B4-B930-FD820D25EEAD}" type="slidenum">
              <a:rPr lang="es-ES" smtClean="0"/>
              <a:t>36</a:t>
            </a:fld>
            <a:endParaRPr lang="es-ES"/>
          </a:p>
        </p:txBody>
      </p:sp>
    </p:spTree>
    <p:extLst>
      <p:ext uri="{BB962C8B-B14F-4D97-AF65-F5344CB8AC3E}">
        <p14:creationId xmlns:p14="http://schemas.microsoft.com/office/powerpoint/2010/main" val="2714460151"/>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3ED9100-E2ED-434B-AD6A-640FE82B6B69}"/>
              </a:ext>
            </a:extLst>
          </p:cNvPr>
          <p:cNvSpPr>
            <a:spLocks noGrp="1"/>
          </p:cNvSpPr>
          <p:nvPr>
            <p:ph type="title"/>
          </p:nvPr>
        </p:nvSpPr>
        <p:spPr/>
        <p:txBody>
          <a:bodyPr/>
          <a:lstStyle/>
          <a:p>
            <a:pPr algn="ctr"/>
            <a:r>
              <a:rPr lang="es-ES" b="1" dirty="0"/>
              <a:t>ÁRBOL DE </a:t>
            </a:r>
            <a:r>
              <a:rPr lang="es-ES" b="1" dirty="0">
                <a:solidFill>
                  <a:srgbClr val="FF0000"/>
                </a:solidFill>
              </a:rPr>
              <a:t>CLASIFICACIÓN</a:t>
            </a:r>
            <a:r>
              <a:rPr lang="es-ES" b="1" dirty="0"/>
              <a:t> EN MATLAB</a:t>
            </a:r>
            <a:br>
              <a:rPr lang="es-ES" b="1" dirty="0"/>
            </a:br>
            <a:r>
              <a:rPr lang="es-ES" b="1" dirty="0" err="1"/>
              <a:t>fit</a:t>
            </a:r>
            <a:r>
              <a:rPr lang="es-ES" b="1" dirty="0" err="1">
                <a:solidFill>
                  <a:srgbClr val="FF0000"/>
                </a:solidFill>
              </a:rPr>
              <a:t>c</a:t>
            </a:r>
            <a:r>
              <a:rPr lang="es-ES" b="1" dirty="0" err="1"/>
              <a:t>tree</a:t>
            </a:r>
            <a:r>
              <a:rPr lang="es-ES" b="1" dirty="0"/>
              <a:t>(X,Y)</a:t>
            </a:r>
          </a:p>
        </p:txBody>
      </p:sp>
      <p:sp>
        <p:nvSpPr>
          <p:cNvPr id="3" name="Marcador de contenido 2">
            <a:extLst>
              <a:ext uri="{FF2B5EF4-FFF2-40B4-BE49-F238E27FC236}">
                <a16:creationId xmlns:a16="http://schemas.microsoft.com/office/drawing/2014/main" id="{BC923B86-F56D-4EA9-B3F3-4D4261707C6F}"/>
              </a:ext>
            </a:extLst>
          </p:cNvPr>
          <p:cNvSpPr>
            <a:spLocks noGrp="1"/>
          </p:cNvSpPr>
          <p:nvPr>
            <p:ph idx="1"/>
          </p:nvPr>
        </p:nvSpPr>
        <p:spPr/>
        <p:txBody>
          <a:bodyPr>
            <a:normAutofit/>
          </a:bodyPr>
          <a:lstStyle/>
          <a:p>
            <a:pPr marL="0" indent="0">
              <a:buNone/>
            </a:pPr>
            <a:r>
              <a:rPr lang="es-ES" dirty="0"/>
              <a:t>load </a:t>
            </a:r>
            <a:r>
              <a:rPr lang="es-ES" dirty="0" err="1"/>
              <a:t>fisheriris</a:t>
            </a:r>
            <a:r>
              <a:rPr lang="es-ES" dirty="0"/>
              <a:t> </a:t>
            </a:r>
          </a:p>
          <a:p>
            <a:pPr marL="0" indent="0">
              <a:buNone/>
            </a:pPr>
            <a:r>
              <a:rPr lang="es-ES" b="1" dirty="0"/>
              <a:t>% Dibujar el árbol</a:t>
            </a:r>
          </a:p>
          <a:p>
            <a:pPr marL="0" indent="0">
              <a:buNone/>
            </a:pPr>
            <a:r>
              <a:rPr lang="es-ES" dirty="0" err="1"/>
              <a:t>treeDefault</a:t>
            </a:r>
            <a:r>
              <a:rPr lang="es-ES" dirty="0"/>
              <a:t> = </a:t>
            </a:r>
            <a:r>
              <a:rPr lang="es-ES" b="1" dirty="0" err="1">
                <a:solidFill>
                  <a:srgbClr val="FF0000"/>
                </a:solidFill>
              </a:rPr>
              <a:t>fitctree</a:t>
            </a:r>
            <a:r>
              <a:rPr lang="es-ES" dirty="0"/>
              <a:t>(meas,</a:t>
            </a:r>
            <a:r>
              <a:rPr lang="es-ES" dirty="0" err="1"/>
              <a:t>species</a:t>
            </a:r>
            <a:r>
              <a:rPr lang="es-ES" dirty="0"/>
              <a:t>,</a:t>
            </a:r>
            <a:r>
              <a:rPr lang="es-ES" b="1" dirty="0"/>
              <a:t>'</a:t>
            </a:r>
            <a:r>
              <a:rPr lang="es-ES" b="1" dirty="0" err="1"/>
              <a:t>CrossVal</a:t>
            </a:r>
            <a:r>
              <a:rPr lang="es-ES" b="1" dirty="0"/>
              <a:t>','</a:t>
            </a:r>
            <a:r>
              <a:rPr lang="es-ES" b="1" dirty="0" err="1"/>
              <a:t>on</a:t>
            </a:r>
            <a:r>
              <a:rPr lang="es-ES" b="1" dirty="0"/>
              <a:t>');</a:t>
            </a:r>
          </a:p>
          <a:p>
            <a:pPr marL="0" indent="0">
              <a:buNone/>
            </a:pPr>
            <a:r>
              <a:rPr lang="en-US" b="1" dirty="0">
                <a:solidFill>
                  <a:srgbClr val="FF0000"/>
                </a:solidFill>
              </a:rPr>
              <a:t>view</a:t>
            </a:r>
            <a:r>
              <a:rPr lang="en-US" dirty="0"/>
              <a:t>(</a:t>
            </a:r>
            <a:r>
              <a:rPr lang="en-US" b="1" dirty="0" err="1">
                <a:solidFill>
                  <a:srgbClr val="FF0000"/>
                </a:solidFill>
              </a:rPr>
              <a:t>treeDefault.Trained</a:t>
            </a:r>
            <a:r>
              <a:rPr lang="en-US" b="1" dirty="0">
                <a:solidFill>
                  <a:srgbClr val="FF0000"/>
                </a:solidFill>
              </a:rPr>
              <a:t>{1}</a:t>
            </a:r>
            <a:r>
              <a:rPr lang="en-US" dirty="0"/>
              <a:t>,'</a:t>
            </a:r>
            <a:r>
              <a:rPr lang="en-US" dirty="0" err="1"/>
              <a:t>Mode','graph</a:t>
            </a:r>
            <a:r>
              <a:rPr lang="en-US" dirty="0"/>
              <a:t>')</a:t>
            </a:r>
            <a:endParaRPr lang="es-ES" dirty="0"/>
          </a:p>
          <a:p>
            <a:pPr marL="0" indent="0">
              <a:buNone/>
            </a:pPr>
            <a:endParaRPr lang="es-ES" dirty="0"/>
          </a:p>
          <a:p>
            <a:pPr marL="0" indent="0">
              <a:buNone/>
            </a:pPr>
            <a:r>
              <a:rPr lang="es-ES" b="1" dirty="0"/>
              <a:t>%Predicción de una nueva flor</a:t>
            </a:r>
          </a:p>
          <a:p>
            <a:pPr marL="0" indent="0">
              <a:buNone/>
            </a:pPr>
            <a:r>
              <a:rPr lang="es-ES" dirty="0" err="1"/>
              <a:t>treeDefault</a:t>
            </a:r>
            <a:r>
              <a:rPr lang="en-US" dirty="0"/>
              <a:t> = </a:t>
            </a:r>
            <a:r>
              <a:rPr lang="en-US" dirty="0" err="1"/>
              <a:t>fitctree</a:t>
            </a:r>
            <a:r>
              <a:rPr lang="en-US" dirty="0"/>
              <a:t>(</a:t>
            </a:r>
            <a:r>
              <a:rPr lang="en-US" dirty="0" err="1"/>
              <a:t>meas,species</a:t>
            </a:r>
            <a:r>
              <a:rPr lang="en-US" dirty="0"/>
              <a:t>);</a:t>
            </a:r>
          </a:p>
          <a:p>
            <a:pPr marL="0" indent="0">
              <a:buNone/>
            </a:pPr>
            <a:r>
              <a:rPr lang="en-US" b="1" dirty="0">
                <a:solidFill>
                  <a:srgbClr val="FF0000"/>
                </a:solidFill>
              </a:rPr>
              <a:t>predict</a:t>
            </a:r>
            <a:r>
              <a:rPr lang="en-US" dirty="0"/>
              <a:t>(</a:t>
            </a:r>
            <a:r>
              <a:rPr lang="es-ES" dirty="0" err="1"/>
              <a:t>treeDefault</a:t>
            </a:r>
            <a:r>
              <a:rPr lang="es-ES" dirty="0"/>
              <a:t> </a:t>
            </a:r>
            <a:r>
              <a:rPr lang="en-US" dirty="0"/>
              <a:t>,[5,3.8,1.9,0.4])  % = '</a:t>
            </a:r>
            <a:r>
              <a:rPr lang="en-US" dirty="0" err="1"/>
              <a:t>setosa</a:t>
            </a:r>
            <a:r>
              <a:rPr lang="en-US" dirty="0"/>
              <a:t>'</a:t>
            </a:r>
            <a:endParaRPr lang="es-ES" dirty="0"/>
          </a:p>
        </p:txBody>
      </p:sp>
      <p:sp>
        <p:nvSpPr>
          <p:cNvPr id="4" name="Marcador de pie de página 3">
            <a:extLst>
              <a:ext uri="{FF2B5EF4-FFF2-40B4-BE49-F238E27FC236}">
                <a16:creationId xmlns:a16="http://schemas.microsoft.com/office/drawing/2014/main" id="{FA5A6B22-0913-4D77-BDD1-EB177F23FB63}"/>
              </a:ext>
            </a:extLst>
          </p:cNvPr>
          <p:cNvSpPr>
            <a:spLocks noGrp="1"/>
          </p:cNvSpPr>
          <p:nvPr>
            <p:ph type="ftr" sz="quarter" idx="11"/>
          </p:nvPr>
        </p:nvSpPr>
        <p:spPr/>
        <p:txBody>
          <a:bodyPr/>
          <a:lstStyle/>
          <a:p>
            <a:r>
              <a:rPr lang="es-ES"/>
              <a:t>Fernando Fernández Rodríguez (ULPGC)</a:t>
            </a:r>
          </a:p>
        </p:txBody>
      </p:sp>
      <p:sp>
        <p:nvSpPr>
          <p:cNvPr id="5" name="Marcador de número de diapositiva 4">
            <a:extLst>
              <a:ext uri="{FF2B5EF4-FFF2-40B4-BE49-F238E27FC236}">
                <a16:creationId xmlns:a16="http://schemas.microsoft.com/office/drawing/2014/main" id="{4E83F764-BBD2-4A92-9C5C-38D94116F73E}"/>
              </a:ext>
            </a:extLst>
          </p:cNvPr>
          <p:cNvSpPr>
            <a:spLocks noGrp="1"/>
          </p:cNvSpPr>
          <p:nvPr>
            <p:ph type="sldNum" sz="quarter" idx="12"/>
          </p:nvPr>
        </p:nvSpPr>
        <p:spPr/>
        <p:txBody>
          <a:bodyPr/>
          <a:lstStyle/>
          <a:p>
            <a:fld id="{0F63649D-7EE3-47B4-B930-FD820D25EEAD}" type="slidenum">
              <a:rPr lang="es-ES" smtClean="0"/>
              <a:t>37</a:t>
            </a:fld>
            <a:endParaRPr lang="es-ES"/>
          </a:p>
        </p:txBody>
      </p:sp>
    </p:spTree>
    <p:extLst>
      <p:ext uri="{BB962C8B-B14F-4D97-AF65-F5344CB8AC3E}">
        <p14:creationId xmlns:p14="http://schemas.microsoft.com/office/powerpoint/2010/main" val="435459206"/>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a:extLst>
              <a:ext uri="{FF2B5EF4-FFF2-40B4-BE49-F238E27FC236}">
                <a16:creationId xmlns:a16="http://schemas.microsoft.com/office/drawing/2014/main" id="{DA0724F3-36BF-4ABE-AE9D-5B5D51FD1593}"/>
              </a:ext>
            </a:extLst>
          </p:cNvPr>
          <p:cNvPicPr>
            <a:picLocks noChangeAspect="1"/>
          </p:cNvPicPr>
          <p:nvPr/>
        </p:nvPicPr>
        <p:blipFill>
          <a:blip r:embed="rId3"/>
          <a:stretch>
            <a:fillRect/>
          </a:stretch>
        </p:blipFill>
        <p:spPr>
          <a:xfrm>
            <a:off x="1714500" y="0"/>
            <a:ext cx="8801100" cy="6510755"/>
          </a:xfrm>
          <a:prstGeom prst="rect">
            <a:avLst/>
          </a:prstGeom>
        </p:spPr>
      </p:pic>
    </p:spTree>
    <p:extLst>
      <p:ext uri="{BB962C8B-B14F-4D97-AF65-F5344CB8AC3E}">
        <p14:creationId xmlns:p14="http://schemas.microsoft.com/office/powerpoint/2010/main" val="890355454"/>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B6B297E-AE33-43C8-943B-47DC1FF44BA2}"/>
              </a:ext>
            </a:extLst>
          </p:cNvPr>
          <p:cNvSpPr>
            <a:spLocks noGrp="1"/>
          </p:cNvSpPr>
          <p:nvPr>
            <p:ph type="title"/>
          </p:nvPr>
        </p:nvSpPr>
        <p:spPr/>
        <p:txBody>
          <a:bodyPr>
            <a:normAutofit fontScale="90000"/>
          </a:bodyPr>
          <a:lstStyle/>
          <a:p>
            <a:pPr algn="ctr"/>
            <a:r>
              <a:rPr lang="es-ES" sz="3600" b="1" dirty="0"/>
              <a:t>VALORES POR DEFECTO</a:t>
            </a:r>
            <a:br>
              <a:rPr lang="es-ES" sz="3600" b="1" dirty="0"/>
            </a:br>
            <a:r>
              <a:rPr lang="es-ES" sz="3600" b="1" dirty="0"/>
              <a:t>TIENDEN A CREAR ÁRBOLES MUY PROFUNDOS </a:t>
            </a:r>
            <a:br>
              <a:rPr lang="es-ES" sz="3600" b="1" dirty="0"/>
            </a:br>
            <a:endParaRPr lang="es-ES" sz="3600" b="1" dirty="0"/>
          </a:p>
        </p:txBody>
      </p:sp>
      <p:sp>
        <p:nvSpPr>
          <p:cNvPr id="3" name="Marcador de contenido 2">
            <a:extLst>
              <a:ext uri="{FF2B5EF4-FFF2-40B4-BE49-F238E27FC236}">
                <a16:creationId xmlns:a16="http://schemas.microsoft.com/office/drawing/2014/main" id="{5E31AB35-B027-4B23-B5F7-91B27C0EF6A9}"/>
              </a:ext>
            </a:extLst>
          </p:cNvPr>
          <p:cNvSpPr>
            <a:spLocks noGrp="1"/>
          </p:cNvSpPr>
          <p:nvPr>
            <p:ph idx="1"/>
          </p:nvPr>
        </p:nvSpPr>
        <p:spPr>
          <a:xfrm>
            <a:off x="838200" y="1825624"/>
            <a:ext cx="10515600" cy="4530725"/>
          </a:xfrm>
        </p:spPr>
        <p:txBody>
          <a:bodyPr>
            <a:normAutofit lnSpcReduction="10000"/>
          </a:bodyPr>
          <a:lstStyle/>
          <a:p>
            <a:pPr marL="0" indent="0">
              <a:buNone/>
            </a:pPr>
            <a:r>
              <a:rPr lang="en-US" dirty="0"/>
              <a:t>% </a:t>
            </a:r>
            <a:r>
              <a:rPr lang="es-ES" dirty="0"/>
              <a:t>n número ejemplos de la muestra</a:t>
            </a:r>
          </a:p>
          <a:p>
            <a:pPr marL="0" indent="0">
              <a:buNone/>
            </a:pPr>
            <a:r>
              <a:rPr lang="en-US" dirty="0"/>
              <a:t>% </a:t>
            </a:r>
            <a:r>
              <a:rPr lang="en-US" b="1" dirty="0"/>
              <a:t>n - 1 </a:t>
            </a:r>
            <a:r>
              <a:rPr lang="en-US" dirty="0"/>
              <a:t>para </a:t>
            </a:r>
            <a:r>
              <a:rPr lang="en-US" b="1" dirty="0" err="1">
                <a:solidFill>
                  <a:srgbClr val="FF0000"/>
                </a:solidFill>
              </a:rPr>
              <a:t>MaxNumSplits</a:t>
            </a:r>
            <a:r>
              <a:rPr lang="en-US" dirty="0"/>
              <a:t>: Max nº </a:t>
            </a:r>
            <a:r>
              <a:rPr lang="en-US" dirty="0" err="1"/>
              <a:t>divisiones</a:t>
            </a:r>
            <a:r>
              <a:rPr lang="en-US" dirty="0"/>
              <a:t> </a:t>
            </a:r>
          </a:p>
          <a:p>
            <a:pPr marL="0" indent="0">
              <a:buNone/>
            </a:pPr>
            <a:r>
              <a:rPr lang="en-US" dirty="0"/>
              <a:t>% </a:t>
            </a:r>
            <a:r>
              <a:rPr lang="en-US" b="1" dirty="0"/>
              <a:t>1</a:t>
            </a:r>
            <a:r>
              <a:rPr lang="en-US" dirty="0"/>
              <a:t> for </a:t>
            </a:r>
            <a:r>
              <a:rPr lang="en-US" b="1" dirty="0" err="1">
                <a:solidFill>
                  <a:srgbClr val="FF0000"/>
                </a:solidFill>
              </a:rPr>
              <a:t>MinLeafSize</a:t>
            </a:r>
            <a:r>
              <a:rPr lang="en-US" dirty="0"/>
              <a:t>: Min nº </a:t>
            </a:r>
            <a:r>
              <a:rPr lang="en-US" dirty="0" err="1"/>
              <a:t>observaciones</a:t>
            </a:r>
            <a:r>
              <a:rPr lang="en-US" dirty="0"/>
              <a:t> por hoja</a:t>
            </a:r>
          </a:p>
          <a:p>
            <a:pPr marL="0" indent="0">
              <a:buNone/>
            </a:pPr>
            <a:r>
              <a:rPr lang="en-US" dirty="0"/>
              <a:t>% </a:t>
            </a:r>
            <a:r>
              <a:rPr lang="en-US" b="1" dirty="0"/>
              <a:t>10</a:t>
            </a:r>
            <a:r>
              <a:rPr lang="en-US" dirty="0"/>
              <a:t> for </a:t>
            </a:r>
            <a:r>
              <a:rPr lang="en-US" b="1" dirty="0" err="1">
                <a:solidFill>
                  <a:srgbClr val="FF0000"/>
                </a:solidFill>
              </a:rPr>
              <a:t>MinParentSize</a:t>
            </a:r>
            <a:r>
              <a:rPr lang="en-US" dirty="0"/>
              <a:t>: Min nº </a:t>
            </a:r>
            <a:r>
              <a:rPr lang="en-US" dirty="0" err="1"/>
              <a:t>observaciones</a:t>
            </a:r>
            <a:r>
              <a:rPr lang="en-US" dirty="0"/>
              <a:t> </a:t>
            </a:r>
            <a:r>
              <a:rPr lang="en-US" dirty="0" err="1"/>
              <a:t>en</a:t>
            </a:r>
            <a:r>
              <a:rPr lang="en-US" dirty="0"/>
              <a:t> </a:t>
            </a:r>
            <a:r>
              <a:rPr lang="en-US" dirty="0" err="1"/>
              <a:t>nodo</a:t>
            </a:r>
            <a:r>
              <a:rPr lang="en-US" dirty="0"/>
              <a:t> </a:t>
            </a:r>
            <a:r>
              <a:rPr lang="en-US" dirty="0" err="1"/>
              <a:t>ramificado</a:t>
            </a:r>
            <a:endParaRPr lang="en-US" dirty="0"/>
          </a:p>
          <a:p>
            <a:pPr marL="0" indent="0">
              <a:buNone/>
            </a:pPr>
            <a:endParaRPr lang="en-US" dirty="0"/>
          </a:p>
          <a:p>
            <a:pPr marL="0" indent="0">
              <a:buNone/>
            </a:pPr>
            <a:r>
              <a:rPr lang="en-US" dirty="0"/>
              <a:t>load ionosphere </a:t>
            </a:r>
          </a:p>
          <a:p>
            <a:pPr marL="0" indent="0">
              <a:buNone/>
            </a:pPr>
            <a:r>
              <a:rPr lang="en-US" dirty="0"/>
              <a:t>%</a:t>
            </a:r>
            <a:r>
              <a:rPr lang="en-US" dirty="0" err="1"/>
              <a:t>Árbol</a:t>
            </a:r>
            <a:r>
              <a:rPr lang="en-US" dirty="0"/>
              <a:t> </a:t>
            </a:r>
            <a:r>
              <a:rPr lang="en-US" dirty="0" err="1"/>
              <a:t>por</a:t>
            </a:r>
            <a:r>
              <a:rPr lang="en-US" dirty="0"/>
              <a:t> </a:t>
            </a:r>
            <a:r>
              <a:rPr lang="en-US" dirty="0" err="1"/>
              <a:t>defecto</a:t>
            </a:r>
            <a:endParaRPr lang="en-US" dirty="0"/>
          </a:p>
          <a:p>
            <a:pPr marL="0" indent="0">
              <a:buNone/>
            </a:pPr>
            <a:r>
              <a:rPr lang="en-US" dirty="0" err="1"/>
              <a:t>MdlDefault</a:t>
            </a:r>
            <a:r>
              <a:rPr lang="en-US" dirty="0"/>
              <a:t> = </a:t>
            </a:r>
            <a:r>
              <a:rPr lang="en-US" b="1" dirty="0" err="1">
                <a:solidFill>
                  <a:srgbClr val="FF0000"/>
                </a:solidFill>
              </a:rPr>
              <a:t>fitctree</a:t>
            </a:r>
            <a:r>
              <a:rPr lang="en-US" dirty="0"/>
              <a:t>(X,Y,'</a:t>
            </a:r>
            <a:r>
              <a:rPr lang="en-US" b="1" dirty="0" err="1">
                <a:solidFill>
                  <a:srgbClr val="FF0000"/>
                </a:solidFill>
              </a:rPr>
              <a:t>CrossVal</a:t>
            </a:r>
            <a:r>
              <a:rPr lang="en-US" dirty="0"/>
              <a:t>','on');</a:t>
            </a:r>
          </a:p>
          <a:p>
            <a:pPr marL="0" indent="0">
              <a:buNone/>
            </a:pPr>
            <a:r>
              <a:rPr lang="en-US" dirty="0"/>
              <a:t>view(</a:t>
            </a:r>
            <a:r>
              <a:rPr lang="en-US" dirty="0" err="1"/>
              <a:t>MdlDefault.Trained</a:t>
            </a:r>
            <a:r>
              <a:rPr lang="en-US" dirty="0"/>
              <a:t>{1},'</a:t>
            </a:r>
            <a:r>
              <a:rPr lang="en-US" dirty="0" err="1"/>
              <a:t>Mode','graph</a:t>
            </a:r>
            <a:r>
              <a:rPr lang="en-US" dirty="0"/>
              <a:t>') % </a:t>
            </a:r>
            <a:r>
              <a:rPr lang="en-US" dirty="0" err="1">
                <a:solidFill>
                  <a:srgbClr val="FF0000"/>
                </a:solidFill>
              </a:rPr>
              <a:t>dibuja</a:t>
            </a:r>
            <a:r>
              <a:rPr lang="en-US" dirty="0">
                <a:solidFill>
                  <a:srgbClr val="FF0000"/>
                </a:solidFill>
              </a:rPr>
              <a:t> el </a:t>
            </a:r>
            <a:r>
              <a:rPr lang="en-US" dirty="0" err="1">
                <a:solidFill>
                  <a:srgbClr val="FF0000"/>
                </a:solidFill>
              </a:rPr>
              <a:t>árbol</a:t>
            </a:r>
            <a:endParaRPr lang="en-US" dirty="0">
              <a:solidFill>
                <a:srgbClr val="FF0000"/>
              </a:solidFill>
            </a:endParaRPr>
          </a:p>
          <a:p>
            <a:endParaRPr lang="en-US" dirty="0"/>
          </a:p>
          <a:p>
            <a:endParaRPr lang="en-US" dirty="0"/>
          </a:p>
        </p:txBody>
      </p:sp>
      <p:sp>
        <p:nvSpPr>
          <p:cNvPr id="4" name="Marcador de pie de página 3">
            <a:extLst>
              <a:ext uri="{FF2B5EF4-FFF2-40B4-BE49-F238E27FC236}">
                <a16:creationId xmlns:a16="http://schemas.microsoft.com/office/drawing/2014/main" id="{15250C07-9925-4FC7-AE35-9E5343F62E66}"/>
              </a:ext>
            </a:extLst>
          </p:cNvPr>
          <p:cNvSpPr>
            <a:spLocks noGrp="1"/>
          </p:cNvSpPr>
          <p:nvPr>
            <p:ph type="ftr" sz="quarter" idx="11"/>
          </p:nvPr>
        </p:nvSpPr>
        <p:spPr/>
        <p:txBody>
          <a:bodyPr/>
          <a:lstStyle/>
          <a:p>
            <a:r>
              <a:rPr lang="es-ES"/>
              <a:t>Fernando Fernández Rodríguez (ULPGC)</a:t>
            </a:r>
          </a:p>
        </p:txBody>
      </p:sp>
      <p:sp>
        <p:nvSpPr>
          <p:cNvPr id="5" name="Marcador de número de diapositiva 4">
            <a:extLst>
              <a:ext uri="{FF2B5EF4-FFF2-40B4-BE49-F238E27FC236}">
                <a16:creationId xmlns:a16="http://schemas.microsoft.com/office/drawing/2014/main" id="{ED2B451D-4674-41B1-8A1F-EB6603E66DE3}"/>
              </a:ext>
            </a:extLst>
          </p:cNvPr>
          <p:cNvSpPr>
            <a:spLocks noGrp="1"/>
          </p:cNvSpPr>
          <p:nvPr>
            <p:ph type="sldNum" sz="quarter" idx="12"/>
          </p:nvPr>
        </p:nvSpPr>
        <p:spPr/>
        <p:txBody>
          <a:bodyPr/>
          <a:lstStyle/>
          <a:p>
            <a:fld id="{0F63649D-7EE3-47B4-B930-FD820D25EEAD}" type="slidenum">
              <a:rPr lang="es-ES" smtClean="0"/>
              <a:t>39</a:t>
            </a:fld>
            <a:endParaRPr lang="es-ES"/>
          </a:p>
        </p:txBody>
      </p:sp>
    </p:spTree>
    <p:extLst>
      <p:ext uri="{BB962C8B-B14F-4D97-AF65-F5344CB8AC3E}">
        <p14:creationId xmlns:p14="http://schemas.microsoft.com/office/powerpoint/2010/main" val="119343720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72525C8E-BD16-4A71-8083-1F253D03695B}"/>
              </a:ext>
            </a:extLst>
          </p:cNvPr>
          <p:cNvSpPr>
            <a:spLocks noGrp="1"/>
          </p:cNvSpPr>
          <p:nvPr>
            <p:ph type="title"/>
          </p:nvPr>
        </p:nvSpPr>
        <p:spPr/>
        <p:txBody>
          <a:bodyPr>
            <a:normAutofit fontScale="90000"/>
          </a:bodyPr>
          <a:lstStyle/>
          <a:p>
            <a:pPr>
              <a:lnSpc>
                <a:spcPct val="100000"/>
              </a:lnSpc>
            </a:pPr>
            <a:r>
              <a:rPr lang="es-ES" b="1" dirty="0"/>
              <a:t>PREDICCIÓN DEL FRACASO EMPRESARIAL</a:t>
            </a:r>
            <a:br>
              <a:rPr lang="es-ES" b="1" dirty="0"/>
            </a:br>
            <a:r>
              <a:rPr lang="en-US" sz="2700" b="1" dirty="0"/>
              <a:t>Predicting Financial Distress: A Comparison of Survival Analysis and Decision Tree Techniques. </a:t>
            </a:r>
            <a:r>
              <a:rPr lang="en-US" sz="2700" b="1" dirty="0" err="1"/>
              <a:t>Gepp</a:t>
            </a:r>
            <a:r>
              <a:rPr lang="en-US" sz="2700" b="1" dirty="0"/>
              <a:t> and Kumar. </a:t>
            </a:r>
            <a:r>
              <a:rPr lang="it-IT" b="1" dirty="0"/>
              <a:t> </a:t>
            </a:r>
            <a:r>
              <a:rPr lang="it-IT" sz="2700" b="1" dirty="0"/>
              <a:t>Procedia Computer Science   54  ( 2015 ) </a:t>
            </a:r>
            <a:endParaRPr lang="es-ES" sz="2700" b="1" dirty="0"/>
          </a:p>
        </p:txBody>
      </p:sp>
      <p:sp>
        <p:nvSpPr>
          <p:cNvPr id="3" name="Marcador de contenido 2">
            <a:extLst>
              <a:ext uri="{FF2B5EF4-FFF2-40B4-BE49-F238E27FC236}">
                <a16:creationId xmlns:a16="http://schemas.microsoft.com/office/drawing/2014/main" id="{B1D3C83D-0B76-4268-859A-A456ECB695F2}"/>
              </a:ext>
            </a:extLst>
          </p:cNvPr>
          <p:cNvSpPr>
            <a:spLocks noGrp="1"/>
          </p:cNvSpPr>
          <p:nvPr>
            <p:ph sz="half" idx="1"/>
          </p:nvPr>
        </p:nvSpPr>
        <p:spPr>
          <a:xfrm>
            <a:off x="627529" y="1825625"/>
            <a:ext cx="5392271" cy="4351338"/>
          </a:xfrm>
        </p:spPr>
        <p:txBody>
          <a:bodyPr>
            <a:normAutofit/>
          </a:bodyPr>
          <a:lstStyle/>
          <a:p>
            <a:r>
              <a:rPr lang="es-ES" b="1" dirty="0"/>
              <a:t>Árbol con variables del  Z-score de </a:t>
            </a:r>
            <a:r>
              <a:rPr lang="en-US" b="1" dirty="0"/>
              <a:t>Altman</a:t>
            </a:r>
            <a:r>
              <a:rPr lang="es-ES" b="1" dirty="0"/>
              <a:t>:</a:t>
            </a:r>
          </a:p>
          <a:p>
            <a:r>
              <a:rPr lang="en-US" dirty="0"/>
              <a:t>Capital </a:t>
            </a:r>
            <a:r>
              <a:rPr lang="en-US" dirty="0" err="1"/>
              <a:t>circulante</a:t>
            </a:r>
            <a:r>
              <a:rPr lang="en-US" dirty="0"/>
              <a:t>/</a:t>
            </a:r>
            <a:r>
              <a:rPr lang="en-US" dirty="0" err="1"/>
              <a:t>Activo</a:t>
            </a:r>
            <a:r>
              <a:rPr lang="en-US" dirty="0"/>
              <a:t> total </a:t>
            </a:r>
          </a:p>
          <a:p>
            <a:r>
              <a:rPr lang="en-US" dirty="0" err="1"/>
              <a:t>Ganancias</a:t>
            </a:r>
            <a:r>
              <a:rPr lang="en-US" dirty="0"/>
              <a:t> </a:t>
            </a:r>
            <a:r>
              <a:rPr lang="en-US" dirty="0" err="1"/>
              <a:t>retenidas</a:t>
            </a:r>
            <a:r>
              <a:rPr lang="en-US" dirty="0"/>
              <a:t>/</a:t>
            </a:r>
            <a:r>
              <a:rPr lang="en-US" dirty="0" err="1"/>
              <a:t>Activo</a:t>
            </a:r>
            <a:r>
              <a:rPr lang="en-US" dirty="0"/>
              <a:t> total</a:t>
            </a:r>
          </a:p>
          <a:p>
            <a:r>
              <a:rPr lang="en-US" dirty="0" err="1"/>
              <a:t>Ganancias</a:t>
            </a:r>
            <a:r>
              <a:rPr lang="en-US" dirty="0"/>
              <a:t> antes de </a:t>
            </a:r>
            <a:r>
              <a:rPr lang="en-US" dirty="0" err="1"/>
              <a:t>intereses</a:t>
            </a:r>
            <a:r>
              <a:rPr lang="en-US" dirty="0"/>
              <a:t> </a:t>
            </a:r>
            <a:r>
              <a:rPr lang="en-US" dirty="0" err="1"/>
              <a:t>impuestos</a:t>
            </a:r>
            <a:r>
              <a:rPr lang="en-US" dirty="0"/>
              <a:t>/</a:t>
            </a:r>
            <a:r>
              <a:rPr lang="en-US" dirty="0" err="1"/>
              <a:t>Activo</a:t>
            </a:r>
            <a:r>
              <a:rPr lang="en-US" dirty="0"/>
              <a:t> total</a:t>
            </a:r>
          </a:p>
          <a:p>
            <a:r>
              <a:rPr lang="en-US" dirty="0"/>
              <a:t>Valor de Mercado </a:t>
            </a:r>
            <a:r>
              <a:rPr lang="en-US" dirty="0" err="1"/>
              <a:t>acciones</a:t>
            </a:r>
            <a:r>
              <a:rPr lang="en-US" dirty="0"/>
              <a:t>/Valor </a:t>
            </a:r>
            <a:r>
              <a:rPr lang="en-US" dirty="0" err="1"/>
              <a:t>en</a:t>
            </a:r>
            <a:r>
              <a:rPr lang="en-US" dirty="0"/>
              <a:t> </a:t>
            </a:r>
            <a:r>
              <a:rPr lang="en-US" dirty="0" err="1"/>
              <a:t>libros</a:t>
            </a:r>
            <a:r>
              <a:rPr lang="en-US" dirty="0"/>
              <a:t> de la </a:t>
            </a:r>
            <a:r>
              <a:rPr lang="en-US" dirty="0" err="1"/>
              <a:t>deuda</a:t>
            </a:r>
            <a:r>
              <a:rPr lang="en-US" dirty="0"/>
              <a:t> total</a:t>
            </a:r>
          </a:p>
          <a:p>
            <a:r>
              <a:rPr lang="en-US" dirty="0"/>
              <a:t>Ventas/</a:t>
            </a:r>
            <a:r>
              <a:rPr lang="en-US" dirty="0" err="1"/>
              <a:t>Activo</a:t>
            </a:r>
            <a:r>
              <a:rPr lang="en-US" dirty="0"/>
              <a:t> total </a:t>
            </a:r>
          </a:p>
          <a:p>
            <a:endParaRPr lang="en-US" dirty="0"/>
          </a:p>
          <a:p>
            <a:endParaRPr lang="es-ES" b="1" dirty="0"/>
          </a:p>
          <a:p>
            <a:endParaRPr lang="es-ES" dirty="0"/>
          </a:p>
        </p:txBody>
      </p:sp>
      <p:sp>
        <p:nvSpPr>
          <p:cNvPr id="5" name="Marcador de pie de página 4">
            <a:extLst>
              <a:ext uri="{FF2B5EF4-FFF2-40B4-BE49-F238E27FC236}">
                <a16:creationId xmlns:a16="http://schemas.microsoft.com/office/drawing/2014/main" id="{624B4ACA-7F4A-496F-BB23-1457E6EE7FA1}"/>
              </a:ext>
            </a:extLst>
          </p:cNvPr>
          <p:cNvSpPr>
            <a:spLocks noGrp="1"/>
          </p:cNvSpPr>
          <p:nvPr>
            <p:ph type="ftr" sz="quarter" idx="11"/>
          </p:nvPr>
        </p:nvSpPr>
        <p:spPr/>
        <p:txBody>
          <a:bodyPr/>
          <a:lstStyle/>
          <a:p>
            <a:r>
              <a:rPr lang="es-ES"/>
              <a:t>Fernando Fernández Rodríguez (ULPGC)</a:t>
            </a:r>
          </a:p>
        </p:txBody>
      </p:sp>
      <p:sp>
        <p:nvSpPr>
          <p:cNvPr id="6" name="Marcador de número de diapositiva 5">
            <a:extLst>
              <a:ext uri="{FF2B5EF4-FFF2-40B4-BE49-F238E27FC236}">
                <a16:creationId xmlns:a16="http://schemas.microsoft.com/office/drawing/2014/main" id="{E0E7A6F1-5B26-4F69-AF88-AA57FF59DD8B}"/>
              </a:ext>
            </a:extLst>
          </p:cNvPr>
          <p:cNvSpPr>
            <a:spLocks noGrp="1"/>
          </p:cNvSpPr>
          <p:nvPr>
            <p:ph type="sldNum" sz="quarter" idx="12"/>
          </p:nvPr>
        </p:nvSpPr>
        <p:spPr/>
        <p:txBody>
          <a:bodyPr/>
          <a:lstStyle/>
          <a:p>
            <a:fld id="{0F63649D-7EE3-47B4-B930-FD820D25EEAD}" type="slidenum">
              <a:rPr lang="es-ES" smtClean="0"/>
              <a:t>4</a:t>
            </a:fld>
            <a:endParaRPr lang="es-ES"/>
          </a:p>
        </p:txBody>
      </p:sp>
      <p:pic>
        <p:nvPicPr>
          <p:cNvPr id="24578" name="Picture 2" descr="Imagen relacionada">
            <a:extLst>
              <a:ext uri="{FF2B5EF4-FFF2-40B4-BE49-F238E27FC236}">
                <a16:creationId xmlns:a16="http://schemas.microsoft.com/office/drawing/2014/main" id="{9A569478-A2D1-4DD6-8D84-75C6B2F691B9}"/>
              </a:ext>
            </a:extLst>
          </p:cNvPr>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rcRect/>
          <a:stretch>
            <a:fillRect/>
          </a:stretch>
        </p:blipFill>
        <p:spPr bwMode="auto">
          <a:xfrm>
            <a:off x="6019800" y="2005013"/>
            <a:ext cx="6014413" cy="435133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05471159"/>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a:extLst>
              <a:ext uri="{FF2B5EF4-FFF2-40B4-BE49-F238E27FC236}">
                <a16:creationId xmlns:a16="http://schemas.microsoft.com/office/drawing/2014/main" id="{8C11201E-A303-4ED0-B3E7-518368CF4E71}"/>
              </a:ext>
            </a:extLst>
          </p:cNvPr>
          <p:cNvPicPr>
            <a:picLocks noChangeAspect="1"/>
          </p:cNvPicPr>
          <p:nvPr/>
        </p:nvPicPr>
        <p:blipFill>
          <a:blip r:embed="rId2"/>
          <a:stretch>
            <a:fillRect/>
          </a:stretch>
        </p:blipFill>
        <p:spPr>
          <a:xfrm>
            <a:off x="1651806" y="169333"/>
            <a:ext cx="8762194" cy="6434137"/>
          </a:xfrm>
          <a:prstGeom prst="rect">
            <a:avLst/>
          </a:prstGeom>
        </p:spPr>
      </p:pic>
    </p:spTree>
    <p:extLst>
      <p:ext uri="{BB962C8B-B14F-4D97-AF65-F5344CB8AC3E}">
        <p14:creationId xmlns:p14="http://schemas.microsoft.com/office/powerpoint/2010/main" val="3294184364"/>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B6B297E-AE33-43C8-943B-47DC1FF44BA2}"/>
              </a:ext>
            </a:extLst>
          </p:cNvPr>
          <p:cNvSpPr>
            <a:spLocks noGrp="1"/>
          </p:cNvSpPr>
          <p:nvPr>
            <p:ph type="title"/>
          </p:nvPr>
        </p:nvSpPr>
        <p:spPr>
          <a:xfrm>
            <a:off x="838200" y="365126"/>
            <a:ext cx="10515600" cy="516618"/>
          </a:xfrm>
        </p:spPr>
        <p:txBody>
          <a:bodyPr>
            <a:normAutofit fontScale="90000"/>
          </a:bodyPr>
          <a:lstStyle/>
          <a:p>
            <a:pPr algn="ctr"/>
            <a:r>
              <a:rPr lang="es-ES" sz="3600" b="1" dirty="0"/>
              <a:t>ÁRBOL TRAS LA PODA</a:t>
            </a:r>
          </a:p>
        </p:txBody>
      </p:sp>
      <p:sp>
        <p:nvSpPr>
          <p:cNvPr id="3" name="Marcador de contenido 2">
            <a:extLst>
              <a:ext uri="{FF2B5EF4-FFF2-40B4-BE49-F238E27FC236}">
                <a16:creationId xmlns:a16="http://schemas.microsoft.com/office/drawing/2014/main" id="{5E31AB35-B027-4B23-B5F7-91B27C0EF6A9}"/>
              </a:ext>
            </a:extLst>
          </p:cNvPr>
          <p:cNvSpPr>
            <a:spLocks noGrp="1"/>
          </p:cNvSpPr>
          <p:nvPr>
            <p:ph idx="1"/>
          </p:nvPr>
        </p:nvSpPr>
        <p:spPr>
          <a:xfrm>
            <a:off x="838200" y="881744"/>
            <a:ext cx="10515600" cy="5295219"/>
          </a:xfrm>
        </p:spPr>
        <p:txBody>
          <a:bodyPr>
            <a:normAutofit/>
          </a:bodyPr>
          <a:lstStyle/>
          <a:p>
            <a:pPr marL="0" indent="0">
              <a:buNone/>
            </a:pPr>
            <a:r>
              <a:rPr lang="en-US" dirty="0"/>
              <a:t>load ionosphere  </a:t>
            </a:r>
          </a:p>
          <a:p>
            <a:pPr marL="0" indent="0">
              <a:buNone/>
            </a:pPr>
            <a:r>
              <a:rPr lang="en-US" dirty="0"/>
              <a:t>tree7 = </a:t>
            </a:r>
            <a:r>
              <a:rPr lang="en-US" b="1" dirty="0" err="1">
                <a:solidFill>
                  <a:srgbClr val="FF0000"/>
                </a:solidFill>
              </a:rPr>
              <a:t>fitctree</a:t>
            </a:r>
            <a:r>
              <a:rPr lang="en-US" dirty="0"/>
              <a:t>(X,Y,</a:t>
            </a:r>
            <a:r>
              <a:rPr lang="en-US" b="1" dirty="0">
                <a:solidFill>
                  <a:srgbClr val="FF0000"/>
                </a:solidFill>
              </a:rPr>
              <a:t>'MaxNumSplits',7</a:t>
            </a:r>
            <a:r>
              <a:rPr lang="en-US" dirty="0"/>
              <a:t>,'CrossVal','on');</a:t>
            </a:r>
          </a:p>
          <a:p>
            <a:pPr marL="0" indent="0">
              <a:buNone/>
            </a:pPr>
            <a:r>
              <a:rPr lang="en-US" dirty="0"/>
              <a:t>view(tree7.Trained{1},'</a:t>
            </a:r>
            <a:r>
              <a:rPr lang="en-US" dirty="0" err="1"/>
              <a:t>Mode','graph</a:t>
            </a:r>
            <a:r>
              <a:rPr lang="en-US" dirty="0"/>
              <a:t>')</a:t>
            </a:r>
          </a:p>
          <a:p>
            <a:endParaRPr lang="en-US" dirty="0"/>
          </a:p>
          <a:p>
            <a:endParaRPr lang="en-US" dirty="0"/>
          </a:p>
        </p:txBody>
      </p:sp>
      <p:pic>
        <p:nvPicPr>
          <p:cNvPr id="4" name="Imagen 3">
            <a:extLst>
              <a:ext uri="{FF2B5EF4-FFF2-40B4-BE49-F238E27FC236}">
                <a16:creationId xmlns:a16="http://schemas.microsoft.com/office/drawing/2014/main" id="{A748E777-39E6-40A7-B441-A00E0A686C33}"/>
              </a:ext>
            </a:extLst>
          </p:cNvPr>
          <p:cNvPicPr>
            <a:picLocks noChangeAspect="1"/>
          </p:cNvPicPr>
          <p:nvPr/>
        </p:nvPicPr>
        <p:blipFill>
          <a:blip r:embed="rId3"/>
          <a:stretch>
            <a:fillRect/>
          </a:stretch>
        </p:blipFill>
        <p:spPr>
          <a:xfrm>
            <a:off x="2394997" y="2310946"/>
            <a:ext cx="7402006" cy="4223670"/>
          </a:xfrm>
          <a:prstGeom prst="rect">
            <a:avLst/>
          </a:prstGeom>
        </p:spPr>
      </p:pic>
      <p:sp>
        <p:nvSpPr>
          <p:cNvPr id="5" name="Marcador de pie de página 4">
            <a:extLst>
              <a:ext uri="{FF2B5EF4-FFF2-40B4-BE49-F238E27FC236}">
                <a16:creationId xmlns:a16="http://schemas.microsoft.com/office/drawing/2014/main" id="{7C9341DA-452A-4A2C-A1D0-C81583E53BBB}"/>
              </a:ext>
            </a:extLst>
          </p:cNvPr>
          <p:cNvSpPr>
            <a:spLocks noGrp="1"/>
          </p:cNvSpPr>
          <p:nvPr>
            <p:ph type="ftr" sz="quarter" idx="11"/>
          </p:nvPr>
        </p:nvSpPr>
        <p:spPr/>
        <p:txBody>
          <a:bodyPr/>
          <a:lstStyle/>
          <a:p>
            <a:r>
              <a:rPr lang="es-ES"/>
              <a:t>Fernando Fernández Rodríguez (ULPGC)</a:t>
            </a:r>
          </a:p>
        </p:txBody>
      </p:sp>
      <p:sp>
        <p:nvSpPr>
          <p:cNvPr id="6" name="Marcador de número de diapositiva 5">
            <a:extLst>
              <a:ext uri="{FF2B5EF4-FFF2-40B4-BE49-F238E27FC236}">
                <a16:creationId xmlns:a16="http://schemas.microsoft.com/office/drawing/2014/main" id="{8B46BA8D-3604-4FA4-8932-E5D7A0C328A7}"/>
              </a:ext>
            </a:extLst>
          </p:cNvPr>
          <p:cNvSpPr>
            <a:spLocks noGrp="1"/>
          </p:cNvSpPr>
          <p:nvPr>
            <p:ph type="sldNum" sz="quarter" idx="12"/>
          </p:nvPr>
        </p:nvSpPr>
        <p:spPr/>
        <p:txBody>
          <a:bodyPr/>
          <a:lstStyle/>
          <a:p>
            <a:fld id="{0F63649D-7EE3-47B4-B930-FD820D25EEAD}" type="slidenum">
              <a:rPr lang="es-ES" smtClean="0"/>
              <a:t>41</a:t>
            </a:fld>
            <a:endParaRPr lang="es-ES"/>
          </a:p>
        </p:txBody>
      </p:sp>
    </p:spTree>
    <p:extLst>
      <p:ext uri="{BB962C8B-B14F-4D97-AF65-F5344CB8AC3E}">
        <p14:creationId xmlns:p14="http://schemas.microsoft.com/office/powerpoint/2010/main" val="864349469"/>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B6B297E-AE33-43C8-943B-47DC1FF44BA2}"/>
              </a:ext>
            </a:extLst>
          </p:cNvPr>
          <p:cNvSpPr>
            <a:spLocks noGrp="1"/>
          </p:cNvSpPr>
          <p:nvPr>
            <p:ph type="title"/>
          </p:nvPr>
        </p:nvSpPr>
        <p:spPr>
          <a:xfrm>
            <a:off x="838200" y="365126"/>
            <a:ext cx="10515600" cy="516618"/>
          </a:xfrm>
        </p:spPr>
        <p:txBody>
          <a:bodyPr>
            <a:normAutofit fontScale="90000"/>
          </a:bodyPr>
          <a:lstStyle/>
          <a:p>
            <a:pPr algn="ctr"/>
            <a:r>
              <a:rPr lang="es-ES" sz="3600" b="1" dirty="0"/>
              <a:t>MAS PODA</a:t>
            </a:r>
          </a:p>
        </p:txBody>
      </p:sp>
      <p:sp>
        <p:nvSpPr>
          <p:cNvPr id="3" name="Marcador de contenido 2">
            <a:extLst>
              <a:ext uri="{FF2B5EF4-FFF2-40B4-BE49-F238E27FC236}">
                <a16:creationId xmlns:a16="http://schemas.microsoft.com/office/drawing/2014/main" id="{5E31AB35-B027-4B23-B5F7-91B27C0EF6A9}"/>
              </a:ext>
            </a:extLst>
          </p:cNvPr>
          <p:cNvSpPr>
            <a:spLocks noGrp="1"/>
          </p:cNvSpPr>
          <p:nvPr>
            <p:ph idx="1"/>
          </p:nvPr>
        </p:nvSpPr>
        <p:spPr>
          <a:xfrm>
            <a:off x="838200" y="881744"/>
            <a:ext cx="10515600" cy="5295219"/>
          </a:xfrm>
        </p:spPr>
        <p:txBody>
          <a:bodyPr>
            <a:normAutofit lnSpcReduction="10000"/>
          </a:bodyPr>
          <a:lstStyle/>
          <a:p>
            <a:pPr marL="0" indent="0">
              <a:buNone/>
            </a:pPr>
            <a:r>
              <a:rPr lang="en-US" dirty="0"/>
              <a:t>load ionosphere  </a:t>
            </a:r>
          </a:p>
          <a:p>
            <a:pPr marL="0" indent="0">
              <a:buNone/>
            </a:pPr>
            <a:r>
              <a:rPr lang="en-US" dirty="0" err="1"/>
              <a:t>treebis</a:t>
            </a:r>
            <a:r>
              <a:rPr lang="en-US" dirty="0"/>
              <a:t> = </a:t>
            </a:r>
            <a:r>
              <a:rPr lang="en-US" dirty="0" err="1"/>
              <a:t>fitctree</a:t>
            </a:r>
            <a:r>
              <a:rPr lang="en-US" dirty="0"/>
              <a:t>(X,Y,</a:t>
            </a:r>
            <a:r>
              <a:rPr lang="en-US" b="1" dirty="0">
                <a:solidFill>
                  <a:srgbClr val="FF0000"/>
                </a:solidFill>
              </a:rPr>
              <a:t>'MaxNumSplits',3,'MinLeafSize',4, 'MinParentSize',6</a:t>
            </a:r>
            <a:r>
              <a:rPr lang="en-US" dirty="0"/>
              <a:t>,'CrossVal','on');</a:t>
            </a:r>
          </a:p>
          <a:p>
            <a:pPr marL="0" indent="0">
              <a:buNone/>
            </a:pPr>
            <a:r>
              <a:rPr lang="en-US" dirty="0"/>
              <a:t>view(</a:t>
            </a:r>
            <a:r>
              <a:rPr lang="en-US" dirty="0" err="1"/>
              <a:t>treebis.Trained</a:t>
            </a:r>
            <a:r>
              <a:rPr lang="en-US" dirty="0"/>
              <a:t>{1},'</a:t>
            </a:r>
            <a:r>
              <a:rPr lang="en-US" dirty="0" err="1"/>
              <a:t>Mode','graph</a:t>
            </a:r>
            <a:r>
              <a:rPr lang="en-US" dirty="0"/>
              <a:t>')</a:t>
            </a:r>
          </a:p>
          <a:p>
            <a:pPr marL="0" indent="0">
              <a:buNone/>
            </a:pPr>
            <a:r>
              <a:rPr lang="en-US" b="1" dirty="0"/>
              <a:t>VALORES POR DEFECTO</a:t>
            </a:r>
          </a:p>
          <a:p>
            <a:pPr marL="0" indent="0">
              <a:buNone/>
            </a:pPr>
            <a:r>
              <a:rPr lang="en-US" dirty="0"/>
              <a:t>% </a:t>
            </a:r>
            <a:r>
              <a:rPr lang="en-US" b="1" dirty="0"/>
              <a:t>n - 1 </a:t>
            </a:r>
            <a:r>
              <a:rPr lang="en-US" dirty="0"/>
              <a:t>para </a:t>
            </a:r>
            <a:r>
              <a:rPr lang="en-US" dirty="0" err="1"/>
              <a:t>MaxNumSplits</a:t>
            </a:r>
            <a:r>
              <a:rPr lang="en-US" dirty="0"/>
              <a:t>: </a:t>
            </a:r>
          </a:p>
          <a:p>
            <a:pPr marL="0" indent="0">
              <a:buNone/>
            </a:pPr>
            <a:r>
              <a:rPr lang="en-US" dirty="0"/>
              <a:t>Max nº </a:t>
            </a:r>
            <a:r>
              <a:rPr lang="en-US" dirty="0" err="1"/>
              <a:t>divisiones</a:t>
            </a:r>
            <a:r>
              <a:rPr lang="en-US" dirty="0"/>
              <a:t> </a:t>
            </a:r>
          </a:p>
          <a:p>
            <a:pPr marL="0" indent="0">
              <a:buNone/>
            </a:pPr>
            <a:r>
              <a:rPr lang="en-US" dirty="0"/>
              <a:t>% </a:t>
            </a:r>
            <a:r>
              <a:rPr lang="en-US" b="1" dirty="0"/>
              <a:t>1</a:t>
            </a:r>
            <a:r>
              <a:rPr lang="en-US" dirty="0"/>
              <a:t> for </a:t>
            </a:r>
            <a:r>
              <a:rPr lang="en-US" dirty="0" err="1"/>
              <a:t>MinLeafSize</a:t>
            </a:r>
            <a:r>
              <a:rPr lang="en-US" dirty="0"/>
              <a:t>: </a:t>
            </a:r>
          </a:p>
          <a:p>
            <a:pPr marL="0" indent="0">
              <a:buNone/>
            </a:pPr>
            <a:r>
              <a:rPr lang="en-US" dirty="0"/>
              <a:t>Min nº </a:t>
            </a:r>
            <a:r>
              <a:rPr lang="en-US" dirty="0" err="1"/>
              <a:t>observaciones</a:t>
            </a:r>
            <a:r>
              <a:rPr lang="en-US" dirty="0"/>
              <a:t> por hoja</a:t>
            </a:r>
          </a:p>
          <a:p>
            <a:pPr marL="0" indent="0">
              <a:buNone/>
            </a:pPr>
            <a:r>
              <a:rPr lang="en-US" dirty="0"/>
              <a:t>% </a:t>
            </a:r>
            <a:r>
              <a:rPr lang="en-US" b="1" dirty="0"/>
              <a:t>10</a:t>
            </a:r>
            <a:r>
              <a:rPr lang="en-US" dirty="0"/>
              <a:t> for </a:t>
            </a:r>
            <a:r>
              <a:rPr lang="en-US" dirty="0" err="1"/>
              <a:t>MinParentSize</a:t>
            </a:r>
            <a:r>
              <a:rPr lang="en-US" dirty="0"/>
              <a:t>: </a:t>
            </a:r>
          </a:p>
          <a:p>
            <a:pPr marL="0" indent="0">
              <a:buNone/>
            </a:pPr>
            <a:r>
              <a:rPr lang="en-US" dirty="0"/>
              <a:t>Min nº </a:t>
            </a:r>
            <a:r>
              <a:rPr lang="en-US" dirty="0" err="1"/>
              <a:t>observaciones</a:t>
            </a:r>
            <a:r>
              <a:rPr lang="en-US" dirty="0"/>
              <a:t> </a:t>
            </a:r>
            <a:r>
              <a:rPr lang="en-US" dirty="0" err="1"/>
              <a:t>en</a:t>
            </a:r>
            <a:r>
              <a:rPr lang="en-US" dirty="0"/>
              <a:t> </a:t>
            </a:r>
            <a:r>
              <a:rPr lang="en-US" dirty="0" err="1"/>
              <a:t>nodo</a:t>
            </a:r>
            <a:r>
              <a:rPr lang="en-US" dirty="0"/>
              <a:t> </a:t>
            </a:r>
            <a:r>
              <a:rPr lang="en-US" dirty="0" err="1"/>
              <a:t>ramificado</a:t>
            </a:r>
            <a:endParaRPr lang="en-US" dirty="0"/>
          </a:p>
          <a:p>
            <a:pPr marL="0" indent="0">
              <a:buNone/>
            </a:pPr>
            <a:endParaRPr lang="en-US" dirty="0"/>
          </a:p>
          <a:p>
            <a:endParaRPr lang="en-US" dirty="0"/>
          </a:p>
        </p:txBody>
      </p:sp>
      <p:sp>
        <p:nvSpPr>
          <p:cNvPr id="5" name="Marcador de pie de página 4">
            <a:extLst>
              <a:ext uri="{FF2B5EF4-FFF2-40B4-BE49-F238E27FC236}">
                <a16:creationId xmlns:a16="http://schemas.microsoft.com/office/drawing/2014/main" id="{7C9341DA-452A-4A2C-A1D0-C81583E53BBB}"/>
              </a:ext>
            </a:extLst>
          </p:cNvPr>
          <p:cNvSpPr>
            <a:spLocks noGrp="1"/>
          </p:cNvSpPr>
          <p:nvPr>
            <p:ph type="ftr" sz="quarter" idx="11"/>
          </p:nvPr>
        </p:nvSpPr>
        <p:spPr/>
        <p:txBody>
          <a:bodyPr/>
          <a:lstStyle/>
          <a:p>
            <a:r>
              <a:rPr lang="es-ES"/>
              <a:t>Fernando Fernández Rodríguez (ULPGC)</a:t>
            </a:r>
          </a:p>
        </p:txBody>
      </p:sp>
      <p:sp>
        <p:nvSpPr>
          <p:cNvPr id="6" name="Marcador de número de diapositiva 5">
            <a:extLst>
              <a:ext uri="{FF2B5EF4-FFF2-40B4-BE49-F238E27FC236}">
                <a16:creationId xmlns:a16="http://schemas.microsoft.com/office/drawing/2014/main" id="{8B46BA8D-3604-4FA4-8932-E5D7A0C328A7}"/>
              </a:ext>
            </a:extLst>
          </p:cNvPr>
          <p:cNvSpPr>
            <a:spLocks noGrp="1"/>
          </p:cNvSpPr>
          <p:nvPr>
            <p:ph type="sldNum" sz="quarter" idx="12"/>
          </p:nvPr>
        </p:nvSpPr>
        <p:spPr/>
        <p:txBody>
          <a:bodyPr/>
          <a:lstStyle/>
          <a:p>
            <a:fld id="{0F63649D-7EE3-47B4-B930-FD820D25EEAD}" type="slidenum">
              <a:rPr lang="es-ES" smtClean="0"/>
              <a:t>42</a:t>
            </a:fld>
            <a:endParaRPr lang="es-ES"/>
          </a:p>
        </p:txBody>
      </p:sp>
      <p:pic>
        <p:nvPicPr>
          <p:cNvPr id="7" name="Imagen 6">
            <a:extLst>
              <a:ext uri="{FF2B5EF4-FFF2-40B4-BE49-F238E27FC236}">
                <a16:creationId xmlns:a16="http://schemas.microsoft.com/office/drawing/2014/main" id="{5E153630-7E43-4EA2-A6D8-9D950FCE157B}"/>
              </a:ext>
            </a:extLst>
          </p:cNvPr>
          <p:cNvPicPr>
            <a:picLocks noChangeAspect="1"/>
          </p:cNvPicPr>
          <p:nvPr/>
        </p:nvPicPr>
        <p:blipFill>
          <a:blip r:embed="rId3"/>
          <a:stretch>
            <a:fillRect/>
          </a:stretch>
        </p:blipFill>
        <p:spPr>
          <a:xfrm>
            <a:off x="6974540" y="2556828"/>
            <a:ext cx="4948518" cy="3799522"/>
          </a:xfrm>
          <a:prstGeom prst="rect">
            <a:avLst/>
          </a:prstGeom>
        </p:spPr>
      </p:pic>
    </p:spTree>
    <p:extLst>
      <p:ext uri="{BB962C8B-B14F-4D97-AF65-F5344CB8AC3E}">
        <p14:creationId xmlns:p14="http://schemas.microsoft.com/office/powerpoint/2010/main" val="1131289252"/>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D86053AF-9075-4B3A-A27B-1FF18734667D}"/>
              </a:ext>
            </a:extLst>
          </p:cNvPr>
          <p:cNvSpPr>
            <a:spLocks noGrp="1"/>
          </p:cNvSpPr>
          <p:nvPr>
            <p:ph type="title"/>
          </p:nvPr>
        </p:nvSpPr>
        <p:spPr>
          <a:xfrm>
            <a:off x="356839" y="365125"/>
            <a:ext cx="11533761" cy="1325563"/>
          </a:xfrm>
        </p:spPr>
        <p:txBody>
          <a:bodyPr/>
          <a:lstStyle/>
          <a:p>
            <a:pPr algn="ctr"/>
            <a:r>
              <a:rPr lang="es-ES" b="1" dirty="0"/>
              <a:t>SUPERVIVIENTES DEL TITANIC POR CLASE Y EDAD</a:t>
            </a:r>
          </a:p>
        </p:txBody>
      </p:sp>
      <p:sp>
        <p:nvSpPr>
          <p:cNvPr id="3" name="Marcador de contenido 2">
            <a:extLst>
              <a:ext uri="{FF2B5EF4-FFF2-40B4-BE49-F238E27FC236}">
                <a16:creationId xmlns:a16="http://schemas.microsoft.com/office/drawing/2014/main" id="{6AF37E60-EDE5-4816-BB39-DC42B8D25B18}"/>
              </a:ext>
            </a:extLst>
          </p:cNvPr>
          <p:cNvSpPr>
            <a:spLocks noGrp="1"/>
          </p:cNvSpPr>
          <p:nvPr>
            <p:ph idx="1"/>
          </p:nvPr>
        </p:nvSpPr>
        <p:spPr/>
        <p:txBody>
          <a:bodyPr>
            <a:normAutofit lnSpcReduction="10000"/>
          </a:bodyPr>
          <a:lstStyle/>
          <a:p>
            <a:pPr marL="0" indent="0">
              <a:buNone/>
            </a:pPr>
            <a:r>
              <a:rPr lang="en-US" dirty="0" err="1"/>
              <a:t>datos</a:t>
            </a:r>
            <a:r>
              <a:rPr lang="en-US" dirty="0"/>
              <a:t>=</a:t>
            </a:r>
            <a:r>
              <a:rPr lang="en-US" dirty="0" err="1"/>
              <a:t>xlsread</a:t>
            </a:r>
            <a:r>
              <a:rPr lang="en-US" dirty="0"/>
              <a:t>('Titanic_survivors_SS.xls');</a:t>
            </a:r>
          </a:p>
          <a:p>
            <a:pPr marL="0" indent="0">
              <a:buNone/>
            </a:pPr>
            <a:r>
              <a:rPr lang="es-ES" dirty="0"/>
              <a:t>X=[datos(:,2) datos(:,5)]; Y=datos(:,1);</a:t>
            </a:r>
            <a:endParaRPr lang="en-US" dirty="0"/>
          </a:p>
          <a:p>
            <a:pPr marL="0" indent="0">
              <a:buNone/>
            </a:pPr>
            <a:r>
              <a:rPr lang="es-ES" dirty="0"/>
              <a:t>B = </a:t>
            </a:r>
            <a:r>
              <a:rPr lang="es-ES" b="1" dirty="0" err="1">
                <a:solidFill>
                  <a:srgbClr val="FF0000"/>
                </a:solidFill>
              </a:rPr>
              <a:t>categorical</a:t>
            </a:r>
            <a:r>
              <a:rPr lang="es-ES" dirty="0"/>
              <a:t>(Y,[1 0],{'vivo' 'muerto'});</a:t>
            </a:r>
            <a:endParaRPr lang="en-US" dirty="0"/>
          </a:p>
          <a:p>
            <a:pPr marL="0" indent="0">
              <a:buNone/>
            </a:pPr>
            <a:r>
              <a:rPr lang="en-US" dirty="0"/>
              <a:t>% </a:t>
            </a:r>
            <a:r>
              <a:rPr lang="en-US" dirty="0" err="1"/>
              <a:t>Construcción</a:t>
            </a:r>
            <a:r>
              <a:rPr lang="en-US" dirty="0"/>
              <a:t> del </a:t>
            </a:r>
            <a:r>
              <a:rPr lang="en-US" dirty="0" err="1"/>
              <a:t>árbol</a:t>
            </a:r>
            <a:endParaRPr lang="en-US" dirty="0"/>
          </a:p>
          <a:p>
            <a:pPr marL="0" indent="0">
              <a:buNone/>
            </a:pPr>
            <a:r>
              <a:rPr lang="en-US" dirty="0"/>
              <a:t>tree = </a:t>
            </a:r>
            <a:r>
              <a:rPr lang="en-US" b="1" dirty="0" err="1">
                <a:solidFill>
                  <a:srgbClr val="FF0000"/>
                </a:solidFill>
              </a:rPr>
              <a:t>fitctree</a:t>
            </a:r>
            <a:r>
              <a:rPr lang="en-US" dirty="0"/>
              <a:t>(X,B,'</a:t>
            </a:r>
            <a:r>
              <a:rPr lang="en-US" dirty="0" err="1"/>
              <a:t>CrossVal</a:t>
            </a:r>
            <a:r>
              <a:rPr lang="en-US" dirty="0"/>
              <a:t>','on');</a:t>
            </a:r>
          </a:p>
          <a:p>
            <a:pPr marL="0" indent="0">
              <a:buNone/>
            </a:pPr>
            <a:r>
              <a:rPr lang="en-US" dirty="0"/>
              <a:t>view(</a:t>
            </a:r>
            <a:r>
              <a:rPr lang="en-US" dirty="0" err="1"/>
              <a:t>tree.Trained</a:t>
            </a:r>
            <a:r>
              <a:rPr lang="en-US" dirty="0"/>
              <a:t>{1},'</a:t>
            </a:r>
            <a:r>
              <a:rPr lang="en-US" dirty="0" err="1"/>
              <a:t>Mode','graph</a:t>
            </a:r>
            <a:r>
              <a:rPr lang="en-US" dirty="0"/>
              <a:t>')</a:t>
            </a:r>
          </a:p>
          <a:p>
            <a:pPr marL="0" indent="0">
              <a:buNone/>
            </a:pPr>
            <a:r>
              <a:rPr lang="en-US" dirty="0"/>
              <a:t>% </a:t>
            </a:r>
            <a:r>
              <a:rPr lang="en-US" dirty="0" err="1"/>
              <a:t>Simplificar</a:t>
            </a:r>
            <a:r>
              <a:rPr lang="en-US" dirty="0"/>
              <a:t> el </a:t>
            </a:r>
            <a:r>
              <a:rPr lang="en-US" dirty="0" err="1"/>
              <a:t>árbol</a:t>
            </a:r>
            <a:endParaRPr lang="en-US" dirty="0"/>
          </a:p>
          <a:p>
            <a:pPr marL="0" indent="0">
              <a:buNone/>
            </a:pPr>
            <a:r>
              <a:rPr lang="en-US" b="1" dirty="0">
                <a:solidFill>
                  <a:srgbClr val="FF0000"/>
                </a:solidFill>
              </a:rPr>
              <a:t>tree4</a:t>
            </a:r>
            <a:r>
              <a:rPr lang="en-US" dirty="0"/>
              <a:t> = </a:t>
            </a:r>
            <a:r>
              <a:rPr lang="en-US" b="1" dirty="0" err="1">
                <a:solidFill>
                  <a:srgbClr val="FF0000"/>
                </a:solidFill>
              </a:rPr>
              <a:t>fitctree</a:t>
            </a:r>
            <a:r>
              <a:rPr lang="en-US" dirty="0"/>
              <a:t>(X,B,'</a:t>
            </a:r>
            <a:r>
              <a:rPr lang="en-US" b="1" dirty="0">
                <a:solidFill>
                  <a:srgbClr val="FF0000"/>
                </a:solidFill>
              </a:rPr>
              <a:t>MaxNumSplits</a:t>
            </a:r>
            <a:r>
              <a:rPr lang="en-US" dirty="0"/>
              <a:t>',</a:t>
            </a:r>
            <a:r>
              <a:rPr lang="en-US" b="1" dirty="0">
                <a:solidFill>
                  <a:srgbClr val="FF0000"/>
                </a:solidFill>
              </a:rPr>
              <a:t>4</a:t>
            </a:r>
            <a:r>
              <a:rPr lang="en-US" dirty="0"/>
              <a:t>,'CrossVal','on');</a:t>
            </a:r>
          </a:p>
          <a:p>
            <a:pPr marL="0" indent="0">
              <a:buNone/>
            </a:pPr>
            <a:r>
              <a:rPr lang="en-US" dirty="0"/>
              <a:t>view(tree4.Trained{1},'</a:t>
            </a:r>
            <a:r>
              <a:rPr lang="en-US" dirty="0" err="1"/>
              <a:t>Mode','graph</a:t>
            </a:r>
            <a:r>
              <a:rPr lang="en-US" dirty="0"/>
              <a:t>')</a:t>
            </a:r>
          </a:p>
          <a:p>
            <a:endParaRPr lang="en-US" dirty="0"/>
          </a:p>
        </p:txBody>
      </p:sp>
      <p:pic>
        <p:nvPicPr>
          <p:cNvPr id="4" name="Imagen 3">
            <a:extLst>
              <a:ext uri="{FF2B5EF4-FFF2-40B4-BE49-F238E27FC236}">
                <a16:creationId xmlns:a16="http://schemas.microsoft.com/office/drawing/2014/main" id="{5C073263-CA68-49D3-B811-5F2FBCD13C6D}"/>
              </a:ext>
            </a:extLst>
          </p:cNvPr>
          <p:cNvPicPr>
            <a:picLocks noChangeAspect="1"/>
          </p:cNvPicPr>
          <p:nvPr/>
        </p:nvPicPr>
        <p:blipFill>
          <a:blip r:embed="rId3"/>
          <a:stretch>
            <a:fillRect/>
          </a:stretch>
        </p:blipFill>
        <p:spPr>
          <a:xfrm>
            <a:off x="7061426" y="2016579"/>
            <a:ext cx="4829175" cy="3086100"/>
          </a:xfrm>
          <a:prstGeom prst="rect">
            <a:avLst/>
          </a:prstGeom>
        </p:spPr>
      </p:pic>
      <p:sp>
        <p:nvSpPr>
          <p:cNvPr id="5" name="Marcador de pie de página 4">
            <a:extLst>
              <a:ext uri="{FF2B5EF4-FFF2-40B4-BE49-F238E27FC236}">
                <a16:creationId xmlns:a16="http://schemas.microsoft.com/office/drawing/2014/main" id="{E6228284-732D-4EBD-9292-FD03A93C22F6}"/>
              </a:ext>
            </a:extLst>
          </p:cNvPr>
          <p:cNvSpPr>
            <a:spLocks noGrp="1"/>
          </p:cNvSpPr>
          <p:nvPr>
            <p:ph type="ftr" sz="quarter" idx="11"/>
          </p:nvPr>
        </p:nvSpPr>
        <p:spPr/>
        <p:txBody>
          <a:bodyPr/>
          <a:lstStyle/>
          <a:p>
            <a:r>
              <a:rPr lang="es-ES"/>
              <a:t>Fernando Fernández Rodríguez (ULPGC)</a:t>
            </a:r>
          </a:p>
        </p:txBody>
      </p:sp>
      <p:sp>
        <p:nvSpPr>
          <p:cNvPr id="6" name="Marcador de número de diapositiva 5">
            <a:extLst>
              <a:ext uri="{FF2B5EF4-FFF2-40B4-BE49-F238E27FC236}">
                <a16:creationId xmlns:a16="http://schemas.microsoft.com/office/drawing/2014/main" id="{3FB901E0-DE4B-4190-A7D7-350221720F49}"/>
              </a:ext>
            </a:extLst>
          </p:cNvPr>
          <p:cNvSpPr>
            <a:spLocks noGrp="1"/>
          </p:cNvSpPr>
          <p:nvPr>
            <p:ph type="sldNum" sz="quarter" idx="12"/>
          </p:nvPr>
        </p:nvSpPr>
        <p:spPr/>
        <p:txBody>
          <a:bodyPr/>
          <a:lstStyle/>
          <a:p>
            <a:fld id="{0F63649D-7EE3-47B4-B930-FD820D25EEAD}" type="slidenum">
              <a:rPr lang="es-ES" smtClean="0"/>
              <a:t>43</a:t>
            </a:fld>
            <a:endParaRPr lang="es-ES"/>
          </a:p>
        </p:txBody>
      </p:sp>
    </p:spTree>
    <p:extLst>
      <p:ext uri="{BB962C8B-B14F-4D97-AF65-F5344CB8AC3E}">
        <p14:creationId xmlns:p14="http://schemas.microsoft.com/office/powerpoint/2010/main" val="3535948584"/>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D86053AF-9075-4B3A-A27B-1FF18734667D}"/>
              </a:ext>
            </a:extLst>
          </p:cNvPr>
          <p:cNvSpPr>
            <a:spLocks noGrp="1"/>
          </p:cNvSpPr>
          <p:nvPr>
            <p:ph type="title"/>
          </p:nvPr>
        </p:nvSpPr>
        <p:spPr/>
        <p:txBody>
          <a:bodyPr/>
          <a:lstStyle/>
          <a:p>
            <a:pPr algn="ctr"/>
            <a:r>
              <a:rPr lang="es-ES" b="1" dirty="0"/>
              <a:t>PREDICCIÓN DE SUPERVIVIENTES </a:t>
            </a:r>
            <a:br>
              <a:rPr lang="es-ES" b="1" dirty="0"/>
            </a:br>
            <a:r>
              <a:rPr lang="es-ES" b="1" dirty="0"/>
              <a:t>CON CLASE Y EDAD</a:t>
            </a:r>
          </a:p>
        </p:txBody>
      </p:sp>
      <p:sp>
        <p:nvSpPr>
          <p:cNvPr id="3" name="Marcador de contenido 2">
            <a:extLst>
              <a:ext uri="{FF2B5EF4-FFF2-40B4-BE49-F238E27FC236}">
                <a16:creationId xmlns:a16="http://schemas.microsoft.com/office/drawing/2014/main" id="{6AF37E60-EDE5-4816-BB39-DC42B8D25B18}"/>
              </a:ext>
            </a:extLst>
          </p:cNvPr>
          <p:cNvSpPr>
            <a:spLocks noGrp="1"/>
          </p:cNvSpPr>
          <p:nvPr>
            <p:ph idx="1"/>
          </p:nvPr>
        </p:nvSpPr>
        <p:spPr>
          <a:xfrm>
            <a:off x="838200" y="1825625"/>
            <a:ext cx="10515600" cy="4667250"/>
          </a:xfrm>
        </p:spPr>
        <p:txBody>
          <a:bodyPr>
            <a:normAutofit/>
          </a:bodyPr>
          <a:lstStyle/>
          <a:p>
            <a:pPr marL="0" indent="0">
              <a:buNone/>
            </a:pPr>
            <a:r>
              <a:rPr lang="en-US" dirty="0" err="1"/>
              <a:t>datos</a:t>
            </a:r>
            <a:r>
              <a:rPr lang="en-US" dirty="0"/>
              <a:t>=</a:t>
            </a:r>
            <a:r>
              <a:rPr lang="en-US" dirty="0" err="1"/>
              <a:t>xlsread</a:t>
            </a:r>
            <a:r>
              <a:rPr lang="en-US" dirty="0"/>
              <a:t>('Titanic_survivors_SS.xls');</a:t>
            </a:r>
          </a:p>
          <a:p>
            <a:pPr marL="0" indent="0">
              <a:buNone/>
            </a:pPr>
            <a:r>
              <a:rPr lang="es-ES" dirty="0"/>
              <a:t>X=[datos(:,2) datos(:,5)]; Y=datos(:,1);</a:t>
            </a:r>
            <a:endParaRPr lang="en-US" dirty="0"/>
          </a:p>
          <a:p>
            <a:pPr marL="0" indent="0">
              <a:buNone/>
            </a:pPr>
            <a:r>
              <a:rPr lang="es-ES" dirty="0"/>
              <a:t>B = </a:t>
            </a:r>
            <a:r>
              <a:rPr lang="es-ES" dirty="0" err="1"/>
              <a:t>categorical</a:t>
            </a:r>
            <a:r>
              <a:rPr lang="es-ES" dirty="0"/>
              <a:t>(Y,[1 0],{'vivo' 'muerto'});</a:t>
            </a:r>
            <a:endParaRPr lang="en-US" dirty="0"/>
          </a:p>
          <a:p>
            <a:pPr marL="0" indent="0">
              <a:buNone/>
            </a:pPr>
            <a:r>
              <a:rPr lang="en-US" dirty="0"/>
              <a:t>% </a:t>
            </a:r>
            <a:r>
              <a:rPr lang="en-US" dirty="0" err="1"/>
              <a:t>Predicción</a:t>
            </a:r>
            <a:endParaRPr lang="en-US" dirty="0"/>
          </a:p>
          <a:p>
            <a:pPr marL="0" indent="0">
              <a:buNone/>
            </a:pPr>
            <a:r>
              <a:rPr lang="en-US" dirty="0"/>
              <a:t>tree = </a:t>
            </a:r>
            <a:r>
              <a:rPr lang="en-US" b="1" dirty="0" err="1">
                <a:solidFill>
                  <a:srgbClr val="FF0000"/>
                </a:solidFill>
              </a:rPr>
              <a:t>fitctree</a:t>
            </a:r>
            <a:r>
              <a:rPr lang="en-US" dirty="0"/>
              <a:t>(X,B);</a:t>
            </a:r>
          </a:p>
          <a:p>
            <a:pPr marL="0" indent="0">
              <a:buNone/>
            </a:pPr>
            <a:r>
              <a:rPr lang="en-US" b="1" dirty="0" err="1">
                <a:solidFill>
                  <a:srgbClr val="FF0000"/>
                </a:solidFill>
              </a:rPr>
              <a:t>tree.predict</a:t>
            </a:r>
            <a:r>
              <a:rPr lang="en-US" dirty="0"/>
              <a:t>([3,20])     %   </a:t>
            </a:r>
            <a:r>
              <a:rPr lang="en-US" dirty="0" err="1"/>
              <a:t>muerto</a:t>
            </a:r>
            <a:r>
              <a:rPr lang="en-US" dirty="0"/>
              <a:t>     % </a:t>
            </a:r>
            <a:r>
              <a:rPr lang="en-US" dirty="0" err="1"/>
              <a:t>también</a:t>
            </a:r>
            <a:r>
              <a:rPr lang="en-US" dirty="0"/>
              <a:t>:  predict(tree,[3,20]) </a:t>
            </a:r>
          </a:p>
          <a:p>
            <a:pPr marL="0" indent="0">
              <a:buNone/>
            </a:pPr>
            <a:r>
              <a:rPr lang="en-US" dirty="0" err="1"/>
              <a:t>tree.predict</a:t>
            </a:r>
            <a:r>
              <a:rPr lang="en-US" dirty="0"/>
              <a:t>([2,20])     %    </a:t>
            </a:r>
            <a:r>
              <a:rPr lang="en-US" dirty="0" err="1"/>
              <a:t>muerto</a:t>
            </a:r>
            <a:r>
              <a:rPr lang="en-US" dirty="0"/>
              <a:t> </a:t>
            </a:r>
          </a:p>
          <a:p>
            <a:pPr marL="0" indent="0">
              <a:buNone/>
            </a:pPr>
            <a:r>
              <a:rPr lang="en-US" dirty="0" err="1"/>
              <a:t>tree.predict</a:t>
            </a:r>
            <a:r>
              <a:rPr lang="en-US" dirty="0"/>
              <a:t>([1,20])     %    vivo </a:t>
            </a:r>
          </a:p>
          <a:p>
            <a:pPr marL="0" indent="0">
              <a:buNone/>
            </a:pPr>
            <a:r>
              <a:rPr lang="es-ES" dirty="0" err="1"/>
              <a:t>tree.predict</a:t>
            </a:r>
            <a:r>
              <a:rPr lang="es-ES" dirty="0"/>
              <a:t>([3,5])</a:t>
            </a:r>
            <a:r>
              <a:rPr lang="en-US" dirty="0"/>
              <a:t>       %    vivo </a:t>
            </a:r>
            <a:endParaRPr lang="es-ES" dirty="0"/>
          </a:p>
        </p:txBody>
      </p:sp>
      <p:sp>
        <p:nvSpPr>
          <p:cNvPr id="4" name="Marcador de pie de página 3">
            <a:extLst>
              <a:ext uri="{FF2B5EF4-FFF2-40B4-BE49-F238E27FC236}">
                <a16:creationId xmlns:a16="http://schemas.microsoft.com/office/drawing/2014/main" id="{76632189-E2E6-4624-8F21-6CA115DE6C8C}"/>
              </a:ext>
            </a:extLst>
          </p:cNvPr>
          <p:cNvSpPr>
            <a:spLocks noGrp="1"/>
          </p:cNvSpPr>
          <p:nvPr>
            <p:ph type="ftr" sz="quarter" idx="11"/>
          </p:nvPr>
        </p:nvSpPr>
        <p:spPr/>
        <p:txBody>
          <a:bodyPr/>
          <a:lstStyle/>
          <a:p>
            <a:r>
              <a:rPr lang="es-ES"/>
              <a:t>Fernando Fernández Rodríguez (ULPGC)</a:t>
            </a:r>
          </a:p>
        </p:txBody>
      </p:sp>
      <p:sp>
        <p:nvSpPr>
          <p:cNvPr id="5" name="Marcador de número de diapositiva 4">
            <a:extLst>
              <a:ext uri="{FF2B5EF4-FFF2-40B4-BE49-F238E27FC236}">
                <a16:creationId xmlns:a16="http://schemas.microsoft.com/office/drawing/2014/main" id="{62EA52C6-BDF4-48B9-9DE1-5320BDEB4595}"/>
              </a:ext>
            </a:extLst>
          </p:cNvPr>
          <p:cNvSpPr>
            <a:spLocks noGrp="1"/>
          </p:cNvSpPr>
          <p:nvPr>
            <p:ph type="sldNum" sz="quarter" idx="12"/>
          </p:nvPr>
        </p:nvSpPr>
        <p:spPr/>
        <p:txBody>
          <a:bodyPr/>
          <a:lstStyle/>
          <a:p>
            <a:fld id="{0F63649D-7EE3-47B4-B930-FD820D25EEAD}" type="slidenum">
              <a:rPr lang="es-ES" smtClean="0"/>
              <a:t>44</a:t>
            </a:fld>
            <a:endParaRPr lang="es-ES"/>
          </a:p>
        </p:txBody>
      </p:sp>
    </p:spTree>
    <p:extLst>
      <p:ext uri="{BB962C8B-B14F-4D97-AF65-F5344CB8AC3E}">
        <p14:creationId xmlns:p14="http://schemas.microsoft.com/office/powerpoint/2010/main" val="665178253"/>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339C842-0BCF-4975-A07C-6135AE5C2330}"/>
              </a:ext>
            </a:extLst>
          </p:cNvPr>
          <p:cNvSpPr>
            <a:spLocks noGrp="1"/>
          </p:cNvSpPr>
          <p:nvPr>
            <p:ph type="title"/>
          </p:nvPr>
        </p:nvSpPr>
        <p:spPr/>
        <p:txBody>
          <a:bodyPr/>
          <a:lstStyle/>
          <a:p>
            <a:pPr algn="ctr"/>
            <a:r>
              <a:rPr lang="es-ES" b="1" dirty="0"/>
              <a:t>PREDICCIÓN DE SUPERVIVIENTES </a:t>
            </a:r>
            <a:br>
              <a:rPr lang="es-ES" b="1" dirty="0"/>
            </a:br>
            <a:r>
              <a:rPr lang="es-ES" b="1" dirty="0"/>
              <a:t>CON CLASE Y EDAD (ÁRBOL SIMPLIFICADO)</a:t>
            </a:r>
          </a:p>
        </p:txBody>
      </p:sp>
      <p:sp>
        <p:nvSpPr>
          <p:cNvPr id="3" name="Marcador de contenido 2">
            <a:extLst>
              <a:ext uri="{FF2B5EF4-FFF2-40B4-BE49-F238E27FC236}">
                <a16:creationId xmlns:a16="http://schemas.microsoft.com/office/drawing/2014/main" id="{082CE41D-E39C-4CF5-A065-4B41EDCF850A}"/>
              </a:ext>
            </a:extLst>
          </p:cNvPr>
          <p:cNvSpPr>
            <a:spLocks noGrp="1"/>
          </p:cNvSpPr>
          <p:nvPr>
            <p:ph idx="1"/>
          </p:nvPr>
        </p:nvSpPr>
        <p:spPr/>
        <p:txBody>
          <a:bodyPr>
            <a:normAutofit/>
          </a:bodyPr>
          <a:lstStyle/>
          <a:p>
            <a:pPr marL="0" indent="0">
              <a:buNone/>
            </a:pPr>
            <a:r>
              <a:rPr lang="en-US" dirty="0"/>
              <a:t>tree4 = </a:t>
            </a:r>
            <a:r>
              <a:rPr lang="en-US" b="1" dirty="0" err="1">
                <a:solidFill>
                  <a:srgbClr val="FF0000"/>
                </a:solidFill>
              </a:rPr>
              <a:t>fitctree</a:t>
            </a:r>
            <a:r>
              <a:rPr lang="en-US" dirty="0"/>
              <a:t>(X,B,'MaxNumSplits',4);</a:t>
            </a:r>
          </a:p>
          <a:p>
            <a:pPr marL="0" indent="0">
              <a:buNone/>
            </a:pPr>
            <a:r>
              <a:rPr lang="en-US" b="1" dirty="0">
                <a:solidFill>
                  <a:srgbClr val="FF0000"/>
                </a:solidFill>
              </a:rPr>
              <a:t>tree4.predict</a:t>
            </a:r>
            <a:r>
              <a:rPr lang="en-US" dirty="0"/>
              <a:t>([3,20])   % </a:t>
            </a:r>
            <a:r>
              <a:rPr lang="en-US" dirty="0" err="1"/>
              <a:t>muerto</a:t>
            </a:r>
            <a:endParaRPr lang="en-US" dirty="0"/>
          </a:p>
          <a:p>
            <a:pPr marL="0" indent="0">
              <a:buNone/>
            </a:pPr>
            <a:endParaRPr lang="it-IT" dirty="0"/>
          </a:p>
          <a:p>
            <a:pPr marL="0" indent="0">
              <a:buNone/>
            </a:pPr>
            <a:r>
              <a:rPr lang="it-IT" dirty="0"/>
              <a:t>[label,</a:t>
            </a:r>
            <a:r>
              <a:rPr lang="it-IT" b="1" dirty="0">
                <a:solidFill>
                  <a:srgbClr val="FF0000"/>
                </a:solidFill>
              </a:rPr>
              <a:t>score</a:t>
            </a:r>
            <a:r>
              <a:rPr lang="it-IT" dirty="0"/>
              <a:t>,node,cnum]=</a:t>
            </a:r>
            <a:r>
              <a:rPr lang="it-IT" b="1" dirty="0">
                <a:solidFill>
                  <a:srgbClr val="FF0000"/>
                </a:solidFill>
              </a:rPr>
              <a:t>predict</a:t>
            </a:r>
            <a:r>
              <a:rPr lang="it-IT" dirty="0"/>
              <a:t>(tree4,[3,20])</a:t>
            </a:r>
          </a:p>
          <a:p>
            <a:pPr marL="0" indent="0">
              <a:buNone/>
            </a:pPr>
            <a:r>
              <a:rPr lang="it-IT" dirty="0"/>
              <a:t>label =  muerto </a:t>
            </a:r>
          </a:p>
          <a:p>
            <a:pPr marL="0" indent="0">
              <a:buNone/>
            </a:pPr>
            <a:r>
              <a:rPr lang="it-IT" b="1" dirty="0">
                <a:solidFill>
                  <a:srgbClr val="FF0000"/>
                </a:solidFill>
              </a:rPr>
              <a:t>score</a:t>
            </a:r>
            <a:r>
              <a:rPr lang="it-IT" dirty="0"/>
              <a:t> =     0.2444   0.7556     (</a:t>
            </a:r>
            <a:r>
              <a:rPr lang="es-ES" b="1" dirty="0" err="1">
                <a:solidFill>
                  <a:srgbClr val="FF0000"/>
                </a:solidFill>
              </a:rPr>
              <a:t>Prob</a:t>
            </a:r>
            <a:r>
              <a:rPr lang="es-ES" b="1" dirty="0">
                <a:solidFill>
                  <a:srgbClr val="FF0000"/>
                </a:solidFill>
              </a:rPr>
              <a:t> de estar vivo o</a:t>
            </a:r>
            <a:r>
              <a:rPr lang="it-IT" b="1" dirty="0">
                <a:solidFill>
                  <a:srgbClr val="FF0000"/>
                </a:solidFill>
              </a:rPr>
              <a:t> muerto</a:t>
            </a:r>
            <a:r>
              <a:rPr lang="it-IT" dirty="0"/>
              <a:t>) </a:t>
            </a:r>
          </a:p>
          <a:p>
            <a:pPr marL="0" indent="0">
              <a:buNone/>
            </a:pPr>
            <a:r>
              <a:rPr lang="it-IT" dirty="0"/>
              <a:t>node =      3                   (Número de nodos empleados en la clasificación) </a:t>
            </a:r>
          </a:p>
          <a:p>
            <a:pPr marL="0" indent="0">
              <a:buNone/>
            </a:pPr>
            <a:r>
              <a:rPr lang="it-IT" dirty="0"/>
              <a:t>cnum =     2                   (Número de clases predichas: 0:muerto, 1:vivo)</a:t>
            </a:r>
            <a:endParaRPr lang="es-ES" dirty="0"/>
          </a:p>
        </p:txBody>
      </p:sp>
      <p:sp>
        <p:nvSpPr>
          <p:cNvPr id="4" name="Marcador de pie de página 3">
            <a:extLst>
              <a:ext uri="{FF2B5EF4-FFF2-40B4-BE49-F238E27FC236}">
                <a16:creationId xmlns:a16="http://schemas.microsoft.com/office/drawing/2014/main" id="{4E7C585E-2CDC-41FD-98B0-301B2A1CA6B0}"/>
              </a:ext>
            </a:extLst>
          </p:cNvPr>
          <p:cNvSpPr>
            <a:spLocks noGrp="1"/>
          </p:cNvSpPr>
          <p:nvPr>
            <p:ph type="ftr" sz="quarter" idx="11"/>
          </p:nvPr>
        </p:nvSpPr>
        <p:spPr/>
        <p:txBody>
          <a:bodyPr/>
          <a:lstStyle/>
          <a:p>
            <a:r>
              <a:rPr lang="es-ES"/>
              <a:t>Fernando Fernández Rodríguez (ULPGC)</a:t>
            </a:r>
          </a:p>
        </p:txBody>
      </p:sp>
      <p:sp>
        <p:nvSpPr>
          <p:cNvPr id="5" name="Marcador de número de diapositiva 4">
            <a:extLst>
              <a:ext uri="{FF2B5EF4-FFF2-40B4-BE49-F238E27FC236}">
                <a16:creationId xmlns:a16="http://schemas.microsoft.com/office/drawing/2014/main" id="{AF36788F-6BC7-4341-A0E6-BA941BC8D498}"/>
              </a:ext>
            </a:extLst>
          </p:cNvPr>
          <p:cNvSpPr>
            <a:spLocks noGrp="1"/>
          </p:cNvSpPr>
          <p:nvPr>
            <p:ph type="sldNum" sz="quarter" idx="12"/>
          </p:nvPr>
        </p:nvSpPr>
        <p:spPr/>
        <p:txBody>
          <a:bodyPr/>
          <a:lstStyle/>
          <a:p>
            <a:fld id="{0F63649D-7EE3-47B4-B930-FD820D25EEAD}" type="slidenum">
              <a:rPr lang="es-ES" smtClean="0"/>
              <a:t>45</a:t>
            </a:fld>
            <a:endParaRPr lang="es-ES"/>
          </a:p>
        </p:txBody>
      </p:sp>
    </p:spTree>
    <p:extLst>
      <p:ext uri="{BB962C8B-B14F-4D97-AF65-F5344CB8AC3E}">
        <p14:creationId xmlns:p14="http://schemas.microsoft.com/office/powerpoint/2010/main" val="1598018056"/>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9EC66BD-0D13-4C89-BD48-F8864DD7D954}"/>
              </a:ext>
            </a:extLst>
          </p:cNvPr>
          <p:cNvSpPr>
            <a:spLocks noGrp="1"/>
          </p:cNvSpPr>
          <p:nvPr>
            <p:ph type="title"/>
          </p:nvPr>
        </p:nvSpPr>
        <p:spPr>
          <a:xfrm>
            <a:off x="838200" y="408214"/>
            <a:ext cx="10515600" cy="881744"/>
          </a:xfrm>
        </p:spPr>
        <p:txBody>
          <a:bodyPr>
            <a:normAutofit fontScale="90000"/>
          </a:bodyPr>
          <a:lstStyle/>
          <a:p>
            <a:pPr algn="ctr"/>
            <a:br>
              <a:rPr lang="es-ES" b="1" dirty="0"/>
            </a:br>
            <a:r>
              <a:rPr lang="es-ES" b="1" dirty="0"/>
              <a:t>PREDICCIÓN CON ÁRBOLES DE CLASIFICACIÓN</a:t>
            </a:r>
            <a:br>
              <a:rPr lang="es-ES" b="1" dirty="0"/>
            </a:br>
            <a:r>
              <a:rPr lang="es-ES" b="1" dirty="0"/>
              <a:t>DATOS IONOSFERA</a:t>
            </a:r>
            <a:br>
              <a:rPr lang="es-ES" b="1" dirty="0"/>
            </a:br>
            <a:endParaRPr lang="es-ES" b="1" dirty="0"/>
          </a:p>
        </p:txBody>
      </p:sp>
      <p:sp>
        <p:nvSpPr>
          <p:cNvPr id="3" name="Marcador de contenido 2">
            <a:extLst>
              <a:ext uri="{FF2B5EF4-FFF2-40B4-BE49-F238E27FC236}">
                <a16:creationId xmlns:a16="http://schemas.microsoft.com/office/drawing/2014/main" id="{2F79A5FD-5FC9-4D92-A271-F9B5DB3E7A18}"/>
              </a:ext>
            </a:extLst>
          </p:cNvPr>
          <p:cNvSpPr>
            <a:spLocks noGrp="1"/>
          </p:cNvSpPr>
          <p:nvPr>
            <p:ph idx="1"/>
          </p:nvPr>
        </p:nvSpPr>
        <p:spPr/>
        <p:txBody>
          <a:bodyPr>
            <a:normAutofit/>
          </a:bodyPr>
          <a:lstStyle/>
          <a:p>
            <a:pPr marL="0" indent="0">
              <a:buNone/>
            </a:pPr>
            <a:r>
              <a:rPr lang="en-US" dirty="0"/>
              <a:t>load ionosphere</a:t>
            </a:r>
          </a:p>
          <a:p>
            <a:pPr marL="0" indent="0">
              <a:buNone/>
            </a:pPr>
            <a:r>
              <a:rPr lang="en-US" dirty="0"/>
              <a:t>tree = </a:t>
            </a:r>
            <a:r>
              <a:rPr lang="en-US" dirty="0" err="1"/>
              <a:t>fitctree</a:t>
            </a:r>
            <a:r>
              <a:rPr lang="en-US" dirty="0"/>
              <a:t>(X,Y);</a:t>
            </a:r>
          </a:p>
          <a:p>
            <a:pPr marL="0" indent="0">
              <a:buNone/>
            </a:pPr>
            <a:r>
              <a:rPr lang="en-US" dirty="0" err="1"/>
              <a:t>tree.predict</a:t>
            </a:r>
            <a:r>
              <a:rPr lang="en-US" dirty="0"/>
              <a:t>(X(1,:))   %     'g'</a:t>
            </a:r>
          </a:p>
          <a:p>
            <a:pPr marL="0" indent="0">
              <a:buNone/>
            </a:pPr>
            <a:r>
              <a:rPr lang="en-US" dirty="0" err="1"/>
              <a:t>tree.predict</a:t>
            </a:r>
            <a:r>
              <a:rPr lang="en-US" dirty="0"/>
              <a:t>(X(2,:))    %    'b'</a:t>
            </a:r>
          </a:p>
          <a:p>
            <a:pPr marL="0" indent="0">
              <a:buNone/>
            </a:pPr>
            <a:r>
              <a:rPr lang="en-US" dirty="0" err="1"/>
              <a:t>tree.predict</a:t>
            </a:r>
            <a:r>
              <a:rPr lang="en-US" dirty="0"/>
              <a:t>(rand(1,34))   % = 'b'</a:t>
            </a:r>
          </a:p>
          <a:p>
            <a:pPr marL="0" indent="0">
              <a:buNone/>
            </a:pPr>
            <a:endParaRPr lang="en-US" dirty="0"/>
          </a:p>
          <a:p>
            <a:pPr marL="0" indent="0">
              <a:buNone/>
            </a:pPr>
            <a:r>
              <a:rPr lang="en-US" dirty="0"/>
              <a:t>%</a:t>
            </a:r>
            <a:r>
              <a:rPr lang="en-US" dirty="0" err="1"/>
              <a:t>Alternativamente</a:t>
            </a:r>
            <a:endParaRPr lang="en-US" dirty="0"/>
          </a:p>
          <a:p>
            <a:pPr marL="0" indent="0">
              <a:buNone/>
            </a:pPr>
            <a:r>
              <a:rPr lang="es-ES" dirty="0" err="1"/>
              <a:t>label</a:t>
            </a:r>
            <a:r>
              <a:rPr lang="es-ES" dirty="0"/>
              <a:t>=</a:t>
            </a:r>
            <a:r>
              <a:rPr lang="es-ES" dirty="0" err="1"/>
              <a:t>predict</a:t>
            </a:r>
            <a:r>
              <a:rPr lang="es-ES" dirty="0"/>
              <a:t>(</a:t>
            </a:r>
            <a:r>
              <a:rPr lang="es-ES" dirty="0" err="1"/>
              <a:t>tree,rand</a:t>
            </a:r>
            <a:r>
              <a:rPr lang="es-ES" dirty="0"/>
              <a:t>(1,34)) % = 'g'</a:t>
            </a:r>
          </a:p>
          <a:p>
            <a:endParaRPr lang="es-ES" dirty="0"/>
          </a:p>
          <a:p>
            <a:endParaRPr lang="es-ES" dirty="0"/>
          </a:p>
        </p:txBody>
      </p:sp>
      <p:sp>
        <p:nvSpPr>
          <p:cNvPr id="4" name="Marcador de pie de página 3">
            <a:extLst>
              <a:ext uri="{FF2B5EF4-FFF2-40B4-BE49-F238E27FC236}">
                <a16:creationId xmlns:a16="http://schemas.microsoft.com/office/drawing/2014/main" id="{750E6A59-800F-4957-AE1A-8B23A069A20F}"/>
              </a:ext>
            </a:extLst>
          </p:cNvPr>
          <p:cNvSpPr>
            <a:spLocks noGrp="1"/>
          </p:cNvSpPr>
          <p:nvPr>
            <p:ph type="ftr" sz="quarter" idx="11"/>
          </p:nvPr>
        </p:nvSpPr>
        <p:spPr/>
        <p:txBody>
          <a:bodyPr/>
          <a:lstStyle/>
          <a:p>
            <a:r>
              <a:rPr lang="es-ES"/>
              <a:t>Fernando Fernández Rodríguez (ULPGC)</a:t>
            </a:r>
          </a:p>
        </p:txBody>
      </p:sp>
      <p:sp>
        <p:nvSpPr>
          <p:cNvPr id="5" name="Marcador de número de diapositiva 4">
            <a:extLst>
              <a:ext uri="{FF2B5EF4-FFF2-40B4-BE49-F238E27FC236}">
                <a16:creationId xmlns:a16="http://schemas.microsoft.com/office/drawing/2014/main" id="{0A9AD8FA-0C9D-4825-8A13-5200B1EEDDFC}"/>
              </a:ext>
            </a:extLst>
          </p:cNvPr>
          <p:cNvSpPr>
            <a:spLocks noGrp="1"/>
          </p:cNvSpPr>
          <p:nvPr>
            <p:ph type="sldNum" sz="quarter" idx="12"/>
          </p:nvPr>
        </p:nvSpPr>
        <p:spPr/>
        <p:txBody>
          <a:bodyPr/>
          <a:lstStyle/>
          <a:p>
            <a:fld id="{0F63649D-7EE3-47B4-B930-FD820D25EEAD}" type="slidenum">
              <a:rPr lang="es-ES" smtClean="0"/>
              <a:t>46</a:t>
            </a:fld>
            <a:endParaRPr lang="es-ES"/>
          </a:p>
        </p:txBody>
      </p:sp>
    </p:spTree>
    <p:extLst>
      <p:ext uri="{BB962C8B-B14F-4D97-AF65-F5344CB8AC3E}">
        <p14:creationId xmlns:p14="http://schemas.microsoft.com/office/powerpoint/2010/main" val="285185709"/>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78FA76F-FCB6-49DA-9D23-63206EE08F91}"/>
              </a:ext>
            </a:extLst>
          </p:cNvPr>
          <p:cNvSpPr>
            <a:spLocks noGrp="1"/>
          </p:cNvSpPr>
          <p:nvPr>
            <p:ph type="title"/>
          </p:nvPr>
        </p:nvSpPr>
        <p:spPr/>
        <p:txBody>
          <a:bodyPr/>
          <a:lstStyle/>
          <a:p>
            <a:pPr algn="ctr"/>
            <a:r>
              <a:rPr lang="es-ES" b="1" dirty="0"/>
              <a:t>PREDICCIÓN EN ÁRBOLES DE CLASIFICACIÓN</a:t>
            </a:r>
          </a:p>
        </p:txBody>
      </p:sp>
      <p:sp>
        <p:nvSpPr>
          <p:cNvPr id="3" name="Marcador de contenido 2">
            <a:extLst>
              <a:ext uri="{FF2B5EF4-FFF2-40B4-BE49-F238E27FC236}">
                <a16:creationId xmlns:a16="http://schemas.microsoft.com/office/drawing/2014/main" id="{4C04EBBB-9656-4D7B-A498-BC39CF1FEF58}"/>
              </a:ext>
            </a:extLst>
          </p:cNvPr>
          <p:cNvSpPr>
            <a:spLocks noGrp="1"/>
          </p:cNvSpPr>
          <p:nvPr>
            <p:ph idx="1"/>
          </p:nvPr>
        </p:nvSpPr>
        <p:spPr/>
        <p:txBody>
          <a:bodyPr>
            <a:normAutofit fontScale="92500" lnSpcReduction="20000"/>
          </a:bodyPr>
          <a:lstStyle/>
          <a:p>
            <a:pPr marL="0" indent="0">
              <a:buNone/>
            </a:pPr>
            <a:r>
              <a:rPr lang="es-ES" dirty="0"/>
              <a:t>[</a:t>
            </a:r>
            <a:r>
              <a:rPr lang="es-ES" dirty="0" err="1"/>
              <a:t>label,score,node,cnum</a:t>
            </a:r>
            <a:r>
              <a:rPr lang="es-ES" dirty="0"/>
              <a:t>]=</a:t>
            </a:r>
            <a:r>
              <a:rPr lang="es-ES" dirty="0" err="1"/>
              <a:t>predict</a:t>
            </a:r>
            <a:r>
              <a:rPr lang="es-ES" dirty="0"/>
              <a:t>(</a:t>
            </a:r>
            <a:r>
              <a:rPr lang="es-ES" dirty="0" err="1"/>
              <a:t>tree,rand</a:t>
            </a:r>
            <a:r>
              <a:rPr lang="es-ES" dirty="0"/>
              <a:t>(</a:t>
            </a:r>
            <a:r>
              <a:rPr lang="es-ES" dirty="0">
                <a:solidFill>
                  <a:srgbClr val="FF0000"/>
                </a:solidFill>
              </a:rPr>
              <a:t>4</a:t>
            </a:r>
            <a:r>
              <a:rPr lang="es-ES" dirty="0"/>
              <a:t>,34))</a:t>
            </a:r>
          </a:p>
          <a:p>
            <a:pPr marL="0" indent="0">
              <a:buNone/>
            </a:pPr>
            <a:r>
              <a:rPr lang="es-ES" dirty="0" err="1"/>
              <a:t>label</a:t>
            </a:r>
            <a:r>
              <a:rPr lang="es-ES" dirty="0"/>
              <a:t> % =     'g'    'b</a:t>
            </a:r>
            <a:r>
              <a:rPr lang="en-US" dirty="0"/>
              <a:t> '</a:t>
            </a:r>
            <a:r>
              <a:rPr lang="es-ES" dirty="0"/>
              <a:t>     'g</a:t>
            </a:r>
            <a:r>
              <a:rPr lang="en-US" dirty="0"/>
              <a:t> '</a:t>
            </a:r>
            <a:r>
              <a:rPr lang="es-ES" dirty="0"/>
              <a:t>     'g'</a:t>
            </a:r>
          </a:p>
          <a:p>
            <a:pPr marL="0" indent="0">
              <a:buNone/>
            </a:pPr>
            <a:endParaRPr lang="es-ES" dirty="0"/>
          </a:p>
          <a:p>
            <a:pPr marL="0" indent="0">
              <a:buNone/>
            </a:pPr>
            <a:r>
              <a:rPr lang="es-ES" dirty="0"/>
              <a:t>score %   =  0     1 ;      1     0 ;      0     1 ;      0     1  (</a:t>
            </a:r>
            <a:r>
              <a:rPr lang="es-ES" dirty="0" err="1"/>
              <a:t>Prob</a:t>
            </a:r>
            <a:r>
              <a:rPr lang="es-ES" dirty="0"/>
              <a:t> de los estados)</a:t>
            </a:r>
          </a:p>
          <a:p>
            <a:pPr marL="0" indent="0">
              <a:buNone/>
            </a:pPr>
            <a:endParaRPr lang="es-ES" dirty="0"/>
          </a:p>
          <a:p>
            <a:pPr marL="0" indent="0">
              <a:buNone/>
            </a:pPr>
            <a:r>
              <a:rPr lang="es-ES" dirty="0" err="1"/>
              <a:t>node</a:t>
            </a:r>
            <a:r>
              <a:rPr lang="es-ES" dirty="0"/>
              <a:t> %  =  27     9     27     27                 (</a:t>
            </a:r>
            <a:r>
              <a:rPr lang="es-ES" dirty="0" err="1"/>
              <a:t>Num</a:t>
            </a:r>
            <a:r>
              <a:rPr lang="es-ES" dirty="0"/>
              <a:t> nodos empleados)</a:t>
            </a:r>
          </a:p>
          <a:p>
            <a:pPr marL="0" indent="0">
              <a:buNone/>
            </a:pPr>
            <a:endParaRPr lang="es-ES" dirty="0"/>
          </a:p>
          <a:p>
            <a:pPr marL="0" indent="0">
              <a:buNone/>
            </a:pPr>
            <a:r>
              <a:rPr lang="es-ES" dirty="0" err="1"/>
              <a:t>cnum</a:t>
            </a:r>
            <a:r>
              <a:rPr lang="es-ES" dirty="0"/>
              <a:t> %  =   2   1   2   2                           (</a:t>
            </a:r>
            <a:r>
              <a:rPr lang="es-ES" dirty="0" err="1"/>
              <a:t>Num</a:t>
            </a:r>
            <a:r>
              <a:rPr lang="es-ES" dirty="0"/>
              <a:t> clases empleadas)</a:t>
            </a:r>
          </a:p>
          <a:p>
            <a:endParaRPr lang="en-US" dirty="0"/>
          </a:p>
          <a:p>
            <a:r>
              <a:rPr lang="en-US" dirty="0"/>
              <a:t>[</a:t>
            </a:r>
            <a:r>
              <a:rPr lang="en-US" dirty="0" err="1"/>
              <a:t>label,score,node,cnum</a:t>
            </a:r>
            <a:r>
              <a:rPr lang="en-US" dirty="0"/>
              <a:t>]=predict(</a:t>
            </a:r>
            <a:r>
              <a:rPr lang="en-US" dirty="0" err="1"/>
              <a:t>tree,X</a:t>
            </a:r>
            <a:r>
              <a:rPr lang="en-US" dirty="0"/>
              <a:t>(1:4,:))</a:t>
            </a:r>
            <a:endParaRPr lang="es-ES" dirty="0"/>
          </a:p>
        </p:txBody>
      </p:sp>
      <p:sp>
        <p:nvSpPr>
          <p:cNvPr id="4" name="Marcador de pie de página 3">
            <a:extLst>
              <a:ext uri="{FF2B5EF4-FFF2-40B4-BE49-F238E27FC236}">
                <a16:creationId xmlns:a16="http://schemas.microsoft.com/office/drawing/2014/main" id="{32960960-70C1-402C-BD79-8743BFB0997C}"/>
              </a:ext>
            </a:extLst>
          </p:cNvPr>
          <p:cNvSpPr>
            <a:spLocks noGrp="1"/>
          </p:cNvSpPr>
          <p:nvPr>
            <p:ph type="ftr" sz="quarter" idx="11"/>
          </p:nvPr>
        </p:nvSpPr>
        <p:spPr/>
        <p:txBody>
          <a:bodyPr/>
          <a:lstStyle/>
          <a:p>
            <a:r>
              <a:rPr lang="es-ES"/>
              <a:t>Fernando Fernández Rodríguez (ULPGC)</a:t>
            </a:r>
          </a:p>
        </p:txBody>
      </p:sp>
      <p:sp>
        <p:nvSpPr>
          <p:cNvPr id="5" name="Marcador de número de diapositiva 4">
            <a:extLst>
              <a:ext uri="{FF2B5EF4-FFF2-40B4-BE49-F238E27FC236}">
                <a16:creationId xmlns:a16="http://schemas.microsoft.com/office/drawing/2014/main" id="{330C0AC8-C9F9-4E56-8806-9316C14B025E}"/>
              </a:ext>
            </a:extLst>
          </p:cNvPr>
          <p:cNvSpPr>
            <a:spLocks noGrp="1"/>
          </p:cNvSpPr>
          <p:nvPr>
            <p:ph type="sldNum" sz="quarter" idx="12"/>
          </p:nvPr>
        </p:nvSpPr>
        <p:spPr/>
        <p:txBody>
          <a:bodyPr/>
          <a:lstStyle/>
          <a:p>
            <a:fld id="{0F63649D-7EE3-47B4-B930-FD820D25EEAD}" type="slidenum">
              <a:rPr lang="es-ES" smtClean="0"/>
              <a:t>47</a:t>
            </a:fld>
            <a:endParaRPr lang="es-ES"/>
          </a:p>
        </p:txBody>
      </p:sp>
    </p:spTree>
    <p:extLst>
      <p:ext uri="{BB962C8B-B14F-4D97-AF65-F5344CB8AC3E}">
        <p14:creationId xmlns:p14="http://schemas.microsoft.com/office/powerpoint/2010/main" val="86494096"/>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7FE23DC8-06DE-4F64-B1CE-23DE308DBDFA}"/>
              </a:ext>
            </a:extLst>
          </p:cNvPr>
          <p:cNvSpPr>
            <a:spLocks noGrp="1"/>
          </p:cNvSpPr>
          <p:nvPr>
            <p:ph type="title"/>
          </p:nvPr>
        </p:nvSpPr>
        <p:spPr/>
        <p:txBody>
          <a:bodyPr/>
          <a:lstStyle/>
          <a:p>
            <a:pPr algn="ctr"/>
            <a:r>
              <a:rPr lang="es-ES" b="1" dirty="0"/>
              <a:t>INESTABILIDAD DE LOS ÁRBOLES DE REGRESIÓN Y CLASIFICACIÓN</a:t>
            </a:r>
          </a:p>
        </p:txBody>
      </p:sp>
      <p:sp>
        <p:nvSpPr>
          <p:cNvPr id="3" name="Marcador de contenido 2">
            <a:extLst>
              <a:ext uri="{FF2B5EF4-FFF2-40B4-BE49-F238E27FC236}">
                <a16:creationId xmlns:a16="http://schemas.microsoft.com/office/drawing/2014/main" id="{9842DE2D-7313-4E22-A591-49C580F5DE95}"/>
              </a:ext>
            </a:extLst>
          </p:cNvPr>
          <p:cNvSpPr>
            <a:spLocks noGrp="1"/>
          </p:cNvSpPr>
          <p:nvPr>
            <p:ph idx="1"/>
          </p:nvPr>
        </p:nvSpPr>
        <p:spPr/>
        <p:txBody>
          <a:bodyPr/>
          <a:lstStyle/>
          <a:p>
            <a:r>
              <a:rPr lang="es-ES" b="1" dirty="0"/>
              <a:t>Pequeños cambios en los datos </a:t>
            </a:r>
            <a:r>
              <a:rPr lang="es-ES" dirty="0"/>
              <a:t>pueden implicar diferentes series de descomposiciones.</a:t>
            </a:r>
          </a:p>
          <a:p>
            <a:r>
              <a:rPr lang="es-ES" dirty="0"/>
              <a:t>Por la </a:t>
            </a:r>
            <a:r>
              <a:rPr lang="es-ES" b="1" dirty="0"/>
              <a:t>naturaleza jerárquica </a:t>
            </a:r>
            <a:r>
              <a:rPr lang="es-ES" dirty="0"/>
              <a:t>del proceso, </a:t>
            </a:r>
            <a:r>
              <a:rPr lang="es-ES" b="1" dirty="0"/>
              <a:t>el error se propaga </a:t>
            </a:r>
            <a:r>
              <a:rPr lang="es-ES" dirty="0"/>
              <a:t>a todas las demás divisiones por debajo.</a:t>
            </a:r>
          </a:p>
          <a:p>
            <a:r>
              <a:rPr lang="es-ES" b="1" dirty="0"/>
              <a:t>Metodología </a:t>
            </a:r>
            <a:r>
              <a:rPr lang="es-ES" b="1" dirty="0" err="1">
                <a:solidFill>
                  <a:srgbClr val="FF0000"/>
                </a:solidFill>
              </a:rPr>
              <a:t>Bagging</a:t>
            </a:r>
            <a:r>
              <a:rPr lang="es-ES" b="1" dirty="0"/>
              <a:t> </a:t>
            </a:r>
            <a:r>
              <a:rPr lang="es-ES" b="1" dirty="0">
                <a:solidFill>
                  <a:srgbClr val="FF0000"/>
                </a:solidFill>
              </a:rPr>
              <a:t>(</a:t>
            </a:r>
            <a:r>
              <a:rPr lang="es-ES" b="1" dirty="0" err="1">
                <a:solidFill>
                  <a:srgbClr val="FF0000"/>
                </a:solidFill>
              </a:rPr>
              <a:t>Bootstrapping</a:t>
            </a:r>
            <a:r>
              <a:rPr lang="es-ES" b="1" dirty="0">
                <a:solidFill>
                  <a:srgbClr val="FF0000"/>
                </a:solidFill>
              </a:rPr>
              <a:t>)</a:t>
            </a:r>
            <a:r>
              <a:rPr lang="es-ES" b="1" dirty="0"/>
              <a:t>: promediar muchos árboles</a:t>
            </a:r>
            <a:r>
              <a:rPr lang="es-ES" dirty="0"/>
              <a:t>, con datos </a:t>
            </a:r>
            <a:r>
              <a:rPr lang="es-ES" b="1" dirty="0"/>
              <a:t>ligeramente perturbados</a:t>
            </a:r>
            <a:r>
              <a:rPr lang="es-ES" dirty="0"/>
              <a:t>, reduce la varianza. </a:t>
            </a:r>
          </a:p>
          <a:p>
            <a:r>
              <a:rPr lang="es-ES" dirty="0"/>
              <a:t>Promediar árboles sobre </a:t>
            </a:r>
            <a:r>
              <a:rPr lang="es-ES" b="1" dirty="0"/>
              <a:t>muchas submuestras</a:t>
            </a:r>
            <a:r>
              <a:rPr lang="es-ES" dirty="0"/>
              <a:t>.</a:t>
            </a:r>
          </a:p>
          <a:p>
            <a:r>
              <a:rPr lang="es-ES" dirty="0"/>
              <a:t>Promediar árboles con un </a:t>
            </a:r>
            <a:r>
              <a:rPr lang="es-ES" b="1" dirty="0"/>
              <a:t>subconjunto aleatorio de variables</a:t>
            </a:r>
            <a:r>
              <a:rPr lang="es-ES" dirty="0"/>
              <a:t>.</a:t>
            </a:r>
          </a:p>
        </p:txBody>
      </p:sp>
      <p:sp>
        <p:nvSpPr>
          <p:cNvPr id="4" name="Marcador de pie de página 3">
            <a:extLst>
              <a:ext uri="{FF2B5EF4-FFF2-40B4-BE49-F238E27FC236}">
                <a16:creationId xmlns:a16="http://schemas.microsoft.com/office/drawing/2014/main" id="{233ED0F3-9EC4-4052-AF56-8601DDAA2A10}"/>
              </a:ext>
            </a:extLst>
          </p:cNvPr>
          <p:cNvSpPr>
            <a:spLocks noGrp="1"/>
          </p:cNvSpPr>
          <p:nvPr>
            <p:ph type="ftr" sz="quarter" idx="11"/>
          </p:nvPr>
        </p:nvSpPr>
        <p:spPr/>
        <p:txBody>
          <a:bodyPr/>
          <a:lstStyle/>
          <a:p>
            <a:r>
              <a:rPr lang="es-ES"/>
              <a:t>Fernando Fernández Rodríguez (ULPGC)</a:t>
            </a:r>
          </a:p>
        </p:txBody>
      </p:sp>
      <p:sp>
        <p:nvSpPr>
          <p:cNvPr id="5" name="Marcador de número de diapositiva 4">
            <a:extLst>
              <a:ext uri="{FF2B5EF4-FFF2-40B4-BE49-F238E27FC236}">
                <a16:creationId xmlns:a16="http://schemas.microsoft.com/office/drawing/2014/main" id="{48D5CAA3-E3A0-4237-964F-B9C11C2BAADF}"/>
              </a:ext>
            </a:extLst>
          </p:cNvPr>
          <p:cNvSpPr>
            <a:spLocks noGrp="1"/>
          </p:cNvSpPr>
          <p:nvPr>
            <p:ph type="sldNum" sz="quarter" idx="12"/>
          </p:nvPr>
        </p:nvSpPr>
        <p:spPr>
          <a:xfrm>
            <a:off x="8534400" y="5811838"/>
            <a:ext cx="2743200" cy="365125"/>
          </a:xfrm>
        </p:spPr>
        <p:txBody>
          <a:bodyPr/>
          <a:lstStyle/>
          <a:p>
            <a:fld id="{0F63649D-7EE3-47B4-B930-FD820D25EEAD}" type="slidenum">
              <a:rPr lang="es-ES" smtClean="0"/>
              <a:t>48</a:t>
            </a:fld>
            <a:endParaRPr lang="es-ES"/>
          </a:p>
        </p:txBody>
      </p:sp>
    </p:spTree>
    <p:extLst>
      <p:ext uri="{BB962C8B-B14F-4D97-AF65-F5344CB8AC3E}">
        <p14:creationId xmlns:p14="http://schemas.microsoft.com/office/powerpoint/2010/main" val="1300845060"/>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047B847-6478-4F3D-9321-14F5A8E9D048}"/>
              </a:ext>
            </a:extLst>
          </p:cNvPr>
          <p:cNvSpPr>
            <a:spLocks noGrp="1"/>
          </p:cNvSpPr>
          <p:nvPr>
            <p:ph type="title"/>
          </p:nvPr>
        </p:nvSpPr>
        <p:spPr/>
        <p:txBody>
          <a:bodyPr/>
          <a:lstStyle/>
          <a:p>
            <a:pPr algn="ctr"/>
            <a:r>
              <a:rPr lang="es-ES" b="1" dirty="0"/>
              <a:t>RANDOM FOREST</a:t>
            </a:r>
          </a:p>
        </p:txBody>
      </p:sp>
      <p:pic>
        <p:nvPicPr>
          <p:cNvPr id="4" name="Marcador de contenido 3">
            <a:extLst>
              <a:ext uri="{FF2B5EF4-FFF2-40B4-BE49-F238E27FC236}">
                <a16:creationId xmlns:a16="http://schemas.microsoft.com/office/drawing/2014/main" id="{984523B3-CB8D-4C06-9AFC-A6816F83F06B}"/>
              </a:ext>
            </a:extLst>
          </p:cNvPr>
          <p:cNvPicPr>
            <a:picLocks noGrp="1" noChangeAspect="1"/>
          </p:cNvPicPr>
          <p:nvPr>
            <p:ph idx="1"/>
          </p:nvPr>
        </p:nvPicPr>
        <p:blipFill>
          <a:blip r:embed="rId3"/>
          <a:stretch>
            <a:fillRect/>
          </a:stretch>
        </p:blipFill>
        <p:spPr>
          <a:xfrm>
            <a:off x="2031059" y="1517144"/>
            <a:ext cx="8120160" cy="4720370"/>
          </a:xfrm>
          <a:prstGeom prst="rect">
            <a:avLst/>
          </a:prstGeom>
        </p:spPr>
      </p:pic>
      <p:sp>
        <p:nvSpPr>
          <p:cNvPr id="3" name="Marcador de pie de página 2">
            <a:extLst>
              <a:ext uri="{FF2B5EF4-FFF2-40B4-BE49-F238E27FC236}">
                <a16:creationId xmlns:a16="http://schemas.microsoft.com/office/drawing/2014/main" id="{C181F95F-327F-4A77-B692-84148876F971}"/>
              </a:ext>
            </a:extLst>
          </p:cNvPr>
          <p:cNvSpPr>
            <a:spLocks noGrp="1"/>
          </p:cNvSpPr>
          <p:nvPr>
            <p:ph type="ftr" sz="quarter" idx="11"/>
          </p:nvPr>
        </p:nvSpPr>
        <p:spPr/>
        <p:txBody>
          <a:bodyPr/>
          <a:lstStyle/>
          <a:p>
            <a:r>
              <a:rPr lang="es-ES"/>
              <a:t>Fernando Fernández Rodríguez (ULPGC)</a:t>
            </a:r>
          </a:p>
        </p:txBody>
      </p:sp>
      <p:sp>
        <p:nvSpPr>
          <p:cNvPr id="5" name="Marcador de número de diapositiva 4">
            <a:extLst>
              <a:ext uri="{FF2B5EF4-FFF2-40B4-BE49-F238E27FC236}">
                <a16:creationId xmlns:a16="http://schemas.microsoft.com/office/drawing/2014/main" id="{6598572F-79C9-4161-8E69-ADC2FF3F6C12}"/>
              </a:ext>
            </a:extLst>
          </p:cNvPr>
          <p:cNvSpPr>
            <a:spLocks noGrp="1"/>
          </p:cNvSpPr>
          <p:nvPr>
            <p:ph type="sldNum" sz="quarter" idx="12"/>
          </p:nvPr>
        </p:nvSpPr>
        <p:spPr/>
        <p:txBody>
          <a:bodyPr/>
          <a:lstStyle/>
          <a:p>
            <a:fld id="{0F63649D-7EE3-47B4-B930-FD820D25EEAD}" type="slidenum">
              <a:rPr lang="es-ES" smtClean="0"/>
              <a:t>49</a:t>
            </a:fld>
            <a:endParaRPr lang="es-ES"/>
          </a:p>
        </p:txBody>
      </p:sp>
    </p:spTree>
    <p:extLst>
      <p:ext uri="{BB962C8B-B14F-4D97-AF65-F5344CB8AC3E}">
        <p14:creationId xmlns:p14="http://schemas.microsoft.com/office/powerpoint/2010/main" val="366936122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Marcador de pie de página 4">
            <a:extLst>
              <a:ext uri="{FF2B5EF4-FFF2-40B4-BE49-F238E27FC236}">
                <a16:creationId xmlns:a16="http://schemas.microsoft.com/office/drawing/2014/main" id="{0FC7ED40-C50C-4644-9FE6-558C1B14449B}"/>
              </a:ext>
            </a:extLst>
          </p:cNvPr>
          <p:cNvSpPr>
            <a:spLocks noGrp="1"/>
          </p:cNvSpPr>
          <p:nvPr>
            <p:ph type="ftr" sz="quarter" idx="11"/>
          </p:nvPr>
        </p:nvSpPr>
        <p:spPr/>
        <p:txBody>
          <a:bodyPr/>
          <a:lstStyle/>
          <a:p>
            <a:r>
              <a:rPr lang="es-ES"/>
              <a:t>Fernando Fernández Rodríguez (ULPGC)</a:t>
            </a:r>
          </a:p>
        </p:txBody>
      </p:sp>
      <p:sp>
        <p:nvSpPr>
          <p:cNvPr id="6" name="Marcador de número de diapositiva 5">
            <a:extLst>
              <a:ext uri="{FF2B5EF4-FFF2-40B4-BE49-F238E27FC236}">
                <a16:creationId xmlns:a16="http://schemas.microsoft.com/office/drawing/2014/main" id="{8284164C-973B-4914-BC4C-0A1EFB92A1F5}"/>
              </a:ext>
            </a:extLst>
          </p:cNvPr>
          <p:cNvSpPr>
            <a:spLocks noGrp="1"/>
          </p:cNvSpPr>
          <p:nvPr>
            <p:ph type="sldNum" sz="quarter" idx="12"/>
          </p:nvPr>
        </p:nvSpPr>
        <p:spPr/>
        <p:txBody>
          <a:bodyPr/>
          <a:lstStyle/>
          <a:p>
            <a:fld id="{0F63649D-7EE3-47B4-B930-FD820D25EEAD}" type="slidenum">
              <a:rPr lang="es-ES" smtClean="0"/>
              <a:t>5</a:t>
            </a:fld>
            <a:endParaRPr lang="es-ES"/>
          </a:p>
        </p:txBody>
      </p:sp>
      <p:pic>
        <p:nvPicPr>
          <p:cNvPr id="8" name="Imagen 7" descr="Imagen que contiene texto, mapa&#10;&#10;Descripción generada automáticamente">
            <a:extLst>
              <a:ext uri="{FF2B5EF4-FFF2-40B4-BE49-F238E27FC236}">
                <a16:creationId xmlns:a16="http://schemas.microsoft.com/office/drawing/2014/main" id="{246EF1C3-7054-4925-82AE-6BB7A5C8DA5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226985" y="158937"/>
            <a:ext cx="4640853" cy="6602118"/>
          </a:xfrm>
          <a:prstGeom prst="rect">
            <a:avLst/>
          </a:prstGeom>
        </p:spPr>
      </p:pic>
      <p:sp>
        <p:nvSpPr>
          <p:cNvPr id="11" name="Rectángulo 10">
            <a:extLst>
              <a:ext uri="{FF2B5EF4-FFF2-40B4-BE49-F238E27FC236}">
                <a16:creationId xmlns:a16="http://schemas.microsoft.com/office/drawing/2014/main" id="{5E7841D3-2CE0-46D2-845A-EA71F9C4C0D8}"/>
              </a:ext>
            </a:extLst>
          </p:cNvPr>
          <p:cNvSpPr/>
          <p:nvPr/>
        </p:nvSpPr>
        <p:spPr>
          <a:xfrm>
            <a:off x="348188" y="1564196"/>
            <a:ext cx="6878797" cy="1384995"/>
          </a:xfrm>
          <a:prstGeom prst="rect">
            <a:avLst/>
          </a:prstGeom>
        </p:spPr>
        <p:txBody>
          <a:bodyPr wrap="square">
            <a:spAutoFit/>
          </a:bodyPr>
          <a:lstStyle/>
          <a:p>
            <a:r>
              <a:rPr lang="es-ES" sz="2800" dirty="0" err="1"/>
              <a:t>Detkenb</a:t>
            </a:r>
            <a:r>
              <a:rPr lang="es-ES" sz="2800" dirty="0"/>
              <a:t> (2018) </a:t>
            </a:r>
            <a:r>
              <a:rPr lang="es-ES" sz="2800" dirty="0" err="1"/>
              <a:t>Identifying</a:t>
            </a:r>
            <a:r>
              <a:rPr lang="es-ES" sz="2800" dirty="0"/>
              <a:t> </a:t>
            </a:r>
            <a:r>
              <a:rPr lang="es-ES" sz="2800" dirty="0" err="1"/>
              <a:t>excessive</a:t>
            </a:r>
            <a:r>
              <a:rPr lang="es-ES" sz="2800" dirty="0"/>
              <a:t> </a:t>
            </a:r>
            <a:r>
              <a:rPr lang="es-ES" sz="2800" dirty="0" err="1"/>
              <a:t>credit</a:t>
            </a:r>
            <a:r>
              <a:rPr lang="es-ES" sz="2800" dirty="0"/>
              <a:t> </a:t>
            </a:r>
            <a:r>
              <a:rPr lang="es-ES" sz="2800" dirty="0" err="1"/>
              <a:t>growth</a:t>
            </a:r>
            <a:r>
              <a:rPr lang="es-ES" sz="2800" dirty="0"/>
              <a:t> and </a:t>
            </a:r>
            <a:r>
              <a:rPr lang="es-ES" sz="2800" dirty="0" err="1"/>
              <a:t>leverage</a:t>
            </a:r>
            <a:r>
              <a:rPr lang="es-ES" sz="2800" dirty="0"/>
              <a:t>. </a:t>
            </a:r>
            <a:r>
              <a:rPr lang="en-US" sz="2800" dirty="0"/>
              <a:t>Journal of Financial Stability 35 (2018) 215–225</a:t>
            </a:r>
          </a:p>
        </p:txBody>
      </p:sp>
      <p:sp>
        <p:nvSpPr>
          <p:cNvPr id="12" name="CuadroTexto 11">
            <a:extLst>
              <a:ext uri="{FF2B5EF4-FFF2-40B4-BE49-F238E27FC236}">
                <a16:creationId xmlns:a16="http://schemas.microsoft.com/office/drawing/2014/main" id="{1AEA6DF1-DE97-4E26-9FA0-C392199E7349}"/>
              </a:ext>
            </a:extLst>
          </p:cNvPr>
          <p:cNvSpPr txBox="1"/>
          <p:nvPr/>
        </p:nvSpPr>
        <p:spPr>
          <a:xfrm>
            <a:off x="699246" y="304800"/>
            <a:ext cx="6851901" cy="1200329"/>
          </a:xfrm>
          <a:prstGeom prst="rect">
            <a:avLst/>
          </a:prstGeom>
          <a:noFill/>
        </p:spPr>
        <p:txBody>
          <a:bodyPr wrap="square" rtlCol="0">
            <a:spAutoFit/>
          </a:bodyPr>
          <a:lstStyle/>
          <a:p>
            <a:r>
              <a:rPr lang="es-ES" sz="3600" b="1" dirty="0"/>
              <a:t>SISTEMA DE ALERTA TEMPRANA ANTE CRISIS BANCARIAS</a:t>
            </a:r>
          </a:p>
        </p:txBody>
      </p:sp>
      <p:sp>
        <p:nvSpPr>
          <p:cNvPr id="2" name="CuadroTexto 1">
            <a:extLst>
              <a:ext uri="{FF2B5EF4-FFF2-40B4-BE49-F238E27FC236}">
                <a16:creationId xmlns:a16="http://schemas.microsoft.com/office/drawing/2014/main" id="{227DE0F2-6DA0-4E23-B08E-C79F9CA036E6}"/>
              </a:ext>
            </a:extLst>
          </p:cNvPr>
          <p:cNvSpPr txBox="1"/>
          <p:nvPr/>
        </p:nvSpPr>
        <p:spPr>
          <a:xfrm>
            <a:off x="537881" y="3262479"/>
            <a:ext cx="6203577" cy="3046988"/>
          </a:xfrm>
          <a:prstGeom prst="rect">
            <a:avLst/>
          </a:prstGeom>
          <a:noFill/>
        </p:spPr>
        <p:txBody>
          <a:bodyPr wrap="square" rtlCol="0">
            <a:spAutoFit/>
          </a:bodyPr>
          <a:lstStyle/>
          <a:p>
            <a:r>
              <a:rPr lang="en-US" sz="2400" b="1" dirty="0"/>
              <a:t>Variables del árbol:</a:t>
            </a:r>
          </a:p>
          <a:p>
            <a:r>
              <a:rPr lang="en-US" sz="2400" dirty="0" err="1"/>
              <a:t>Crédito</a:t>
            </a:r>
            <a:r>
              <a:rPr lang="en-US" sz="2400" dirty="0"/>
              <a:t> </a:t>
            </a:r>
            <a:r>
              <a:rPr lang="en-US" sz="2400" dirty="0" err="1"/>
              <a:t>bancario</a:t>
            </a:r>
            <a:r>
              <a:rPr lang="en-US" sz="2400" dirty="0"/>
              <a:t>/PIB</a:t>
            </a:r>
          </a:p>
          <a:p>
            <a:r>
              <a:rPr lang="en-US" sz="2400" dirty="0"/>
              <a:t>Ratio de </a:t>
            </a:r>
            <a:r>
              <a:rPr lang="en-US" sz="2400" dirty="0" err="1"/>
              <a:t>servicio</a:t>
            </a:r>
            <a:r>
              <a:rPr lang="en-US" sz="2400" dirty="0"/>
              <a:t> de la </a:t>
            </a:r>
            <a:r>
              <a:rPr lang="en-US" sz="2400" dirty="0" err="1"/>
              <a:t>deuda</a:t>
            </a:r>
            <a:endParaRPr lang="en-US" sz="2400" dirty="0"/>
          </a:p>
          <a:p>
            <a:r>
              <a:rPr lang="en-US" sz="2400" dirty="0" err="1"/>
              <a:t>Brecha</a:t>
            </a:r>
            <a:r>
              <a:rPr lang="en-US" sz="2400" dirty="0"/>
              <a:t> con </a:t>
            </a:r>
            <a:r>
              <a:rPr lang="en-US" sz="2400" dirty="0" err="1"/>
              <a:t>Basilea</a:t>
            </a:r>
            <a:endParaRPr lang="en-US" sz="2400" dirty="0"/>
          </a:p>
          <a:p>
            <a:r>
              <a:rPr lang="en-US" sz="2400" dirty="0" err="1"/>
              <a:t>Crecimiento</a:t>
            </a:r>
            <a:r>
              <a:rPr lang="en-US" sz="2400" dirty="0"/>
              <a:t> del </a:t>
            </a:r>
            <a:r>
              <a:rPr lang="en-US" sz="2400" dirty="0" err="1"/>
              <a:t>crédito</a:t>
            </a:r>
            <a:r>
              <a:rPr lang="en-US" sz="2400" dirty="0"/>
              <a:t> </a:t>
            </a:r>
            <a:r>
              <a:rPr lang="en-US" sz="2400" dirty="0" err="1"/>
              <a:t>bancario</a:t>
            </a:r>
            <a:endParaRPr lang="en-US" sz="2400" dirty="0"/>
          </a:p>
          <a:p>
            <a:r>
              <a:rPr lang="en-US" sz="2400" dirty="0" err="1"/>
              <a:t>Crecimiento</a:t>
            </a:r>
            <a:r>
              <a:rPr lang="en-US" sz="2400" dirty="0"/>
              <a:t> del </a:t>
            </a:r>
            <a:r>
              <a:rPr lang="en-US" sz="2400" dirty="0" err="1"/>
              <a:t>precio</a:t>
            </a:r>
            <a:r>
              <a:rPr lang="en-US" sz="2400" dirty="0"/>
              <a:t> de las </a:t>
            </a:r>
            <a:r>
              <a:rPr lang="en-US" sz="2400" dirty="0" err="1"/>
              <a:t>acciones</a:t>
            </a:r>
            <a:endParaRPr lang="en-US" sz="2400" dirty="0"/>
          </a:p>
          <a:p>
            <a:r>
              <a:rPr lang="en-US" sz="2400" dirty="0" err="1"/>
              <a:t>Crédito</a:t>
            </a:r>
            <a:r>
              <a:rPr lang="en-US" sz="2400" dirty="0"/>
              <a:t> </a:t>
            </a:r>
            <a:r>
              <a:rPr lang="en-US" sz="2400" dirty="0" err="1"/>
              <a:t>bancario</a:t>
            </a:r>
            <a:r>
              <a:rPr lang="en-US" sz="2400" dirty="0"/>
              <a:t>/PIB</a:t>
            </a:r>
          </a:p>
          <a:p>
            <a:r>
              <a:rPr lang="en-US" sz="2400" dirty="0" err="1"/>
              <a:t>Precio</a:t>
            </a:r>
            <a:r>
              <a:rPr lang="en-US" sz="2400" dirty="0"/>
              <a:t> de la Vivienda/</a:t>
            </a:r>
            <a:r>
              <a:rPr lang="en-US" sz="2400" dirty="0" err="1"/>
              <a:t>Renta</a:t>
            </a:r>
            <a:endParaRPr lang="en-US" sz="2400" dirty="0"/>
          </a:p>
        </p:txBody>
      </p:sp>
    </p:spTree>
    <p:extLst>
      <p:ext uri="{BB962C8B-B14F-4D97-AF65-F5344CB8AC3E}">
        <p14:creationId xmlns:p14="http://schemas.microsoft.com/office/powerpoint/2010/main" val="274737444"/>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047B847-6478-4F3D-9321-14F5A8E9D048}"/>
              </a:ext>
            </a:extLst>
          </p:cNvPr>
          <p:cNvSpPr>
            <a:spLocks noGrp="1"/>
          </p:cNvSpPr>
          <p:nvPr>
            <p:ph type="title"/>
          </p:nvPr>
        </p:nvSpPr>
        <p:spPr/>
        <p:txBody>
          <a:bodyPr/>
          <a:lstStyle/>
          <a:p>
            <a:pPr algn="ctr"/>
            <a:r>
              <a:rPr lang="es-ES" b="1" dirty="0"/>
              <a:t>PREDICCIÓN EN RANDOM FOREST</a:t>
            </a:r>
          </a:p>
        </p:txBody>
      </p:sp>
      <p:sp>
        <p:nvSpPr>
          <p:cNvPr id="3" name="Marcador de pie de página 2">
            <a:extLst>
              <a:ext uri="{FF2B5EF4-FFF2-40B4-BE49-F238E27FC236}">
                <a16:creationId xmlns:a16="http://schemas.microsoft.com/office/drawing/2014/main" id="{C181F95F-327F-4A77-B692-84148876F971}"/>
              </a:ext>
            </a:extLst>
          </p:cNvPr>
          <p:cNvSpPr>
            <a:spLocks noGrp="1"/>
          </p:cNvSpPr>
          <p:nvPr>
            <p:ph type="ftr" sz="quarter" idx="11"/>
          </p:nvPr>
        </p:nvSpPr>
        <p:spPr/>
        <p:txBody>
          <a:bodyPr/>
          <a:lstStyle/>
          <a:p>
            <a:r>
              <a:rPr lang="es-ES"/>
              <a:t>Fernando Fernández Rodríguez (ULPGC)</a:t>
            </a:r>
          </a:p>
        </p:txBody>
      </p:sp>
      <p:sp>
        <p:nvSpPr>
          <p:cNvPr id="5" name="Marcador de número de diapositiva 4">
            <a:extLst>
              <a:ext uri="{FF2B5EF4-FFF2-40B4-BE49-F238E27FC236}">
                <a16:creationId xmlns:a16="http://schemas.microsoft.com/office/drawing/2014/main" id="{6598572F-79C9-4161-8E69-ADC2FF3F6C12}"/>
              </a:ext>
            </a:extLst>
          </p:cNvPr>
          <p:cNvSpPr>
            <a:spLocks noGrp="1"/>
          </p:cNvSpPr>
          <p:nvPr>
            <p:ph type="sldNum" sz="quarter" idx="12"/>
          </p:nvPr>
        </p:nvSpPr>
        <p:spPr/>
        <p:txBody>
          <a:bodyPr/>
          <a:lstStyle/>
          <a:p>
            <a:fld id="{0F63649D-7EE3-47B4-B930-FD820D25EEAD}" type="slidenum">
              <a:rPr lang="es-ES" smtClean="0"/>
              <a:t>50</a:t>
            </a:fld>
            <a:endParaRPr lang="es-ES"/>
          </a:p>
        </p:txBody>
      </p:sp>
      <p:sp>
        <p:nvSpPr>
          <p:cNvPr id="7" name="Marcador de contenido 6">
            <a:extLst>
              <a:ext uri="{FF2B5EF4-FFF2-40B4-BE49-F238E27FC236}">
                <a16:creationId xmlns:a16="http://schemas.microsoft.com/office/drawing/2014/main" id="{9C720A72-AF7C-408D-9631-804D8A9A4E31}"/>
              </a:ext>
            </a:extLst>
          </p:cNvPr>
          <p:cNvSpPr>
            <a:spLocks noGrp="1"/>
          </p:cNvSpPr>
          <p:nvPr>
            <p:ph idx="1"/>
          </p:nvPr>
        </p:nvSpPr>
        <p:spPr/>
        <p:txBody>
          <a:bodyPr/>
          <a:lstStyle/>
          <a:p>
            <a:endParaRPr lang="es-ES" dirty="0"/>
          </a:p>
          <a:p>
            <a:endParaRPr lang="es-ES" dirty="0"/>
          </a:p>
          <a:p>
            <a:r>
              <a:rPr lang="es-ES" dirty="0"/>
              <a:t>Los alfas son los pesos imputados al árbol i al predecir x.</a:t>
            </a:r>
          </a:p>
          <a:p>
            <a:r>
              <a:rPr lang="es-ES" dirty="0"/>
              <a:t>Diferentes árboles involucrados en la predicción de x.</a:t>
            </a:r>
          </a:p>
          <a:p>
            <a:endParaRPr lang="es-ES" dirty="0"/>
          </a:p>
        </p:txBody>
      </p:sp>
      <p:graphicFrame>
        <p:nvGraphicFramePr>
          <p:cNvPr id="8" name="Objeto 7">
            <a:extLst>
              <a:ext uri="{FF2B5EF4-FFF2-40B4-BE49-F238E27FC236}">
                <a16:creationId xmlns:a16="http://schemas.microsoft.com/office/drawing/2014/main" id="{D68BE124-FF24-47B2-8C68-C0F863AC96C9}"/>
              </a:ext>
            </a:extLst>
          </p:cNvPr>
          <p:cNvGraphicFramePr>
            <a:graphicFrameLocks noChangeAspect="1"/>
          </p:cNvGraphicFramePr>
          <p:nvPr>
            <p:extLst>
              <p:ext uri="{D42A27DB-BD31-4B8C-83A1-F6EECF244321}">
                <p14:modId xmlns:p14="http://schemas.microsoft.com/office/powerpoint/2010/main" val="1062558914"/>
              </p:ext>
            </p:extLst>
          </p:nvPr>
        </p:nvGraphicFramePr>
        <p:xfrm>
          <a:off x="3160713" y="1690688"/>
          <a:ext cx="6707187" cy="946150"/>
        </p:xfrm>
        <a:graphic>
          <a:graphicData uri="http://schemas.openxmlformats.org/presentationml/2006/ole">
            <mc:AlternateContent xmlns:mc="http://schemas.openxmlformats.org/markup-compatibility/2006">
              <mc:Choice xmlns:v="urn:schemas-microsoft-com:vml" Requires="v">
                <p:oleObj spid="_x0000_s21642" name="Equation" r:id="rId4" imgW="3060360" imgH="431640" progId="Equation.DSMT4">
                  <p:embed/>
                </p:oleObj>
              </mc:Choice>
              <mc:Fallback>
                <p:oleObj name="Equation" r:id="rId4" imgW="3060360" imgH="431640" progId="Equation.DSMT4">
                  <p:embed/>
                  <p:pic>
                    <p:nvPicPr>
                      <p:cNvPr id="0" name=""/>
                      <p:cNvPicPr/>
                      <p:nvPr/>
                    </p:nvPicPr>
                    <p:blipFill>
                      <a:blip r:embed="rId5"/>
                      <a:stretch>
                        <a:fillRect/>
                      </a:stretch>
                    </p:blipFill>
                    <p:spPr>
                      <a:xfrm>
                        <a:off x="3160713" y="1690688"/>
                        <a:ext cx="6707187" cy="946150"/>
                      </a:xfrm>
                      <a:prstGeom prst="rect">
                        <a:avLst/>
                      </a:prstGeom>
                    </p:spPr>
                  </p:pic>
                </p:oleObj>
              </mc:Fallback>
            </mc:AlternateContent>
          </a:graphicData>
        </a:graphic>
      </p:graphicFrame>
      <p:pic>
        <p:nvPicPr>
          <p:cNvPr id="9" name="Imagen 8">
            <a:extLst>
              <a:ext uri="{FF2B5EF4-FFF2-40B4-BE49-F238E27FC236}">
                <a16:creationId xmlns:a16="http://schemas.microsoft.com/office/drawing/2014/main" id="{D15A74A1-C987-45E5-ADD2-B604CE647387}"/>
              </a:ext>
            </a:extLst>
          </p:cNvPr>
          <p:cNvPicPr>
            <a:picLocks noChangeAspect="1"/>
          </p:cNvPicPr>
          <p:nvPr/>
        </p:nvPicPr>
        <p:blipFill>
          <a:blip r:embed="rId6"/>
          <a:stretch>
            <a:fillRect/>
          </a:stretch>
        </p:blipFill>
        <p:spPr>
          <a:xfrm>
            <a:off x="2439713" y="3962401"/>
            <a:ext cx="6846238" cy="2214562"/>
          </a:xfrm>
          <a:prstGeom prst="rect">
            <a:avLst/>
          </a:prstGeom>
        </p:spPr>
      </p:pic>
    </p:spTree>
    <p:extLst>
      <p:ext uri="{BB962C8B-B14F-4D97-AF65-F5344CB8AC3E}">
        <p14:creationId xmlns:p14="http://schemas.microsoft.com/office/powerpoint/2010/main" val="1902955571"/>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D0296B60-A20B-44F6-B83C-C7E93A6745FE}"/>
              </a:ext>
            </a:extLst>
          </p:cNvPr>
          <p:cNvSpPr>
            <a:spLocks noGrp="1"/>
          </p:cNvSpPr>
          <p:nvPr>
            <p:ph type="title"/>
          </p:nvPr>
        </p:nvSpPr>
        <p:spPr/>
        <p:txBody>
          <a:bodyPr/>
          <a:lstStyle/>
          <a:p>
            <a:pPr algn="ctr"/>
            <a:r>
              <a:rPr lang="es-ES" b="1" dirty="0"/>
              <a:t>RANDOM FOREST EN MATLAB</a:t>
            </a:r>
            <a:br>
              <a:rPr lang="es-ES" dirty="0"/>
            </a:br>
            <a:r>
              <a:rPr lang="es-ES" b="1" dirty="0"/>
              <a:t>B = </a:t>
            </a:r>
            <a:r>
              <a:rPr lang="es-ES" b="1" dirty="0" err="1"/>
              <a:t>TreeBagger</a:t>
            </a:r>
            <a:r>
              <a:rPr lang="es-ES" b="1" dirty="0"/>
              <a:t>(</a:t>
            </a:r>
            <a:r>
              <a:rPr lang="es-ES" b="1" dirty="0" err="1"/>
              <a:t>NumTrees,X,Y</a:t>
            </a:r>
            <a:r>
              <a:rPr lang="es-ES" b="1" dirty="0"/>
              <a:t>,</a:t>
            </a:r>
            <a:r>
              <a:rPr lang="es-ES" dirty="0"/>
              <a:t> '</a:t>
            </a:r>
            <a:r>
              <a:rPr lang="es-ES" b="1" dirty="0" err="1"/>
              <a:t>Name</a:t>
            </a:r>
            <a:r>
              <a:rPr lang="es-ES" dirty="0"/>
              <a:t>'</a:t>
            </a:r>
            <a:r>
              <a:rPr lang="es-ES" b="1" dirty="0"/>
              <a:t>,</a:t>
            </a:r>
            <a:r>
              <a:rPr lang="es-ES" dirty="0"/>
              <a:t> '</a:t>
            </a:r>
            <a:r>
              <a:rPr lang="es-ES" b="1" dirty="0" err="1"/>
              <a:t>Value</a:t>
            </a:r>
            <a:r>
              <a:rPr lang="es-ES" dirty="0"/>
              <a:t>'</a:t>
            </a:r>
            <a:r>
              <a:rPr lang="es-ES" b="1" dirty="0"/>
              <a:t>)</a:t>
            </a:r>
          </a:p>
        </p:txBody>
      </p:sp>
      <p:sp>
        <p:nvSpPr>
          <p:cNvPr id="3" name="Marcador de contenido 2">
            <a:extLst>
              <a:ext uri="{FF2B5EF4-FFF2-40B4-BE49-F238E27FC236}">
                <a16:creationId xmlns:a16="http://schemas.microsoft.com/office/drawing/2014/main" id="{8BEF1AB8-0FF1-49C8-AD4A-D597F1B8B021}"/>
              </a:ext>
            </a:extLst>
          </p:cNvPr>
          <p:cNvSpPr>
            <a:spLocks noGrp="1"/>
          </p:cNvSpPr>
          <p:nvPr>
            <p:ph idx="1"/>
          </p:nvPr>
        </p:nvSpPr>
        <p:spPr/>
        <p:txBody>
          <a:bodyPr>
            <a:normAutofit lnSpcReduction="10000"/>
          </a:bodyPr>
          <a:lstStyle/>
          <a:p>
            <a:pPr marL="0" indent="0">
              <a:buNone/>
            </a:pPr>
            <a:r>
              <a:rPr lang="es-ES" dirty="0"/>
              <a:t>load </a:t>
            </a:r>
            <a:r>
              <a:rPr lang="es-ES" dirty="0" err="1"/>
              <a:t>fisheriris</a:t>
            </a:r>
            <a:endParaRPr lang="es-ES" dirty="0"/>
          </a:p>
          <a:p>
            <a:pPr marL="0" indent="0">
              <a:buNone/>
            </a:pPr>
            <a:r>
              <a:rPr lang="es-ES" dirty="0"/>
              <a:t>B = </a:t>
            </a:r>
            <a:r>
              <a:rPr lang="es-ES" b="1" dirty="0" err="1">
                <a:solidFill>
                  <a:srgbClr val="FF0000"/>
                </a:solidFill>
              </a:rPr>
              <a:t>TreeBagger</a:t>
            </a:r>
            <a:r>
              <a:rPr lang="es-ES" dirty="0"/>
              <a:t>(50,meas,species,'oobpred','on');</a:t>
            </a:r>
          </a:p>
          <a:p>
            <a:pPr marL="0" indent="0">
              <a:buNone/>
            </a:pPr>
            <a:r>
              <a:rPr lang="es-ES" dirty="0" err="1"/>
              <a:t>plot</a:t>
            </a:r>
            <a:r>
              <a:rPr lang="es-ES" dirty="0"/>
              <a:t>(</a:t>
            </a:r>
            <a:r>
              <a:rPr lang="es-ES" b="1" dirty="0" err="1">
                <a:solidFill>
                  <a:srgbClr val="FF0000"/>
                </a:solidFill>
              </a:rPr>
              <a:t>oob</a:t>
            </a:r>
            <a:r>
              <a:rPr lang="es-ES" dirty="0" err="1"/>
              <a:t>Error</a:t>
            </a:r>
            <a:r>
              <a:rPr lang="es-ES" dirty="0"/>
              <a:t>(B)) %  </a:t>
            </a:r>
            <a:r>
              <a:rPr lang="es-ES" b="1" dirty="0" err="1">
                <a:solidFill>
                  <a:srgbClr val="FF0000"/>
                </a:solidFill>
              </a:rPr>
              <a:t>out</a:t>
            </a:r>
            <a:r>
              <a:rPr lang="es-ES" b="1" dirty="0">
                <a:solidFill>
                  <a:srgbClr val="FF0000"/>
                </a:solidFill>
              </a:rPr>
              <a:t> of bag</a:t>
            </a:r>
            <a:r>
              <a:rPr lang="es-ES" dirty="0"/>
              <a:t>: mal clasificados</a:t>
            </a:r>
          </a:p>
          <a:p>
            <a:pPr marL="0" indent="0">
              <a:buNone/>
            </a:pPr>
            <a:r>
              <a:rPr lang="es-ES" dirty="0" err="1"/>
              <a:t>xlabel</a:t>
            </a:r>
            <a:r>
              <a:rPr lang="es-ES" dirty="0"/>
              <a:t>('</a:t>
            </a:r>
            <a:r>
              <a:rPr lang="es-ES" dirty="0" err="1"/>
              <a:t>number</a:t>
            </a:r>
            <a:r>
              <a:rPr lang="es-ES" dirty="0"/>
              <a:t> </a:t>
            </a:r>
            <a:r>
              <a:rPr lang="es-ES" dirty="0" err="1"/>
              <a:t>of</a:t>
            </a:r>
            <a:r>
              <a:rPr lang="es-ES" dirty="0"/>
              <a:t> </a:t>
            </a:r>
            <a:r>
              <a:rPr lang="es-ES" dirty="0" err="1"/>
              <a:t>grown</a:t>
            </a:r>
            <a:r>
              <a:rPr lang="es-ES" dirty="0"/>
              <a:t> </a:t>
            </a:r>
            <a:r>
              <a:rPr lang="es-ES" dirty="0" err="1"/>
              <a:t>trees</a:t>
            </a:r>
            <a:r>
              <a:rPr lang="es-ES" dirty="0"/>
              <a:t>')</a:t>
            </a:r>
          </a:p>
          <a:p>
            <a:pPr marL="0" indent="0">
              <a:buNone/>
            </a:pPr>
            <a:r>
              <a:rPr lang="es-ES" dirty="0" err="1"/>
              <a:t>ylabel</a:t>
            </a:r>
            <a:r>
              <a:rPr lang="es-ES" dirty="0"/>
              <a:t>('</a:t>
            </a:r>
            <a:r>
              <a:rPr lang="es-ES" dirty="0" err="1"/>
              <a:t>out</a:t>
            </a:r>
            <a:r>
              <a:rPr lang="es-ES" dirty="0"/>
              <a:t>-</a:t>
            </a:r>
            <a:r>
              <a:rPr lang="es-ES" dirty="0" err="1"/>
              <a:t>of</a:t>
            </a:r>
            <a:r>
              <a:rPr lang="es-ES" dirty="0"/>
              <a:t>-bag </a:t>
            </a:r>
            <a:r>
              <a:rPr lang="es-ES" dirty="0" err="1"/>
              <a:t>classification</a:t>
            </a:r>
            <a:r>
              <a:rPr lang="es-ES" dirty="0"/>
              <a:t> error')</a:t>
            </a:r>
          </a:p>
          <a:p>
            <a:pPr marL="0" indent="0">
              <a:buNone/>
            </a:pPr>
            <a:endParaRPr lang="es-ES" dirty="0"/>
          </a:p>
          <a:p>
            <a:pPr marL="0" indent="0">
              <a:buNone/>
            </a:pPr>
            <a:r>
              <a:rPr lang="es-ES" dirty="0"/>
              <a:t>newData1=[5,4,2,0.5];</a:t>
            </a:r>
          </a:p>
          <a:p>
            <a:pPr marL="0" indent="0">
              <a:buNone/>
            </a:pPr>
            <a:r>
              <a:rPr lang="es-ES" dirty="0"/>
              <a:t>predChar1=</a:t>
            </a:r>
            <a:r>
              <a:rPr lang="es-ES" dirty="0" err="1"/>
              <a:t>B.predict</a:t>
            </a:r>
            <a:r>
              <a:rPr lang="es-ES" dirty="0"/>
              <a:t>(newData1)</a:t>
            </a:r>
          </a:p>
          <a:p>
            <a:pPr marL="0" indent="0">
              <a:buNone/>
            </a:pPr>
            <a:r>
              <a:rPr lang="es-ES" dirty="0"/>
              <a:t>%'</a:t>
            </a:r>
            <a:r>
              <a:rPr lang="es-ES" dirty="0" err="1"/>
              <a:t>setosa</a:t>
            </a:r>
            <a:r>
              <a:rPr lang="es-ES" dirty="0"/>
              <a:t>'</a:t>
            </a:r>
          </a:p>
        </p:txBody>
      </p:sp>
      <p:pic>
        <p:nvPicPr>
          <p:cNvPr id="4" name="Imagen 3">
            <a:extLst>
              <a:ext uri="{FF2B5EF4-FFF2-40B4-BE49-F238E27FC236}">
                <a16:creationId xmlns:a16="http://schemas.microsoft.com/office/drawing/2014/main" id="{99700128-BACF-4178-A0B1-3B762BBD9EA4}"/>
              </a:ext>
            </a:extLst>
          </p:cNvPr>
          <p:cNvPicPr>
            <a:picLocks noChangeAspect="1"/>
          </p:cNvPicPr>
          <p:nvPr/>
        </p:nvPicPr>
        <p:blipFill>
          <a:blip r:embed="rId3"/>
          <a:stretch>
            <a:fillRect/>
          </a:stretch>
        </p:blipFill>
        <p:spPr>
          <a:xfrm>
            <a:off x="6531428" y="2878293"/>
            <a:ext cx="4826407" cy="3614581"/>
          </a:xfrm>
          <a:prstGeom prst="rect">
            <a:avLst/>
          </a:prstGeom>
        </p:spPr>
      </p:pic>
      <p:sp>
        <p:nvSpPr>
          <p:cNvPr id="5" name="Marcador de pie de página 4">
            <a:extLst>
              <a:ext uri="{FF2B5EF4-FFF2-40B4-BE49-F238E27FC236}">
                <a16:creationId xmlns:a16="http://schemas.microsoft.com/office/drawing/2014/main" id="{64D881B5-3882-46DF-847B-4DA360860E42}"/>
              </a:ext>
            </a:extLst>
          </p:cNvPr>
          <p:cNvSpPr>
            <a:spLocks noGrp="1"/>
          </p:cNvSpPr>
          <p:nvPr>
            <p:ph type="ftr" sz="quarter" idx="11"/>
          </p:nvPr>
        </p:nvSpPr>
        <p:spPr/>
        <p:txBody>
          <a:bodyPr/>
          <a:lstStyle/>
          <a:p>
            <a:r>
              <a:rPr lang="es-ES"/>
              <a:t>Fernando Fernández Rodríguez (ULPGC)</a:t>
            </a:r>
          </a:p>
        </p:txBody>
      </p:sp>
      <p:sp>
        <p:nvSpPr>
          <p:cNvPr id="6" name="Marcador de número de diapositiva 5">
            <a:extLst>
              <a:ext uri="{FF2B5EF4-FFF2-40B4-BE49-F238E27FC236}">
                <a16:creationId xmlns:a16="http://schemas.microsoft.com/office/drawing/2014/main" id="{891F4AB4-EE98-494B-A27E-88D27E866F6A}"/>
              </a:ext>
            </a:extLst>
          </p:cNvPr>
          <p:cNvSpPr>
            <a:spLocks noGrp="1"/>
          </p:cNvSpPr>
          <p:nvPr>
            <p:ph type="sldNum" sz="quarter" idx="12"/>
          </p:nvPr>
        </p:nvSpPr>
        <p:spPr/>
        <p:txBody>
          <a:bodyPr/>
          <a:lstStyle/>
          <a:p>
            <a:fld id="{0F63649D-7EE3-47B4-B930-FD820D25EEAD}" type="slidenum">
              <a:rPr lang="es-ES" smtClean="0"/>
              <a:t>51</a:t>
            </a:fld>
            <a:endParaRPr lang="es-ES"/>
          </a:p>
        </p:txBody>
      </p:sp>
    </p:spTree>
    <p:extLst>
      <p:ext uri="{BB962C8B-B14F-4D97-AF65-F5344CB8AC3E}">
        <p14:creationId xmlns:p14="http://schemas.microsoft.com/office/powerpoint/2010/main" val="956777958"/>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D9EB4237-D78E-4F3E-B496-16775A2F7910}"/>
              </a:ext>
            </a:extLst>
          </p:cNvPr>
          <p:cNvSpPr>
            <a:spLocks noGrp="1"/>
          </p:cNvSpPr>
          <p:nvPr>
            <p:ph type="title"/>
          </p:nvPr>
        </p:nvSpPr>
        <p:spPr>
          <a:xfrm>
            <a:off x="838200" y="365126"/>
            <a:ext cx="10515600" cy="908504"/>
          </a:xfrm>
        </p:spPr>
        <p:txBody>
          <a:bodyPr>
            <a:normAutofit fontScale="90000"/>
          </a:bodyPr>
          <a:lstStyle/>
          <a:p>
            <a:pPr algn="ctr"/>
            <a:br>
              <a:rPr lang="en-US" b="1" dirty="0"/>
            </a:br>
            <a:r>
              <a:rPr lang="en-US" b="1" dirty="0"/>
              <a:t>RATING CREDITICIO CON RANDOM FOREST</a:t>
            </a:r>
            <a:br>
              <a:rPr lang="en-US" b="1" dirty="0"/>
            </a:br>
            <a:endParaRPr lang="es-ES" dirty="0"/>
          </a:p>
        </p:txBody>
      </p:sp>
      <p:sp>
        <p:nvSpPr>
          <p:cNvPr id="3" name="Marcador de contenido 2">
            <a:extLst>
              <a:ext uri="{FF2B5EF4-FFF2-40B4-BE49-F238E27FC236}">
                <a16:creationId xmlns:a16="http://schemas.microsoft.com/office/drawing/2014/main" id="{98F30D89-02AE-4384-9692-B21847E5B1AA}"/>
              </a:ext>
            </a:extLst>
          </p:cNvPr>
          <p:cNvSpPr>
            <a:spLocks noGrp="1"/>
          </p:cNvSpPr>
          <p:nvPr>
            <p:ph idx="1"/>
          </p:nvPr>
        </p:nvSpPr>
        <p:spPr>
          <a:xfrm>
            <a:off x="838200" y="1420586"/>
            <a:ext cx="10515600" cy="4756377"/>
          </a:xfrm>
        </p:spPr>
        <p:txBody>
          <a:bodyPr>
            <a:normAutofit/>
          </a:bodyPr>
          <a:lstStyle/>
          <a:p>
            <a:pPr marL="0" indent="0">
              <a:buNone/>
            </a:pPr>
            <a:r>
              <a:rPr lang="en-US" dirty="0" err="1"/>
              <a:t>creditDS</a:t>
            </a:r>
            <a:r>
              <a:rPr lang="en-US" dirty="0"/>
              <a:t> = </a:t>
            </a:r>
            <a:r>
              <a:rPr lang="en-US" b="1" dirty="0" err="1">
                <a:solidFill>
                  <a:srgbClr val="FF0000"/>
                </a:solidFill>
              </a:rPr>
              <a:t>readtable</a:t>
            </a:r>
            <a:r>
              <a:rPr lang="en-US" dirty="0"/>
              <a:t>('CreditRating_Historical.dat');</a:t>
            </a:r>
          </a:p>
          <a:p>
            <a:pPr marL="0" indent="0">
              <a:buNone/>
            </a:pPr>
            <a:r>
              <a:rPr lang="es-ES" dirty="0"/>
              <a:t>X= [</a:t>
            </a:r>
            <a:r>
              <a:rPr lang="es-ES" dirty="0" err="1"/>
              <a:t>creditDS.WC_TA</a:t>
            </a:r>
            <a:r>
              <a:rPr lang="es-ES" dirty="0"/>
              <a:t>  </a:t>
            </a:r>
            <a:r>
              <a:rPr lang="es-ES" dirty="0" err="1"/>
              <a:t>creditDS.RE_TA</a:t>
            </a:r>
            <a:r>
              <a:rPr lang="es-ES" dirty="0"/>
              <a:t>  </a:t>
            </a:r>
            <a:r>
              <a:rPr lang="es-ES" dirty="0" err="1"/>
              <a:t>creditDS.EBIT_TA</a:t>
            </a:r>
            <a:r>
              <a:rPr lang="es-ES" dirty="0"/>
              <a:t> </a:t>
            </a:r>
            <a:r>
              <a:rPr lang="es-ES" dirty="0" err="1"/>
              <a:t>creditDS.MVE_BVTD</a:t>
            </a:r>
            <a:r>
              <a:rPr lang="es-ES" dirty="0"/>
              <a:t>   </a:t>
            </a:r>
            <a:r>
              <a:rPr lang="es-ES" dirty="0" err="1"/>
              <a:t>creditDS.S_TA</a:t>
            </a:r>
            <a:r>
              <a:rPr lang="es-ES" dirty="0"/>
              <a:t>  </a:t>
            </a:r>
            <a:r>
              <a:rPr lang="es-ES" dirty="0" err="1"/>
              <a:t>creditDS.Industry</a:t>
            </a:r>
            <a:r>
              <a:rPr lang="es-ES" dirty="0"/>
              <a:t>];</a:t>
            </a:r>
          </a:p>
          <a:p>
            <a:pPr marL="0" lvl="0" indent="0">
              <a:lnSpc>
                <a:spcPct val="100000"/>
              </a:lnSpc>
              <a:spcBef>
                <a:spcPts val="0"/>
              </a:spcBef>
              <a:buNone/>
              <a:defRPr/>
            </a:pPr>
            <a:endParaRPr lang="en-US" b="1" dirty="0"/>
          </a:p>
          <a:p>
            <a:pPr marL="0" lvl="0" indent="0">
              <a:lnSpc>
                <a:spcPct val="100000"/>
              </a:lnSpc>
              <a:spcBef>
                <a:spcPts val="0"/>
              </a:spcBef>
              <a:buNone/>
              <a:defRPr/>
            </a:pPr>
            <a:endParaRPr lang="en-US" b="1" dirty="0"/>
          </a:p>
          <a:p>
            <a:pPr marL="0" lvl="0" indent="0">
              <a:lnSpc>
                <a:spcPct val="100000"/>
              </a:lnSpc>
              <a:spcBef>
                <a:spcPts val="0"/>
              </a:spcBef>
              <a:buNone/>
              <a:defRPr/>
            </a:pPr>
            <a:r>
              <a:rPr lang="en-US" b="1" dirty="0"/>
              <a:t>Working capital / Total Assets (WC_TA)   </a:t>
            </a:r>
            <a:r>
              <a:rPr lang="en-US" dirty="0"/>
              <a:t>Capital </a:t>
            </a:r>
            <a:r>
              <a:rPr lang="en-US" dirty="0" err="1"/>
              <a:t>circulante</a:t>
            </a:r>
            <a:r>
              <a:rPr lang="en-US" dirty="0"/>
              <a:t>/</a:t>
            </a:r>
            <a:r>
              <a:rPr lang="en-US" dirty="0" err="1"/>
              <a:t>Activo</a:t>
            </a:r>
            <a:r>
              <a:rPr lang="en-US" dirty="0"/>
              <a:t> Total</a:t>
            </a:r>
            <a:br>
              <a:rPr lang="es-ES" dirty="0"/>
            </a:br>
            <a:r>
              <a:rPr lang="en-US" b="1" dirty="0"/>
              <a:t>Retained Earnings / Total Assets (RE_TA)   </a:t>
            </a:r>
            <a:r>
              <a:rPr lang="en-US" dirty="0" err="1"/>
              <a:t>Ganancias</a:t>
            </a:r>
            <a:r>
              <a:rPr lang="en-US" dirty="0"/>
              <a:t> </a:t>
            </a:r>
            <a:r>
              <a:rPr lang="en-US" dirty="0" err="1"/>
              <a:t>retenidas</a:t>
            </a:r>
            <a:endParaRPr lang="en-US" dirty="0"/>
          </a:p>
          <a:p>
            <a:pPr marL="0" indent="0">
              <a:buNone/>
            </a:pPr>
            <a:r>
              <a:rPr lang="en-US" b="1" dirty="0"/>
              <a:t>Earnings Before Interests and Taxes / Total Assets (EBIT_TA)</a:t>
            </a:r>
          </a:p>
          <a:p>
            <a:pPr marL="0" indent="0">
              <a:buNone/>
            </a:pPr>
            <a:r>
              <a:rPr lang="en-US" b="1" dirty="0"/>
              <a:t>Market Value of Equity / Book Value of Total Debt (MVE_BVTD)</a:t>
            </a:r>
          </a:p>
          <a:p>
            <a:pPr marL="0" indent="0">
              <a:buNone/>
            </a:pPr>
            <a:r>
              <a:rPr lang="en-US" b="1" dirty="0"/>
              <a:t>Sales / Total Assets (S_TA)</a:t>
            </a:r>
          </a:p>
          <a:p>
            <a:endParaRPr lang="es-ES" dirty="0"/>
          </a:p>
        </p:txBody>
      </p:sp>
      <p:sp>
        <p:nvSpPr>
          <p:cNvPr id="4" name="Marcador de pie de página 3">
            <a:extLst>
              <a:ext uri="{FF2B5EF4-FFF2-40B4-BE49-F238E27FC236}">
                <a16:creationId xmlns:a16="http://schemas.microsoft.com/office/drawing/2014/main" id="{7C59ED50-6546-41F3-8BB0-E25312F69F17}"/>
              </a:ext>
            </a:extLst>
          </p:cNvPr>
          <p:cNvSpPr>
            <a:spLocks noGrp="1"/>
          </p:cNvSpPr>
          <p:nvPr>
            <p:ph type="ftr" sz="quarter" idx="11"/>
          </p:nvPr>
        </p:nvSpPr>
        <p:spPr/>
        <p:txBody>
          <a:bodyPr/>
          <a:lstStyle/>
          <a:p>
            <a:r>
              <a:rPr lang="es-ES"/>
              <a:t>Fernando Fernández Rodríguez (ULPGC)</a:t>
            </a:r>
          </a:p>
        </p:txBody>
      </p:sp>
      <p:sp>
        <p:nvSpPr>
          <p:cNvPr id="5" name="Marcador de número de diapositiva 4">
            <a:extLst>
              <a:ext uri="{FF2B5EF4-FFF2-40B4-BE49-F238E27FC236}">
                <a16:creationId xmlns:a16="http://schemas.microsoft.com/office/drawing/2014/main" id="{66C2F9EA-AF88-46EE-9BF9-296CB1FE8498}"/>
              </a:ext>
            </a:extLst>
          </p:cNvPr>
          <p:cNvSpPr>
            <a:spLocks noGrp="1"/>
          </p:cNvSpPr>
          <p:nvPr>
            <p:ph type="sldNum" sz="quarter" idx="12"/>
          </p:nvPr>
        </p:nvSpPr>
        <p:spPr/>
        <p:txBody>
          <a:bodyPr/>
          <a:lstStyle/>
          <a:p>
            <a:fld id="{0F63649D-7EE3-47B4-B930-FD820D25EEAD}" type="slidenum">
              <a:rPr lang="es-ES" smtClean="0"/>
              <a:t>52</a:t>
            </a:fld>
            <a:endParaRPr lang="es-ES"/>
          </a:p>
        </p:txBody>
      </p:sp>
    </p:spTree>
    <p:extLst>
      <p:ext uri="{BB962C8B-B14F-4D97-AF65-F5344CB8AC3E}">
        <p14:creationId xmlns:p14="http://schemas.microsoft.com/office/powerpoint/2010/main" val="1577400141"/>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D9EB4237-D78E-4F3E-B496-16775A2F7910}"/>
              </a:ext>
            </a:extLst>
          </p:cNvPr>
          <p:cNvSpPr>
            <a:spLocks noGrp="1"/>
          </p:cNvSpPr>
          <p:nvPr>
            <p:ph type="title"/>
          </p:nvPr>
        </p:nvSpPr>
        <p:spPr>
          <a:xfrm>
            <a:off x="838200" y="365126"/>
            <a:ext cx="10515600" cy="908504"/>
          </a:xfrm>
        </p:spPr>
        <p:txBody>
          <a:bodyPr>
            <a:normAutofit fontScale="90000"/>
          </a:bodyPr>
          <a:lstStyle/>
          <a:p>
            <a:br>
              <a:rPr lang="en-US" b="1" dirty="0"/>
            </a:br>
            <a:r>
              <a:rPr lang="en-US" b="1" dirty="0"/>
              <a:t>CREDIT RATING BY BAGGING DECISION TREES</a:t>
            </a:r>
            <a:br>
              <a:rPr lang="en-US" b="1" dirty="0"/>
            </a:br>
            <a:endParaRPr lang="es-ES" dirty="0"/>
          </a:p>
        </p:txBody>
      </p:sp>
      <p:sp>
        <p:nvSpPr>
          <p:cNvPr id="3" name="Marcador de contenido 2">
            <a:extLst>
              <a:ext uri="{FF2B5EF4-FFF2-40B4-BE49-F238E27FC236}">
                <a16:creationId xmlns:a16="http://schemas.microsoft.com/office/drawing/2014/main" id="{98F30D89-02AE-4384-9692-B21847E5B1AA}"/>
              </a:ext>
            </a:extLst>
          </p:cNvPr>
          <p:cNvSpPr>
            <a:spLocks noGrp="1"/>
          </p:cNvSpPr>
          <p:nvPr>
            <p:ph idx="1"/>
          </p:nvPr>
        </p:nvSpPr>
        <p:spPr>
          <a:xfrm>
            <a:off x="838200" y="1420586"/>
            <a:ext cx="10515600" cy="4756377"/>
          </a:xfrm>
        </p:spPr>
        <p:txBody>
          <a:bodyPr>
            <a:normAutofit/>
          </a:bodyPr>
          <a:lstStyle/>
          <a:p>
            <a:pPr marL="0" indent="0">
              <a:buNone/>
            </a:pPr>
            <a:r>
              <a:rPr lang="en-US" dirty="0" err="1"/>
              <a:t>creditDS</a:t>
            </a:r>
            <a:r>
              <a:rPr lang="en-US" dirty="0"/>
              <a:t> = </a:t>
            </a:r>
            <a:r>
              <a:rPr lang="en-US" b="1" dirty="0" err="1">
                <a:solidFill>
                  <a:srgbClr val="FF0000"/>
                </a:solidFill>
              </a:rPr>
              <a:t>readtable</a:t>
            </a:r>
            <a:r>
              <a:rPr lang="en-US" dirty="0"/>
              <a:t>('CreditRating_Historical.dat');</a:t>
            </a:r>
          </a:p>
          <a:p>
            <a:pPr marL="0" indent="0">
              <a:buNone/>
            </a:pPr>
            <a:r>
              <a:rPr lang="es-ES" dirty="0"/>
              <a:t>X= [</a:t>
            </a:r>
            <a:r>
              <a:rPr lang="es-ES" dirty="0" err="1"/>
              <a:t>creditDS.WC_TA</a:t>
            </a:r>
            <a:r>
              <a:rPr lang="es-ES" dirty="0"/>
              <a:t>  </a:t>
            </a:r>
            <a:r>
              <a:rPr lang="es-ES" dirty="0" err="1"/>
              <a:t>creditDS.RE_TA</a:t>
            </a:r>
            <a:r>
              <a:rPr lang="es-ES" dirty="0"/>
              <a:t>  </a:t>
            </a:r>
            <a:r>
              <a:rPr lang="es-ES" dirty="0" err="1"/>
              <a:t>creditDS.EBIT_TA</a:t>
            </a:r>
            <a:r>
              <a:rPr lang="es-ES" dirty="0"/>
              <a:t> </a:t>
            </a:r>
            <a:r>
              <a:rPr lang="es-ES" dirty="0" err="1"/>
              <a:t>creditDS.MVE_BVTD</a:t>
            </a:r>
            <a:r>
              <a:rPr lang="es-ES" dirty="0"/>
              <a:t>   </a:t>
            </a:r>
            <a:r>
              <a:rPr lang="es-ES" dirty="0" err="1"/>
              <a:t>creditDS.S_TA</a:t>
            </a:r>
            <a:r>
              <a:rPr lang="es-ES" dirty="0"/>
              <a:t>  </a:t>
            </a:r>
            <a:r>
              <a:rPr lang="es-ES" dirty="0" err="1"/>
              <a:t>creditDS.Industry</a:t>
            </a:r>
            <a:r>
              <a:rPr lang="es-ES" dirty="0"/>
              <a:t>];</a:t>
            </a:r>
          </a:p>
          <a:p>
            <a:pPr marL="0" indent="0">
              <a:buNone/>
            </a:pPr>
            <a:r>
              <a:rPr lang="es-ES" dirty="0"/>
              <a:t>Y = </a:t>
            </a:r>
            <a:r>
              <a:rPr lang="es-ES" b="1" dirty="0">
                <a:solidFill>
                  <a:srgbClr val="FF0000"/>
                </a:solidFill>
              </a:rPr>
              <a:t>ordinal</a:t>
            </a:r>
            <a:r>
              <a:rPr lang="es-ES" dirty="0"/>
              <a:t>(</a:t>
            </a:r>
            <a:r>
              <a:rPr lang="es-ES" dirty="0" err="1"/>
              <a:t>creditDS.Rating</a:t>
            </a:r>
            <a:r>
              <a:rPr lang="es-ES" dirty="0"/>
              <a:t>);</a:t>
            </a:r>
          </a:p>
          <a:p>
            <a:pPr marL="0" indent="0">
              <a:buNone/>
            </a:pPr>
            <a:r>
              <a:rPr lang="es-ES" dirty="0"/>
              <a:t>B = </a:t>
            </a:r>
            <a:r>
              <a:rPr lang="es-ES" b="1" dirty="0" err="1">
                <a:solidFill>
                  <a:srgbClr val="FF0000"/>
                </a:solidFill>
              </a:rPr>
              <a:t>TreeBagger</a:t>
            </a:r>
            <a:r>
              <a:rPr lang="es-ES" dirty="0"/>
              <a:t>(50,X,Y,'oobpred','on'); </a:t>
            </a:r>
          </a:p>
          <a:p>
            <a:pPr marL="0" indent="0">
              <a:buNone/>
            </a:pPr>
            <a:r>
              <a:rPr lang="es-ES" dirty="0" err="1"/>
              <a:t>plot</a:t>
            </a:r>
            <a:r>
              <a:rPr lang="es-ES" dirty="0"/>
              <a:t>(</a:t>
            </a:r>
            <a:r>
              <a:rPr lang="es-ES" b="1" dirty="0" err="1">
                <a:solidFill>
                  <a:srgbClr val="FF0000"/>
                </a:solidFill>
              </a:rPr>
              <a:t>oobError</a:t>
            </a:r>
            <a:r>
              <a:rPr lang="es-ES" dirty="0"/>
              <a:t>(B))</a:t>
            </a:r>
          </a:p>
          <a:p>
            <a:pPr marL="0" indent="0">
              <a:buNone/>
            </a:pPr>
            <a:r>
              <a:rPr lang="es-ES" dirty="0" err="1"/>
              <a:t>newData</a:t>
            </a:r>
            <a:r>
              <a:rPr lang="es-ES" dirty="0"/>
              <a:t>=[0.3,0.4,0.07,1.5,0.3,1];</a:t>
            </a:r>
          </a:p>
          <a:p>
            <a:pPr marL="0" indent="0">
              <a:buNone/>
            </a:pPr>
            <a:r>
              <a:rPr lang="es-ES" dirty="0" err="1"/>
              <a:t>predChar</a:t>
            </a:r>
            <a:r>
              <a:rPr lang="es-ES" dirty="0"/>
              <a:t>=</a:t>
            </a:r>
            <a:r>
              <a:rPr lang="es-ES" dirty="0" err="1"/>
              <a:t>B.predict</a:t>
            </a:r>
            <a:r>
              <a:rPr lang="es-ES" dirty="0"/>
              <a:t>(</a:t>
            </a:r>
            <a:r>
              <a:rPr lang="es-ES" dirty="0" err="1"/>
              <a:t>newData</a:t>
            </a:r>
            <a:r>
              <a:rPr lang="es-ES" dirty="0"/>
              <a:t>)   % 'A'</a:t>
            </a:r>
          </a:p>
          <a:p>
            <a:pPr marL="0" indent="0">
              <a:buNone/>
            </a:pPr>
            <a:r>
              <a:rPr lang="es-ES" dirty="0"/>
              <a:t>newData2=[0.3,0.2,0.07,1,0.3,4];</a:t>
            </a:r>
            <a:r>
              <a:rPr lang="es-ES" dirty="0" err="1"/>
              <a:t>predChar</a:t>
            </a:r>
            <a:r>
              <a:rPr lang="es-ES" dirty="0"/>
              <a:t>=</a:t>
            </a:r>
            <a:r>
              <a:rPr lang="es-ES" dirty="0" err="1"/>
              <a:t>B.predict</a:t>
            </a:r>
            <a:r>
              <a:rPr lang="es-ES" dirty="0"/>
              <a:t>(newData2) %  'BB'</a:t>
            </a:r>
          </a:p>
          <a:p>
            <a:endParaRPr lang="es-ES" dirty="0"/>
          </a:p>
        </p:txBody>
      </p:sp>
      <p:sp>
        <p:nvSpPr>
          <p:cNvPr id="4" name="Marcador de pie de página 3">
            <a:extLst>
              <a:ext uri="{FF2B5EF4-FFF2-40B4-BE49-F238E27FC236}">
                <a16:creationId xmlns:a16="http://schemas.microsoft.com/office/drawing/2014/main" id="{7C59ED50-6546-41F3-8BB0-E25312F69F17}"/>
              </a:ext>
            </a:extLst>
          </p:cNvPr>
          <p:cNvSpPr>
            <a:spLocks noGrp="1"/>
          </p:cNvSpPr>
          <p:nvPr>
            <p:ph type="ftr" sz="quarter" idx="11"/>
          </p:nvPr>
        </p:nvSpPr>
        <p:spPr/>
        <p:txBody>
          <a:bodyPr/>
          <a:lstStyle/>
          <a:p>
            <a:r>
              <a:rPr lang="es-ES"/>
              <a:t>Fernando Fernández Rodríguez (ULPGC)</a:t>
            </a:r>
          </a:p>
        </p:txBody>
      </p:sp>
      <p:sp>
        <p:nvSpPr>
          <p:cNvPr id="5" name="Marcador de número de diapositiva 4">
            <a:extLst>
              <a:ext uri="{FF2B5EF4-FFF2-40B4-BE49-F238E27FC236}">
                <a16:creationId xmlns:a16="http://schemas.microsoft.com/office/drawing/2014/main" id="{66C2F9EA-AF88-46EE-9BF9-296CB1FE8498}"/>
              </a:ext>
            </a:extLst>
          </p:cNvPr>
          <p:cNvSpPr>
            <a:spLocks noGrp="1"/>
          </p:cNvSpPr>
          <p:nvPr>
            <p:ph type="sldNum" sz="quarter" idx="12"/>
          </p:nvPr>
        </p:nvSpPr>
        <p:spPr/>
        <p:txBody>
          <a:bodyPr/>
          <a:lstStyle/>
          <a:p>
            <a:fld id="{0F63649D-7EE3-47B4-B930-FD820D25EEAD}" type="slidenum">
              <a:rPr lang="es-ES" smtClean="0"/>
              <a:t>53</a:t>
            </a:fld>
            <a:endParaRPr lang="es-ES"/>
          </a:p>
        </p:txBody>
      </p:sp>
    </p:spTree>
    <p:extLst>
      <p:ext uri="{BB962C8B-B14F-4D97-AF65-F5344CB8AC3E}">
        <p14:creationId xmlns:p14="http://schemas.microsoft.com/office/powerpoint/2010/main" val="2905820316"/>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3">
            <a:extLst>
              <a:ext uri="{FF2B5EF4-FFF2-40B4-BE49-F238E27FC236}">
                <a16:creationId xmlns:a16="http://schemas.microsoft.com/office/drawing/2014/main" id="{F23642E2-7005-4D33-8057-06968EE727AB}"/>
              </a:ext>
            </a:extLst>
          </p:cNvPr>
          <p:cNvSpPr>
            <a:spLocks noGrp="1"/>
          </p:cNvSpPr>
          <p:nvPr>
            <p:ph type="title"/>
          </p:nvPr>
        </p:nvSpPr>
        <p:spPr/>
        <p:txBody>
          <a:bodyPr/>
          <a:lstStyle/>
          <a:p>
            <a:pPr algn="ctr"/>
            <a:r>
              <a:rPr lang="es-ES" b="1" dirty="0"/>
              <a:t>SUPPORT VECTOR MACHINES</a:t>
            </a:r>
          </a:p>
        </p:txBody>
      </p:sp>
      <p:sp>
        <p:nvSpPr>
          <p:cNvPr id="5" name="Marcador de texto 4">
            <a:extLst>
              <a:ext uri="{FF2B5EF4-FFF2-40B4-BE49-F238E27FC236}">
                <a16:creationId xmlns:a16="http://schemas.microsoft.com/office/drawing/2014/main" id="{58DF45D7-090A-4EFE-951F-5DBAE8D9D83E}"/>
              </a:ext>
            </a:extLst>
          </p:cNvPr>
          <p:cNvSpPr>
            <a:spLocks noGrp="1"/>
          </p:cNvSpPr>
          <p:nvPr>
            <p:ph type="body" idx="1"/>
          </p:nvPr>
        </p:nvSpPr>
        <p:spPr/>
        <p:txBody>
          <a:bodyPr>
            <a:normAutofit/>
          </a:bodyPr>
          <a:lstStyle/>
          <a:p>
            <a:pPr algn="ctr"/>
            <a:r>
              <a:rPr lang="es-ES" sz="4000" b="1" dirty="0"/>
              <a:t>MÁQUINAS DE SOPORTE VECTORIAL:</a:t>
            </a:r>
          </a:p>
          <a:p>
            <a:pPr algn="ctr"/>
            <a:r>
              <a:rPr lang="es-ES" sz="4000" b="1" dirty="0"/>
              <a:t>clasificadores de margen máximo (</a:t>
            </a:r>
            <a:r>
              <a:rPr lang="es-ES" sz="4000" b="1" dirty="0" err="1"/>
              <a:t>Vapnik</a:t>
            </a:r>
            <a:r>
              <a:rPr lang="es-ES" sz="4000" b="1" dirty="0"/>
              <a:t>, 1995)</a:t>
            </a:r>
          </a:p>
          <a:p>
            <a:pPr algn="ctr"/>
            <a:endParaRPr lang="es-ES" sz="4000" dirty="0"/>
          </a:p>
        </p:txBody>
      </p:sp>
    </p:spTree>
    <p:extLst>
      <p:ext uri="{BB962C8B-B14F-4D97-AF65-F5344CB8AC3E}">
        <p14:creationId xmlns:p14="http://schemas.microsoft.com/office/powerpoint/2010/main" val="1868383641"/>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ítulo 5">
            <a:extLst>
              <a:ext uri="{FF2B5EF4-FFF2-40B4-BE49-F238E27FC236}">
                <a16:creationId xmlns:a16="http://schemas.microsoft.com/office/drawing/2014/main" id="{3AA50B4E-D104-4776-ACCC-FDCB8A900593}"/>
              </a:ext>
            </a:extLst>
          </p:cNvPr>
          <p:cNvSpPr>
            <a:spLocks noGrp="1"/>
          </p:cNvSpPr>
          <p:nvPr>
            <p:ph type="title"/>
          </p:nvPr>
        </p:nvSpPr>
        <p:spPr/>
        <p:txBody>
          <a:bodyPr/>
          <a:lstStyle/>
          <a:p>
            <a:pPr algn="ctr"/>
            <a:r>
              <a:rPr lang="es-ES" b="1" dirty="0"/>
              <a:t>DATOS LINEALMENTE SEPARABLES</a:t>
            </a:r>
          </a:p>
        </p:txBody>
      </p:sp>
      <p:sp>
        <p:nvSpPr>
          <p:cNvPr id="5" name="Marcador de contenido 4">
            <a:extLst>
              <a:ext uri="{FF2B5EF4-FFF2-40B4-BE49-F238E27FC236}">
                <a16:creationId xmlns:a16="http://schemas.microsoft.com/office/drawing/2014/main" id="{1BFC2BE1-0FC3-4E98-9FEB-EB889B2F3AFA}"/>
              </a:ext>
            </a:extLst>
          </p:cNvPr>
          <p:cNvSpPr>
            <a:spLocks noGrp="1"/>
          </p:cNvSpPr>
          <p:nvPr>
            <p:ph sz="half" idx="1"/>
          </p:nvPr>
        </p:nvSpPr>
        <p:spPr/>
        <p:txBody>
          <a:bodyPr/>
          <a:lstStyle/>
          <a:p>
            <a:r>
              <a:rPr lang="es-ES" dirty="0"/>
              <a:t>Separar una muestra en dos categorías mediante un </a:t>
            </a:r>
            <a:r>
              <a:rPr lang="es-ES" dirty="0" err="1"/>
              <a:t>hiperplano</a:t>
            </a:r>
            <a:r>
              <a:rPr lang="es-ES" dirty="0"/>
              <a:t>.</a:t>
            </a:r>
          </a:p>
          <a:p>
            <a:endParaRPr lang="es-ES" dirty="0"/>
          </a:p>
          <a:p>
            <a:endParaRPr lang="es-ES" dirty="0"/>
          </a:p>
          <a:p>
            <a:endParaRPr lang="es-ES" dirty="0"/>
          </a:p>
          <a:p>
            <a:endParaRPr lang="es-ES" dirty="0"/>
          </a:p>
          <a:p>
            <a:r>
              <a:rPr lang="es-ES" dirty="0"/>
              <a:t>Solución óptima: </a:t>
            </a:r>
            <a:r>
              <a:rPr lang="es-ES" b="1" dirty="0"/>
              <a:t>margen máximo</a:t>
            </a:r>
            <a:r>
              <a:rPr lang="es-ES" dirty="0"/>
              <a:t> entre ambas categorías</a:t>
            </a:r>
          </a:p>
        </p:txBody>
      </p:sp>
      <p:pic>
        <p:nvPicPr>
          <p:cNvPr id="9" name="Marcador de contenido 8">
            <a:extLst>
              <a:ext uri="{FF2B5EF4-FFF2-40B4-BE49-F238E27FC236}">
                <a16:creationId xmlns:a16="http://schemas.microsoft.com/office/drawing/2014/main" id="{0E9933F0-CAE9-4ACF-97A8-CE521FA96451}"/>
              </a:ext>
            </a:extLst>
          </p:cNvPr>
          <p:cNvPicPr>
            <a:picLocks noGrp="1" noChangeAspect="1"/>
          </p:cNvPicPr>
          <p:nvPr>
            <p:ph sz="half" idx="2"/>
          </p:nvPr>
        </p:nvPicPr>
        <p:blipFill>
          <a:blip r:embed="rId4"/>
          <a:stretch>
            <a:fillRect/>
          </a:stretch>
        </p:blipFill>
        <p:spPr>
          <a:xfrm>
            <a:off x="6329362" y="1896269"/>
            <a:ext cx="4867275" cy="4210050"/>
          </a:xfrm>
          <a:prstGeom prst="rect">
            <a:avLst/>
          </a:prstGeom>
        </p:spPr>
      </p:pic>
      <p:graphicFrame>
        <p:nvGraphicFramePr>
          <p:cNvPr id="10" name="Objeto 9">
            <a:extLst>
              <a:ext uri="{FF2B5EF4-FFF2-40B4-BE49-F238E27FC236}">
                <a16:creationId xmlns:a16="http://schemas.microsoft.com/office/drawing/2014/main" id="{5909F0DB-C1C7-40D5-84AF-0439C3964BDA}"/>
              </a:ext>
            </a:extLst>
          </p:cNvPr>
          <p:cNvGraphicFramePr>
            <a:graphicFrameLocks noChangeAspect="1"/>
          </p:cNvGraphicFramePr>
          <p:nvPr>
            <p:extLst>
              <p:ext uri="{D42A27DB-BD31-4B8C-83A1-F6EECF244321}">
                <p14:modId xmlns:p14="http://schemas.microsoft.com/office/powerpoint/2010/main" val="4191301592"/>
              </p:ext>
            </p:extLst>
          </p:nvPr>
        </p:nvGraphicFramePr>
        <p:xfrm>
          <a:off x="1287463" y="3116263"/>
          <a:ext cx="3246437" cy="1881187"/>
        </p:xfrm>
        <a:graphic>
          <a:graphicData uri="http://schemas.openxmlformats.org/presentationml/2006/ole">
            <mc:AlternateContent xmlns:mc="http://schemas.openxmlformats.org/markup-compatibility/2006">
              <mc:Choice xmlns:v="urn:schemas-microsoft-com:vml" Requires="v">
                <p:oleObj spid="_x0000_s9503" name="Equation" r:id="rId5" imgW="1358640" imgH="787320" progId="Equation.DSMT4">
                  <p:embed/>
                </p:oleObj>
              </mc:Choice>
              <mc:Fallback>
                <p:oleObj name="Equation" r:id="rId5" imgW="1358640" imgH="787320" progId="Equation.DSMT4">
                  <p:embed/>
                  <p:pic>
                    <p:nvPicPr>
                      <p:cNvPr id="0" name=""/>
                      <p:cNvPicPr/>
                      <p:nvPr/>
                    </p:nvPicPr>
                    <p:blipFill>
                      <a:blip r:embed="rId6"/>
                      <a:stretch>
                        <a:fillRect/>
                      </a:stretch>
                    </p:blipFill>
                    <p:spPr>
                      <a:xfrm>
                        <a:off x="1287463" y="3116263"/>
                        <a:ext cx="3246437" cy="1881187"/>
                      </a:xfrm>
                      <a:prstGeom prst="rect">
                        <a:avLst/>
                      </a:prstGeom>
                    </p:spPr>
                  </p:pic>
                </p:oleObj>
              </mc:Fallback>
            </mc:AlternateContent>
          </a:graphicData>
        </a:graphic>
      </p:graphicFrame>
      <p:sp>
        <p:nvSpPr>
          <p:cNvPr id="2" name="Marcador de pie de página 1">
            <a:extLst>
              <a:ext uri="{FF2B5EF4-FFF2-40B4-BE49-F238E27FC236}">
                <a16:creationId xmlns:a16="http://schemas.microsoft.com/office/drawing/2014/main" id="{FB0E94DD-6479-4E52-9FDE-36B660401AC6}"/>
              </a:ext>
            </a:extLst>
          </p:cNvPr>
          <p:cNvSpPr>
            <a:spLocks noGrp="1"/>
          </p:cNvSpPr>
          <p:nvPr>
            <p:ph type="ftr" sz="quarter" idx="11"/>
          </p:nvPr>
        </p:nvSpPr>
        <p:spPr/>
        <p:txBody>
          <a:bodyPr/>
          <a:lstStyle/>
          <a:p>
            <a:r>
              <a:rPr lang="es-ES"/>
              <a:t>Fernando Fernández Rodríguez (ULPGC)</a:t>
            </a:r>
          </a:p>
        </p:txBody>
      </p:sp>
      <p:sp>
        <p:nvSpPr>
          <p:cNvPr id="3" name="Marcador de número de diapositiva 2">
            <a:extLst>
              <a:ext uri="{FF2B5EF4-FFF2-40B4-BE49-F238E27FC236}">
                <a16:creationId xmlns:a16="http://schemas.microsoft.com/office/drawing/2014/main" id="{CE2B5025-57F3-4111-8776-98F1B10371A6}"/>
              </a:ext>
            </a:extLst>
          </p:cNvPr>
          <p:cNvSpPr>
            <a:spLocks noGrp="1"/>
          </p:cNvSpPr>
          <p:nvPr>
            <p:ph type="sldNum" sz="quarter" idx="12"/>
          </p:nvPr>
        </p:nvSpPr>
        <p:spPr/>
        <p:txBody>
          <a:bodyPr/>
          <a:lstStyle/>
          <a:p>
            <a:fld id="{0F63649D-7EE3-47B4-B930-FD820D25EEAD}" type="slidenum">
              <a:rPr lang="es-ES" smtClean="0"/>
              <a:t>55</a:t>
            </a:fld>
            <a:endParaRPr lang="es-ES"/>
          </a:p>
        </p:txBody>
      </p:sp>
    </p:spTree>
    <p:extLst>
      <p:ext uri="{BB962C8B-B14F-4D97-AF65-F5344CB8AC3E}">
        <p14:creationId xmlns:p14="http://schemas.microsoft.com/office/powerpoint/2010/main" val="148764484"/>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ítulo 4">
            <a:extLst>
              <a:ext uri="{FF2B5EF4-FFF2-40B4-BE49-F238E27FC236}">
                <a16:creationId xmlns:a16="http://schemas.microsoft.com/office/drawing/2014/main" id="{70E8FF15-071B-4600-8A44-8326E42BAC28}"/>
              </a:ext>
            </a:extLst>
          </p:cNvPr>
          <p:cNvSpPr>
            <a:spLocks noGrp="1"/>
          </p:cNvSpPr>
          <p:nvPr>
            <p:ph type="title"/>
          </p:nvPr>
        </p:nvSpPr>
        <p:spPr/>
        <p:txBody>
          <a:bodyPr/>
          <a:lstStyle/>
          <a:p>
            <a:pPr algn="ctr"/>
            <a:r>
              <a:rPr lang="es-ES" b="1" dirty="0"/>
              <a:t>HIPERPLANO QUE MAXIMIZA EL MARGEN</a:t>
            </a:r>
          </a:p>
        </p:txBody>
      </p:sp>
      <p:sp>
        <p:nvSpPr>
          <p:cNvPr id="6" name="Marcador de contenido 5">
            <a:extLst>
              <a:ext uri="{FF2B5EF4-FFF2-40B4-BE49-F238E27FC236}">
                <a16:creationId xmlns:a16="http://schemas.microsoft.com/office/drawing/2014/main" id="{886058C6-2487-4BE0-8834-6271831FDCD3}"/>
              </a:ext>
            </a:extLst>
          </p:cNvPr>
          <p:cNvSpPr>
            <a:spLocks noGrp="1"/>
          </p:cNvSpPr>
          <p:nvPr>
            <p:ph idx="1"/>
          </p:nvPr>
        </p:nvSpPr>
        <p:spPr>
          <a:xfrm>
            <a:off x="838200" y="1825625"/>
            <a:ext cx="10515600" cy="4667250"/>
          </a:xfrm>
        </p:spPr>
        <p:txBody>
          <a:bodyPr/>
          <a:lstStyle/>
          <a:p>
            <a:r>
              <a:rPr lang="es-ES" dirty="0"/>
              <a:t>Seleccionar el hiperplano que </a:t>
            </a:r>
            <a:r>
              <a:rPr lang="es-ES" b="1" dirty="0"/>
              <a:t>maximiza el margen</a:t>
            </a:r>
            <a:r>
              <a:rPr lang="es-ES" dirty="0"/>
              <a:t>: aumento de la generalización</a:t>
            </a:r>
          </a:p>
          <a:p>
            <a:endParaRPr lang="es-ES" dirty="0"/>
          </a:p>
          <a:p>
            <a:pPr marL="0" indent="0">
              <a:buNone/>
            </a:pPr>
            <a:r>
              <a:rPr lang="es-ES" dirty="0"/>
              <a:t>¿Cómo encontrar </a:t>
            </a:r>
          </a:p>
          <a:p>
            <a:pPr marL="0" indent="0">
              <a:buNone/>
            </a:pPr>
            <a:r>
              <a:rPr lang="es-ES" dirty="0"/>
              <a:t>los vectores soporte</a:t>
            </a:r>
          </a:p>
          <a:p>
            <a:pPr marL="0" indent="0">
              <a:buNone/>
            </a:pPr>
            <a:r>
              <a:rPr lang="es-ES" dirty="0"/>
              <a:t>que maximizan </a:t>
            </a:r>
          </a:p>
          <a:p>
            <a:pPr marL="0" indent="0">
              <a:buNone/>
            </a:pPr>
            <a:r>
              <a:rPr lang="es-ES" dirty="0"/>
              <a:t>el margen? </a:t>
            </a:r>
          </a:p>
          <a:p>
            <a:endParaRPr lang="es-ES" dirty="0"/>
          </a:p>
        </p:txBody>
      </p:sp>
      <p:pic>
        <p:nvPicPr>
          <p:cNvPr id="7" name="Imagen 6">
            <a:extLst>
              <a:ext uri="{FF2B5EF4-FFF2-40B4-BE49-F238E27FC236}">
                <a16:creationId xmlns:a16="http://schemas.microsoft.com/office/drawing/2014/main" id="{B9F8F1FD-8F81-4BB0-A3C8-B8936C9C6FE8}"/>
              </a:ext>
            </a:extLst>
          </p:cNvPr>
          <p:cNvPicPr>
            <a:picLocks noChangeAspect="1"/>
          </p:cNvPicPr>
          <p:nvPr/>
        </p:nvPicPr>
        <p:blipFill>
          <a:blip r:embed="rId3"/>
          <a:stretch>
            <a:fillRect/>
          </a:stretch>
        </p:blipFill>
        <p:spPr>
          <a:xfrm>
            <a:off x="4879213" y="2577287"/>
            <a:ext cx="5601318" cy="3915588"/>
          </a:xfrm>
          <a:prstGeom prst="rect">
            <a:avLst/>
          </a:prstGeom>
        </p:spPr>
      </p:pic>
      <p:sp>
        <p:nvSpPr>
          <p:cNvPr id="2" name="Marcador de pie de página 1">
            <a:extLst>
              <a:ext uri="{FF2B5EF4-FFF2-40B4-BE49-F238E27FC236}">
                <a16:creationId xmlns:a16="http://schemas.microsoft.com/office/drawing/2014/main" id="{B32F57A5-B08B-436D-80D3-06C6B2865277}"/>
              </a:ext>
            </a:extLst>
          </p:cNvPr>
          <p:cNvSpPr>
            <a:spLocks noGrp="1"/>
          </p:cNvSpPr>
          <p:nvPr>
            <p:ph type="ftr" sz="quarter" idx="11"/>
          </p:nvPr>
        </p:nvSpPr>
        <p:spPr/>
        <p:txBody>
          <a:bodyPr/>
          <a:lstStyle/>
          <a:p>
            <a:r>
              <a:rPr lang="es-ES"/>
              <a:t>Fernando Fernández Rodríguez (ULPGC)</a:t>
            </a:r>
          </a:p>
        </p:txBody>
      </p:sp>
      <p:sp>
        <p:nvSpPr>
          <p:cNvPr id="3" name="Marcador de número de diapositiva 2">
            <a:extLst>
              <a:ext uri="{FF2B5EF4-FFF2-40B4-BE49-F238E27FC236}">
                <a16:creationId xmlns:a16="http://schemas.microsoft.com/office/drawing/2014/main" id="{2E928A07-F471-4A6F-B817-DE2A3A1A5958}"/>
              </a:ext>
            </a:extLst>
          </p:cNvPr>
          <p:cNvSpPr>
            <a:spLocks noGrp="1"/>
          </p:cNvSpPr>
          <p:nvPr>
            <p:ph type="sldNum" sz="quarter" idx="12"/>
          </p:nvPr>
        </p:nvSpPr>
        <p:spPr/>
        <p:txBody>
          <a:bodyPr/>
          <a:lstStyle/>
          <a:p>
            <a:fld id="{0F63649D-7EE3-47B4-B930-FD820D25EEAD}" type="slidenum">
              <a:rPr lang="es-ES" smtClean="0"/>
              <a:t>56</a:t>
            </a:fld>
            <a:endParaRPr lang="es-ES"/>
          </a:p>
        </p:txBody>
      </p:sp>
    </p:spTree>
    <p:extLst>
      <p:ext uri="{BB962C8B-B14F-4D97-AF65-F5344CB8AC3E}">
        <p14:creationId xmlns:p14="http://schemas.microsoft.com/office/powerpoint/2010/main" val="3811089466"/>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C262A5D-A1A4-4C09-AB03-F8C5BC166EE3}"/>
              </a:ext>
            </a:extLst>
          </p:cNvPr>
          <p:cNvSpPr>
            <a:spLocks noGrp="1"/>
          </p:cNvSpPr>
          <p:nvPr>
            <p:ph type="title"/>
          </p:nvPr>
        </p:nvSpPr>
        <p:spPr/>
        <p:txBody>
          <a:bodyPr/>
          <a:lstStyle/>
          <a:p>
            <a:r>
              <a:rPr lang="es-ES" b="1" dirty="0"/>
              <a:t>DISTANCIA DE UN PUNTO A UN HIPERPLANO</a:t>
            </a:r>
            <a:br>
              <a:rPr lang="es-ES" dirty="0"/>
            </a:br>
            <a:endParaRPr lang="es-ES" dirty="0"/>
          </a:p>
        </p:txBody>
      </p:sp>
      <p:sp>
        <p:nvSpPr>
          <p:cNvPr id="3" name="Marcador de contenido 2">
            <a:extLst>
              <a:ext uri="{FF2B5EF4-FFF2-40B4-BE49-F238E27FC236}">
                <a16:creationId xmlns:a16="http://schemas.microsoft.com/office/drawing/2014/main" id="{4595AFFB-F588-44DF-A155-177EA440588A}"/>
              </a:ext>
            </a:extLst>
          </p:cNvPr>
          <p:cNvSpPr>
            <a:spLocks noGrp="1"/>
          </p:cNvSpPr>
          <p:nvPr>
            <p:ph idx="1"/>
          </p:nvPr>
        </p:nvSpPr>
        <p:spPr/>
        <p:txBody>
          <a:bodyPr/>
          <a:lstStyle/>
          <a:p>
            <a:endParaRPr lang="es-ES" dirty="0"/>
          </a:p>
          <a:p>
            <a:endParaRPr lang="es-ES" dirty="0"/>
          </a:p>
          <a:p>
            <a:endParaRPr lang="es-ES" dirty="0"/>
          </a:p>
          <a:p>
            <a:endParaRPr lang="es-ES" dirty="0"/>
          </a:p>
          <a:p>
            <a:endParaRPr lang="es-ES" dirty="0"/>
          </a:p>
          <a:p>
            <a:r>
              <a:rPr lang="es-ES" dirty="0"/>
              <a:t>w vector normal al hiperplano</a:t>
            </a:r>
          </a:p>
          <a:p>
            <a:r>
              <a:rPr lang="es-ES" dirty="0"/>
              <a:t>Distancia al hiperplano:</a:t>
            </a:r>
          </a:p>
          <a:p>
            <a:endParaRPr lang="es-ES" dirty="0"/>
          </a:p>
          <a:p>
            <a:endParaRPr lang="es-ES" dirty="0"/>
          </a:p>
        </p:txBody>
      </p:sp>
      <p:graphicFrame>
        <p:nvGraphicFramePr>
          <p:cNvPr id="4" name="Objeto 3">
            <a:extLst>
              <a:ext uri="{FF2B5EF4-FFF2-40B4-BE49-F238E27FC236}">
                <a16:creationId xmlns:a16="http://schemas.microsoft.com/office/drawing/2014/main" id="{80998FB6-35E0-4C56-A983-4C9AE361732E}"/>
              </a:ext>
            </a:extLst>
          </p:cNvPr>
          <p:cNvGraphicFramePr>
            <a:graphicFrameLocks noChangeAspect="1"/>
          </p:cNvGraphicFramePr>
          <p:nvPr>
            <p:extLst>
              <p:ext uri="{D42A27DB-BD31-4B8C-83A1-F6EECF244321}">
                <p14:modId xmlns:p14="http://schemas.microsoft.com/office/powerpoint/2010/main" val="3098446674"/>
              </p:ext>
            </p:extLst>
          </p:nvPr>
        </p:nvGraphicFramePr>
        <p:xfrm>
          <a:off x="7126742" y="4178527"/>
          <a:ext cx="4464050" cy="1852612"/>
        </p:xfrm>
        <a:graphic>
          <a:graphicData uri="http://schemas.openxmlformats.org/presentationml/2006/ole">
            <mc:AlternateContent xmlns:mc="http://schemas.openxmlformats.org/markup-compatibility/2006">
              <mc:Choice xmlns:v="urn:schemas-microsoft-com:vml" Requires="v">
                <p:oleObj spid="_x0000_s13592" name="Equation" r:id="rId4" imgW="1714320" imgH="711000" progId="Equation.DSMT4">
                  <p:embed/>
                </p:oleObj>
              </mc:Choice>
              <mc:Fallback>
                <p:oleObj name="Equation" r:id="rId4" imgW="1714320" imgH="711000" progId="Equation.DSMT4">
                  <p:embed/>
                  <p:pic>
                    <p:nvPicPr>
                      <p:cNvPr id="0" name=""/>
                      <p:cNvPicPr/>
                      <p:nvPr/>
                    </p:nvPicPr>
                    <p:blipFill>
                      <a:blip r:embed="rId5"/>
                      <a:stretch>
                        <a:fillRect/>
                      </a:stretch>
                    </p:blipFill>
                    <p:spPr>
                      <a:xfrm>
                        <a:off x="7126742" y="4178527"/>
                        <a:ext cx="4464050" cy="1852612"/>
                      </a:xfrm>
                      <a:prstGeom prst="rect">
                        <a:avLst/>
                      </a:prstGeom>
                    </p:spPr>
                  </p:pic>
                </p:oleObj>
              </mc:Fallback>
            </mc:AlternateContent>
          </a:graphicData>
        </a:graphic>
      </p:graphicFrame>
      <p:pic>
        <p:nvPicPr>
          <p:cNvPr id="5" name="Imagen 4">
            <a:extLst>
              <a:ext uri="{FF2B5EF4-FFF2-40B4-BE49-F238E27FC236}">
                <a16:creationId xmlns:a16="http://schemas.microsoft.com/office/drawing/2014/main" id="{A57596B9-87B5-406A-9456-88B18D741A23}"/>
              </a:ext>
            </a:extLst>
          </p:cNvPr>
          <p:cNvPicPr>
            <a:picLocks noChangeAspect="1"/>
          </p:cNvPicPr>
          <p:nvPr/>
        </p:nvPicPr>
        <p:blipFill>
          <a:blip r:embed="rId6"/>
          <a:stretch>
            <a:fillRect/>
          </a:stretch>
        </p:blipFill>
        <p:spPr>
          <a:xfrm>
            <a:off x="838200" y="1142206"/>
            <a:ext cx="5610225" cy="2628900"/>
          </a:xfrm>
          <a:prstGeom prst="rect">
            <a:avLst/>
          </a:prstGeom>
        </p:spPr>
      </p:pic>
      <p:sp>
        <p:nvSpPr>
          <p:cNvPr id="6" name="Marcador de pie de página 5">
            <a:extLst>
              <a:ext uri="{FF2B5EF4-FFF2-40B4-BE49-F238E27FC236}">
                <a16:creationId xmlns:a16="http://schemas.microsoft.com/office/drawing/2014/main" id="{39D40764-1691-4B46-90D1-070B1918D925}"/>
              </a:ext>
            </a:extLst>
          </p:cNvPr>
          <p:cNvSpPr>
            <a:spLocks noGrp="1"/>
          </p:cNvSpPr>
          <p:nvPr>
            <p:ph type="ftr" sz="quarter" idx="11"/>
          </p:nvPr>
        </p:nvSpPr>
        <p:spPr/>
        <p:txBody>
          <a:bodyPr/>
          <a:lstStyle/>
          <a:p>
            <a:r>
              <a:rPr lang="es-ES"/>
              <a:t>Fernando Fernández Rodríguez (ULPGC)</a:t>
            </a:r>
          </a:p>
        </p:txBody>
      </p:sp>
      <p:sp>
        <p:nvSpPr>
          <p:cNvPr id="7" name="Marcador de número de diapositiva 6">
            <a:extLst>
              <a:ext uri="{FF2B5EF4-FFF2-40B4-BE49-F238E27FC236}">
                <a16:creationId xmlns:a16="http://schemas.microsoft.com/office/drawing/2014/main" id="{B8867BE5-1174-49DB-BABD-20BFD19A0205}"/>
              </a:ext>
            </a:extLst>
          </p:cNvPr>
          <p:cNvSpPr>
            <a:spLocks noGrp="1"/>
          </p:cNvSpPr>
          <p:nvPr>
            <p:ph type="sldNum" sz="quarter" idx="12"/>
          </p:nvPr>
        </p:nvSpPr>
        <p:spPr/>
        <p:txBody>
          <a:bodyPr/>
          <a:lstStyle/>
          <a:p>
            <a:fld id="{0F63649D-7EE3-47B4-B930-FD820D25EEAD}" type="slidenum">
              <a:rPr lang="es-ES" smtClean="0"/>
              <a:t>57</a:t>
            </a:fld>
            <a:endParaRPr lang="es-ES"/>
          </a:p>
        </p:txBody>
      </p:sp>
    </p:spTree>
    <p:extLst>
      <p:ext uri="{BB962C8B-B14F-4D97-AF65-F5344CB8AC3E}">
        <p14:creationId xmlns:p14="http://schemas.microsoft.com/office/powerpoint/2010/main" val="2826847112"/>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ítulo 5">
            <a:extLst>
              <a:ext uri="{FF2B5EF4-FFF2-40B4-BE49-F238E27FC236}">
                <a16:creationId xmlns:a16="http://schemas.microsoft.com/office/drawing/2014/main" id="{EA8F939C-C49E-430D-AA0B-BDD3EF8BD9D1}"/>
              </a:ext>
            </a:extLst>
          </p:cNvPr>
          <p:cNvSpPr>
            <a:spLocks noGrp="1"/>
          </p:cNvSpPr>
          <p:nvPr>
            <p:ph type="title"/>
          </p:nvPr>
        </p:nvSpPr>
        <p:spPr>
          <a:xfrm>
            <a:off x="838200" y="365126"/>
            <a:ext cx="10515600" cy="844549"/>
          </a:xfrm>
        </p:spPr>
        <p:txBody>
          <a:bodyPr/>
          <a:lstStyle/>
          <a:p>
            <a:pPr algn="ctr"/>
            <a:r>
              <a:rPr lang="es-ES" b="1" dirty="0"/>
              <a:t>HIPERPLANO CON MEJOR MARGEN k</a:t>
            </a:r>
          </a:p>
        </p:txBody>
      </p:sp>
      <p:sp>
        <p:nvSpPr>
          <p:cNvPr id="3" name="Marcador de contenido 2">
            <a:extLst>
              <a:ext uri="{FF2B5EF4-FFF2-40B4-BE49-F238E27FC236}">
                <a16:creationId xmlns:a16="http://schemas.microsoft.com/office/drawing/2014/main" id="{45DB99E1-37B9-4562-8920-3365CE2596C1}"/>
              </a:ext>
            </a:extLst>
          </p:cNvPr>
          <p:cNvSpPr>
            <a:spLocks noGrp="1"/>
          </p:cNvSpPr>
          <p:nvPr>
            <p:ph idx="1"/>
          </p:nvPr>
        </p:nvSpPr>
        <p:spPr>
          <a:xfrm>
            <a:off x="838200" y="1209674"/>
            <a:ext cx="10515600" cy="5283199"/>
          </a:xfrm>
        </p:spPr>
        <p:txBody>
          <a:bodyPr/>
          <a:lstStyle/>
          <a:p>
            <a:endParaRPr lang="es-ES" dirty="0"/>
          </a:p>
          <a:p>
            <a:endParaRPr lang="es-ES" dirty="0"/>
          </a:p>
          <a:p>
            <a:endParaRPr lang="es-ES" dirty="0"/>
          </a:p>
          <a:p>
            <a:endParaRPr lang="es-ES" dirty="0"/>
          </a:p>
          <a:p>
            <a:r>
              <a:rPr lang="es-ES" dirty="0"/>
              <a:t>Tomar  </a:t>
            </a:r>
          </a:p>
          <a:p>
            <a:r>
              <a:rPr lang="es-ES" dirty="0"/>
              <a:t>Redefinir b</a:t>
            </a:r>
          </a:p>
          <a:p>
            <a:endParaRPr lang="es-ES" dirty="0"/>
          </a:p>
        </p:txBody>
      </p:sp>
      <p:graphicFrame>
        <p:nvGraphicFramePr>
          <p:cNvPr id="5" name="Objeto 4">
            <a:extLst>
              <a:ext uri="{FF2B5EF4-FFF2-40B4-BE49-F238E27FC236}">
                <a16:creationId xmlns:a16="http://schemas.microsoft.com/office/drawing/2014/main" id="{928891B6-9F2D-4BF9-AF10-34E2695BB4EE}"/>
              </a:ext>
            </a:extLst>
          </p:cNvPr>
          <p:cNvGraphicFramePr>
            <a:graphicFrameLocks noChangeAspect="1"/>
          </p:cNvGraphicFramePr>
          <p:nvPr>
            <p:extLst>
              <p:ext uri="{D42A27DB-BD31-4B8C-83A1-F6EECF244321}">
                <p14:modId xmlns:p14="http://schemas.microsoft.com/office/powerpoint/2010/main" val="2992916844"/>
              </p:ext>
            </p:extLst>
          </p:nvPr>
        </p:nvGraphicFramePr>
        <p:xfrm>
          <a:off x="1300163" y="1058907"/>
          <a:ext cx="4103687" cy="2259013"/>
        </p:xfrm>
        <a:graphic>
          <a:graphicData uri="http://schemas.openxmlformats.org/presentationml/2006/ole">
            <mc:AlternateContent xmlns:mc="http://schemas.openxmlformats.org/markup-compatibility/2006">
              <mc:Choice xmlns:v="urn:schemas-microsoft-com:vml" Requires="v">
                <p:oleObj spid="_x0000_s23906" name="Equation" r:id="rId4" imgW="1981080" imgH="1091880" progId="Equation.DSMT4">
                  <p:embed/>
                </p:oleObj>
              </mc:Choice>
              <mc:Fallback>
                <p:oleObj name="Equation" r:id="rId4" imgW="1981080" imgH="1091880" progId="Equation.DSMT4">
                  <p:embed/>
                  <p:pic>
                    <p:nvPicPr>
                      <p:cNvPr id="5" name="Objeto 4">
                        <a:extLst>
                          <a:ext uri="{FF2B5EF4-FFF2-40B4-BE49-F238E27FC236}">
                            <a16:creationId xmlns:a16="http://schemas.microsoft.com/office/drawing/2014/main" id="{928891B6-9F2D-4BF9-AF10-34E2695BB4EE}"/>
                          </a:ext>
                        </a:extLst>
                      </p:cNvPr>
                      <p:cNvPicPr/>
                      <p:nvPr/>
                    </p:nvPicPr>
                    <p:blipFill>
                      <a:blip r:embed="rId5"/>
                      <a:stretch>
                        <a:fillRect/>
                      </a:stretch>
                    </p:blipFill>
                    <p:spPr>
                      <a:xfrm>
                        <a:off x="1300163" y="1058907"/>
                        <a:ext cx="4103687" cy="2259013"/>
                      </a:xfrm>
                      <a:prstGeom prst="rect">
                        <a:avLst/>
                      </a:prstGeom>
                    </p:spPr>
                  </p:pic>
                </p:oleObj>
              </mc:Fallback>
            </mc:AlternateContent>
          </a:graphicData>
        </a:graphic>
      </p:graphicFrame>
      <p:pic>
        <p:nvPicPr>
          <p:cNvPr id="9" name="Imagen 8">
            <a:extLst>
              <a:ext uri="{FF2B5EF4-FFF2-40B4-BE49-F238E27FC236}">
                <a16:creationId xmlns:a16="http://schemas.microsoft.com/office/drawing/2014/main" id="{FA7DC681-B855-4799-B359-2985CAA96EFC}"/>
              </a:ext>
            </a:extLst>
          </p:cNvPr>
          <p:cNvPicPr>
            <a:picLocks noChangeAspect="1"/>
          </p:cNvPicPr>
          <p:nvPr/>
        </p:nvPicPr>
        <p:blipFill>
          <a:blip r:embed="rId6"/>
          <a:stretch>
            <a:fillRect/>
          </a:stretch>
        </p:blipFill>
        <p:spPr>
          <a:xfrm>
            <a:off x="6509132" y="2339749"/>
            <a:ext cx="4844668" cy="3837214"/>
          </a:xfrm>
          <a:prstGeom prst="rect">
            <a:avLst/>
          </a:prstGeom>
        </p:spPr>
      </p:pic>
      <p:sp>
        <p:nvSpPr>
          <p:cNvPr id="2" name="Marcador de pie de página 1">
            <a:extLst>
              <a:ext uri="{FF2B5EF4-FFF2-40B4-BE49-F238E27FC236}">
                <a16:creationId xmlns:a16="http://schemas.microsoft.com/office/drawing/2014/main" id="{71298868-B857-49DA-A762-D1BB62A2F481}"/>
              </a:ext>
            </a:extLst>
          </p:cNvPr>
          <p:cNvSpPr>
            <a:spLocks noGrp="1"/>
          </p:cNvSpPr>
          <p:nvPr>
            <p:ph type="ftr" sz="quarter" idx="11"/>
          </p:nvPr>
        </p:nvSpPr>
        <p:spPr/>
        <p:txBody>
          <a:bodyPr/>
          <a:lstStyle/>
          <a:p>
            <a:r>
              <a:rPr lang="es-ES"/>
              <a:t>Fernando Fernández Rodríguez (ULPGC)</a:t>
            </a:r>
          </a:p>
        </p:txBody>
      </p:sp>
      <p:sp>
        <p:nvSpPr>
          <p:cNvPr id="7" name="Marcador de número de diapositiva 6">
            <a:extLst>
              <a:ext uri="{FF2B5EF4-FFF2-40B4-BE49-F238E27FC236}">
                <a16:creationId xmlns:a16="http://schemas.microsoft.com/office/drawing/2014/main" id="{AEF0F4E5-2DD9-47C7-B08A-8CF970ED9B73}"/>
              </a:ext>
            </a:extLst>
          </p:cNvPr>
          <p:cNvSpPr>
            <a:spLocks noGrp="1"/>
          </p:cNvSpPr>
          <p:nvPr>
            <p:ph type="sldNum" sz="quarter" idx="12"/>
          </p:nvPr>
        </p:nvSpPr>
        <p:spPr/>
        <p:txBody>
          <a:bodyPr/>
          <a:lstStyle/>
          <a:p>
            <a:fld id="{0F63649D-7EE3-47B4-B930-FD820D25EEAD}" type="slidenum">
              <a:rPr lang="es-ES" smtClean="0"/>
              <a:t>58</a:t>
            </a:fld>
            <a:endParaRPr lang="es-ES"/>
          </a:p>
        </p:txBody>
      </p:sp>
      <p:graphicFrame>
        <p:nvGraphicFramePr>
          <p:cNvPr id="8" name="Objeto 7">
            <a:extLst>
              <a:ext uri="{FF2B5EF4-FFF2-40B4-BE49-F238E27FC236}">
                <a16:creationId xmlns:a16="http://schemas.microsoft.com/office/drawing/2014/main" id="{449D8934-5CA2-4CB1-BC97-29CFED7C1A77}"/>
              </a:ext>
            </a:extLst>
          </p:cNvPr>
          <p:cNvGraphicFramePr>
            <a:graphicFrameLocks noChangeAspect="1"/>
          </p:cNvGraphicFramePr>
          <p:nvPr>
            <p:extLst>
              <p:ext uri="{D42A27DB-BD31-4B8C-83A1-F6EECF244321}">
                <p14:modId xmlns:p14="http://schemas.microsoft.com/office/powerpoint/2010/main" val="735291848"/>
              </p:ext>
            </p:extLst>
          </p:nvPr>
        </p:nvGraphicFramePr>
        <p:xfrm>
          <a:off x="2513204" y="3252787"/>
          <a:ext cx="1160462" cy="530225"/>
        </p:xfrm>
        <a:graphic>
          <a:graphicData uri="http://schemas.openxmlformats.org/presentationml/2006/ole">
            <mc:AlternateContent xmlns:mc="http://schemas.openxmlformats.org/markup-compatibility/2006">
              <mc:Choice xmlns:v="urn:schemas-microsoft-com:vml" Requires="v">
                <p:oleObj spid="_x0000_s23907" name="Equation" r:id="rId7" imgW="444240" imgH="203040" progId="Equation.DSMT4">
                  <p:embed/>
                </p:oleObj>
              </mc:Choice>
              <mc:Fallback>
                <p:oleObj name="Equation" r:id="rId7" imgW="444240" imgH="203040" progId="Equation.DSMT4">
                  <p:embed/>
                  <p:pic>
                    <p:nvPicPr>
                      <p:cNvPr id="0" name=""/>
                      <p:cNvPicPr/>
                      <p:nvPr/>
                    </p:nvPicPr>
                    <p:blipFill>
                      <a:blip r:embed="rId8"/>
                      <a:stretch>
                        <a:fillRect/>
                      </a:stretch>
                    </p:blipFill>
                    <p:spPr>
                      <a:xfrm>
                        <a:off x="2513204" y="3252787"/>
                        <a:ext cx="1160462" cy="530225"/>
                      </a:xfrm>
                      <a:prstGeom prst="rect">
                        <a:avLst/>
                      </a:prstGeom>
                    </p:spPr>
                  </p:pic>
                </p:oleObj>
              </mc:Fallback>
            </mc:AlternateContent>
          </a:graphicData>
        </a:graphic>
      </p:graphicFrame>
      <p:graphicFrame>
        <p:nvGraphicFramePr>
          <p:cNvPr id="10" name="Objeto 9">
            <a:extLst>
              <a:ext uri="{FF2B5EF4-FFF2-40B4-BE49-F238E27FC236}">
                <a16:creationId xmlns:a16="http://schemas.microsoft.com/office/drawing/2014/main" id="{0C04930F-3C36-4E6A-9D72-289E292536FA}"/>
              </a:ext>
            </a:extLst>
          </p:cNvPr>
          <p:cNvGraphicFramePr>
            <a:graphicFrameLocks noChangeAspect="1"/>
          </p:cNvGraphicFramePr>
          <p:nvPr>
            <p:extLst>
              <p:ext uri="{D42A27DB-BD31-4B8C-83A1-F6EECF244321}">
                <p14:modId xmlns:p14="http://schemas.microsoft.com/office/powerpoint/2010/main" val="1642704827"/>
              </p:ext>
            </p:extLst>
          </p:nvPr>
        </p:nvGraphicFramePr>
        <p:xfrm>
          <a:off x="1300163" y="4551363"/>
          <a:ext cx="2738437" cy="1987346"/>
        </p:xfrm>
        <a:graphic>
          <a:graphicData uri="http://schemas.openxmlformats.org/presentationml/2006/ole">
            <mc:AlternateContent xmlns:mc="http://schemas.openxmlformats.org/markup-compatibility/2006">
              <mc:Choice xmlns:v="urn:schemas-microsoft-com:vml" Requires="v">
                <p:oleObj spid="_x0000_s23908" name="Equation" r:id="rId9" imgW="1206360" imgH="876240" progId="Equation.DSMT4">
                  <p:embed/>
                </p:oleObj>
              </mc:Choice>
              <mc:Fallback>
                <p:oleObj name="Equation" r:id="rId9" imgW="1206360" imgH="876240" progId="Equation.DSMT4">
                  <p:embed/>
                  <p:pic>
                    <p:nvPicPr>
                      <p:cNvPr id="0" name=""/>
                      <p:cNvPicPr/>
                      <p:nvPr/>
                    </p:nvPicPr>
                    <p:blipFill>
                      <a:blip r:embed="rId10"/>
                      <a:stretch>
                        <a:fillRect/>
                      </a:stretch>
                    </p:blipFill>
                    <p:spPr>
                      <a:xfrm>
                        <a:off x="1300163" y="4551363"/>
                        <a:ext cx="2738437" cy="1987346"/>
                      </a:xfrm>
                      <a:prstGeom prst="rect">
                        <a:avLst/>
                      </a:prstGeom>
                    </p:spPr>
                  </p:pic>
                </p:oleObj>
              </mc:Fallback>
            </mc:AlternateContent>
          </a:graphicData>
        </a:graphic>
      </p:graphicFrame>
    </p:spTree>
    <p:extLst>
      <p:ext uri="{BB962C8B-B14F-4D97-AF65-F5344CB8AC3E}">
        <p14:creationId xmlns:p14="http://schemas.microsoft.com/office/powerpoint/2010/main" val="653859440"/>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ítulo 5">
            <a:extLst>
              <a:ext uri="{FF2B5EF4-FFF2-40B4-BE49-F238E27FC236}">
                <a16:creationId xmlns:a16="http://schemas.microsoft.com/office/drawing/2014/main" id="{EA8F939C-C49E-430D-AA0B-BDD3EF8BD9D1}"/>
              </a:ext>
            </a:extLst>
          </p:cNvPr>
          <p:cNvSpPr>
            <a:spLocks noGrp="1"/>
          </p:cNvSpPr>
          <p:nvPr>
            <p:ph type="title"/>
          </p:nvPr>
        </p:nvSpPr>
        <p:spPr>
          <a:xfrm>
            <a:off x="838200" y="365126"/>
            <a:ext cx="10515600" cy="954314"/>
          </a:xfrm>
        </p:spPr>
        <p:txBody>
          <a:bodyPr/>
          <a:lstStyle/>
          <a:p>
            <a:pPr algn="ctr"/>
            <a:r>
              <a:rPr lang="es-ES" b="1" dirty="0"/>
              <a:t>SOLUCIÓN MEDIANTE PROG. CUADRÁTICA </a:t>
            </a:r>
          </a:p>
        </p:txBody>
      </p:sp>
      <p:sp>
        <p:nvSpPr>
          <p:cNvPr id="3" name="Marcador de contenido 2">
            <a:extLst>
              <a:ext uri="{FF2B5EF4-FFF2-40B4-BE49-F238E27FC236}">
                <a16:creationId xmlns:a16="http://schemas.microsoft.com/office/drawing/2014/main" id="{45DB99E1-37B9-4562-8920-3365CE2596C1}"/>
              </a:ext>
            </a:extLst>
          </p:cNvPr>
          <p:cNvSpPr>
            <a:spLocks noGrp="1"/>
          </p:cNvSpPr>
          <p:nvPr>
            <p:ph idx="1"/>
          </p:nvPr>
        </p:nvSpPr>
        <p:spPr>
          <a:xfrm>
            <a:off x="215153" y="1129553"/>
            <a:ext cx="11138647" cy="5047410"/>
          </a:xfrm>
        </p:spPr>
        <p:txBody>
          <a:bodyPr/>
          <a:lstStyle/>
          <a:p>
            <a:endParaRPr lang="es-ES" dirty="0"/>
          </a:p>
          <a:p>
            <a:endParaRPr lang="es-ES" dirty="0"/>
          </a:p>
          <a:p>
            <a:endParaRPr lang="es-ES" dirty="0"/>
          </a:p>
          <a:p>
            <a:endParaRPr lang="es-ES" dirty="0"/>
          </a:p>
          <a:p>
            <a:r>
              <a:rPr lang="es-ES" dirty="0"/>
              <a:t>Multiplicadores de Lagrange</a:t>
            </a:r>
          </a:p>
          <a:p>
            <a:endParaRPr lang="es-ES" dirty="0"/>
          </a:p>
          <a:p>
            <a:endParaRPr lang="es-ES" dirty="0"/>
          </a:p>
          <a:p>
            <a:r>
              <a:rPr lang="es-ES" dirty="0"/>
              <a:t>Regla de clasificación</a:t>
            </a:r>
          </a:p>
          <a:p>
            <a:endParaRPr lang="es-ES" dirty="0"/>
          </a:p>
        </p:txBody>
      </p:sp>
      <p:graphicFrame>
        <p:nvGraphicFramePr>
          <p:cNvPr id="4" name="Objeto 3">
            <a:extLst>
              <a:ext uri="{FF2B5EF4-FFF2-40B4-BE49-F238E27FC236}">
                <a16:creationId xmlns:a16="http://schemas.microsoft.com/office/drawing/2014/main" id="{8A214E05-D0C3-4424-B43F-1F4E4D363B2F}"/>
              </a:ext>
            </a:extLst>
          </p:cNvPr>
          <p:cNvGraphicFramePr>
            <a:graphicFrameLocks noChangeAspect="1"/>
          </p:cNvGraphicFramePr>
          <p:nvPr>
            <p:extLst>
              <p:ext uri="{D42A27DB-BD31-4B8C-83A1-F6EECF244321}">
                <p14:modId xmlns:p14="http://schemas.microsoft.com/office/powerpoint/2010/main" val="4017955852"/>
              </p:ext>
            </p:extLst>
          </p:nvPr>
        </p:nvGraphicFramePr>
        <p:xfrm>
          <a:off x="1720850" y="1017642"/>
          <a:ext cx="2646363" cy="2116137"/>
        </p:xfrm>
        <a:graphic>
          <a:graphicData uri="http://schemas.openxmlformats.org/presentationml/2006/ole">
            <mc:AlternateContent xmlns:mc="http://schemas.openxmlformats.org/markup-compatibility/2006">
              <mc:Choice xmlns:v="urn:schemas-microsoft-com:vml" Requires="v">
                <p:oleObj spid="_x0000_s11940" name="Equation" r:id="rId4" imgW="1206360" imgH="965160" progId="Equation.DSMT4">
                  <p:embed/>
                </p:oleObj>
              </mc:Choice>
              <mc:Fallback>
                <p:oleObj name="Equation" r:id="rId4" imgW="1206360" imgH="965160" progId="Equation.DSMT4">
                  <p:embed/>
                  <p:pic>
                    <p:nvPicPr>
                      <p:cNvPr id="0" name=""/>
                      <p:cNvPicPr/>
                      <p:nvPr/>
                    </p:nvPicPr>
                    <p:blipFill>
                      <a:blip r:embed="rId5"/>
                      <a:stretch>
                        <a:fillRect/>
                      </a:stretch>
                    </p:blipFill>
                    <p:spPr>
                      <a:xfrm>
                        <a:off x="1720850" y="1017642"/>
                        <a:ext cx="2646363" cy="2116137"/>
                      </a:xfrm>
                      <a:prstGeom prst="rect">
                        <a:avLst/>
                      </a:prstGeom>
                    </p:spPr>
                  </p:pic>
                </p:oleObj>
              </mc:Fallback>
            </mc:AlternateContent>
          </a:graphicData>
        </a:graphic>
      </p:graphicFrame>
      <p:graphicFrame>
        <p:nvGraphicFramePr>
          <p:cNvPr id="5" name="Objeto 4">
            <a:extLst>
              <a:ext uri="{FF2B5EF4-FFF2-40B4-BE49-F238E27FC236}">
                <a16:creationId xmlns:a16="http://schemas.microsoft.com/office/drawing/2014/main" id="{928891B6-9F2D-4BF9-AF10-34E2695BB4EE}"/>
              </a:ext>
            </a:extLst>
          </p:cNvPr>
          <p:cNvGraphicFramePr>
            <a:graphicFrameLocks noChangeAspect="1"/>
          </p:cNvGraphicFramePr>
          <p:nvPr>
            <p:extLst>
              <p:ext uri="{D42A27DB-BD31-4B8C-83A1-F6EECF244321}">
                <p14:modId xmlns:p14="http://schemas.microsoft.com/office/powerpoint/2010/main" val="3252671898"/>
              </p:ext>
            </p:extLst>
          </p:nvPr>
        </p:nvGraphicFramePr>
        <p:xfrm>
          <a:off x="288918" y="3724222"/>
          <a:ext cx="5602288" cy="893762"/>
        </p:xfrm>
        <a:graphic>
          <a:graphicData uri="http://schemas.openxmlformats.org/presentationml/2006/ole">
            <mc:AlternateContent xmlns:mc="http://schemas.openxmlformats.org/markup-compatibility/2006">
              <mc:Choice xmlns:v="urn:schemas-microsoft-com:vml" Requires="v">
                <p:oleObj spid="_x0000_s11941" name="Equation" r:id="rId6" imgW="2705040" imgH="431640" progId="Equation.DSMT4">
                  <p:embed/>
                </p:oleObj>
              </mc:Choice>
              <mc:Fallback>
                <p:oleObj name="Equation" r:id="rId6" imgW="2705040" imgH="431640" progId="Equation.DSMT4">
                  <p:embed/>
                  <p:pic>
                    <p:nvPicPr>
                      <p:cNvPr id="0" name=""/>
                      <p:cNvPicPr/>
                      <p:nvPr/>
                    </p:nvPicPr>
                    <p:blipFill>
                      <a:blip r:embed="rId7"/>
                      <a:stretch>
                        <a:fillRect/>
                      </a:stretch>
                    </p:blipFill>
                    <p:spPr>
                      <a:xfrm>
                        <a:off x="288918" y="3724222"/>
                        <a:ext cx="5602288" cy="893762"/>
                      </a:xfrm>
                      <a:prstGeom prst="rect">
                        <a:avLst/>
                      </a:prstGeom>
                    </p:spPr>
                  </p:pic>
                </p:oleObj>
              </mc:Fallback>
            </mc:AlternateContent>
          </a:graphicData>
        </a:graphic>
      </p:graphicFrame>
      <p:pic>
        <p:nvPicPr>
          <p:cNvPr id="9" name="Imagen 8">
            <a:extLst>
              <a:ext uri="{FF2B5EF4-FFF2-40B4-BE49-F238E27FC236}">
                <a16:creationId xmlns:a16="http://schemas.microsoft.com/office/drawing/2014/main" id="{FA7DC681-B855-4799-B359-2985CAA96EFC}"/>
              </a:ext>
            </a:extLst>
          </p:cNvPr>
          <p:cNvPicPr>
            <a:picLocks noChangeAspect="1"/>
          </p:cNvPicPr>
          <p:nvPr/>
        </p:nvPicPr>
        <p:blipFill>
          <a:blip r:embed="rId8"/>
          <a:stretch>
            <a:fillRect/>
          </a:stretch>
        </p:blipFill>
        <p:spPr>
          <a:xfrm>
            <a:off x="6251489" y="2171700"/>
            <a:ext cx="4844668" cy="3837214"/>
          </a:xfrm>
          <a:prstGeom prst="rect">
            <a:avLst/>
          </a:prstGeom>
        </p:spPr>
      </p:pic>
      <p:sp>
        <p:nvSpPr>
          <p:cNvPr id="2" name="Marcador de pie de página 1">
            <a:extLst>
              <a:ext uri="{FF2B5EF4-FFF2-40B4-BE49-F238E27FC236}">
                <a16:creationId xmlns:a16="http://schemas.microsoft.com/office/drawing/2014/main" id="{71298868-B857-49DA-A762-D1BB62A2F481}"/>
              </a:ext>
            </a:extLst>
          </p:cNvPr>
          <p:cNvSpPr>
            <a:spLocks noGrp="1"/>
          </p:cNvSpPr>
          <p:nvPr>
            <p:ph type="ftr" sz="quarter" idx="11"/>
          </p:nvPr>
        </p:nvSpPr>
        <p:spPr/>
        <p:txBody>
          <a:bodyPr/>
          <a:lstStyle/>
          <a:p>
            <a:r>
              <a:rPr lang="es-ES"/>
              <a:t>Fernando Fernández Rodríguez (ULPGC)</a:t>
            </a:r>
          </a:p>
        </p:txBody>
      </p:sp>
      <p:sp>
        <p:nvSpPr>
          <p:cNvPr id="7" name="Marcador de número de diapositiva 6">
            <a:extLst>
              <a:ext uri="{FF2B5EF4-FFF2-40B4-BE49-F238E27FC236}">
                <a16:creationId xmlns:a16="http://schemas.microsoft.com/office/drawing/2014/main" id="{AEF0F4E5-2DD9-47C7-B08A-8CF970ED9B73}"/>
              </a:ext>
            </a:extLst>
          </p:cNvPr>
          <p:cNvSpPr>
            <a:spLocks noGrp="1"/>
          </p:cNvSpPr>
          <p:nvPr>
            <p:ph type="sldNum" sz="quarter" idx="12"/>
          </p:nvPr>
        </p:nvSpPr>
        <p:spPr/>
        <p:txBody>
          <a:bodyPr/>
          <a:lstStyle/>
          <a:p>
            <a:fld id="{0F63649D-7EE3-47B4-B930-FD820D25EEAD}" type="slidenum">
              <a:rPr lang="es-ES" smtClean="0"/>
              <a:t>59</a:t>
            </a:fld>
            <a:endParaRPr lang="es-ES"/>
          </a:p>
        </p:txBody>
      </p:sp>
      <p:graphicFrame>
        <p:nvGraphicFramePr>
          <p:cNvPr id="8" name="Objeto 7">
            <a:extLst>
              <a:ext uri="{FF2B5EF4-FFF2-40B4-BE49-F238E27FC236}">
                <a16:creationId xmlns:a16="http://schemas.microsoft.com/office/drawing/2014/main" id="{6F150C59-0DD8-46AA-95C1-5383D9622089}"/>
              </a:ext>
            </a:extLst>
          </p:cNvPr>
          <p:cNvGraphicFramePr>
            <a:graphicFrameLocks noChangeAspect="1"/>
          </p:cNvGraphicFramePr>
          <p:nvPr>
            <p:extLst>
              <p:ext uri="{D42A27DB-BD31-4B8C-83A1-F6EECF244321}">
                <p14:modId xmlns:p14="http://schemas.microsoft.com/office/powerpoint/2010/main" val="1330626728"/>
              </p:ext>
            </p:extLst>
          </p:nvPr>
        </p:nvGraphicFramePr>
        <p:xfrm>
          <a:off x="1113386" y="5382410"/>
          <a:ext cx="4008882" cy="794553"/>
        </p:xfrm>
        <a:graphic>
          <a:graphicData uri="http://schemas.openxmlformats.org/presentationml/2006/ole">
            <mc:AlternateContent xmlns:mc="http://schemas.openxmlformats.org/markup-compatibility/2006">
              <mc:Choice xmlns:v="urn:schemas-microsoft-com:vml" Requires="v">
                <p:oleObj spid="_x0000_s11942" name="Equation" r:id="rId9" imgW="1409400" imgH="279360" progId="Equation.DSMT4">
                  <p:embed/>
                </p:oleObj>
              </mc:Choice>
              <mc:Fallback>
                <p:oleObj name="Equation" r:id="rId9" imgW="1409400" imgH="279360" progId="Equation.DSMT4">
                  <p:embed/>
                  <p:pic>
                    <p:nvPicPr>
                      <p:cNvPr id="0" name=""/>
                      <p:cNvPicPr/>
                      <p:nvPr/>
                    </p:nvPicPr>
                    <p:blipFill>
                      <a:blip r:embed="rId10"/>
                      <a:stretch>
                        <a:fillRect/>
                      </a:stretch>
                    </p:blipFill>
                    <p:spPr>
                      <a:xfrm>
                        <a:off x="1113386" y="5382410"/>
                        <a:ext cx="4008882" cy="794553"/>
                      </a:xfrm>
                      <a:prstGeom prst="rect">
                        <a:avLst/>
                      </a:prstGeom>
                    </p:spPr>
                  </p:pic>
                </p:oleObj>
              </mc:Fallback>
            </mc:AlternateContent>
          </a:graphicData>
        </a:graphic>
      </p:graphicFrame>
    </p:spTree>
    <p:extLst>
      <p:ext uri="{BB962C8B-B14F-4D97-AF65-F5344CB8AC3E}">
        <p14:creationId xmlns:p14="http://schemas.microsoft.com/office/powerpoint/2010/main" val="65298104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EE9A161-F96B-4833-AD8C-8BF65CAE6C13}"/>
              </a:ext>
            </a:extLst>
          </p:cNvPr>
          <p:cNvSpPr>
            <a:spLocks noGrp="1"/>
          </p:cNvSpPr>
          <p:nvPr>
            <p:ph type="title"/>
          </p:nvPr>
        </p:nvSpPr>
        <p:spPr/>
        <p:txBody>
          <a:bodyPr/>
          <a:lstStyle/>
          <a:p>
            <a:pPr algn="ctr"/>
            <a:r>
              <a:rPr lang="es-ES" b="1" dirty="0"/>
              <a:t>ARBOL DE </a:t>
            </a:r>
            <a:r>
              <a:rPr lang="es-ES" b="1" dirty="0">
                <a:solidFill>
                  <a:srgbClr val="FF0000"/>
                </a:solidFill>
              </a:rPr>
              <a:t>REGRESIÓN</a:t>
            </a:r>
            <a:r>
              <a:rPr lang="es-ES" b="1" dirty="0"/>
              <a:t>:</a:t>
            </a:r>
            <a:br>
              <a:rPr lang="es-ES" b="1" dirty="0"/>
            </a:br>
            <a:r>
              <a:rPr lang="es-ES" b="1" dirty="0"/>
              <a:t>CONSUMO DE UN AUTOMOVIL</a:t>
            </a:r>
          </a:p>
        </p:txBody>
      </p:sp>
      <p:sp>
        <p:nvSpPr>
          <p:cNvPr id="3" name="Marcador de contenido 2">
            <a:extLst>
              <a:ext uri="{FF2B5EF4-FFF2-40B4-BE49-F238E27FC236}">
                <a16:creationId xmlns:a16="http://schemas.microsoft.com/office/drawing/2014/main" id="{7CF1E0E0-1324-4426-B729-5F06BF676262}"/>
              </a:ext>
            </a:extLst>
          </p:cNvPr>
          <p:cNvSpPr>
            <a:spLocks noGrp="1"/>
          </p:cNvSpPr>
          <p:nvPr>
            <p:ph sz="half" idx="1"/>
          </p:nvPr>
        </p:nvSpPr>
        <p:spPr>
          <a:xfrm>
            <a:off x="502024" y="2259107"/>
            <a:ext cx="3874033" cy="3167956"/>
          </a:xfrm>
        </p:spPr>
        <p:txBody>
          <a:bodyPr/>
          <a:lstStyle/>
          <a:p>
            <a:r>
              <a:rPr lang="es-ES" dirty="0"/>
              <a:t> Millas por galón función de variables:</a:t>
            </a:r>
          </a:p>
          <a:p>
            <a:pPr lvl="1"/>
            <a:r>
              <a:rPr lang="es-ES" dirty="0"/>
              <a:t>Peso</a:t>
            </a:r>
          </a:p>
          <a:p>
            <a:pPr lvl="1"/>
            <a:r>
              <a:rPr lang="es-ES" dirty="0"/>
              <a:t>Caballos de potencia</a:t>
            </a:r>
          </a:p>
          <a:p>
            <a:pPr lvl="1"/>
            <a:r>
              <a:rPr lang="es-ES" dirty="0"/>
              <a:t>Distancia entre ejes</a:t>
            </a:r>
          </a:p>
          <a:p>
            <a:pPr lvl="1"/>
            <a:r>
              <a:rPr lang="es-ES" dirty="0"/>
              <a:t>Camioneta SI o NO</a:t>
            </a:r>
          </a:p>
        </p:txBody>
      </p:sp>
      <p:sp>
        <p:nvSpPr>
          <p:cNvPr id="5" name="Marcador de contenido 4">
            <a:extLst>
              <a:ext uri="{FF2B5EF4-FFF2-40B4-BE49-F238E27FC236}">
                <a16:creationId xmlns:a16="http://schemas.microsoft.com/office/drawing/2014/main" id="{D37F8CC9-B33F-451E-A944-3760996FE4A6}"/>
              </a:ext>
            </a:extLst>
          </p:cNvPr>
          <p:cNvSpPr>
            <a:spLocks noGrp="1"/>
          </p:cNvSpPr>
          <p:nvPr>
            <p:ph sz="half" idx="2"/>
          </p:nvPr>
        </p:nvSpPr>
        <p:spPr>
          <a:xfrm>
            <a:off x="6449786" y="1825625"/>
            <a:ext cx="4904014" cy="4351338"/>
          </a:xfrm>
        </p:spPr>
        <p:txBody>
          <a:bodyPr/>
          <a:lstStyle/>
          <a:p>
            <a:endParaRPr lang="es-ES" dirty="0"/>
          </a:p>
        </p:txBody>
      </p:sp>
      <p:pic>
        <p:nvPicPr>
          <p:cNvPr id="4" name="Imagen 3">
            <a:extLst>
              <a:ext uri="{FF2B5EF4-FFF2-40B4-BE49-F238E27FC236}">
                <a16:creationId xmlns:a16="http://schemas.microsoft.com/office/drawing/2014/main" id="{8D9A6105-1890-4971-8993-CF648828C111}"/>
              </a:ext>
            </a:extLst>
          </p:cNvPr>
          <p:cNvPicPr>
            <a:picLocks noChangeAspect="1"/>
          </p:cNvPicPr>
          <p:nvPr/>
        </p:nvPicPr>
        <p:blipFill>
          <a:blip r:embed="rId3"/>
          <a:stretch>
            <a:fillRect/>
          </a:stretch>
        </p:blipFill>
        <p:spPr>
          <a:xfrm>
            <a:off x="4620986" y="1690688"/>
            <a:ext cx="7413171" cy="4621212"/>
          </a:xfrm>
          <a:prstGeom prst="rect">
            <a:avLst/>
          </a:prstGeom>
        </p:spPr>
      </p:pic>
      <p:sp>
        <p:nvSpPr>
          <p:cNvPr id="6" name="Marcador de pie de página 5">
            <a:extLst>
              <a:ext uri="{FF2B5EF4-FFF2-40B4-BE49-F238E27FC236}">
                <a16:creationId xmlns:a16="http://schemas.microsoft.com/office/drawing/2014/main" id="{B2F3ADE1-85A8-478E-87C0-0FDB410FF18C}"/>
              </a:ext>
            </a:extLst>
          </p:cNvPr>
          <p:cNvSpPr>
            <a:spLocks noGrp="1"/>
          </p:cNvSpPr>
          <p:nvPr>
            <p:ph type="ftr" sz="quarter" idx="11"/>
          </p:nvPr>
        </p:nvSpPr>
        <p:spPr/>
        <p:txBody>
          <a:bodyPr/>
          <a:lstStyle/>
          <a:p>
            <a:r>
              <a:rPr lang="es-ES"/>
              <a:t>Fernando Fernández Rodríguez (ULPGC)</a:t>
            </a:r>
          </a:p>
        </p:txBody>
      </p:sp>
      <p:sp>
        <p:nvSpPr>
          <p:cNvPr id="7" name="Marcador de número de diapositiva 6">
            <a:extLst>
              <a:ext uri="{FF2B5EF4-FFF2-40B4-BE49-F238E27FC236}">
                <a16:creationId xmlns:a16="http://schemas.microsoft.com/office/drawing/2014/main" id="{AC6D9462-F8A4-4484-9BCA-E143F5BB4F22}"/>
              </a:ext>
            </a:extLst>
          </p:cNvPr>
          <p:cNvSpPr>
            <a:spLocks noGrp="1"/>
          </p:cNvSpPr>
          <p:nvPr>
            <p:ph type="sldNum" sz="quarter" idx="12"/>
          </p:nvPr>
        </p:nvSpPr>
        <p:spPr/>
        <p:txBody>
          <a:bodyPr/>
          <a:lstStyle/>
          <a:p>
            <a:fld id="{0F63649D-7EE3-47B4-B930-FD820D25EEAD}" type="slidenum">
              <a:rPr lang="es-ES" smtClean="0"/>
              <a:t>6</a:t>
            </a:fld>
            <a:endParaRPr lang="es-ES"/>
          </a:p>
        </p:txBody>
      </p:sp>
    </p:spTree>
    <p:extLst>
      <p:ext uri="{BB962C8B-B14F-4D97-AF65-F5344CB8AC3E}">
        <p14:creationId xmlns:p14="http://schemas.microsoft.com/office/powerpoint/2010/main" val="2495319177"/>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ítulo 5">
            <a:extLst>
              <a:ext uri="{FF2B5EF4-FFF2-40B4-BE49-F238E27FC236}">
                <a16:creationId xmlns:a16="http://schemas.microsoft.com/office/drawing/2014/main" id="{EA8F939C-C49E-430D-AA0B-BDD3EF8BD9D1}"/>
              </a:ext>
            </a:extLst>
          </p:cNvPr>
          <p:cNvSpPr>
            <a:spLocks noGrp="1"/>
          </p:cNvSpPr>
          <p:nvPr>
            <p:ph type="title"/>
          </p:nvPr>
        </p:nvSpPr>
        <p:spPr>
          <a:xfrm>
            <a:off x="838200" y="365126"/>
            <a:ext cx="10515600" cy="954314"/>
          </a:xfrm>
        </p:spPr>
        <p:txBody>
          <a:bodyPr/>
          <a:lstStyle/>
          <a:p>
            <a:pPr algn="ctr"/>
            <a:r>
              <a:rPr lang="es-ES" b="1" dirty="0"/>
              <a:t>PROBLEMA NO SEPARABLE</a:t>
            </a:r>
          </a:p>
        </p:txBody>
      </p:sp>
      <p:sp>
        <p:nvSpPr>
          <p:cNvPr id="3" name="Marcador de contenido 2">
            <a:extLst>
              <a:ext uri="{FF2B5EF4-FFF2-40B4-BE49-F238E27FC236}">
                <a16:creationId xmlns:a16="http://schemas.microsoft.com/office/drawing/2014/main" id="{45DB99E1-37B9-4562-8920-3365CE2596C1}"/>
              </a:ext>
            </a:extLst>
          </p:cNvPr>
          <p:cNvSpPr>
            <a:spLocks noGrp="1"/>
          </p:cNvSpPr>
          <p:nvPr>
            <p:ph idx="1"/>
          </p:nvPr>
        </p:nvSpPr>
        <p:spPr>
          <a:xfrm>
            <a:off x="215153" y="1129553"/>
            <a:ext cx="11138647" cy="5047410"/>
          </a:xfrm>
        </p:spPr>
        <p:txBody>
          <a:bodyPr/>
          <a:lstStyle/>
          <a:p>
            <a:pPr marL="0" indent="0">
              <a:buNone/>
            </a:pPr>
            <a:r>
              <a:rPr lang="es-ES" dirty="0"/>
              <a:t>Modificar restricciones </a:t>
            </a:r>
            <a:r>
              <a:rPr lang="es-ES" b="1" dirty="0">
                <a:solidFill>
                  <a:srgbClr val="FF0000"/>
                </a:solidFill>
              </a:rPr>
              <a:t>variables de holgura</a:t>
            </a:r>
          </a:p>
          <a:p>
            <a:endParaRPr lang="es-ES" dirty="0"/>
          </a:p>
          <a:p>
            <a:endParaRPr lang="es-ES" dirty="0"/>
          </a:p>
          <a:p>
            <a:endParaRPr lang="es-ES" dirty="0"/>
          </a:p>
          <a:p>
            <a:endParaRPr lang="es-ES" dirty="0"/>
          </a:p>
          <a:p>
            <a:endParaRPr lang="es-ES" dirty="0"/>
          </a:p>
        </p:txBody>
      </p:sp>
      <p:graphicFrame>
        <p:nvGraphicFramePr>
          <p:cNvPr id="4" name="Objeto 3">
            <a:extLst>
              <a:ext uri="{FF2B5EF4-FFF2-40B4-BE49-F238E27FC236}">
                <a16:creationId xmlns:a16="http://schemas.microsoft.com/office/drawing/2014/main" id="{8A214E05-D0C3-4424-B43F-1F4E4D363B2F}"/>
              </a:ext>
            </a:extLst>
          </p:cNvPr>
          <p:cNvGraphicFramePr>
            <a:graphicFrameLocks noChangeAspect="1"/>
          </p:cNvGraphicFramePr>
          <p:nvPr>
            <p:extLst>
              <p:ext uri="{D42A27DB-BD31-4B8C-83A1-F6EECF244321}">
                <p14:modId xmlns:p14="http://schemas.microsoft.com/office/powerpoint/2010/main" val="729503831"/>
              </p:ext>
            </p:extLst>
          </p:nvPr>
        </p:nvGraphicFramePr>
        <p:xfrm>
          <a:off x="468313" y="1670050"/>
          <a:ext cx="4903787" cy="5065713"/>
        </p:xfrm>
        <a:graphic>
          <a:graphicData uri="http://schemas.openxmlformats.org/presentationml/2006/ole">
            <mc:AlternateContent xmlns:mc="http://schemas.openxmlformats.org/markup-compatibility/2006">
              <mc:Choice xmlns:v="urn:schemas-microsoft-com:vml" Requires="v">
                <p:oleObj spid="_x0000_s25671" name="Equation" r:id="rId4" imgW="2234880" imgH="2311200" progId="Equation.DSMT4">
                  <p:embed/>
                </p:oleObj>
              </mc:Choice>
              <mc:Fallback>
                <p:oleObj name="Equation" r:id="rId4" imgW="2234880" imgH="2311200" progId="Equation.DSMT4">
                  <p:embed/>
                  <p:pic>
                    <p:nvPicPr>
                      <p:cNvPr id="4" name="Objeto 3">
                        <a:extLst>
                          <a:ext uri="{FF2B5EF4-FFF2-40B4-BE49-F238E27FC236}">
                            <a16:creationId xmlns:a16="http://schemas.microsoft.com/office/drawing/2014/main" id="{8A214E05-D0C3-4424-B43F-1F4E4D363B2F}"/>
                          </a:ext>
                        </a:extLst>
                      </p:cNvPr>
                      <p:cNvPicPr/>
                      <p:nvPr/>
                    </p:nvPicPr>
                    <p:blipFill>
                      <a:blip r:embed="rId5"/>
                      <a:stretch>
                        <a:fillRect/>
                      </a:stretch>
                    </p:blipFill>
                    <p:spPr>
                      <a:xfrm>
                        <a:off x="468313" y="1670050"/>
                        <a:ext cx="4903787" cy="5065713"/>
                      </a:xfrm>
                      <a:prstGeom prst="rect">
                        <a:avLst/>
                      </a:prstGeom>
                    </p:spPr>
                  </p:pic>
                </p:oleObj>
              </mc:Fallback>
            </mc:AlternateContent>
          </a:graphicData>
        </a:graphic>
      </p:graphicFrame>
      <p:sp>
        <p:nvSpPr>
          <p:cNvPr id="2" name="Marcador de pie de página 1">
            <a:extLst>
              <a:ext uri="{FF2B5EF4-FFF2-40B4-BE49-F238E27FC236}">
                <a16:creationId xmlns:a16="http://schemas.microsoft.com/office/drawing/2014/main" id="{71298868-B857-49DA-A762-D1BB62A2F481}"/>
              </a:ext>
            </a:extLst>
          </p:cNvPr>
          <p:cNvSpPr>
            <a:spLocks noGrp="1"/>
          </p:cNvSpPr>
          <p:nvPr>
            <p:ph type="ftr" sz="quarter" idx="11"/>
          </p:nvPr>
        </p:nvSpPr>
        <p:spPr/>
        <p:txBody>
          <a:bodyPr/>
          <a:lstStyle/>
          <a:p>
            <a:r>
              <a:rPr lang="es-ES"/>
              <a:t>Fernando Fernández Rodríguez (ULPGC)</a:t>
            </a:r>
          </a:p>
        </p:txBody>
      </p:sp>
      <p:sp>
        <p:nvSpPr>
          <p:cNvPr id="7" name="Marcador de número de diapositiva 6">
            <a:extLst>
              <a:ext uri="{FF2B5EF4-FFF2-40B4-BE49-F238E27FC236}">
                <a16:creationId xmlns:a16="http://schemas.microsoft.com/office/drawing/2014/main" id="{AEF0F4E5-2DD9-47C7-B08A-8CF970ED9B73}"/>
              </a:ext>
            </a:extLst>
          </p:cNvPr>
          <p:cNvSpPr>
            <a:spLocks noGrp="1"/>
          </p:cNvSpPr>
          <p:nvPr>
            <p:ph type="sldNum" sz="quarter" idx="12"/>
          </p:nvPr>
        </p:nvSpPr>
        <p:spPr/>
        <p:txBody>
          <a:bodyPr/>
          <a:lstStyle/>
          <a:p>
            <a:fld id="{0F63649D-7EE3-47B4-B930-FD820D25EEAD}" type="slidenum">
              <a:rPr lang="es-ES" smtClean="0"/>
              <a:t>60</a:t>
            </a:fld>
            <a:endParaRPr lang="es-ES"/>
          </a:p>
        </p:txBody>
      </p:sp>
      <p:pic>
        <p:nvPicPr>
          <p:cNvPr id="10" name="Imagen 9">
            <a:extLst>
              <a:ext uri="{FF2B5EF4-FFF2-40B4-BE49-F238E27FC236}">
                <a16:creationId xmlns:a16="http://schemas.microsoft.com/office/drawing/2014/main" id="{910383F3-309B-4487-9FBC-2DDD179BB84F}"/>
              </a:ext>
            </a:extLst>
          </p:cNvPr>
          <p:cNvPicPr>
            <a:picLocks noChangeAspect="1"/>
          </p:cNvPicPr>
          <p:nvPr/>
        </p:nvPicPr>
        <p:blipFill>
          <a:blip r:embed="rId6"/>
          <a:stretch>
            <a:fillRect/>
          </a:stretch>
        </p:blipFill>
        <p:spPr>
          <a:xfrm>
            <a:off x="7189694" y="1880654"/>
            <a:ext cx="4675841" cy="4296309"/>
          </a:xfrm>
          <a:prstGeom prst="rect">
            <a:avLst/>
          </a:prstGeom>
        </p:spPr>
      </p:pic>
    </p:spTree>
    <p:extLst>
      <p:ext uri="{BB962C8B-B14F-4D97-AF65-F5344CB8AC3E}">
        <p14:creationId xmlns:p14="http://schemas.microsoft.com/office/powerpoint/2010/main" val="1927254510"/>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ítulo 4">
            <a:extLst>
              <a:ext uri="{FF2B5EF4-FFF2-40B4-BE49-F238E27FC236}">
                <a16:creationId xmlns:a16="http://schemas.microsoft.com/office/drawing/2014/main" id="{7B48304D-01DA-4897-8230-EDDD1B099175}"/>
              </a:ext>
            </a:extLst>
          </p:cNvPr>
          <p:cNvSpPr>
            <a:spLocks noGrp="1"/>
          </p:cNvSpPr>
          <p:nvPr>
            <p:ph type="title"/>
          </p:nvPr>
        </p:nvSpPr>
        <p:spPr/>
        <p:txBody>
          <a:bodyPr/>
          <a:lstStyle/>
          <a:p>
            <a:pPr algn="ctr"/>
            <a:r>
              <a:rPr lang="es-ES" b="1" dirty="0"/>
              <a:t>DATOS NO SEPARABLES LINEALMENTE</a:t>
            </a:r>
          </a:p>
        </p:txBody>
      </p:sp>
      <mc:AlternateContent xmlns:mc="http://schemas.openxmlformats.org/markup-compatibility/2006" xmlns:a14="http://schemas.microsoft.com/office/drawing/2010/main">
        <mc:Choice Requires="a14">
          <p:sp>
            <p:nvSpPr>
              <p:cNvPr id="9" name="Marcador de contenido 8">
                <a:extLst>
                  <a:ext uri="{FF2B5EF4-FFF2-40B4-BE49-F238E27FC236}">
                    <a16:creationId xmlns:a16="http://schemas.microsoft.com/office/drawing/2014/main" id="{E391454B-6C6B-4986-BC34-9BE2A536F336}"/>
                  </a:ext>
                </a:extLst>
              </p:cNvPr>
              <p:cNvSpPr>
                <a:spLocks noGrp="1"/>
              </p:cNvSpPr>
              <p:nvPr>
                <p:ph idx="1"/>
              </p:nvPr>
            </p:nvSpPr>
            <p:spPr>
              <a:xfrm>
                <a:off x="838200" y="1469571"/>
                <a:ext cx="10515600" cy="4707392"/>
              </a:xfrm>
            </p:spPr>
            <p:txBody>
              <a:bodyPr/>
              <a:lstStyle/>
              <a:p>
                <a:r>
                  <a:rPr lang="es-ES" b="1" dirty="0"/>
                  <a:t>Mapear los datos </a:t>
                </a:r>
                <a:r>
                  <a:rPr lang="es-ES" dirty="0"/>
                  <a:t>a un espacio de dimensión superior para obtener  separación lineal con una </a:t>
                </a:r>
                <a:r>
                  <a:rPr lang="es-ES" b="1" dirty="0"/>
                  <a:t>función no lineal </a:t>
                </a:r>
                <a14:m>
                  <m:oMath xmlns:m="http://schemas.openxmlformats.org/officeDocument/2006/math">
                    <m:r>
                      <a:rPr lang="es-ES" i="1" smtClean="0">
                        <a:latin typeface="Cambria Math" panose="02040503050406030204" pitchFamily="18" charset="0"/>
                        <a:ea typeface="Cambria Math" panose="02040503050406030204" pitchFamily="18" charset="0"/>
                      </a:rPr>
                      <m:t>𝜙</m:t>
                    </m:r>
                  </m:oMath>
                </a14:m>
                <a:r>
                  <a:rPr lang="es-ES" dirty="0"/>
                  <a:t>. Separamos con f(x):</a:t>
                </a:r>
              </a:p>
            </p:txBody>
          </p:sp>
        </mc:Choice>
        <mc:Fallback xmlns="">
          <p:sp>
            <p:nvSpPr>
              <p:cNvPr id="9" name="Marcador de contenido 8">
                <a:extLst>
                  <a:ext uri="{FF2B5EF4-FFF2-40B4-BE49-F238E27FC236}">
                    <a16:creationId xmlns:a16="http://schemas.microsoft.com/office/drawing/2014/main" id="{E391454B-6C6B-4986-BC34-9BE2A536F336}"/>
                  </a:ext>
                </a:extLst>
              </p:cNvPr>
              <p:cNvSpPr>
                <a:spLocks noGrp="1" noRot="1" noChangeAspect="1" noMove="1" noResize="1" noEditPoints="1" noAdjustHandles="1" noChangeArrowheads="1" noChangeShapeType="1" noTextEdit="1"/>
              </p:cNvSpPr>
              <p:nvPr>
                <p:ph idx="1"/>
              </p:nvPr>
            </p:nvSpPr>
            <p:spPr>
              <a:xfrm>
                <a:off x="838200" y="1469571"/>
                <a:ext cx="10515600" cy="4707392"/>
              </a:xfrm>
              <a:blipFill>
                <a:blip r:embed="rId4"/>
                <a:stretch>
                  <a:fillRect l="-1043" t="-2073"/>
                </a:stretch>
              </a:blipFill>
            </p:spPr>
            <p:txBody>
              <a:bodyPr/>
              <a:lstStyle/>
              <a:p>
                <a:r>
                  <a:rPr lang="es-ES">
                    <a:noFill/>
                  </a:rPr>
                  <a:t> </a:t>
                </a:r>
              </a:p>
            </p:txBody>
          </p:sp>
        </mc:Fallback>
      </mc:AlternateContent>
      <p:pic>
        <p:nvPicPr>
          <p:cNvPr id="10" name="Imagen 9">
            <a:extLst>
              <a:ext uri="{FF2B5EF4-FFF2-40B4-BE49-F238E27FC236}">
                <a16:creationId xmlns:a16="http://schemas.microsoft.com/office/drawing/2014/main" id="{893091C5-1E7F-46FC-9AE0-B0FD645E9BCE}"/>
              </a:ext>
            </a:extLst>
          </p:cNvPr>
          <p:cNvPicPr>
            <a:picLocks noChangeAspect="1"/>
          </p:cNvPicPr>
          <p:nvPr/>
        </p:nvPicPr>
        <p:blipFill>
          <a:blip r:embed="rId5"/>
          <a:stretch>
            <a:fillRect/>
          </a:stretch>
        </p:blipFill>
        <p:spPr>
          <a:xfrm>
            <a:off x="5531267" y="3194049"/>
            <a:ext cx="6400800" cy="2562225"/>
          </a:xfrm>
          <a:prstGeom prst="rect">
            <a:avLst/>
          </a:prstGeom>
        </p:spPr>
      </p:pic>
      <p:graphicFrame>
        <p:nvGraphicFramePr>
          <p:cNvPr id="11" name="Objeto 10">
            <a:extLst>
              <a:ext uri="{FF2B5EF4-FFF2-40B4-BE49-F238E27FC236}">
                <a16:creationId xmlns:a16="http://schemas.microsoft.com/office/drawing/2014/main" id="{DACB5CE8-6D79-4FBD-A60E-FDC209EF23F5}"/>
              </a:ext>
            </a:extLst>
          </p:cNvPr>
          <p:cNvGraphicFramePr>
            <a:graphicFrameLocks noChangeAspect="1"/>
          </p:cNvGraphicFramePr>
          <p:nvPr>
            <p:extLst>
              <p:ext uri="{D42A27DB-BD31-4B8C-83A1-F6EECF244321}">
                <p14:modId xmlns:p14="http://schemas.microsoft.com/office/powerpoint/2010/main" val="635087906"/>
              </p:ext>
            </p:extLst>
          </p:nvPr>
        </p:nvGraphicFramePr>
        <p:xfrm>
          <a:off x="265906" y="2773363"/>
          <a:ext cx="5259388" cy="3403600"/>
        </p:xfrm>
        <a:graphic>
          <a:graphicData uri="http://schemas.openxmlformats.org/presentationml/2006/ole">
            <mc:AlternateContent xmlns:mc="http://schemas.openxmlformats.org/markup-compatibility/2006">
              <mc:Choice xmlns:v="urn:schemas-microsoft-com:vml" Requires="v">
                <p:oleObj spid="_x0000_s10532" name="Equation" r:id="rId6" imgW="2120760" imgH="1371600" progId="Equation.DSMT4">
                  <p:embed/>
                </p:oleObj>
              </mc:Choice>
              <mc:Fallback>
                <p:oleObj name="Equation" r:id="rId6" imgW="2120760" imgH="1371600" progId="Equation.DSMT4">
                  <p:embed/>
                  <p:pic>
                    <p:nvPicPr>
                      <p:cNvPr id="0" name=""/>
                      <p:cNvPicPr/>
                      <p:nvPr/>
                    </p:nvPicPr>
                    <p:blipFill>
                      <a:blip r:embed="rId7"/>
                      <a:stretch>
                        <a:fillRect/>
                      </a:stretch>
                    </p:blipFill>
                    <p:spPr>
                      <a:xfrm>
                        <a:off x="265906" y="2773363"/>
                        <a:ext cx="5259388" cy="3403600"/>
                      </a:xfrm>
                      <a:prstGeom prst="rect">
                        <a:avLst/>
                      </a:prstGeom>
                    </p:spPr>
                  </p:pic>
                </p:oleObj>
              </mc:Fallback>
            </mc:AlternateContent>
          </a:graphicData>
        </a:graphic>
      </p:graphicFrame>
      <p:pic>
        <p:nvPicPr>
          <p:cNvPr id="13" name="Imagen 12">
            <a:extLst>
              <a:ext uri="{FF2B5EF4-FFF2-40B4-BE49-F238E27FC236}">
                <a16:creationId xmlns:a16="http://schemas.microsoft.com/office/drawing/2014/main" id="{36255786-F08C-4C66-97F8-86952B72FCAB}"/>
              </a:ext>
            </a:extLst>
          </p:cNvPr>
          <p:cNvPicPr>
            <a:picLocks noChangeAspect="1"/>
          </p:cNvPicPr>
          <p:nvPr/>
        </p:nvPicPr>
        <p:blipFill>
          <a:blip r:embed="rId8"/>
          <a:stretch>
            <a:fillRect/>
          </a:stretch>
        </p:blipFill>
        <p:spPr>
          <a:xfrm>
            <a:off x="8147427" y="4030668"/>
            <a:ext cx="584240" cy="888989"/>
          </a:xfrm>
          <a:prstGeom prst="rect">
            <a:avLst/>
          </a:prstGeom>
        </p:spPr>
      </p:pic>
      <p:sp>
        <p:nvSpPr>
          <p:cNvPr id="2" name="Marcador de pie de página 1">
            <a:extLst>
              <a:ext uri="{FF2B5EF4-FFF2-40B4-BE49-F238E27FC236}">
                <a16:creationId xmlns:a16="http://schemas.microsoft.com/office/drawing/2014/main" id="{C2E6E3EE-2CEE-44AC-8CF6-259F8E19ED6D}"/>
              </a:ext>
            </a:extLst>
          </p:cNvPr>
          <p:cNvSpPr>
            <a:spLocks noGrp="1"/>
          </p:cNvSpPr>
          <p:nvPr>
            <p:ph type="ftr" sz="quarter" idx="11"/>
          </p:nvPr>
        </p:nvSpPr>
        <p:spPr/>
        <p:txBody>
          <a:bodyPr/>
          <a:lstStyle/>
          <a:p>
            <a:r>
              <a:rPr lang="es-ES"/>
              <a:t>Fernando Fernández Rodríguez (ULPGC)</a:t>
            </a:r>
          </a:p>
        </p:txBody>
      </p:sp>
      <p:sp>
        <p:nvSpPr>
          <p:cNvPr id="3" name="Marcador de número de diapositiva 2">
            <a:extLst>
              <a:ext uri="{FF2B5EF4-FFF2-40B4-BE49-F238E27FC236}">
                <a16:creationId xmlns:a16="http://schemas.microsoft.com/office/drawing/2014/main" id="{6B579457-B5B7-4EDF-9F74-61E25C9E07FD}"/>
              </a:ext>
            </a:extLst>
          </p:cNvPr>
          <p:cNvSpPr>
            <a:spLocks noGrp="1"/>
          </p:cNvSpPr>
          <p:nvPr>
            <p:ph type="sldNum" sz="quarter" idx="12"/>
          </p:nvPr>
        </p:nvSpPr>
        <p:spPr/>
        <p:txBody>
          <a:bodyPr/>
          <a:lstStyle/>
          <a:p>
            <a:fld id="{0F63649D-7EE3-47B4-B930-FD820D25EEAD}" type="slidenum">
              <a:rPr lang="es-ES" smtClean="0"/>
              <a:t>61</a:t>
            </a:fld>
            <a:endParaRPr lang="es-ES"/>
          </a:p>
        </p:txBody>
      </p:sp>
    </p:spTree>
    <p:extLst>
      <p:ext uri="{BB962C8B-B14F-4D97-AF65-F5344CB8AC3E}">
        <p14:creationId xmlns:p14="http://schemas.microsoft.com/office/powerpoint/2010/main" val="3609073814"/>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ítulo 5">
            <a:extLst>
              <a:ext uri="{FF2B5EF4-FFF2-40B4-BE49-F238E27FC236}">
                <a16:creationId xmlns:a16="http://schemas.microsoft.com/office/drawing/2014/main" id="{9C6AF0BC-88DF-4484-BC3B-6A9515D44C63}"/>
              </a:ext>
            </a:extLst>
          </p:cNvPr>
          <p:cNvSpPr>
            <a:spLocks noGrp="1"/>
          </p:cNvSpPr>
          <p:nvPr>
            <p:ph type="title"/>
          </p:nvPr>
        </p:nvSpPr>
        <p:spPr/>
        <p:txBody>
          <a:bodyPr/>
          <a:lstStyle/>
          <a:p>
            <a:pPr algn="ctr"/>
            <a:r>
              <a:rPr lang="es-ES" b="1" dirty="0"/>
              <a:t>SEPARABILIDAD DEL O EXCLUSIVO</a:t>
            </a:r>
          </a:p>
        </p:txBody>
      </p:sp>
      <p:sp>
        <p:nvSpPr>
          <p:cNvPr id="7" name="Marcador de contenido 6">
            <a:extLst>
              <a:ext uri="{FF2B5EF4-FFF2-40B4-BE49-F238E27FC236}">
                <a16:creationId xmlns:a16="http://schemas.microsoft.com/office/drawing/2014/main" id="{2861C671-855C-4087-B678-1261CA7B7D6C}"/>
              </a:ext>
            </a:extLst>
          </p:cNvPr>
          <p:cNvSpPr>
            <a:spLocks noGrp="1"/>
          </p:cNvSpPr>
          <p:nvPr>
            <p:ph sz="half" idx="1"/>
          </p:nvPr>
        </p:nvSpPr>
        <p:spPr/>
        <p:txBody>
          <a:bodyPr/>
          <a:lstStyle/>
          <a:p>
            <a:r>
              <a:rPr lang="es-ES" dirty="0"/>
              <a:t>O</a:t>
            </a:r>
          </a:p>
        </p:txBody>
      </p:sp>
      <p:pic>
        <p:nvPicPr>
          <p:cNvPr id="9" name="Marcador de contenido 8">
            <a:extLst>
              <a:ext uri="{FF2B5EF4-FFF2-40B4-BE49-F238E27FC236}">
                <a16:creationId xmlns:a16="http://schemas.microsoft.com/office/drawing/2014/main" id="{1FE959F0-118F-44C0-956E-83CB7B91276F}"/>
              </a:ext>
            </a:extLst>
          </p:cNvPr>
          <p:cNvPicPr>
            <a:picLocks noGrp="1" noChangeAspect="1"/>
          </p:cNvPicPr>
          <p:nvPr>
            <p:ph sz="half" idx="2"/>
          </p:nvPr>
        </p:nvPicPr>
        <p:blipFill>
          <a:blip r:embed="rId4"/>
          <a:stretch>
            <a:fillRect/>
          </a:stretch>
        </p:blipFill>
        <p:spPr>
          <a:xfrm>
            <a:off x="7463631" y="2135187"/>
            <a:ext cx="3993583" cy="3993583"/>
          </a:xfrm>
          <a:prstGeom prst="rect">
            <a:avLst/>
          </a:prstGeom>
        </p:spPr>
      </p:pic>
      <p:sp>
        <p:nvSpPr>
          <p:cNvPr id="4" name="Marcador de pie de página 3">
            <a:extLst>
              <a:ext uri="{FF2B5EF4-FFF2-40B4-BE49-F238E27FC236}">
                <a16:creationId xmlns:a16="http://schemas.microsoft.com/office/drawing/2014/main" id="{983C2CC4-C2A2-4A34-8531-557732B60292}"/>
              </a:ext>
            </a:extLst>
          </p:cNvPr>
          <p:cNvSpPr>
            <a:spLocks noGrp="1"/>
          </p:cNvSpPr>
          <p:nvPr>
            <p:ph type="ftr" sz="quarter" idx="11"/>
          </p:nvPr>
        </p:nvSpPr>
        <p:spPr/>
        <p:txBody>
          <a:bodyPr/>
          <a:lstStyle/>
          <a:p>
            <a:r>
              <a:rPr lang="es-ES"/>
              <a:t>Fernando Fernández Rodríguez (ULPGC)</a:t>
            </a:r>
          </a:p>
        </p:txBody>
      </p:sp>
      <p:sp>
        <p:nvSpPr>
          <p:cNvPr id="5" name="Marcador de número de diapositiva 4">
            <a:extLst>
              <a:ext uri="{FF2B5EF4-FFF2-40B4-BE49-F238E27FC236}">
                <a16:creationId xmlns:a16="http://schemas.microsoft.com/office/drawing/2014/main" id="{B57AECED-E790-4913-B59E-E4CE76C65DDD}"/>
              </a:ext>
            </a:extLst>
          </p:cNvPr>
          <p:cNvSpPr>
            <a:spLocks noGrp="1"/>
          </p:cNvSpPr>
          <p:nvPr>
            <p:ph type="sldNum" sz="quarter" idx="12"/>
          </p:nvPr>
        </p:nvSpPr>
        <p:spPr/>
        <p:txBody>
          <a:bodyPr/>
          <a:lstStyle/>
          <a:p>
            <a:fld id="{0F63649D-7EE3-47B4-B930-FD820D25EEAD}" type="slidenum">
              <a:rPr lang="es-ES" smtClean="0"/>
              <a:t>62</a:t>
            </a:fld>
            <a:endParaRPr lang="es-ES"/>
          </a:p>
        </p:txBody>
      </p:sp>
      <p:graphicFrame>
        <p:nvGraphicFramePr>
          <p:cNvPr id="10" name="Objeto 9">
            <a:extLst>
              <a:ext uri="{FF2B5EF4-FFF2-40B4-BE49-F238E27FC236}">
                <a16:creationId xmlns:a16="http://schemas.microsoft.com/office/drawing/2014/main" id="{1BA143F0-03B7-4D63-842D-322E4F39C95E}"/>
              </a:ext>
            </a:extLst>
          </p:cNvPr>
          <p:cNvGraphicFramePr>
            <a:graphicFrameLocks noChangeAspect="1"/>
          </p:cNvGraphicFramePr>
          <p:nvPr>
            <p:extLst>
              <p:ext uri="{D42A27DB-BD31-4B8C-83A1-F6EECF244321}">
                <p14:modId xmlns:p14="http://schemas.microsoft.com/office/powerpoint/2010/main" val="112455738"/>
              </p:ext>
            </p:extLst>
          </p:nvPr>
        </p:nvGraphicFramePr>
        <p:xfrm>
          <a:off x="404416" y="2123932"/>
          <a:ext cx="6337300" cy="2217738"/>
        </p:xfrm>
        <a:graphic>
          <a:graphicData uri="http://schemas.openxmlformats.org/presentationml/2006/ole">
            <mc:AlternateContent xmlns:mc="http://schemas.openxmlformats.org/markup-compatibility/2006">
              <mc:Choice xmlns:v="urn:schemas-microsoft-com:vml" Requires="v">
                <p:oleObj spid="_x0000_s26670" name="Equation" r:id="rId5" imgW="3340080" imgH="1168200" progId="Equation.DSMT4">
                  <p:embed/>
                </p:oleObj>
              </mc:Choice>
              <mc:Fallback>
                <p:oleObj name="Equation" r:id="rId5" imgW="3340080" imgH="1168200" progId="Equation.DSMT4">
                  <p:embed/>
                  <p:pic>
                    <p:nvPicPr>
                      <p:cNvPr id="0" name=""/>
                      <p:cNvPicPr/>
                      <p:nvPr/>
                    </p:nvPicPr>
                    <p:blipFill>
                      <a:blip r:embed="rId6"/>
                      <a:stretch>
                        <a:fillRect/>
                      </a:stretch>
                    </p:blipFill>
                    <p:spPr>
                      <a:xfrm>
                        <a:off x="404416" y="2123932"/>
                        <a:ext cx="6337300" cy="2217738"/>
                      </a:xfrm>
                      <a:prstGeom prst="rect">
                        <a:avLst/>
                      </a:prstGeom>
                    </p:spPr>
                  </p:pic>
                </p:oleObj>
              </mc:Fallback>
            </mc:AlternateContent>
          </a:graphicData>
        </a:graphic>
      </p:graphicFrame>
      <p:pic>
        <p:nvPicPr>
          <p:cNvPr id="11" name="Imagen 10">
            <a:extLst>
              <a:ext uri="{FF2B5EF4-FFF2-40B4-BE49-F238E27FC236}">
                <a16:creationId xmlns:a16="http://schemas.microsoft.com/office/drawing/2014/main" id="{1DE4999F-63C9-49EA-88F3-71EDE46296BF}"/>
              </a:ext>
            </a:extLst>
          </p:cNvPr>
          <p:cNvPicPr>
            <a:picLocks noChangeAspect="1"/>
          </p:cNvPicPr>
          <p:nvPr/>
        </p:nvPicPr>
        <p:blipFill>
          <a:blip r:embed="rId7"/>
          <a:stretch>
            <a:fillRect/>
          </a:stretch>
        </p:blipFill>
        <p:spPr>
          <a:xfrm>
            <a:off x="792755" y="4639977"/>
            <a:ext cx="5379447" cy="1536985"/>
          </a:xfrm>
          <a:prstGeom prst="rect">
            <a:avLst/>
          </a:prstGeom>
        </p:spPr>
      </p:pic>
    </p:spTree>
    <p:extLst>
      <p:ext uri="{BB962C8B-B14F-4D97-AF65-F5344CB8AC3E}">
        <p14:creationId xmlns:p14="http://schemas.microsoft.com/office/powerpoint/2010/main" val="3241917757"/>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ítulo 5">
            <a:extLst>
              <a:ext uri="{FF2B5EF4-FFF2-40B4-BE49-F238E27FC236}">
                <a16:creationId xmlns:a16="http://schemas.microsoft.com/office/drawing/2014/main" id="{EA8F939C-C49E-430D-AA0B-BDD3EF8BD9D1}"/>
              </a:ext>
            </a:extLst>
          </p:cNvPr>
          <p:cNvSpPr>
            <a:spLocks noGrp="1"/>
          </p:cNvSpPr>
          <p:nvPr>
            <p:ph type="title"/>
          </p:nvPr>
        </p:nvSpPr>
        <p:spPr/>
        <p:txBody>
          <a:bodyPr/>
          <a:lstStyle/>
          <a:p>
            <a:pPr algn="ctr"/>
            <a:r>
              <a:rPr lang="es-ES" b="1" dirty="0"/>
              <a:t>SOLUCIÓN MEDIANTE FUNCIONES KERNEL</a:t>
            </a:r>
          </a:p>
        </p:txBody>
      </p:sp>
      <p:sp>
        <p:nvSpPr>
          <p:cNvPr id="3" name="Marcador de contenido 2">
            <a:extLst>
              <a:ext uri="{FF2B5EF4-FFF2-40B4-BE49-F238E27FC236}">
                <a16:creationId xmlns:a16="http://schemas.microsoft.com/office/drawing/2014/main" id="{45DB99E1-37B9-4562-8920-3365CE2596C1}"/>
              </a:ext>
            </a:extLst>
          </p:cNvPr>
          <p:cNvSpPr>
            <a:spLocks noGrp="1"/>
          </p:cNvSpPr>
          <p:nvPr>
            <p:ph sz="half" idx="1"/>
          </p:nvPr>
        </p:nvSpPr>
        <p:spPr/>
        <p:txBody>
          <a:bodyPr/>
          <a:lstStyle/>
          <a:p>
            <a:endParaRPr lang="es-ES" dirty="0"/>
          </a:p>
          <a:p>
            <a:endParaRPr lang="es-ES" dirty="0"/>
          </a:p>
          <a:p>
            <a:endParaRPr lang="es-ES" dirty="0"/>
          </a:p>
          <a:p>
            <a:endParaRPr lang="es-ES" dirty="0"/>
          </a:p>
          <a:p>
            <a:r>
              <a:rPr lang="es-ES" dirty="0"/>
              <a:t>Clasificador de una nueva observación x</a:t>
            </a:r>
          </a:p>
          <a:p>
            <a:endParaRPr lang="es-ES" dirty="0"/>
          </a:p>
        </p:txBody>
      </p:sp>
      <p:pic>
        <p:nvPicPr>
          <p:cNvPr id="8" name="Marcador de contenido 7">
            <a:extLst>
              <a:ext uri="{FF2B5EF4-FFF2-40B4-BE49-F238E27FC236}">
                <a16:creationId xmlns:a16="http://schemas.microsoft.com/office/drawing/2014/main" id="{B84525AE-E791-4CED-BFA5-C0ABDC1FFE14}"/>
              </a:ext>
            </a:extLst>
          </p:cNvPr>
          <p:cNvPicPr>
            <a:picLocks noGrp="1" noChangeAspect="1"/>
          </p:cNvPicPr>
          <p:nvPr>
            <p:ph sz="half" idx="2"/>
          </p:nvPr>
        </p:nvPicPr>
        <p:blipFill>
          <a:blip r:embed="rId4"/>
          <a:stretch>
            <a:fillRect/>
          </a:stretch>
        </p:blipFill>
        <p:spPr>
          <a:xfrm>
            <a:off x="5970792" y="2253456"/>
            <a:ext cx="5035345" cy="3923507"/>
          </a:xfrm>
          <a:prstGeom prst="rect">
            <a:avLst/>
          </a:prstGeom>
        </p:spPr>
      </p:pic>
      <p:graphicFrame>
        <p:nvGraphicFramePr>
          <p:cNvPr id="4" name="Objeto 3">
            <a:extLst>
              <a:ext uri="{FF2B5EF4-FFF2-40B4-BE49-F238E27FC236}">
                <a16:creationId xmlns:a16="http://schemas.microsoft.com/office/drawing/2014/main" id="{8A214E05-D0C3-4424-B43F-1F4E4D363B2F}"/>
              </a:ext>
            </a:extLst>
          </p:cNvPr>
          <p:cNvGraphicFramePr>
            <a:graphicFrameLocks noChangeAspect="1"/>
          </p:cNvGraphicFramePr>
          <p:nvPr/>
        </p:nvGraphicFramePr>
        <p:xfrm>
          <a:off x="1485900" y="1487553"/>
          <a:ext cx="3118757" cy="2116299"/>
        </p:xfrm>
        <a:graphic>
          <a:graphicData uri="http://schemas.openxmlformats.org/presentationml/2006/ole">
            <mc:AlternateContent xmlns:mc="http://schemas.openxmlformats.org/markup-compatibility/2006">
              <mc:Choice xmlns:v="urn:schemas-microsoft-com:vml" Requires="v">
                <p:oleObj spid="_x0000_s15924" name="Equation" r:id="rId5" imgW="1422360" imgH="965160" progId="Equation.DSMT4">
                  <p:embed/>
                </p:oleObj>
              </mc:Choice>
              <mc:Fallback>
                <p:oleObj name="Equation" r:id="rId5" imgW="1422360" imgH="965160" progId="Equation.DSMT4">
                  <p:embed/>
                  <p:pic>
                    <p:nvPicPr>
                      <p:cNvPr id="4" name="Objeto 3">
                        <a:extLst>
                          <a:ext uri="{FF2B5EF4-FFF2-40B4-BE49-F238E27FC236}">
                            <a16:creationId xmlns:a16="http://schemas.microsoft.com/office/drawing/2014/main" id="{8A214E05-D0C3-4424-B43F-1F4E4D363B2F}"/>
                          </a:ext>
                        </a:extLst>
                      </p:cNvPr>
                      <p:cNvPicPr/>
                      <p:nvPr/>
                    </p:nvPicPr>
                    <p:blipFill>
                      <a:blip r:embed="rId6"/>
                      <a:stretch>
                        <a:fillRect/>
                      </a:stretch>
                    </p:blipFill>
                    <p:spPr>
                      <a:xfrm>
                        <a:off x="1485900" y="1487553"/>
                        <a:ext cx="3118757" cy="2116299"/>
                      </a:xfrm>
                      <a:prstGeom prst="rect">
                        <a:avLst/>
                      </a:prstGeom>
                    </p:spPr>
                  </p:pic>
                </p:oleObj>
              </mc:Fallback>
            </mc:AlternateContent>
          </a:graphicData>
        </a:graphic>
      </p:graphicFrame>
      <p:graphicFrame>
        <p:nvGraphicFramePr>
          <p:cNvPr id="5" name="Objeto 4">
            <a:extLst>
              <a:ext uri="{FF2B5EF4-FFF2-40B4-BE49-F238E27FC236}">
                <a16:creationId xmlns:a16="http://schemas.microsoft.com/office/drawing/2014/main" id="{928891B6-9F2D-4BF9-AF10-34E2695BB4EE}"/>
              </a:ext>
            </a:extLst>
          </p:cNvPr>
          <p:cNvGraphicFramePr>
            <a:graphicFrameLocks noChangeAspect="1"/>
          </p:cNvGraphicFramePr>
          <p:nvPr>
            <p:extLst>
              <p:ext uri="{D42A27DB-BD31-4B8C-83A1-F6EECF244321}">
                <p14:modId xmlns:p14="http://schemas.microsoft.com/office/powerpoint/2010/main" val="1184212885"/>
              </p:ext>
            </p:extLst>
          </p:nvPr>
        </p:nvGraphicFramePr>
        <p:xfrm>
          <a:off x="1485900" y="4562475"/>
          <a:ext cx="3603625" cy="2159000"/>
        </p:xfrm>
        <a:graphic>
          <a:graphicData uri="http://schemas.openxmlformats.org/presentationml/2006/ole">
            <mc:AlternateContent xmlns:mc="http://schemas.openxmlformats.org/markup-compatibility/2006">
              <mc:Choice xmlns:v="urn:schemas-microsoft-com:vml" Requires="v">
                <p:oleObj spid="_x0000_s15925" name="Equation" r:id="rId7" imgW="1739880" imgH="1041120" progId="Equation.DSMT4">
                  <p:embed/>
                </p:oleObj>
              </mc:Choice>
              <mc:Fallback>
                <p:oleObj name="Equation" r:id="rId7" imgW="1739880" imgH="1041120" progId="Equation.DSMT4">
                  <p:embed/>
                  <p:pic>
                    <p:nvPicPr>
                      <p:cNvPr id="5" name="Objeto 4">
                        <a:extLst>
                          <a:ext uri="{FF2B5EF4-FFF2-40B4-BE49-F238E27FC236}">
                            <a16:creationId xmlns:a16="http://schemas.microsoft.com/office/drawing/2014/main" id="{928891B6-9F2D-4BF9-AF10-34E2695BB4EE}"/>
                          </a:ext>
                        </a:extLst>
                      </p:cNvPr>
                      <p:cNvPicPr/>
                      <p:nvPr/>
                    </p:nvPicPr>
                    <p:blipFill>
                      <a:blip r:embed="rId8"/>
                      <a:stretch>
                        <a:fillRect/>
                      </a:stretch>
                    </p:blipFill>
                    <p:spPr>
                      <a:xfrm>
                        <a:off x="1485900" y="4562475"/>
                        <a:ext cx="3603625" cy="2159000"/>
                      </a:xfrm>
                      <a:prstGeom prst="rect">
                        <a:avLst/>
                      </a:prstGeom>
                    </p:spPr>
                  </p:pic>
                </p:oleObj>
              </mc:Fallback>
            </mc:AlternateContent>
          </a:graphicData>
        </a:graphic>
      </p:graphicFrame>
      <p:sp>
        <p:nvSpPr>
          <p:cNvPr id="2" name="Marcador de pie de página 1">
            <a:extLst>
              <a:ext uri="{FF2B5EF4-FFF2-40B4-BE49-F238E27FC236}">
                <a16:creationId xmlns:a16="http://schemas.microsoft.com/office/drawing/2014/main" id="{9D94FC81-B54E-43D1-9179-09F84473A28A}"/>
              </a:ext>
            </a:extLst>
          </p:cNvPr>
          <p:cNvSpPr>
            <a:spLocks noGrp="1"/>
          </p:cNvSpPr>
          <p:nvPr>
            <p:ph type="ftr" sz="quarter" idx="11"/>
          </p:nvPr>
        </p:nvSpPr>
        <p:spPr/>
        <p:txBody>
          <a:bodyPr/>
          <a:lstStyle/>
          <a:p>
            <a:r>
              <a:rPr lang="es-ES"/>
              <a:t>Fernando Fernández Rodríguez (ULPGC)</a:t>
            </a:r>
          </a:p>
        </p:txBody>
      </p:sp>
      <p:sp>
        <p:nvSpPr>
          <p:cNvPr id="7" name="Marcador de número de diapositiva 6">
            <a:extLst>
              <a:ext uri="{FF2B5EF4-FFF2-40B4-BE49-F238E27FC236}">
                <a16:creationId xmlns:a16="http://schemas.microsoft.com/office/drawing/2014/main" id="{81B4B08F-3AEF-4CBB-BCDE-BB6292CB5A46}"/>
              </a:ext>
            </a:extLst>
          </p:cNvPr>
          <p:cNvSpPr>
            <a:spLocks noGrp="1"/>
          </p:cNvSpPr>
          <p:nvPr>
            <p:ph type="sldNum" sz="quarter" idx="12"/>
          </p:nvPr>
        </p:nvSpPr>
        <p:spPr/>
        <p:txBody>
          <a:bodyPr/>
          <a:lstStyle/>
          <a:p>
            <a:fld id="{0F63649D-7EE3-47B4-B930-FD820D25EEAD}" type="slidenum">
              <a:rPr lang="es-ES" smtClean="0"/>
              <a:t>63</a:t>
            </a:fld>
            <a:endParaRPr lang="es-ES"/>
          </a:p>
        </p:txBody>
      </p:sp>
    </p:spTree>
    <p:extLst>
      <p:ext uri="{BB962C8B-B14F-4D97-AF65-F5344CB8AC3E}">
        <p14:creationId xmlns:p14="http://schemas.microsoft.com/office/powerpoint/2010/main" val="938746375"/>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ítulo 4">
            <a:extLst>
              <a:ext uri="{FF2B5EF4-FFF2-40B4-BE49-F238E27FC236}">
                <a16:creationId xmlns:a16="http://schemas.microsoft.com/office/drawing/2014/main" id="{2063ED88-EDD7-45C3-A64B-33A4B1C93397}"/>
              </a:ext>
            </a:extLst>
          </p:cNvPr>
          <p:cNvSpPr>
            <a:spLocks noGrp="1"/>
          </p:cNvSpPr>
          <p:nvPr>
            <p:ph type="title"/>
          </p:nvPr>
        </p:nvSpPr>
        <p:spPr/>
        <p:txBody>
          <a:bodyPr>
            <a:normAutofit fontScale="90000"/>
          </a:bodyPr>
          <a:lstStyle/>
          <a:p>
            <a:pPr algn="ctr"/>
            <a:r>
              <a:rPr lang="fr-FR" b="1" dirty="0"/>
              <a:t>SUPPORT VECTOR MACHINES EN MATLAB</a:t>
            </a:r>
            <a:br>
              <a:rPr lang="fr-FR" b="1" dirty="0"/>
            </a:br>
            <a:r>
              <a:rPr lang="fr-FR" b="1" dirty="0"/>
              <a:t>cross-</a:t>
            </a:r>
            <a:r>
              <a:rPr lang="fr-FR" b="1" dirty="0" err="1"/>
              <a:t>validates</a:t>
            </a:r>
            <a:r>
              <a:rPr lang="fr-FR" b="1" dirty="0"/>
              <a:t> a support </a:t>
            </a:r>
            <a:r>
              <a:rPr lang="fr-FR" b="1" dirty="0" err="1"/>
              <a:t>vector</a:t>
            </a:r>
            <a:r>
              <a:rPr lang="fr-FR" b="1" dirty="0"/>
              <a:t> machine (SVM)</a:t>
            </a:r>
            <a:endParaRPr lang="es-ES" b="1" dirty="0"/>
          </a:p>
        </p:txBody>
      </p:sp>
      <p:sp>
        <p:nvSpPr>
          <p:cNvPr id="6" name="Marcador de contenido 5">
            <a:extLst>
              <a:ext uri="{FF2B5EF4-FFF2-40B4-BE49-F238E27FC236}">
                <a16:creationId xmlns:a16="http://schemas.microsoft.com/office/drawing/2014/main" id="{B42807BD-254E-4B6C-8703-6A7A4F34CED9}"/>
              </a:ext>
            </a:extLst>
          </p:cNvPr>
          <p:cNvSpPr>
            <a:spLocks noGrp="1"/>
          </p:cNvSpPr>
          <p:nvPr>
            <p:ph idx="1"/>
          </p:nvPr>
        </p:nvSpPr>
        <p:spPr/>
        <p:txBody>
          <a:bodyPr>
            <a:normAutofit fontScale="92500" lnSpcReduction="10000"/>
          </a:bodyPr>
          <a:lstStyle/>
          <a:p>
            <a:pPr marL="0" indent="0">
              <a:buNone/>
            </a:pPr>
            <a:r>
              <a:rPr lang="en-US" dirty="0" err="1"/>
              <a:t>SVMStruct</a:t>
            </a:r>
            <a:r>
              <a:rPr lang="en-US" dirty="0"/>
              <a:t> = </a:t>
            </a:r>
            <a:r>
              <a:rPr lang="en-US" b="1" dirty="0" err="1">
                <a:solidFill>
                  <a:srgbClr val="FF0000"/>
                </a:solidFill>
              </a:rPr>
              <a:t>fitcsvm</a:t>
            </a:r>
            <a:r>
              <a:rPr lang="en-US" dirty="0"/>
              <a:t>(X,Y)</a:t>
            </a:r>
          </a:p>
          <a:p>
            <a:pPr marL="0" indent="0">
              <a:buNone/>
            </a:pPr>
            <a:endParaRPr lang="es-ES" dirty="0"/>
          </a:p>
          <a:p>
            <a:pPr marL="0" indent="0">
              <a:buNone/>
            </a:pPr>
            <a:r>
              <a:rPr lang="es-ES" dirty="0"/>
              <a:t>% Clasificar nuevos datos</a:t>
            </a:r>
          </a:p>
          <a:p>
            <a:pPr marL="0" indent="0">
              <a:buNone/>
            </a:pPr>
            <a:r>
              <a:rPr lang="es-ES" dirty="0"/>
              <a:t>[</a:t>
            </a:r>
            <a:r>
              <a:rPr lang="es-ES" dirty="0" err="1"/>
              <a:t>label,score</a:t>
            </a:r>
            <a:r>
              <a:rPr lang="es-ES" dirty="0"/>
              <a:t>] = </a:t>
            </a:r>
            <a:r>
              <a:rPr lang="es-ES" dirty="0" err="1"/>
              <a:t>predict</a:t>
            </a:r>
            <a:r>
              <a:rPr lang="es-ES" dirty="0"/>
              <a:t>(</a:t>
            </a:r>
            <a:r>
              <a:rPr lang="en-US" dirty="0" err="1"/>
              <a:t>SVMStruct</a:t>
            </a:r>
            <a:r>
              <a:rPr lang="es-ES" dirty="0"/>
              <a:t>,</a:t>
            </a:r>
            <a:r>
              <a:rPr lang="es-ES" dirty="0" err="1"/>
              <a:t>newX</a:t>
            </a:r>
            <a:r>
              <a:rPr lang="es-ES" dirty="0"/>
              <a:t>);</a:t>
            </a:r>
            <a:endParaRPr lang="en-US" dirty="0"/>
          </a:p>
          <a:p>
            <a:pPr marL="0" indent="0">
              <a:buNone/>
            </a:pPr>
            <a:endParaRPr lang="en-US" dirty="0"/>
          </a:p>
          <a:p>
            <a:pPr marL="0" indent="0">
              <a:buNone/>
            </a:pPr>
            <a:endParaRPr lang="en-US" dirty="0"/>
          </a:p>
          <a:p>
            <a:pPr marL="0" indent="0">
              <a:buNone/>
            </a:pPr>
            <a:r>
              <a:rPr lang="en-US" dirty="0"/>
              <a:t>% VERSIÓN (MATLAB2015a)</a:t>
            </a:r>
          </a:p>
          <a:p>
            <a:pPr marL="0" indent="0">
              <a:buNone/>
            </a:pPr>
            <a:r>
              <a:rPr lang="en-US" dirty="0"/>
              <a:t>% </a:t>
            </a:r>
            <a:r>
              <a:rPr lang="en-US" dirty="0" err="1"/>
              <a:t>SVMStruct</a:t>
            </a:r>
            <a:r>
              <a:rPr lang="en-US" dirty="0"/>
              <a:t> = </a:t>
            </a:r>
            <a:r>
              <a:rPr lang="en-US" dirty="0" err="1"/>
              <a:t>svmtrain</a:t>
            </a:r>
            <a:r>
              <a:rPr lang="en-US" dirty="0"/>
              <a:t>(X,Y)</a:t>
            </a:r>
          </a:p>
          <a:p>
            <a:pPr marL="0" indent="0">
              <a:buNone/>
            </a:pPr>
            <a:r>
              <a:rPr lang="en-US" dirty="0"/>
              <a:t>% </a:t>
            </a:r>
            <a:r>
              <a:rPr lang="en-US" dirty="0" err="1"/>
              <a:t>SVMStruct</a:t>
            </a:r>
            <a:r>
              <a:rPr lang="en-US" dirty="0"/>
              <a:t> = </a:t>
            </a:r>
            <a:r>
              <a:rPr lang="en-US" dirty="0" err="1"/>
              <a:t>svmtrain</a:t>
            </a:r>
            <a:r>
              <a:rPr lang="en-US" dirty="0"/>
              <a:t>(</a:t>
            </a:r>
            <a:r>
              <a:rPr lang="en-US" dirty="0" err="1"/>
              <a:t>X,Y,'Name',values</a:t>
            </a:r>
            <a:r>
              <a:rPr lang="en-US" dirty="0"/>
              <a:t>) % </a:t>
            </a:r>
            <a:r>
              <a:rPr lang="en-US" dirty="0" err="1"/>
              <a:t>Estructura</a:t>
            </a:r>
            <a:r>
              <a:rPr lang="en-US" dirty="0"/>
              <a:t> con </a:t>
            </a:r>
            <a:r>
              <a:rPr lang="en-US" dirty="0" err="1"/>
              <a:t>opciones</a:t>
            </a:r>
            <a:r>
              <a:rPr lang="en-US" dirty="0"/>
              <a:t> </a:t>
            </a:r>
            <a:r>
              <a:rPr lang="en-US" dirty="0" err="1"/>
              <a:t>adicionales</a:t>
            </a:r>
            <a:r>
              <a:rPr lang="en-US" dirty="0"/>
              <a:t> </a:t>
            </a:r>
          </a:p>
          <a:p>
            <a:pPr marL="0" indent="0">
              <a:buNone/>
            </a:pPr>
            <a:endParaRPr lang="en-US" dirty="0"/>
          </a:p>
          <a:p>
            <a:pPr marL="0" indent="0">
              <a:buNone/>
            </a:pPr>
            <a:endParaRPr lang="es-ES" dirty="0"/>
          </a:p>
        </p:txBody>
      </p:sp>
      <p:sp>
        <p:nvSpPr>
          <p:cNvPr id="2" name="Marcador de pie de página 1">
            <a:extLst>
              <a:ext uri="{FF2B5EF4-FFF2-40B4-BE49-F238E27FC236}">
                <a16:creationId xmlns:a16="http://schemas.microsoft.com/office/drawing/2014/main" id="{8B60B918-7A3E-4B76-8A01-529A5F8B4954}"/>
              </a:ext>
            </a:extLst>
          </p:cNvPr>
          <p:cNvSpPr>
            <a:spLocks noGrp="1"/>
          </p:cNvSpPr>
          <p:nvPr>
            <p:ph type="ftr" sz="quarter" idx="11"/>
          </p:nvPr>
        </p:nvSpPr>
        <p:spPr/>
        <p:txBody>
          <a:bodyPr/>
          <a:lstStyle/>
          <a:p>
            <a:r>
              <a:rPr lang="es-ES"/>
              <a:t>Fernando Fernández Rodríguez (ULPGC)</a:t>
            </a:r>
          </a:p>
        </p:txBody>
      </p:sp>
      <p:sp>
        <p:nvSpPr>
          <p:cNvPr id="3" name="Marcador de número de diapositiva 2">
            <a:extLst>
              <a:ext uri="{FF2B5EF4-FFF2-40B4-BE49-F238E27FC236}">
                <a16:creationId xmlns:a16="http://schemas.microsoft.com/office/drawing/2014/main" id="{3D3739A2-57D7-4823-A42C-A4F0EF3F189F}"/>
              </a:ext>
            </a:extLst>
          </p:cNvPr>
          <p:cNvSpPr>
            <a:spLocks noGrp="1"/>
          </p:cNvSpPr>
          <p:nvPr>
            <p:ph type="sldNum" sz="quarter" idx="12"/>
          </p:nvPr>
        </p:nvSpPr>
        <p:spPr/>
        <p:txBody>
          <a:bodyPr/>
          <a:lstStyle/>
          <a:p>
            <a:fld id="{0F63649D-7EE3-47B4-B930-FD820D25EEAD}" type="slidenum">
              <a:rPr lang="es-ES" smtClean="0"/>
              <a:t>64</a:t>
            </a:fld>
            <a:endParaRPr lang="es-ES"/>
          </a:p>
        </p:txBody>
      </p:sp>
    </p:spTree>
    <p:extLst>
      <p:ext uri="{BB962C8B-B14F-4D97-AF65-F5344CB8AC3E}">
        <p14:creationId xmlns:p14="http://schemas.microsoft.com/office/powerpoint/2010/main" val="3359164051"/>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911B1AC-275C-475A-BDF4-D00BEDCE52E6}"/>
              </a:ext>
            </a:extLst>
          </p:cNvPr>
          <p:cNvSpPr>
            <a:spLocks noGrp="1"/>
          </p:cNvSpPr>
          <p:nvPr>
            <p:ph type="title"/>
          </p:nvPr>
        </p:nvSpPr>
        <p:spPr/>
        <p:txBody>
          <a:bodyPr/>
          <a:lstStyle/>
          <a:p>
            <a:pPr algn="ctr"/>
            <a:r>
              <a:rPr lang="es-ES" b="1" dirty="0"/>
              <a:t>SUPPORT VECTOR MACHINES EN MATLAB</a:t>
            </a:r>
            <a:br>
              <a:rPr lang="es-ES" b="1" dirty="0"/>
            </a:br>
            <a:r>
              <a:rPr lang="es-ES" b="1" dirty="0"/>
              <a:t>SEPARACIÓN LINEAL</a:t>
            </a:r>
          </a:p>
        </p:txBody>
      </p:sp>
      <p:sp>
        <p:nvSpPr>
          <p:cNvPr id="4" name="Marcador de contenido 3">
            <a:extLst>
              <a:ext uri="{FF2B5EF4-FFF2-40B4-BE49-F238E27FC236}">
                <a16:creationId xmlns:a16="http://schemas.microsoft.com/office/drawing/2014/main" id="{FE1CEB48-FD0C-4105-B0A1-14CEAE33D255}"/>
              </a:ext>
            </a:extLst>
          </p:cNvPr>
          <p:cNvSpPr>
            <a:spLocks noGrp="1"/>
          </p:cNvSpPr>
          <p:nvPr>
            <p:ph sz="half" idx="1"/>
          </p:nvPr>
        </p:nvSpPr>
        <p:spPr>
          <a:xfrm>
            <a:off x="838198" y="1690688"/>
            <a:ext cx="6512323" cy="4486275"/>
          </a:xfrm>
        </p:spPr>
        <p:txBody>
          <a:bodyPr>
            <a:normAutofit fontScale="92500" lnSpcReduction="10000"/>
          </a:bodyPr>
          <a:lstStyle/>
          <a:p>
            <a:pPr marL="0" indent="0">
              <a:buNone/>
            </a:pPr>
            <a:r>
              <a:rPr lang="es-ES" dirty="0"/>
              <a:t>load </a:t>
            </a:r>
            <a:r>
              <a:rPr lang="es-ES" dirty="0" err="1"/>
              <a:t>fisheriris</a:t>
            </a:r>
            <a:endParaRPr lang="es-ES" dirty="0"/>
          </a:p>
          <a:p>
            <a:pPr marL="0" indent="0">
              <a:buNone/>
            </a:pPr>
            <a:r>
              <a:rPr lang="es-ES" dirty="0"/>
              <a:t>X = meas(51:end,3:4);</a:t>
            </a:r>
          </a:p>
          <a:p>
            <a:pPr marL="0" indent="0">
              <a:buNone/>
            </a:pPr>
            <a:r>
              <a:rPr lang="es-ES" dirty="0"/>
              <a:t>Y = </a:t>
            </a:r>
            <a:r>
              <a:rPr lang="es-ES" dirty="0" err="1"/>
              <a:t>species</a:t>
            </a:r>
            <a:r>
              <a:rPr lang="es-ES" dirty="0"/>
              <a:t>(51:end);</a:t>
            </a:r>
          </a:p>
          <a:p>
            <a:pPr marL="0" indent="0">
              <a:buNone/>
            </a:pPr>
            <a:r>
              <a:rPr lang="en-US" dirty="0" err="1"/>
              <a:t>SVMStruct</a:t>
            </a:r>
            <a:r>
              <a:rPr lang="en-US" dirty="0"/>
              <a:t> =</a:t>
            </a:r>
            <a:r>
              <a:rPr lang="en-US" b="1" dirty="0" err="1">
                <a:solidFill>
                  <a:srgbClr val="FF0000"/>
                </a:solidFill>
              </a:rPr>
              <a:t>fitcsvm</a:t>
            </a:r>
            <a:r>
              <a:rPr lang="en-US" dirty="0"/>
              <a:t>(X,Y);</a:t>
            </a:r>
          </a:p>
          <a:p>
            <a:pPr marL="0" indent="0">
              <a:buNone/>
            </a:pPr>
            <a:endParaRPr lang="en-US" dirty="0"/>
          </a:p>
          <a:p>
            <a:pPr marL="0" indent="0">
              <a:buNone/>
            </a:pPr>
            <a:r>
              <a:rPr lang="en-US" b="1" dirty="0">
                <a:solidFill>
                  <a:srgbClr val="FF0000"/>
                </a:solidFill>
              </a:rPr>
              <a:t>Para </a:t>
            </a:r>
            <a:r>
              <a:rPr lang="en-US" b="1" dirty="0" err="1">
                <a:solidFill>
                  <a:srgbClr val="FF0000"/>
                </a:solidFill>
              </a:rPr>
              <a:t>Graficar</a:t>
            </a:r>
            <a:r>
              <a:rPr lang="en-US" b="1" dirty="0">
                <a:solidFill>
                  <a:srgbClr val="FF0000"/>
                </a:solidFill>
              </a:rPr>
              <a:t>, </a:t>
            </a:r>
            <a:r>
              <a:rPr lang="en-US" dirty="0" err="1"/>
              <a:t>ejecutar</a:t>
            </a:r>
            <a:endParaRPr lang="en-US" dirty="0"/>
          </a:p>
          <a:p>
            <a:pPr marL="0" indent="0">
              <a:buNone/>
            </a:pPr>
            <a:r>
              <a:rPr lang="en-US" dirty="0"/>
              <a:t>codeSVM_fisheriris34.m</a:t>
            </a:r>
          </a:p>
          <a:p>
            <a:pPr marL="0" indent="0">
              <a:buNone/>
            </a:pPr>
            <a:endParaRPr lang="en-US" dirty="0"/>
          </a:p>
          <a:p>
            <a:pPr marL="0" indent="0">
              <a:buNone/>
            </a:pPr>
            <a:r>
              <a:rPr lang="en-US" dirty="0"/>
              <a:t>%</a:t>
            </a:r>
            <a:r>
              <a:rPr lang="en-US" dirty="0" err="1"/>
              <a:t>Clasificar</a:t>
            </a:r>
            <a:r>
              <a:rPr lang="en-US" dirty="0"/>
              <a:t> </a:t>
            </a:r>
            <a:r>
              <a:rPr lang="en-US" b="1" dirty="0" err="1">
                <a:solidFill>
                  <a:srgbClr val="FF0000"/>
                </a:solidFill>
              </a:rPr>
              <a:t>nuevos</a:t>
            </a:r>
            <a:r>
              <a:rPr lang="en-US" b="1" dirty="0">
                <a:solidFill>
                  <a:srgbClr val="FF0000"/>
                </a:solidFill>
              </a:rPr>
              <a:t> </a:t>
            </a:r>
            <a:r>
              <a:rPr lang="en-US" b="1" dirty="0" err="1">
                <a:solidFill>
                  <a:srgbClr val="FF0000"/>
                </a:solidFill>
              </a:rPr>
              <a:t>datos</a:t>
            </a:r>
            <a:r>
              <a:rPr lang="en-US" b="1" dirty="0">
                <a:solidFill>
                  <a:srgbClr val="FF0000"/>
                </a:solidFill>
              </a:rPr>
              <a:t> </a:t>
            </a:r>
          </a:p>
          <a:p>
            <a:pPr marL="0" indent="0">
              <a:buNone/>
            </a:pPr>
            <a:r>
              <a:rPr lang="es-ES" dirty="0"/>
              <a:t>[</a:t>
            </a:r>
            <a:r>
              <a:rPr lang="es-ES" dirty="0" err="1"/>
              <a:t>label,score</a:t>
            </a:r>
            <a:r>
              <a:rPr lang="es-ES" dirty="0"/>
              <a:t>] = </a:t>
            </a:r>
            <a:r>
              <a:rPr lang="es-ES" b="1" dirty="0" err="1">
                <a:solidFill>
                  <a:srgbClr val="FF0000"/>
                </a:solidFill>
              </a:rPr>
              <a:t>predict</a:t>
            </a:r>
            <a:r>
              <a:rPr lang="es-ES" dirty="0"/>
              <a:t>(S</a:t>
            </a:r>
            <a:r>
              <a:rPr lang="en-US" dirty="0" err="1"/>
              <a:t>VMStruct</a:t>
            </a:r>
            <a:r>
              <a:rPr lang="es-ES" dirty="0"/>
              <a:t>,[4,3]);</a:t>
            </a:r>
            <a:endParaRPr lang="en-US" dirty="0"/>
          </a:p>
          <a:p>
            <a:pPr marL="0" indent="0">
              <a:buNone/>
            </a:pPr>
            <a:endParaRPr lang="es-ES" dirty="0"/>
          </a:p>
          <a:p>
            <a:pPr marL="0" indent="0">
              <a:buNone/>
            </a:pPr>
            <a:endParaRPr lang="es-ES" dirty="0"/>
          </a:p>
        </p:txBody>
      </p:sp>
      <p:sp>
        <p:nvSpPr>
          <p:cNvPr id="3" name="Marcador de pie de página 2">
            <a:extLst>
              <a:ext uri="{FF2B5EF4-FFF2-40B4-BE49-F238E27FC236}">
                <a16:creationId xmlns:a16="http://schemas.microsoft.com/office/drawing/2014/main" id="{B5230D71-0002-44A7-BC99-350A98702DA3}"/>
              </a:ext>
            </a:extLst>
          </p:cNvPr>
          <p:cNvSpPr>
            <a:spLocks noGrp="1"/>
          </p:cNvSpPr>
          <p:nvPr>
            <p:ph type="ftr" sz="quarter" idx="11"/>
          </p:nvPr>
        </p:nvSpPr>
        <p:spPr/>
        <p:txBody>
          <a:bodyPr/>
          <a:lstStyle/>
          <a:p>
            <a:r>
              <a:rPr lang="es-ES"/>
              <a:t>Fernando Fernández Rodríguez (ULPGC)</a:t>
            </a:r>
          </a:p>
        </p:txBody>
      </p:sp>
      <p:sp>
        <p:nvSpPr>
          <p:cNvPr id="5" name="Marcador de número de diapositiva 4">
            <a:extLst>
              <a:ext uri="{FF2B5EF4-FFF2-40B4-BE49-F238E27FC236}">
                <a16:creationId xmlns:a16="http://schemas.microsoft.com/office/drawing/2014/main" id="{2DD8DAB7-5F44-4280-A635-6109B8B1A30A}"/>
              </a:ext>
            </a:extLst>
          </p:cNvPr>
          <p:cNvSpPr>
            <a:spLocks noGrp="1"/>
          </p:cNvSpPr>
          <p:nvPr>
            <p:ph type="sldNum" sz="quarter" idx="12"/>
          </p:nvPr>
        </p:nvSpPr>
        <p:spPr/>
        <p:txBody>
          <a:bodyPr/>
          <a:lstStyle/>
          <a:p>
            <a:fld id="{0F63649D-7EE3-47B4-B930-FD820D25EEAD}" type="slidenum">
              <a:rPr lang="es-ES" smtClean="0"/>
              <a:t>65</a:t>
            </a:fld>
            <a:endParaRPr lang="es-ES"/>
          </a:p>
        </p:txBody>
      </p:sp>
      <p:sp>
        <p:nvSpPr>
          <p:cNvPr id="8" name="Marcador de contenido 7">
            <a:extLst>
              <a:ext uri="{FF2B5EF4-FFF2-40B4-BE49-F238E27FC236}">
                <a16:creationId xmlns:a16="http://schemas.microsoft.com/office/drawing/2014/main" id="{61BF20C4-1B44-4503-9442-66C4A35F7398}"/>
              </a:ext>
            </a:extLst>
          </p:cNvPr>
          <p:cNvSpPr>
            <a:spLocks noGrp="1"/>
          </p:cNvSpPr>
          <p:nvPr>
            <p:ph sz="half" idx="2"/>
          </p:nvPr>
        </p:nvSpPr>
        <p:spPr/>
        <p:txBody>
          <a:bodyPr>
            <a:normAutofit fontScale="92500" lnSpcReduction="10000"/>
          </a:bodyPr>
          <a:lstStyle/>
          <a:p>
            <a:r>
              <a:rPr lang="es-ES" dirty="0"/>
              <a:t>.</a:t>
            </a:r>
          </a:p>
        </p:txBody>
      </p:sp>
      <p:pic>
        <p:nvPicPr>
          <p:cNvPr id="9" name="Imagen 8">
            <a:extLst>
              <a:ext uri="{FF2B5EF4-FFF2-40B4-BE49-F238E27FC236}">
                <a16:creationId xmlns:a16="http://schemas.microsoft.com/office/drawing/2014/main" id="{B7DAB40A-7140-4F1F-9B49-7E17EB9A9410}"/>
              </a:ext>
            </a:extLst>
          </p:cNvPr>
          <p:cNvPicPr>
            <a:picLocks noChangeAspect="1"/>
          </p:cNvPicPr>
          <p:nvPr/>
        </p:nvPicPr>
        <p:blipFill>
          <a:blip r:embed="rId3"/>
          <a:stretch>
            <a:fillRect/>
          </a:stretch>
        </p:blipFill>
        <p:spPr>
          <a:xfrm>
            <a:off x="6943874" y="2106387"/>
            <a:ext cx="4927452" cy="3690256"/>
          </a:xfrm>
          <a:prstGeom prst="rect">
            <a:avLst/>
          </a:prstGeom>
        </p:spPr>
      </p:pic>
    </p:spTree>
    <p:extLst>
      <p:ext uri="{BB962C8B-B14F-4D97-AF65-F5344CB8AC3E}">
        <p14:creationId xmlns:p14="http://schemas.microsoft.com/office/powerpoint/2010/main" val="4275056290"/>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ítulo 4">
            <a:extLst>
              <a:ext uri="{FF2B5EF4-FFF2-40B4-BE49-F238E27FC236}">
                <a16:creationId xmlns:a16="http://schemas.microsoft.com/office/drawing/2014/main" id="{D39DB3C2-638A-4BF4-A801-038096B96C12}"/>
              </a:ext>
            </a:extLst>
          </p:cNvPr>
          <p:cNvSpPr>
            <a:spLocks noGrp="1"/>
          </p:cNvSpPr>
          <p:nvPr>
            <p:ph type="title"/>
          </p:nvPr>
        </p:nvSpPr>
        <p:spPr/>
        <p:txBody>
          <a:bodyPr/>
          <a:lstStyle/>
          <a:p>
            <a:pPr algn="ctr"/>
            <a:r>
              <a:rPr lang="fr-FR" b="1" dirty="0"/>
              <a:t>SUPPORT VECTOR MACHINES EN MATLAB</a:t>
            </a:r>
            <a:br>
              <a:rPr lang="fr-FR" b="1" dirty="0"/>
            </a:br>
            <a:r>
              <a:rPr lang="es-ES" b="1" dirty="0"/>
              <a:t>SEPARACIÓN NO LINEAL</a:t>
            </a:r>
          </a:p>
        </p:txBody>
      </p:sp>
      <p:sp>
        <p:nvSpPr>
          <p:cNvPr id="6" name="Marcador de contenido 5">
            <a:extLst>
              <a:ext uri="{FF2B5EF4-FFF2-40B4-BE49-F238E27FC236}">
                <a16:creationId xmlns:a16="http://schemas.microsoft.com/office/drawing/2014/main" id="{C6FFFBF4-3FE2-4B66-B204-CC4C17A0F316}"/>
              </a:ext>
            </a:extLst>
          </p:cNvPr>
          <p:cNvSpPr>
            <a:spLocks noGrp="1"/>
          </p:cNvSpPr>
          <p:nvPr>
            <p:ph idx="1"/>
          </p:nvPr>
        </p:nvSpPr>
        <p:spPr>
          <a:xfrm>
            <a:off x="462643" y="1690687"/>
            <a:ext cx="10515600" cy="4802187"/>
          </a:xfrm>
        </p:spPr>
        <p:txBody>
          <a:bodyPr>
            <a:normAutofit/>
          </a:bodyPr>
          <a:lstStyle/>
          <a:p>
            <a:endParaRPr lang="es-ES" dirty="0"/>
          </a:p>
          <a:p>
            <a:pPr marL="0" indent="0">
              <a:buNone/>
            </a:pPr>
            <a:r>
              <a:rPr lang="en-US" dirty="0"/>
              <a:t>load </a:t>
            </a:r>
            <a:r>
              <a:rPr lang="en-US" dirty="0" err="1"/>
              <a:t>fisheriris</a:t>
            </a:r>
            <a:endParaRPr lang="en-US" dirty="0"/>
          </a:p>
          <a:p>
            <a:pPr marL="0" indent="0">
              <a:buNone/>
            </a:pPr>
            <a:r>
              <a:rPr lang="en-US" dirty="0"/>
              <a:t>X = </a:t>
            </a:r>
            <a:r>
              <a:rPr lang="en-US" dirty="0" err="1"/>
              <a:t>meas</a:t>
            </a:r>
            <a:r>
              <a:rPr lang="en-US" dirty="0"/>
              <a:t>(51:end,3:4);</a:t>
            </a:r>
          </a:p>
          <a:p>
            <a:pPr marL="0" indent="0">
              <a:buNone/>
            </a:pPr>
            <a:r>
              <a:rPr lang="en-US" dirty="0"/>
              <a:t>Y = species(51:end);</a:t>
            </a:r>
          </a:p>
          <a:p>
            <a:pPr marL="0" indent="0">
              <a:buNone/>
            </a:pPr>
            <a:endParaRPr lang="es-ES" dirty="0"/>
          </a:p>
          <a:p>
            <a:pPr marL="0" indent="0">
              <a:buNone/>
            </a:pPr>
            <a:endParaRPr lang="es-ES" dirty="0"/>
          </a:p>
          <a:p>
            <a:pPr marL="0" indent="0">
              <a:buNone/>
            </a:pPr>
            <a:r>
              <a:rPr lang="es-ES" dirty="0"/>
              <a:t>Cl2 = </a:t>
            </a:r>
            <a:r>
              <a:rPr lang="es-ES" b="1" dirty="0" err="1">
                <a:solidFill>
                  <a:srgbClr val="FF0000"/>
                </a:solidFill>
              </a:rPr>
              <a:t>fitcsvm</a:t>
            </a:r>
            <a:r>
              <a:rPr lang="es-ES" dirty="0"/>
              <a:t>(X,Y,'</a:t>
            </a:r>
            <a:r>
              <a:rPr lang="es-ES" dirty="0" err="1"/>
              <a:t>KernelFunction</a:t>
            </a:r>
            <a:r>
              <a:rPr lang="es-ES" dirty="0"/>
              <a:t>','</a:t>
            </a:r>
            <a:r>
              <a:rPr lang="es-ES" dirty="0" err="1"/>
              <a:t>rbf</a:t>
            </a:r>
            <a:r>
              <a:rPr lang="es-ES" dirty="0"/>
              <a:t>','</a:t>
            </a:r>
            <a:r>
              <a:rPr lang="es-ES" dirty="0" err="1"/>
              <a:t>Standardize</a:t>
            </a:r>
            <a:r>
              <a:rPr lang="es-ES" dirty="0"/>
              <a:t>',true);</a:t>
            </a:r>
          </a:p>
          <a:p>
            <a:pPr marL="0" indent="0">
              <a:buNone/>
            </a:pPr>
            <a:r>
              <a:rPr lang="es-ES" dirty="0" err="1"/>
              <a:t>predict</a:t>
            </a:r>
            <a:r>
              <a:rPr lang="es-ES" dirty="0"/>
              <a:t>(cl2,[3,2])  % {'</a:t>
            </a:r>
            <a:r>
              <a:rPr lang="es-ES" dirty="0" err="1"/>
              <a:t>virginica</a:t>
            </a:r>
            <a:r>
              <a:rPr lang="es-ES" dirty="0"/>
              <a:t>’}</a:t>
            </a:r>
          </a:p>
          <a:p>
            <a:pPr marL="0" indent="0">
              <a:buNone/>
            </a:pPr>
            <a:r>
              <a:rPr lang="es-ES" dirty="0"/>
              <a:t>% </a:t>
            </a:r>
            <a:r>
              <a:rPr lang="es-ES" dirty="0" err="1"/>
              <a:t>Kernel</a:t>
            </a:r>
            <a:r>
              <a:rPr lang="es-ES" dirty="0"/>
              <a:t>: Radial Base </a:t>
            </a:r>
            <a:r>
              <a:rPr lang="es-ES" dirty="0" err="1"/>
              <a:t>Function</a:t>
            </a:r>
            <a:endParaRPr lang="es-ES" dirty="0"/>
          </a:p>
          <a:p>
            <a:pPr marL="0" indent="0">
              <a:buNone/>
            </a:pPr>
            <a:endParaRPr lang="es-ES" dirty="0"/>
          </a:p>
        </p:txBody>
      </p:sp>
      <p:sp>
        <p:nvSpPr>
          <p:cNvPr id="2" name="Marcador de pie de página 1">
            <a:extLst>
              <a:ext uri="{FF2B5EF4-FFF2-40B4-BE49-F238E27FC236}">
                <a16:creationId xmlns:a16="http://schemas.microsoft.com/office/drawing/2014/main" id="{2CA2DF19-EABE-4902-AE02-42FE69415D99}"/>
              </a:ext>
            </a:extLst>
          </p:cNvPr>
          <p:cNvSpPr>
            <a:spLocks noGrp="1"/>
          </p:cNvSpPr>
          <p:nvPr>
            <p:ph type="ftr" sz="quarter" idx="11"/>
          </p:nvPr>
        </p:nvSpPr>
        <p:spPr/>
        <p:txBody>
          <a:bodyPr/>
          <a:lstStyle/>
          <a:p>
            <a:r>
              <a:rPr lang="es-ES"/>
              <a:t>Fernando Fernández Rodríguez (ULPGC)</a:t>
            </a:r>
          </a:p>
        </p:txBody>
      </p:sp>
      <p:sp>
        <p:nvSpPr>
          <p:cNvPr id="3" name="Marcador de número de diapositiva 2">
            <a:extLst>
              <a:ext uri="{FF2B5EF4-FFF2-40B4-BE49-F238E27FC236}">
                <a16:creationId xmlns:a16="http://schemas.microsoft.com/office/drawing/2014/main" id="{E3962706-D3EB-4490-92DA-2F8110D8D57E}"/>
              </a:ext>
            </a:extLst>
          </p:cNvPr>
          <p:cNvSpPr>
            <a:spLocks noGrp="1"/>
          </p:cNvSpPr>
          <p:nvPr>
            <p:ph type="sldNum" sz="quarter" idx="12"/>
          </p:nvPr>
        </p:nvSpPr>
        <p:spPr/>
        <p:txBody>
          <a:bodyPr/>
          <a:lstStyle/>
          <a:p>
            <a:fld id="{0F63649D-7EE3-47B4-B930-FD820D25EEAD}" type="slidenum">
              <a:rPr lang="es-ES" smtClean="0"/>
              <a:t>66</a:t>
            </a:fld>
            <a:endParaRPr lang="es-ES"/>
          </a:p>
        </p:txBody>
      </p:sp>
      <p:pic>
        <p:nvPicPr>
          <p:cNvPr id="4" name="Imagen 3">
            <a:extLst>
              <a:ext uri="{FF2B5EF4-FFF2-40B4-BE49-F238E27FC236}">
                <a16:creationId xmlns:a16="http://schemas.microsoft.com/office/drawing/2014/main" id="{4F1F5991-AA62-47EA-A37C-E0B58BF5481A}"/>
              </a:ext>
            </a:extLst>
          </p:cNvPr>
          <p:cNvPicPr>
            <a:picLocks noChangeAspect="1"/>
          </p:cNvPicPr>
          <p:nvPr/>
        </p:nvPicPr>
        <p:blipFill>
          <a:blip r:embed="rId3"/>
          <a:stretch>
            <a:fillRect/>
          </a:stretch>
        </p:blipFill>
        <p:spPr>
          <a:xfrm>
            <a:off x="7712414" y="1543730"/>
            <a:ext cx="4479586" cy="3354841"/>
          </a:xfrm>
          <a:prstGeom prst="rect">
            <a:avLst/>
          </a:prstGeom>
        </p:spPr>
      </p:pic>
    </p:spTree>
    <p:extLst>
      <p:ext uri="{BB962C8B-B14F-4D97-AF65-F5344CB8AC3E}">
        <p14:creationId xmlns:p14="http://schemas.microsoft.com/office/powerpoint/2010/main" val="353109731"/>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ítulo 6">
            <a:extLst>
              <a:ext uri="{FF2B5EF4-FFF2-40B4-BE49-F238E27FC236}">
                <a16:creationId xmlns:a16="http://schemas.microsoft.com/office/drawing/2014/main" id="{C5321EE9-3DC3-48FF-A9AA-87A6DB791EF0}"/>
              </a:ext>
            </a:extLst>
          </p:cNvPr>
          <p:cNvSpPr>
            <a:spLocks noGrp="1"/>
          </p:cNvSpPr>
          <p:nvPr>
            <p:ph type="title"/>
          </p:nvPr>
        </p:nvSpPr>
        <p:spPr/>
        <p:txBody>
          <a:bodyPr/>
          <a:lstStyle/>
          <a:p>
            <a:pPr algn="ctr"/>
            <a:r>
              <a:rPr lang="es-ES" b="1" dirty="0"/>
              <a:t>EJEMPLOS DE NÚCLEOS</a:t>
            </a:r>
            <a:br>
              <a:rPr lang="es-ES" b="1" dirty="0"/>
            </a:br>
            <a:r>
              <a:rPr lang="es-ES" b="1" dirty="0" err="1"/>
              <a:t>Haykin</a:t>
            </a:r>
            <a:r>
              <a:rPr lang="es-ES" b="1" dirty="0"/>
              <a:t> página 284</a:t>
            </a:r>
          </a:p>
        </p:txBody>
      </p:sp>
      <p:pic>
        <p:nvPicPr>
          <p:cNvPr id="9" name="Marcador de contenido 8">
            <a:extLst>
              <a:ext uri="{FF2B5EF4-FFF2-40B4-BE49-F238E27FC236}">
                <a16:creationId xmlns:a16="http://schemas.microsoft.com/office/drawing/2014/main" id="{4BF3C0A9-57BE-46E2-965F-C7BCB4A94F8C}"/>
              </a:ext>
            </a:extLst>
          </p:cNvPr>
          <p:cNvPicPr>
            <a:picLocks noGrp="1" noChangeAspect="1"/>
          </p:cNvPicPr>
          <p:nvPr>
            <p:ph idx="1"/>
          </p:nvPr>
        </p:nvPicPr>
        <p:blipFill>
          <a:blip r:embed="rId3"/>
          <a:stretch>
            <a:fillRect/>
          </a:stretch>
        </p:blipFill>
        <p:spPr>
          <a:xfrm>
            <a:off x="631490" y="2486117"/>
            <a:ext cx="10515600" cy="3597442"/>
          </a:xfrm>
          <a:prstGeom prst="rect">
            <a:avLst/>
          </a:prstGeom>
        </p:spPr>
      </p:pic>
      <p:sp>
        <p:nvSpPr>
          <p:cNvPr id="5" name="Marcador de pie de página 4">
            <a:extLst>
              <a:ext uri="{FF2B5EF4-FFF2-40B4-BE49-F238E27FC236}">
                <a16:creationId xmlns:a16="http://schemas.microsoft.com/office/drawing/2014/main" id="{B725935B-87DC-44CD-AEA0-6BD9B5E0BB21}"/>
              </a:ext>
            </a:extLst>
          </p:cNvPr>
          <p:cNvSpPr>
            <a:spLocks noGrp="1"/>
          </p:cNvSpPr>
          <p:nvPr>
            <p:ph type="ftr" sz="quarter" idx="11"/>
          </p:nvPr>
        </p:nvSpPr>
        <p:spPr/>
        <p:txBody>
          <a:bodyPr/>
          <a:lstStyle/>
          <a:p>
            <a:r>
              <a:rPr lang="es-ES"/>
              <a:t>Fernando Fernández Rodríguez (ULPGC)</a:t>
            </a:r>
          </a:p>
        </p:txBody>
      </p:sp>
      <p:sp>
        <p:nvSpPr>
          <p:cNvPr id="6" name="Marcador de número de diapositiva 5">
            <a:extLst>
              <a:ext uri="{FF2B5EF4-FFF2-40B4-BE49-F238E27FC236}">
                <a16:creationId xmlns:a16="http://schemas.microsoft.com/office/drawing/2014/main" id="{12DB5BD7-3792-45D8-AC48-A8B84D57368F}"/>
              </a:ext>
            </a:extLst>
          </p:cNvPr>
          <p:cNvSpPr>
            <a:spLocks noGrp="1"/>
          </p:cNvSpPr>
          <p:nvPr>
            <p:ph type="sldNum" sz="quarter" idx="12"/>
          </p:nvPr>
        </p:nvSpPr>
        <p:spPr/>
        <p:txBody>
          <a:bodyPr/>
          <a:lstStyle/>
          <a:p>
            <a:fld id="{0F63649D-7EE3-47B4-B930-FD820D25EEAD}" type="slidenum">
              <a:rPr lang="es-ES" smtClean="0"/>
              <a:t>67</a:t>
            </a:fld>
            <a:endParaRPr lang="es-ES"/>
          </a:p>
        </p:txBody>
      </p:sp>
    </p:spTree>
    <p:extLst>
      <p:ext uri="{BB962C8B-B14F-4D97-AF65-F5344CB8AC3E}">
        <p14:creationId xmlns:p14="http://schemas.microsoft.com/office/powerpoint/2010/main" val="124403311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8937940-4EE9-4A9E-8DC9-9C7F555EEC76}"/>
              </a:ext>
            </a:extLst>
          </p:cNvPr>
          <p:cNvSpPr>
            <a:spLocks noGrp="1"/>
          </p:cNvSpPr>
          <p:nvPr>
            <p:ph type="title"/>
          </p:nvPr>
        </p:nvSpPr>
        <p:spPr/>
        <p:txBody>
          <a:bodyPr/>
          <a:lstStyle/>
          <a:p>
            <a:pPr algn="ctr"/>
            <a:r>
              <a:rPr lang="es-ES" b="1" dirty="0"/>
              <a:t>ÁRBOL DE DECISIÓN Y PARTICIÓN DEL ESPACIO DE DATOS</a:t>
            </a:r>
          </a:p>
        </p:txBody>
      </p:sp>
      <p:pic>
        <p:nvPicPr>
          <p:cNvPr id="10" name="Marcador de contenido 9">
            <a:extLst>
              <a:ext uri="{FF2B5EF4-FFF2-40B4-BE49-F238E27FC236}">
                <a16:creationId xmlns:a16="http://schemas.microsoft.com/office/drawing/2014/main" id="{887AC540-A844-4941-884C-58F47A50B598}"/>
              </a:ext>
            </a:extLst>
          </p:cNvPr>
          <p:cNvPicPr>
            <a:picLocks noGrp="1" noChangeAspect="1"/>
          </p:cNvPicPr>
          <p:nvPr>
            <p:ph sz="half" idx="1"/>
          </p:nvPr>
        </p:nvPicPr>
        <p:blipFill>
          <a:blip r:embed="rId3"/>
          <a:stretch>
            <a:fillRect/>
          </a:stretch>
        </p:blipFill>
        <p:spPr>
          <a:xfrm>
            <a:off x="838200" y="1961321"/>
            <a:ext cx="4935680" cy="4293887"/>
          </a:xfrm>
          <a:prstGeom prst="rect">
            <a:avLst/>
          </a:prstGeom>
        </p:spPr>
      </p:pic>
      <p:pic>
        <p:nvPicPr>
          <p:cNvPr id="11" name="Marcador de contenido 10">
            <a:extLst>
              <a:ext uri="{FF2B5EF4-FFF2-40B4-BE49-F238E27FC236}">
                <a16:creationId xmlns:a16="http://schemas.microsoft.com/office/drawing/2014/main" id="{83449DCD-E793-4D73-A585-7680CCDA707F}"/>
              </a:ext>
            </a:extLst>
          </p:cNvPr>
          <p:cNvPicPr>
            <a:picLocks noGrp="1" noChangeAspect="1"/>
          </p:cNvPicPr>
          <p:nvPr>
            <p:ph sz="half" idx="2"/>
          </p:nvPr>
        </p:nvPicPr>
        <p:blipFill>
          <a:blip r:embed="rId4"/>
          <a:stretch>
            <a:fillRect/>
          </a:stretch>
        </p:blipFill>
        <p:spPr>
          <a:xfrm>
            <a:off x="6917874" y="1690687"/>
            <a:ext cx="4603093" cy="4564521"/>
          </a:xfrm>
          <a:prstGeom prst="rect">
            <a:avLst/>
          </a:prstGeom>
        </p:spPr>
      </p:pic>
      <p:sp>
        <p:nvSpPr>
          <p:cNvPr id="3" name="Marcador de pie de página 2">
            <a:extLst>
              <a:ext uri="{FF2B5EF4-FFF2-40B4-BE49-F238E27FC236}">
                <a16:creationId xmlns:a16="http://schemas.microsoft.com/office/drawing/2014/main" id="{BA0B7230-E324-4C36-8B07-64BCF90B42A4}"/>
              </a:ext>
            </a:extLst>
          </p:cNvPr>
          <p:cNvSpPr>
            <a:spLocks noGrp="1"/>
          </p:cNvSpPr>
          <p:nvPr>
            <p:ph type="ftr" sz="quarter" idx="11"/>
          </p:nvPr>
        </p:nvSpPr>
        <p:spPr/>
        <p:txBody>
          <a:bodyPr/>
          <a:lstStyle/>
          <a:p>
            <a:r>
              <a:rPr lang="es-ES"/>
              <a:t>Fernando Fernández Rodríguez (ULPGC)</a:t>
            </a:r>
          </a:p>
        </p:txBody>
      </p:sp>
      <p:sp>
        <p:nvSpPr>
          <p:cNvPr id="4" name="Marcador de número de diapositiva 3">
            <a:extLst>
              <a:ext uri="{FF2B5EF4-FFF2-40B4-BE49-F238E27FC236}">
                <a16:creationId xmlns:a16="http://schemas.microsoft.com/office/drawing/2014/main" id="{8C89EEA0-74C6-4209-964B-FB914E483820}"/>
              </a:ext>
            </a:extLst>
          </p:cNvPr>
          <p:cNvSpPr>
            <a:spLocks noGrp="1"/>
          </p:cNvSpPr>
          <p:nvPr>
            <p:ph type="sldNum" sz="quarter" idx="12"/>
          </p:nvPr>
        </p:nvSpPr>
        <p:spPr/>
        <p:txBody>
          <a:bodyPr/>
          <a:lstStyle/>
          <a:p>
            <a:fld id="{0F63649D-7EE3-47B4-B930-FD820D25EEAD}" type="slidenum">
              <a:rPr lang="es-ES" smtClean="0"/>
              <a:t>7</a:t>
            </a:fld>
            <a:endParaRPr lang="es-ES"/>
          </a:p>
        </p:txBody>
      </p:sp>
    </p:spTree>
    <p:extLst>
      <p:ext uri="{BB962C8B-B14F-4D97-AF65-F5344CB8AC3E}">
        <p14:creationId xmlns:p14="http://schemas.microsoft.com/office/powerpoint/2010/main" val="250502397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DF1DC1D2-2059-401B-B6DE-2DE7C95730D5}"/>
              </a:ext>
            </a:extLst>
          </p:cNvPr>
          <p:cNvSpPr>
            <a:spLocks noGrp="1"/>
          </p:cNvSpPr>
          <p:nvPr>
            <p:ph type="title"/>
          </p:nvPr>
        </p:nvSpPr>
        <p:spPr/>
        <p:txBody>
          <a:bodyPr/>
          <a:lstStyle/>
          <a:p>
            <a:pPr algn="ctr"/>
            <a:r>
              <a:rPr lang="es-ES" b="1" dirty="0"/>
              <a:t>PARTICIÓN DEL ESPACIO DE DATOS SUPERVIVIENTES DEL TITANIC</a:t>
            </a:r>
          </a:p>
        </p:txBody>
      </p:sp>
      <p:sp>
        <p:nvSpPr>
          <p:cNvPr id="3" name="Marcador de contenido 2">
            <a:extLst>
              <a:ext uri="{FF2B5EF4-FFF2-40B4-BE49-F238E27FC236}">
                <a16:creationId xmlns:a16="http://schemas.microsoft.com/office/drawing/2014/main" id="{4FA8A9F9-05E8-4C5F-92A4-FDC160621976}"/>
              </a:ext>
            </a:extLst>
          </p:cNvPr>
          <p:cNvSpPr>
            <a:spLocks noGrp="1"/>
          </p:cNvSpPr>
          <p:nvPr>
            <p:ph sz="half" idx="1"/>
          </p:nvPr>
        </p:nvSpPr>
        <p:spPr/>
        <p:txBody>
          <a:bodyPr/>
          <a:lstStyle/>
          <a:p>
            <a:r>
              <a:rPr lang="es-ES" dirty="0"/>
              <a:t> </a:t>
            </a:r>
          </a:p>
        </p:txBody>
      </p:sp>
      <p:sp>
        <p:nvSpPr>
          <p:cNvPr id="5" name="Marcador de contenido 4">
            <a:extLst>
              <a:ext uri="{FF2B5EF4-FFF2-40B4-BE49-F238E27FC236}">
                <a16:creationId xmlns:a16="http://schemas.microsoft.com/office/drawing/2014/main" id="{7ED1EDE3-E510-410A-A15C-994DA20023F0}"/>
              </a:ext>
            </a:extLst>
          </p:cNvPr>
          <p:cNvSpPr>
            <a:spLocks noGrp="1"/>
          </p:cNvSpPr>
          <p:nvPr>
            <p:ph sz="half" idx="2"/>
          </p:nvPr>
        </p:nvSpPr>
        <p:spPr/>
        <p:txBody>
          <a:bodyPr/>
          <a:lstStyle/>
          <a:p>
            <a:r>
              <a:rPr lang="es-ES" dirty="0"/>
              <a:t> </a:t>
            </a:r>
          </a:p>
        </p:txBody>
      </p:sp>
      <p:pic>
        <p:nvPicPr>
          <p:cNvPr id="4" name="Imagen 3">
            <a:extLst>
              <a:ext uri="{FF2B5EF4-FFF2-40B4-BE49-F238E27FC236}">
                <a16:creationId xmlns:a16="http://schemas.microsoft.com/office/drawing/2014/main" id="{50D9420E-B9E9-4B22-B644-358A31A2178C}"/>
              </a:ext>
            </a:extLst>
          </p:cNvPr>
          <p:cNvPicPr>
            <a:picLocks noChangeAspect="1"/>
          </p:cNvPicPr>
          <p:nvPr/>
        </p:nvPicPr>
        <p:blipFill>
          <a:blip r:embed="rId3"/>
          <a:stretch>
            <a:fillRect/>
          </a:stretch>
        </p:blipFill>
        <p:spPr>
          <a:xfrm>
            <a:off x="6727371" y="1867239"/>
            <a:ext cx="4489677" cy="4268109"/>
          </a:xfrm>
          <a:prstGeom prst="rect">
            <a:avLst/>
          </a:prstGeom>
        </p:spPr>
      </p:pic>
      <p:pic>
        <p:nvPicPr>
          <p:cNvPr id="6" name="Imagen 5">
            <a:extLst>
              <a:ext uri="{FF2B5EF4-FFF2-40B4-BE49-F238E27FC236}">
                <a16:creationId xmlns:a16="http://schemas.microsoft.com/office/drawing/2014/main" id="{59CEEA42-4EFF-4375-A71E-8A851D0C5CD0}"/>
              </a:ext>
            </a:extLst>
          </p:cNvPr>
          <p:cNvPicPr>
            <a:picLocks noChangeAspect="1"/>
          </p:cNvPicPr>
          <p:nvPr/>
        </p:nvPicPr>
        <p:blipFill>
          <a:blip r:embed="rId4"/>
          <a:stretch>
            <a:fillRect/>
          </a:stretch>
        </p:blipFill>
        <p:spPr>
          <a:xfrm>
            <a:off x="429986" y="1825624"/>
            <a:ext cx="5350328" cy="4926921"/>
          </a:xfrm>
          <a:prstGeom prst="rect">
            <a:avLst/>
          </a:prstGeom>
        </p:spPr>
      </p:pic>
      <p:sp>
        <p:nvSpPr>
          <p:cNvPr id="7" name="Marcador de pie de página 6">
            <a:extLst>
              <a:ext uri="{FF2B5EF4-FFF2-40B4-BE49-F238E27FC236}">
                <a16:creationId xmlns:a16="http://schemas.microsoft.com/office/drawing/2014/main" id="{EB23D429-31D9-4EB9-B732-FB9C3DA3F308}"/>
              </a:ext>
            </a:extLst>
          </p:cNvPr>
          <p:cNvSpPr>
            <a:spLocks noGrp="1"/>
          </p:cNvSpPr>
          <p:nvPr>
            <p:ph type="ftr" sz="quarter" idx="11"/>
          </p:nvPr>
        </p:nvSpPr>
        <p:spPr/>
        <p:txBody>
          <a:bodyPr/>
          <a:lstStyle/>
          <a:p>
            <a:r>
              <a:rPr lang="es-ES"/>
              <a:t>Fernando Fernández Rodríguez (ULPGC)</a:t>
            </a:r>
          </a:p>
        </p:txBody>
      </p:sp>
      <p:sp>
        <p:nvSpPr>
          <p:cNvPr id="8" name="Marcador de número de diapositiva 7">
            <a:extLst>
              <a:ext uri="{FF2B5EF4-FFF2-40B4-BE49-F238E27FC236}">
                <a16:creationId xmlns:a16="http://schemas.microsoft.com/office/drawing/2014/main" id="{D1A51F63-589F-4785-BE7E-B707EA6626CE}"/>
              </a:ext>
            </a:extLst>
          </p:cNvPr>
          <p:cNvSpPr>
            <a:spLocks noGrp="1"/>
          </p:cNvSpPr>
          <p:nvPr>
            <p:ph type="sldNum" sz="quarter" idx="12"/>
          </p:nvPr>
        </p:nvSpPr>
        <p:spPr/>
        <p:txBody>
          <a:bodyPr/>
          <a:lstStyle/>
          <a:p>
            <a:fld id="{0F63649D-7EE3-47B4-B930-FD820D25EEAD}" type="slidenum">
              <a:rPr lang="es-ES" smtClean="0"/>
              <a:t>8</a:t>
            </a:fld>
            <a:endParaRPr lang="es-ES"/>
          </a:p>
        </p:txBody>
      </p:sp>
    </p:spTree>
    <p:extLst>
      <p:ext uri="{BB962C8B-B14F-4D97-AF65-F5344CB8AC3E}">
        <p14:creationId xmlns:p14="http://schemas.microsoft.com/office/powerpoint/2010/main" val="319122775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FB7F8DC-8C17-4C9E-AF06-D23BB8E2ECC3}"/>
              </a:ext>
            </a:extLst>
          </p:cNvPr>
          <p:cNvSpPr>
            <a:spLocks noGrp="1"/>
          </p:cNvSpPr>
          <p:nvPr>
            <p:ph type="title"/>
          </p:nvPr>
        </p:nvSpPr>
        <p:spPr/>
        <p:txBody>
          <a:bodyPr/>
          <a:lstStyle/>
          <a:p>
            <a:pPr algn="ctr"/>
            <a:r>
              <a:rPr lang="es-ES" b="1" dirty="0"/>
              <a:t>¿QUÉ SON MATEMÁTICAMENTE LOS ÁRBOLES DE </a:t>
            </a:r>
            <a:r>
              <a:rPr lang="es-ES" b="1" dirty="0">
                <a:solidFill>
                  <a:srgbClr val="FF0000"/>
                </a:solidFill>
              </a:rPr>
              <a:t>REGRESIÓN Y CLASIFICACIÓN</a:t>
            </a:r>
            <a:r>
              <a:rPr lang="es-ES" b="1" dirty="0"/>
              <a:t>?</a:t>
            </a:r>
          </a:p>
        </p:txBody>
      </p:sp>
      <p:sp>
        <p:nvSpPr>
          <p:cNvPr id="3" name="Marcador de contenido 2">
            <a:extLst>
              <a:ext uri="{FF2B5EF4-FFF2-40B4-BE49-F238E27FC236}">
                <a16:creationId xmlns:a16="http://schemas.microsoft.com/office/drawing/2014/main" id="{BEBC57BA-056E-4D24-88D5-3DF14BB9A0A0}"/>
              </a:ext>
            </a:extLst>
          </p:cNvPr>
          <p:cNvSpPr>
            <a:spLocks noGrp="1"/>
          </p:cNvSpPr>
          <p:nvPr>
            <p:ph idx="1"/>
          </p:nvPr>
        </p:nvSpPr>
        <p:spPr/>
        <p:txBody>
          <a:bodyPr>
            <a:normAutofit fontScale="92500"/>
          </a:bodyPr>
          <a:lstStyle/>
          <a:p>
            <a:r>
              <a:rPr lang="es-ES" dirty="0"/>
              <a:t>Partimos de una base de datos n observaciones y p variables</a:t>
            </a:r>
          </a:p>
          <a:p>
            <a:endParaRPr lang="es-ES" dirty="0"/>
          </a:p>
          <a:p>
            <a:endParaRPr lang="es-ES" dirty="0"/>
          </a:p>
          <a:p>
            <a:r>
              <a:rPr lang="es-ES" dirty="0"/>
              <a:t>Los árboles representan funciones de múltiples variables con </a:t>
            </a:r>
            <a:r>
              <a:rPr lang="es-ES" b="1" dirty="0"/>
              <a:t>valor constante en ciertas regiones </a:t>
            </a:r>
          </a:p>
          <a:p>
            <a:endParaRPr lang="es-ES" dirty="0"/>
          </a:p>
          <a:p>
            <a:endParaRPr lang="es-ES" dirty="0"/>
          </a:p>
          <a:p>
            <a:r>
              <a:rPr lang="es-ES" b="1" dirty="0"/>
              <a:t>ÁRBOLES DE REGRESIÓN</a:t>
            </a:r>
            <a:r>
              <a:rPr lang="es-ES" dirty="0"/>
              <a:t>: la respuesta es una variable continua</a:t>
            </a:r>
          </a:p>
          <a:p>
            <a:r>
              <a:rPr lang="es-ES" b="1" dirty="0"/>
              <a:t>ÁRBOLES DE  CLASIFICACIÓN</a:t>
            </a:r>
            <a:r>
              <a:rPr lang="es-ES" dirty="0"/>
              <a:t>: respuesta categórica , {</a:t>
            </a:r>
            <a:r>
              <a:rPr lang="es-ES" dirty="0" err="1"/>
              <a:t>si,no</a:t>
            </a:r>
            <a:r>
              <a:rPr lang="es-ES" dirty="0"/>
              <a:t>} ó {1,2,…,k}</a:t>
            </a:r>
          </a:p>
          <a:p>
            <a:endParaRPr lang="es-ES" dirty="0"/>
          </a:p>
          <a:p>
            <a:endParaRPr lang="es-ES" dirty="0"/>
          </a:p>
        </p:txBody>
      </p:sp>
      <p:graphicFrame>
        <p:nvGraphicFramePr>
          <p:cNvPr id="4" name="Objeto 3">
            <a:extLst>
              <a:ext uri="{FF2B5EF4-FFF2-40B4-BE49-F238E27FC236}">
                <a16:creationId xmlns:a16="http://schemas.microsoft.com/office/drawing/2014/main" id="{AE23C87E-92FC-4F00-B9BB-D61FFF075D23}"/>
              </a:ext>
            </a:extLst>
          </p:cNvPr>
          <p:cNvGraphicFramePr>
            <a:graphicFrameLocks noChangeAspect="1"/>
          </p:cNvGraphicFramePr>
          <p:nvPr>
            <p:extLst>
              <p:ext uri="{D42A27DB-BD31-4B8C-83A1-F6EECF244321}">
                <p14:modId xmlns:p14="http://schemas.microsoft.com/office/powerpoint/2010/main" val="2681946164"/>
              </p:ext>
            </p:extLst>
          </p:nvPr>
        </p:nvGraphicFramePr>
        <p:xfrm>
          <a:off x="1906764" y="4151764"/>
          <a:ext cx="6232525" cy="871537"/>
        </p:xfrm>
        <a:graphic>
          <a:graphicData uri="http://schemas.openxmlformats.org/presentationml/2006/ole">
            <mc:AlternateContent xmlns:mc="http://schemas.openxmlformats.org/markup-compatibility/2006">
              <mc:Choice xmlns:v="urn:schemas-microsoft-com:vml" Requires="v">
                <p:oleObj spid="_x0000_s1732" name="Equation" r:id="rId4" imgW="1815840" imgH="253800" progId="Equation.DSMT4">
                  <p:embed/>
                </p:oleObj>
              </mc:Choice>
              <mc:Fallback>
                <p:oleObj name="Equation" r:id="rId4" imgW="1815840" imgH="253800" progId="Equation.DSMT4">
                  <p:embed/>
                  <p:pic>
                    <p:nvPicPr>
                      <p:cNvPr id="0" name=""/>
                      <p:cNvPicPr/>
                      <p:nvPr/>
                    </p:nvPicPr>
                    <p:blipFill>
                      <a:blip r:embed="rId5"/>
                      <a:stretch>
                        <a:fillRect/>
                      </a:stretch>
                    </p:blipFill>
                    <p:spPr>
                      <a:xfrm>
                        <a:off x="1906764" y="4151764"/>
                        <a:ext cx="6232525" cy="871537"/>
                      </a:xfrm>
                      <a:prstGeom prst="rect">
                        <a:avLst/>
                      </a:prstGeom>
                    </p:spPr>
                  </p:pic>
                </p:oleObj>
              </mc:Fallback>
            </mc:AlternateContent>
          </a:graphicData>
        </a:graphic>
      </p:graphicFrame>
      <p:graphicFrame>
        <p:nvGraphicFramePr>
          <p:cNvPr id="5" name="Objeto 4">
            <a:extLst>
              <a:ext uri="{FF2B5EF4-FFF2-40B4-BE49-F238E27FC236}">
                <a16:creationId xmlns:a16="http://schemas.microsoft.com/office/drawing/2014/main" id="{E174EAEB-FC75-4E93-A27B-8EB5C9159994}"/>
              </a:ext>
            </a:extLst>
          </p:cNvPr>
          <p:cNvGraphicFramePr>
            <a:graphicFrameLocks noChangeAspect="1"/>
          </p:cNvGraphicFramePr>
          <p:nvPr>
            <p:extLst>
              <p:ext uri="{D42A27DB-BD31-4B8C-83A1-F6EECF244321}">
                <p14:modId xmlns:p14="http://schemas.microsoft.com/office/powerpoint/2010/main" val="4208644747"/>
              </p:ext>
            </p:extLst>
          </p:nvPr>
        </p:nvGraphicFramePr>
        <p:xfrm>
          <a:off x="1200149" y="2373312"/>
          <a:ext cx="7645757" cy="871537"/>
        </p:xfrm>
        <a:graphic>
          <a:graphicData uri="http://schemas.openxmlformats.org/presentationml/2006/ole">
            <mc:AlternateContent xmlns:mc="http://schemas.openxmlformats.org/markup-compatibility/2006">
              <mc:Choice xmlns:v="urn:schemas-microsoft-com:vml" Requires="v">
                <p:oleObj spid="_x0000_s1733" name="Equation" r:id="rId6" imgW="2450880" imgH="279360" progId="Equation.DSMT4">
                  <p:embed/>
                </p:oleObj>
              </mc:Choice>
              <mc:Fallback>
                <p:oleObj name="Equation" r:id="rId6" imgW="2450880" imgH="279360" progId="Equation.DSMT4">
                  <p:embed/>
                  <p:pic>
                    <p:nvPicPr>
                      <p:cNvPr id="0" name=""/>
                      <p:cNvPicPr/>
                      <p:nvPr/>
                    </p:nvPicPr>
                    <p:blipFill>
                      <a:blip r:embed="rId7"/>
                      <a:stretch>
                        <a:fillRect/>
                      </a:stretch>
                    </p:blipFill>
                    <p:spPr>
                      <a:xfrm>
                        <a:off x="1200149" y="2373312"/>
                        <a:ext cx="7645757" cy="871537"/>
                      </a:xfrm>
                      <a:prstGeom prst="rect">
                        <a:avLst/>
                      </a:prstGeom>
                    </p:spPr>
                  </p:pic>
                </p:oleObj>
              </mc:Fallback>
            </mc:AlternateContent>
          </a:graphicData>
        </a:graphic>
      </p:graphicFrame>
      <p:sp>
        <p:nvSpPr>
          <p:cNvPr id="6" name="Marcador de pie de página 5">
            <a:extLst>
              <a:ext uri="{FF2B5EF4-FFF2-40B4-BE49-F238E27FC236}">
                <a16:creationId xmlns:a16="http://schemas.microsoft.com/office/drawing/2014/main" id="{202C09AB-4FD0-480E-8EEB-3218EEC472C8}"/>
              </a:ext>
            </a:extLst>
          </p:cNvPr>
          <p:cNvSpPr>
            <a:spLocks noGrp="1"/>
          </p:cNvSpPr>
          <p:nvPr>
            <p:ph type="ftr" sz="quarter" idx="11"/>
          </p:nvPr>
        </p:nvSpPr>
        <p:spPr/>
        <p:txBody>
          <a:bodyPr/>
          <a:lstStyle/>
          <a:p>
            <a:r>
              <a:rPr lang="es-ES"/>
              <a:t>Fernando Fernández Rodríguez (ULPGC)</a:t>
            </a:r>
          </a:p>
        </p:txBody>
      </p:sp>
      <p:sp>
        <p:nvSpPr>
          <p:cNvPr id="7" name="Marcador de número de diapositiva 6">
            <a:extLst>
              <a:ext uri="{FF2B5EF4-FFF2-40B4-BE49-F238E27FC236}">
                <a16:creationId xmlns:a16="http://schemas.microsoft.com/office/drawing/2014/main" id="{9869D031-DED9-4C8A-A840-1AFA41DA8B4F}"/>
              </a:ext>
            </a:extLst>
          </p:cNvPr>
          <p:cNvSpPr>
            <a:spLocks noGrp="1"/>
          </p:cNvSpPr>
          <p:nvPr>
            <p:ph type="sldNum" sz="quarter" idx="12"/>
          </p:nvPr>
        </p:nvSpPr>
        <p:spPr/>
        <p:txBody>
          <a:bodyPr/>
          <a:lstStyle/>
          <a:p>
            <a:fld id="{0F63649D-7EE3-47B4-B930-FD820D25EEAD}" type="slidenum">
              <a:rPr lang="es-ES" smtClean="0"/>
              <a:t>9</a:t>
            </a:fld>
            <a:endParaRPr lang="es-ES"/>
          </a:p>
        </p:txBody>
      </p:sp>
    </p:spTree>
    <p:extLst>
      <p:ext uri="{BB962C8B-B14F-4D97-AF65-F5344CB8AC3E}">
        <p14:creationId xmlns:p14="http://schemas.microsoft.com/office/powerpoint/2010/main" val="2283762137"/>
      </p:ext>
    </p:extLst>
  </p:cSld>
  <p:clrMapOvr>
    <a:masterClrMapping/>
  </p:clrMapOvr>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37491</TotalTime>
  <Words>8734</Words>
  <Application>Microsoft Office PowerPoint</Application>
  <PresentationFormat>Panorámica</PresentationFormat>
  <Paragraphs>994</Paragraphs>
  <Slides>67</Slides>
  <Notes>63</Notes>
  <HiddenSlides>0</HiddenSlides>
  <MMClips>0</MMClips>
  <ScaleCrop>false</ScaleCrop>
  <HeadingPairs>
    <vt:vector size="8" baseType="variant">
      <vt:variant>
        <vt:lpstr>Fuentes usadas</vt:lpstr>
      </vt:variant>
      <vt:variant>
        <vt:i4>4</vt:i4>
      </vt:variant>
      <vt:variant>
        <vt:lpstr>Tema</vt:lpstr>
      </vt:variant>
      <vt:variant>
        <vt:i4>1</vt:i4>
      </vt:variant>
      <vt:variant>
        <vt:lpstr>Servidores OLE incrustados</vt:lpstr>
      </vt:variant>
      <vt:variant>
        <vt:i4>2</vt:i4>
      </vt:variant>
      <vt:variant>
        <vt:lpstr>Títulos de diapositiva</vt:lpstr>
      </vt:variant>
      <vt:variant>
        <vt:i4>67</vt:i4>
      </vt:variant>
    </vt:vector>
  </HeadingPairs>
  <TitlesOfParts>
    <vt:vector size="74" baseType="lpstr">
      <vt:lpstr>Arial</vt:lpstr>
      <vt:lpstr>Calibri</vt:lpstr>
      <vt:lpstr>Calibri Light</vt:lpstr>
      <vt:lpstr>Cambria Math</vt:lpstr>
      <vt:lpstr>Tema de Office</vt:lpstr>
      <vt:lpstr>Equation</vt:lpstr>
      <vt:lpstr>MathType 6.0 Equation</vt:lpstr>
      <vt:lpstr>CAPÍTULO 6 ÁRBOLES DE DECISIÓN  (REGRESIÓN Y CLASIFICACIÓN)</vt:lpstr>
      <vt:lpstr>ÁRBOL DE DECISIÓN PARA  ADMINISTRAR UN FÁRMACO </vt:lpstr>
      <vt:lpstr>ÁRBOL DE DECISIÓN EN LA CONCESIÓN DE UN CRÉDITO</vt:lpstr>
      <vt:lpstr>PREDICCIÓN DEL FRACASO EMPRESARIAL Predicting Financial Distress: A Comparison of Survival Analysis and Decision Tree Techniques. Gepp and Kumar.  Procedia Computer Science   54  ( 2015 ) </vt:lpstr>
      <vt:lpstr>Presentación de PowerPoint</vt:lpstr>
      <vt:lpstr>ARBOL DE REGRESIÓN: CONSUMO DE UN AUTOMOVIL</vt:lpstr>
      <vt:lpstr>ÁRBOL DE DECISIÓN Y PARTICIÓN DEL ESPACIO DE DATOS</vt:lpstr>
      <vt:lpstr>PARTICIÓN DEL ESPACIO DE DATOS SUPERVIVIENTES DEL TITANIC</vt:lpstr>
      <vt:lpstr>¿QUÉ SON MATEMÁTICAMENTE LOS ÁRBOLES DE REGRESIÓN Y CLASIFICACIÓN?</vt:lpstr>
      <vt:lpstr>SUPERFICIE DE REGRESIÓN  Y ÁRBOL DE REGRESIÓN</vt:lpstr>
      <vt:lpstr>¿CÓMO CONSTRUIR UN ARBOL?</vt:lpstr>
      <vt:lpstr>ÁRBOLES DE REGRESIÓN</vt:lpstr>
      <vt:lpstr>CONSTRUCCIÓN DE ÁRBOLES DE REGRESIÓN ALGORITMO CART (Clasification And Regression Trees)</vt:lpstr>
      <vt:lpstr>ALGORITMO CART </vt:lpstr>
      <vt:lpstr>CART : ALGORITMO “GREEDY” DE SEPARACIÓN</vt:lpstr>
      <vt:lpstr>ALGORITMO “GREEDY” DE SEPARACIÓN</vt:lpstr>
      <vt:lpstr>Presentación de PowerPoint</vt:lpstr>
      <vt:lpstr>TAMAÑO ÓPTIMO DEL ÁRBOL EVITAR PROPENSIÓN AL OVERFITTING</vt:lpstr>
      <vt:lpstr>PODA DEL ÁLBOL CRITERIO DE COSTE DE COMPLEJIDAD</vt:lpstr>
      <vt:lpstr>A ROADMAP TOWARDS FINANCIAL MACHINE LEARNING.  LÓPEZ DE PRADO (2019)</vt:lpstr>
      <vt:lpstr>ÁRBOLES DE REGRESIÓN EN MATLAB:  fitrtree(X,Y)</vt:lpstr>
      <vt:lpstr>Presentación de PowerPoint</vt:lpstr>
      <vt:lpstr>SIMPLIFICAR UN ÁRBOL CON 3 DIVISIONES</vt:lpstr>
      <vt:lpstr>ÁRBOLES DE CLASIFICACIÓN</vt:lpstr>
      <vt:lpstr>ÁRBOLES DE CLASIFICACIÓN</vt:lpstr>
      <vt:lpstr>¿CÓMO CONSTRUIR LAS REGIONES (DIVISIONES) EN LOS ÁRBOLES DE CLASIFICACIÓN? </vt:lpstr>
      <vt:lpstr>ALGORITMO ID3, QUINLAN (1979) ¿QUÉ ATRIBUTO PROPORCIONA UNA MAYOR GANANCIA DE INFORMACIÓN?</vt:lpstr>
      <vt:lpstr>ENTROPÍA DE SHANNON (1948)</vt:lpstr>
      <vt:lpstr>ENTROPÍA DE SHANNON: EJEMPLOS</vt:lpstr>
      <vt:lpstr>¿VAMOS A JUGAR AL GOLF? </vt:lpstr>
      <vt:lpstr>LA ENTROPÍA TOTAL DEL SISTEMA</vt:lpstr>
      <vt:lpstr>ENTROPÍA SI HICIÉRAMOS UNA DIVISIÓN USANDO EL PRIMER ATRIBUTO (OUTLOOK)</vt:lpstr>
      <vt:lpstr>GANANCIA SI HICIÉRAMOS UNA DIVISIÓN CON CADA UNO DE LOS ATRIBUTOS</vt:lpstr>
      <vt:lpstr>PRIMER PASO DEL ÁRBOL DE DECISIÓN, IDENTIFICANDO EL PRIMER NODO DE DECISIÓN</vt:lpstr>
      <vt:lpstr>REPETIMOS EL PROCESO EN CADA NODO TERMINAL</vt:lpstr>
      <vt:lpstr>ÁRBOL DE DECISIÓN FINAL</vt:lpstr>
      <vt:lpstr>ÁRBOL DE CLASIFICACIÓN EN MATLAB fitctree(X,Y)</vt:lpstr>
      <vt:lpstr>Presentación de PowerPoint</vt:lpstr>
      <vt:lpstr>VALORES POR DEFECTO TIENDEN A CREAR ÁRBOLES MUY PROFUNDOS  </vt:lpstr>
      <vt:lpstr>Presentación de PowerPoint</vt:lpstr>
      <vt:lpstr>ÁRBOL TRAS LA PODA</vt:lpstr>
      <vt:lpstr>MAS PODA</vt:lpstr>
      <vt:lpstr>SUPERVIVIENTES DEL TITANIC POR CLASE Y EDAD</vt:lpstr>
      <vt:lpstr>PREDICCIÓN DE SUPERVIVIENTES  CON CLASE Y EDAD</vt:lpstr>
      <vt:lpstr>PREDICCIÓN DE SUPERVIVIENTES  CON CLASE Y EDAD (ÁRBOL SIMPLIFICADO)</vt:lpstr>
      <vt:lpstr> PREDICCIÓN CON ÁRBOLES DE CLASIFICACIÓN DATOS IONOSFERA </vt:lpstr>
      <vt:lpstr>PREDICCIÓN EN ÁRBOLES DE CLASIFICACIÓN</vt:lpstr>
      <vt:lpstr>INESTABILIDAD DE LOS ÁRBOLES DE REGRESIÓN Y CLASIFICACIÓN</vt:lpstr>
      <vt:lpstr>RANDOM FOREST</vt:lpstr>
      <vt:lpstr>PREDICCIÓN EN RANDOM FOREST</vt:lpstr>
      <vt:lpstr>RANDOM FOREST EN MATLAB B = TreeBagger(NumTrees,X,Y, 'Name', 'Value')</vt:lpstr>
      <vt:lpstr> RATING CREDITICIO CON RANDOM FOREST </vt:lpstr>
      <vt:lpstr> CREDIT RATING BY BAGGING DECISION TREES </vt:lpstr>
      <vt:lpstr>SUPPORT VECTOR MACHINES</vt:lpstr>
      <vt:lpstr>DATOS LINEALMENTE SEPARABLES</vt:lpstr>
      <vt:lpstr>HIPERPLANO QUE MAXIMIZA EL MARGEN</vt:lpstr>
      <vt:lpstr>DISTANCIA DE UN PUNTO A UN HIPERPLANO </vt:lpstr>
      <vt:lpstr>HIPERPLANO CON MEJOR MARGEN k</vt:lpstr>
      <vt:lpstr>SOLUCIÓN MEDIANTE PROG. CUADRÁTICA </vt:lpstr>
      <vt:lpstr>PROBLEMA NO SEPARABLE</vt:lpstr>
      <vt:lpstr>DATOS NO SEPARABLES LINEALMENTE</vt:lpstr>
      <vt:lpstr>SEPARABILIDAD DEL O EXCLUSIVO</vt:lpstr>
      <vt:lpstr>SOLUCIÓN MEDIANTE FUNCIONES KERNEL</vt:lpstr>
      <vt:lpstr>SUPPORT VECTOR MACHINES EN MATLAB cross-validates a support vector machine (SVM)</vt:lpstr>
      <vt:lpstr>SUPPORT VECTOR MACHINES EN MATLAB SEPARACIÓN LINEAL</vt:lpstr>
      <vt:lpstr>SUPPORT VECTOR MACHINES EN MATLAB SEPARACIÓN NO LINEAL</vt:lpstr>
      <vt:lpstr>EJEMPLOS DE NÚCLEOS Haykin página 284</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ÁRBOLES DE DECISIÓN Y CLASIFICACIÓN</dc:title>
  <dc:creator>Fernando Fernandez Rodriguez</dc:creator>
  <cp:lastModifiedBy>Fernando Fernandez Rodriguez</cp:lastModifiedBy>
  <cp:revision>419</cp:revision>
  <cp:lastPrinted>2018-05-31T10:56:57Z</cp:lastPrinted>
  <dcterms:created xsi:type="dcterms:W3CDTF">2018-01-02T18:20:00Z</dcterms:created>
  <dcterms:modified xsi:type="dcterms:W3CDTF">2019-10-24T11:31:04Z</dcterms:modified>
</cp:coreProperties>
</file>