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256" r:id="rId2"/>
    <p:sldId id="272" r:id="rId3"/>
    <p:sldId id="271" r:id="rId4"/>
    <p:sldId id="273" r:id="rId5"/>
    <p:sldId id="270" r:id="rId6"/>
    <p:sldId id="277" r:id="rId7"/>
    <p:sldId id="274" r:id="rId8"/>
    <p:sldId id="276" r:id="rId9"/>
    <p:sldId id="275" r:id="rId10"/>
    <p:sldId id="290" r:id="rId11"/>
    <p:sldId id="362" r:id="rId12"/>
    <p:sldId id="365" r:id="rId13"/>
    <p:sldId id="366" r:id="rId14"/>
    <p:sldId id="367" r:id="rId15"/>
    <p:sldId id="368" r:id="rId16"/>
    <p:sldId id="257" r:id="rId17"/>
    <p:sldId id="258" r:id="rId18"/>
    <p:sldId id="378" r:id="rId19"/>
    <p:sldId id="259" r:id="rId20"/>
    <p:sldId id="379" r:id="rId21"/>
    <p:sldId id="287" r:id="rId22"/>
    <p:sldId id="291" r:id="rId23"/>
    <p:sldId id="292" r:id="rId24"/>
    <p:sldId id="293" r:id="rId25"/>
    <p:sldId id="363" r:id="rId26"/>
    <p:sldId id="364" r:id="rId27"/>
    <p:sldId id="294" r:id="rId28"/>
    <p:sldId id="361" r:id="rId29"/>
    <p:sldId id="321" r:id="rId30"/>
    <p:sldId id="331" r:id="rId31"/>
    <p:sldId id="332" r:id="rId32"/>
    <p:sldId id="333" r:id="rId33"/>
    <p:sldId id="384" r:id="rId34"/>
    <p:sldId id="322" r:id="rId35"/>
    <p:sldId id="260" r:id="rId36"/>
    <p:sldId id="262" r:id="rId37"/>
    <p:sldId id="263" r:id="rId38"/>
    <p:sldId id="279" r:id="rId39"/>
    <p:sldId id="283" r:id="rId40"/>
    <p:sldId id="282" r:id="rId41"/>
    <p:sldId id="280" r:id="rId42"/>
    <p:sldId id="316" r:id="rId43"/>
    <p:sldId id="299" r:id="rId44"/>
    <p:sldId id="284" r:id="rId45"/>
    <p:sldId id="381" r:id="rId46"/>
    <p:sldId id="318" r:id="rId47"/>
    <p:sldId id="382" r:id="rId48"/>
    <p:sldId id="295" r:id="rId49"/>
    <p:sldId id="371" r:id="rId50"/>
    <p:sldId id="372" r:id="rId51"/>
    <p:sldId id="342" r:id="rId52"/>
    <p:sldId id="343" r:id="rId53"/>
    <p:sldId id="500" r:id="rId54"/>
    <p:sldId id="501" r:id="rId55"/>
    <p:sldId id="344" r:id="rId56"/>
    <p:sldId id="345" r:id="rId57"/>
    <p:sldId id="373" r:id="rId58"/>
    <p:sldId id="374" r:id="rId59"/>
    <p:sldId id="498" r:id="rId60"/>
    <p:sldId id="499" r:id="rId61"/>
    <p:sldId id="502" r:id="rId62"/>
    <p:sldId id="317" r:id="rId63"/>
    <p:sldId id="302" r:id="rId64"/>
    <p:sldId id="303" r:id="rId65"/>
    <p:sldId id="304" r:id="rId66"/>
    <p:sldId id="305" r:id="rId67"/>
    <p:sldId id="315" r:id="rId68"/>
    <p:sldId id="370" r:id="rId69"/>
    <p:sldId id="383" r:id="rId70"/>
    <p:sldId id="313" r:id="rId71"/>
    <p:sldId id="306" r:id="rId72"/>
    <p:sldId id="307" r:id="rId73"/>
    <p:sldId id="308" r:id="rId74"/>
    <p:sldId id="375" r:id="rId75"/>
    <p:sldId id="376" r:id="rId76"/>
    <p:sldId id="323" r:id="rId77"/>
    <p:sldId id="324" r:id="rId78"/>
    <p:sldId id="329" r:id="rId79"/>
    <p:sldId id="325" r:id="rId80"/>
    <p:sldId id="326" r:id="rId81"/>
    <p:sldId id="327" r:id="rId82"/>
    <p:sldId id="328" r:id="rId83"/>
    <p:sldId id="330" r:id="rId84"/>
    <p:sldId id="312" r:id="rId85"/>
    <p:sldId id="377" r:id="rId86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2" autoAdjust="0"/>
    <p:restoredTop sz="71387" autoAdjust="0"/>
  </p:normalViewPr>
  <p:slideViewPr>
    <p:cSldViewPr snapToGrid="0">
      <p:cViewPr varScale="1">
        <p:scale>
          <a:sx n="66" d="100"/>
          <a:sy n="66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0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29863-4D54-4173-B9F1-46F6B54C2DB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6E142-C33C-41E0-9910-97FDECFF1B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575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93BA6-8FEF-41A4-BFBE-97544B6EEB72}" type="datetimeFigureOut">
              <a:rPr lang="es-ES" smtClean="0"/>
              <a:t>22/10/2019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2DC01-1C0B-48A5-BBBC-B3ACF9003A7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86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arativadebancos.com/armas-para-luchar-en-la-bolsa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metodología clásica ahora también se utiliza en la </a:t>
            </a:r>
            <a:r>
              <a:rPr lang="es-ES" b="1" dirty="0"/>
              <a:t>diversificación financiera y el filtrado de matrices de covarianzas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63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Formamos la matriz de distancias de los puntos de X.</a:t>
            </a:r>
          </a:p>
          <a:p>
            <a:r>
              <a:rPr lang="es-ES" dirty="0"/>
              <a:t>D[(1,2),(2.5,4.5)]= </a:t>
            </a:r>
            <a:r>
              <a:rPr lang="es-ES" dirty="0" err="1"/>
              <a:t>sqrt</a:t>
            </a:r>
            <a:r>
              <a:rPr lang="es-ES" dirty="0"/>
              <a:t>(1.5^2+2.5^2) = 2.9155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944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/>
              <a:t>La función </a:t>
            </a:r>
            <a:r>
              <a:rPr lang="es-ES" noProof="0" dirty="0" err="1"/>
              <a:t>linkage</a:t>
            </a:r>
            <a:r>
              <a:rPr lang="es-ES" noProof="0" dirty="0"/>
              <a:t> toma las distancias entre los objetos dadas por </a:t>
            </a:r>
            <a:r>
              <a:rPr lang="es-ES" noProof="0" dirty="0" err="1"/>
              <a:t>pdist</a:t>
            </a:r>
            <a:r>
              <a:rPr lang="es-ES" noProof="0" dirty="0"/>
              <a:t> y enlaza pares de objetos en </a:t>
            </a:r>
            <a:r>
              <a:rPr lang="es-ES" noProof="0" dirty="0" err="1"/>
              <a:t>clusters</a:t>
            </a:r>
            <a:r>
              <a:rPr lang="es-ES" noProof="0" dirty="0"/>
              <a:t> binarios. Después enlaza los </a:t>
            </a:r>
            <a:r>
              <a:rPr lang="es-ES" noProof="0" dirty="0" err="1"/>
              <a:t>clusters</a:t>
            </a:r>
            <a:r>
              <a:rPr lang="es-ES" noProof="0" dirty="0"/>
              <a:t> ya formados y los objetos restantes para crear </a:t>
            </a:r>
            <a:r>
              <a:rPr lang="es-ES" noProof="0" dirty="0" err="1"/>
              <a:t>clusters</a:t>
            </a:r>
            <a:r>
              <a:rPr lang="es-ES" noProof="0" dirty="0"/>
              <a:t> mayores hasta que todos los datos originales están enlazados en un único </a:t>
            </a:r>
            <a:r>
              <a:rPr lang="es-ES" noProof="0" dirty="0" err="1"/>
              <a:t>claster</a:t>
            </a:r>
            <a:r>
              <a:rPr lang="es-ES" noProof="0" dirty="0"/>
              <a:t> jerárquico.</a:t>
            </a:r>
          </a:p>
          <a:p>
            <a:r>
              <a:rPr lang="es-ES" noProof="0" dirty="0"/>
              <a:t>Dos primeras columnas </a:t>
            </a:r>
            <a:r>
              <a:rPr lang="es-ES" noProof="0" dirty="0" err="1"/>
              <a:t>clusters</a:t>
            </a:r>
            <a:r>
              <a:rPr lang="es-ES" noProof="0" dirty="0"/>
              <a:t> (4,5) y (1,3). Tercera columna: distancias entre los elementos de cada </a:t>
            </a:r>
            <a:r>
              <a:rPr lang="es-ES" noProof="0" dirty="0" err="1"/>
              <a:t>cluster</a:t>
            </a:r>
            <a:r>
              <a:rPr lang="es-ES" noProof="0" dirty="0"/>
              <a:t>.</a:t>
            </a:r>
          </a:p>
          <a:p>
            <a:r>
              <a:rPr lang="es-ES" noProof="0" dirty="0"/>
              <a:t>6 es el </a:t>
            </a:r>
            <a:r>
              <a:rPr lang="es-ES" noProof="0" dirty="0" err="1"/>
              <a:t>cluster</a:t>
            </a:r>
            <a:r>
              <a:rPr lang="es-ES" noProof="0" dirty="0"/>
              <a:t> (4,5). 7 es el </a:t>
            </a:r>
            <a:r>
              <a:rPr lang="es-ES" noProof="0" dirty="0" err="1"/>
              <a:t>cluster</a:t>
            </a:r>
            <a:r>
              <a:rPr lang="es-ES" noProof="0" dirty="0"/>
              <a:t> (1,3). </a:t>
            </a:r>
          </a:p>
          <a:p>
            <a:r>
              <a:rPr lang="es-ES" noProof="0" dirty="0"/>
              <a:t>8 es el </a:t>
            </a:r>
            <a:r>
              <a:rPr lang="es-ES" noProof="0" dirty="0" err="1"/>
              <a:t>cluster</a:t>
            </a:r>
            <a:r>
              <a:rPr lang="es-ES" noProof="0" dirty="0"/>
              <a:t> (6,7)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891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dirty="0" err="1"/>
              <a:t>cluster</a:t>
            </a:r>
            <a:r>
              <a:rPr lang="es-ES" dirty="0"/>
              <a:t> creado por la función </a:t>
            </a:r>
            <a:r>
              <a:rPr lang="es-ES" dirty="0" err="1"/>
              <a:t>linkage</a:t>
            </a:r>
            <a:r>
              <a:rPr lang="es-ES" dirty="0"/>
              <a:t> se entiende más fácilmente gráficamente. La función </a:t>
            </a:r>
            <a:r>
              <a:rPr lang="es-ES" dirty="0" err="1"/>
              <a:t>dendogram</a:t>
            </a:r>
            <a:r>
              <a:rPr lang="es-ES" dirty="0"/>
              <a:t> de la </a:t>
            </a:r>
            <a:r>
              <a:rPr lang="es-ES" dirty="0" err="1"/>
              <a:t>Toolbox</a:t>
            </a:r>
            <a:r>
              <a:rPr lang="es-ES" dirty="0"/>
              <a:t> de Machine </a:t>
            </a:r>
            <a:r>
              <a:rPr lang="es-ES" dirty="0" err="1"/>
              <a:t>Learning</a:t>
            </a:r>
            <a:r>
              <a:rPr lang="es-ES" dirty="0"/>
              <a:t> dibuja el </a:t>
            </a:r>
            <a:r>
              <a:rPr lang="es-ES" dirty="0" err="1"/>
              <a:t>cluster</a:t>
            </a:r>
            <a:r>
              <a:rPr lang="es-ES" dirty="0"/>
              <a:t> en forma de árbol.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953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pdist</a:t>
            </a:r>
            <a:r>
              <a:rPr lang="es-ES" dirty="0"/>
              <a:t>(X’) halla distancias entre los 30 activos caracterizados por sus 1025 rentabilidades </a:t>
            </a:r>
          </a:p>
          <a:p>
            <a:r>
              <a:rPr lang="es-ES" dirty="0"/>
              <a:t>Este </a:t>
            </a:r>
            <a:r>
              <a:rPr lang="es-ES" dirty="0" err="1"/>
              <a:t>cluster</a:t>
            </a:r>
            <a:r>
              <a:rPr lang="es-ES" dirty="0"/>
              <a:t> establece una jerarquía entre los activos</a:t>
            </a:r>
          </a:p>
          <a:p>
            <a:r>
              <a:rPr lang="es-ES" dirty="0"/>
              <a:t>Los más cercanos (5 , 27) : (BBVA , SANTANDER)</a:t>
            </a:r>
          </a:p>
          <a:p>
            <a:r>
              <a:rPr lang="es-ES" dirty="0"/>
              <a:t>Los más lejanos</a:t>
            </a:r>
          </a:p>
          <a:p>
            <a:r>
              <a:rPr lang="es-ES" dirty="0"/>
              <a:t>26: SACYR  </a:t>
            </a:r>
          </a:p>
          <a:p>
            <a:r>
              <a:rPr lang="es-ES" dirty="0"/>
              <a:t>17: INDITEX (ZARA)</a:t>
            </a:r>
          </a:p>
          <a:p>
            <a:r>
              <a:rPr lang="es-ES" dirty="0"/>
              <a:t>DIVERSIFICACIÓN JERARQUIZADA CON EL CLUSTER:</a:t>
            </a:r>
          </a:p>
          <a:p>
            <a:r>
              <a:rPr lang="es-ES" dirty="0"/>
              <a:t>Si queremos formar una cartera de forma que los activos estén diversificados teniendo entre ellos una </a:t>
            </a:r>
            <a:r>
              <a:rPr lang="es-ES" b="1" dirty="0"/>
              <a:t>distancia superior a 1</a:t>
            </a:r>
            <a:r>
              <a:rPr lang="es-ES" dirty="0"/>
              <a:t>, trazaremos una línea horizontal que divide el </a:t>
            </a:r>
            <a:r>
              <a:rPr lang="es-ES" dirty="0" err="1"/>
              <a:t>dendograma</a:t>
            </a:r>
            <a:r>
              <a:rPr lang="es-ES" dirty="0"/>
              <a:t> en un único activo, el 17, y un </a:t>
            </a:r>
            <a:r>
              <a:rPr lang="es-ES" dirty="0" err="1"/>
              <a:t>cluster</a:t>
            </a:r>
            <a:r>
              <a:rPr lang="es-ES" dirty="0"/>
              <a:t> con todos los demás activos. La cartera estaría formada por dos activos: el 17 y uno cualquiera de los restantes activos que pertenecen al otro </a:t>
            </a:r>
            <a:r>
              <a:rPr lang="es-ES" dirty="0" err="1"/>
              <a:t>cluster</a:t>
            </a:r>
            <a:r>
              <a:rPr lang="es-ES" dirty="0"/>
              <a:t>. </a:t>
            </a:r>
          </a:p>
          <a:p>
            <a:r>
              <a:rPr lang="es-ES" dirty="0"/>
              <a:t>Si la mínima es inferior a 1, por ejemplo 0.75, en la cartera estarían los activos 17, 26, 9, 11, 6 y otro activo del restante </a:t>
            </a:r>
            <a:r>
              <a:rPr lang="es-ES" dirty="0" err="1"/>
              <a:t>cluster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861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Los más cercanos (5 , 27) : (BBVA , SANTANDER)</a:t>
            </a:r>
          </a:p>
          <a:p>
            <a:r>
              <a:rPr lang="es-ES" dirty="0"/>
              <a:t>Los más lejanos</a:t>
            </a:r>
          </a:p>
          <a:p>
            <a:r>
              <a:rPr lang="es-ES" dirty="0"/>
              <a:t>30: VISCOFAN  </a:t>
            </a:r>
          </a:p>
          <a:p>
            <a:r>
              <a:rPr lang="es-ES" dirty="0"/>
              <a:t>17: INDITEX</a:t>
            </a:r>
          </a:p>
          <a:p>
            <a:r>
              <a:rPr lang="es-ES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567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P= </a:t>
            </a:r>
            <a:r>
              <a:rPr lang="es-ES" dirty="0" err="1"/>
              <a:t>nº</a:t>
            </a:r>
            <a:r>
              <a:rPr lang="es-ES" dirty="0"/>
              <a:t> de variables de cada observación.</a:t>
            </a:r>
          </a:p>
          <a:p>
            <a:r>
              <a:rPr lang="es-ES" dirty="0"/>
              <a:t>ni  </a:t>
            </a:r>
            <a:r>
              <a:rPr lang="es-ES" dirty="0" err="1"/>
              <a:t>nº</a:t>
            </a:r>
            <a:r>
              <a:rPr lang="es-ES" dirty="0"/>
              <a:t> de observaciones del </a:t>
            </a:r>
            <a:r>
              <a:rPr lang="es-ES" dirty="0" err="1"/>
              <a:t>cluster</a:t>
            </a:r>
            <a:r>
              <a:rPr lang="es-ES" dirty="0"/>
              <a:t> i</a:t>
            </a:r>
          </a:p>
          <a:p>
            <a:r>
              <a:rPr lang="es-ES" dirty="0"/>
              <a:t>Se busca agrupar los datos en los </a:t>
            </a:r>
            <a:r>
              <a:rPr lang="es-ES" b="1" dirty="0"/>
              <a:t>k </a:t>
            </a:r>
            <a:r>
              <a:rPr lang="es-ES" b="1" dirty="0" err="1"/>
              <a:t>clusters</a:t>
            </a:r>
            <a:r>
              <a:rPr lang="es-ES" b="1" dirty="0"/>
              <a:t> de modo que la suma de varianzas de todos los grupos sea mínima</a:t>
            </a:r>
            <a:r>
              <a:rPr lang="es-ES" dirty="0"/>
              <a:t>.</a:t>
            </a:r>
          </a:p>
          <a:p>
            <a:r>
              <a:rPr lang="es-ES" dirty="0"/>
              <a:t>La sumatoria interior es la varianza de los elementos del </a:t>
            </a:r>
            <a:r>
              <a:rPr lang="es-ES" dirty="0" err="1"/>
              <a:t>cluster</a:t>
            </a:r>
            <a:r>
              <a:rPr lang="es-ES" dirty="0"/>
              <a:t> i</a:t>
            </a:r>
          </a:p>
          <a:p>
            <a:r>
              <a:rPr lang="es-ES" dirty="0"/>
              <a:t>El problema es NP-</a:t>
            </a:r>
            <a:r>
              <a:rPr lang="es-ES" dirty="0" err="1"/>
              <a:t>hard</a:t>
            </a:r>
            <a:r>
              <a:rPr lang="es-ES" dirty="0"/>
              <a:t> porque </a:t>
            </a:r>
            <a:r>
              <a:rPr lang="es-ES" b="1" dirty="0"/>
              <a:t>involucra la formación de todas los posibles particiones en k  subconjuntos</a:t>
            </a:r>
            <a:r>
              <a:rPr lang="es-ES" dirty="0"/>
              <a:t>.</a:t>
            </a:r>
          </a:p>
          <a:p>
            <a:r>
              <a:rPr lang="es-ES" dirty="0"/>
              <a:t>Jain y </a:t>
            </a:r>
            <a:r>
              <a:rPr lang="es-ES" dirty="0" err="1"/>
              <a:t>Dubes</a:t>
            </a:r>
            <a:r>
              <a:rPr lang="es-ES" dirty="0"/>
              <a:t> (1988) proporcionan el número de distintas particiones en subconjuntos que crecen rápidamente: S(10,4)=34, pero S(19,4) es </a:t>
            </a:r>
            <a:r>
              <a:rPr lang="es-ES"/>
              <a:t>del orden de 10^10. </a:t>
            </a:r>
            <a:endParaRPr lang="es-ES" dirty="0"/>
          </a:p>
          <a:p>
            <a:r>
              <a:rPr lang="es-ES" dirty="0"/>
              <a:t>Suelen usarse algoritmos heurísticos como el de Lloyd.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378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comienza asignando aleatoriamente cada observación a un </a:t>
            </a:r>
            <a:r>
              <a:rPr lang="es-ES" dirty="0" err="1"/>
              <a:t>cluster</a:t>
            </a:r>
            <a:r>
              <a:rPr lang="es-ES" dirty="0"/>
              <a:t> aleatorio. </a:t>
            </a:r>
          </a:p>
          <a:p>
            <a:r>
              <a:rPr lang="es-ES" dirty="0"/>
              <a:t>Se promedian los elementos dentro de cada </a:t>
            </a:r>
            <a:r>
              <a:rPr lang="es-ES" dirty="0" err="1"/>
              <a:t>cluster</a:t>
            </a:r>
            <a:r>
              <a:rPr lang="es-ES" dirty="0"/>
              <a:t> para obtener su centro de gravedad.</a:t>
            </a:r>
          </a:p>
          <a:p>
            <a:r>
              <a:rPr lang="es-ES" dirty="0"/>
              <a:t>Se reajusta cada </a:t>
            </a:r>
            <a:r>
              <a:rPr lang="es-ES" dirty="0" err="1"/>
              <a:t>cluster</a:t>
            </a:r>
            <a:r>
              <a:rPr lang="es-ES" dirty="0"/>
              <a:t> asignando cada observación al </a:t>
            </a:r>
            <a:r>
              <a:rPr lang="es-ES" dirty="0" err="1"/>
              <a:t>cluster</a:t>
            </a:r>
            <a:r>
              <a:rPr lang="es-ES" dirty="0"/>
              <a:t> cuyo centro tenga una distancia más pequeña con dicha observación.</a:t>
            </a:r>
          </a:p>
          <a:p>
            <a:r>
              <a:rPr lang="es-ES" dirty="0"/>
              <a:t>Las medias (centros de gravedad) de cada </a:t>
            </a:r>
            <a:r>
              <a:rPr lang="es-ES" dirty="0" err="1"/>
              <a:t>cluster</a:t>
            </a:r>
            <a:r>
              <a:rPr lang="es-ES" dirty="0"/>
              <a:t> vuelven a actualizarse y el proceso continúa hasta la convergencia, cuando los puntos ya no cambian de </a:t>
            </a:r>
            <a:r>
              <a:rPr lang="es-ES" dirty="0" err="1"/>
              <a:t>cluster</a:t>
            </a:r>
            <a:r>
              <a:rPr lang="es-ES" dirty="0"/>
              <a:t>.</a:t>
            </a:r>
          </a:p>
          <a:p>
            <a:r>
              <a:rPr lang="es-ES" dirty="0"/>
              <a:t>Figura:</a:t>
            </a:r>
          </a:p>
          <a:p>
            <a:r>
              <a:rPr lang="es-ES" dirty="0"/>
              <a:t>+ son los centros de gravedad de los </a:t>
            </a:r>
            <a:r>
              <a:rPr lang="es-ES" dirty="0" err="1"/>
              <a:t>cluster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48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Separación de los puntos en 3 </a:t>
            </a:r>
            <a:r>
              <a:rPr lang="es-ES" dirty="0" err="1"/>
              <a:t>clusters</a:t>
            </a:r>
            <a:r>
              <a:rPr lang="es-ES" dirty="0"/>
              <a:t>. En el </a:t>
            </a:r>
            <a:r>
              <a:rPr lang="es-ES" dirty="0" err="1"/>
              <a:t>cluster</a:t>
            </a:r>
            <a:r>
              <a:rPr lang="es-ES" dirty="0"/>
              <a:t> inicial los puntos son divididos en tres </a:t>
            </a:r>
            <a:r>
              <a:rPr lang="es-ES" dirty="0" err="1"/>
              <a:t>clusters</a:t>
            </a:r>
            <a:r>
              <a:rPr lang="es-ES" dirty="0"/>
              <a:t> al azar.</a:t>
            </a:r>
          </a:p>
          <a:p>
            <a:r>
              <a:rPr lang="es-ES" dirty="0"/>
              <a:t>+ representa el centro de gravedad de los tres </a:t>
            </a:r>
            <a:r>
              <a:rPr lang="es-ES" dirty="0" err="1"/>
              <a:t>clusters</a:t>
            </a:r>
            <a:r>
              <a:rPr lang="es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400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Elegir un número de </a:t>
            </a:r>
            <a:r>
              <a:rPr lang="es-ES" dirty="0" err="1"/>
              <a:t>clusters</a:t>
            </a:r>
            <a:endParaRPr lang="es-ES" dirty="0"/>
          </a:p>
          <a:p>
            <a:r>
              <a:rPr lang="es-ES" dirty="0"/>
              <a:t>Hallar los centros de gravedad.</a:t>
            </a:r>
          </a:p>
          <a:p>
            <a:r>
              <a:rPr lang="es-ES" dirty="0"/>
              <a:t>Hallar distancia de los objetos al centro de gravedad</a:t>
            </a:r>
          </a:p>
          <a:p>
            <a:r>
              <a:rPr lang="es-ES" dirty="0"/>
              <a:t>Reasignar cada elemento al </a:t>
            </a:r>
            <a:r>
              <a:rPr lang="es-ES" dirty="0" err="1"/>
              <a:t>cluster</a:t>
            </a:r>
            <a:r>
              <a:rPr lang="es-ES" dirty="0"/>
              <a:t> de centroide más cercano </a:t>
            </a:r>
          </a:p>
          <a:p>
            <a:r>
              <a:rPr lang="es-ES" dirty="0"/>
              <a:t>Si no se mueve ningún objeto el algoritmo finaliza </a:t>
            </a:r>
          </a:p>
          <a:p>
            <a:r>
              <a:rPr lang="es-ES" dirty="0"/>
              <a:t>Ir al paso 2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003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Unos buenos </a:t>
            </a:r>
            <a:r>
              <a:rPr lang="es-ES" dirty="0" err="1"/>
              <a:t>clusters</a:t>
            </a:r>
            <a:r>
              <a:rPr lang="es-ES" dirty="0"/>
              <a:t> deben cumplir dos objetivos: </a:t>
            </a:r>
          </a:p>
          <a:p>
            <a:r>
              <a:rPr lang="es-ES" dirty="0"/>
              <a:t>Minimizar distancia dentro de cada </a:t>
            </a:r>
            <a:r>
              <a:rPr lang="es-ES" dirty="0" err="1"/>
              <a:t>cluster</a:t>
            </a:r>
            <a:r>
              <a:rPr lang="es-ES" dirty="0"/>
              <a:t> </a:t>
            </a:r>
          </a:p>
          <a:p>
            <a:r>
              <a:rPr lang="es-ES" dirty="0"/>
              <a:t>Maximizar la distancia entre los </a:t>
            </a:r>
            <a:r>
              <a:rPr lang="es-ES" dirty="0" err="1"/>
              <a:t>disferentes</a:t>
            </a:r>
            <a:r>
              <a:rPr lang="es-ES" dirty="0"/>
              <a:t> </a:t>
            </a:r>
            <a:r>
              <a:rPr lang="es-ES" dirty="0" err="1"/>
              <a:t>clusters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9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Ejemplos de situaciones donde se precisa formar </a:t>
            </a:r>
            <a:r>
              <a:rPr lang="es-ES" dirty="0" err="1"/>
              <a:t>clusters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919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Existe un contraste para validar un </a:t>
            </a:r>
            <a:r>
              <a:rPr lang="es-ES" dirty="0" err="1"/>
              <a:t>cluster</a:t>
            </a:r>
            <a:r>
              <a:rPr lang="es-ES" dirty="0"/>
              <a:t> basándonos en que los centroides estén muy separados y que las observaciones en cada </a:t>
            </a:r>
            <a:r>
              <a:rPr lang="es-ES" dirty="0" err="1"/>
              <a:t>cluster</a:t>
            </a:r>
            <a:r>
              <a:rPr lang="es-ES" dirty="0"/>
              <a:t> estén muy próximas al centroide.</a:t>
            </a:r>
          </a:p>
          <a:p>
            <a:r>
              <a:rPr lang="es-ES" dirty="0"/>
              <a:t>Se hace con un contraste F</a:t>
            </a:r>
          </a:p>
          <a:p>
            <a:r>
              <a:rPr lang="es-ES" dirty="0"/>
              <a:t>Se divide la suma distancias al cuadrado entre los k centroides de los k grupos entre la suma total de las del cuadrado n de las distancias de los n elementos a cada uno de sus centroides dentro de cada grupo</a:t>
            </a:r>
          </a:p>
          <a:p>
            <a:r>
              <a:rPr lang="es-ES" dirty="0"/>
              <a:t>n es el número de distancias entre los elementos y sus centroides.</a:t>
            </a:r>
          </a:p>
          <a:p>
            <a:r>
              <a:rPr lang="es-ES" dirty="0"/>
              <a:t>k es el número de </a:t>
            </a:r>
            <a:r>
              <a:rPr lang="es-ES" dirty="0" err="1"/>
              <a:t>clusters</a:t>
            </a:r>
            <a:r>
              <a:rPr lang="es-ES" dirty="0"/>
              <a:t>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369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X es 10x9 forma 10 vectores filas, que son las 10 observaciones, de 9 variables cada una</a:t>
            </a:r>
          </a:p>
          <a:p>
            <a:r>
              <a:rPr lang="es-ES" b="1" dirty="0"/>
              <a:t>Vamos a formar 3 </a:t>
            </a:r>
            <a:r>
              <a:rPr lang="es-ES" b="1" dirty="0" err="1"/>
              <a:t>clusters</a:t>
            </a:r>
            <a:r>
              <a:rPr lang="es-ES" b="1" dirty="0"/>
              <a:t> </a:t>
            </a:r>
            <a:r>
              <a:rPr lang="es-ES" dirty="0"/>
              <a:t>con las 10 observaciones dadas por las filas</a:t>
            </a:r>
          </a:p>
          <a:p>
            <a:r>
              <a:rPr lang="es-ES" dirty="0"/>
              <a:t>T indica el </a:t>
            </a:r>
            <a:r>
              <a:rPr lang="es-ES" dirty="0" err="1"/>
              <a:t>cluster</a:t>
            </a:r>
            <a:r>
              <a:rPr lang="es-ES" dirty="0"/>
              <a:t> al que pertenece cada una de las filas:</a:t>
            </a:r>
          </a:p>
          <a:p>
            <a:r>
              <a:rPr lang="es-ES" dirty="0"/>
              <a:t>Filas 1, 2, 3 , 6, 7 , 8 , 9, 10 pertenecen al </a:t>
            </a:r>
            <a:r>
              <a:rPr lang="es-ES" dirty="0" err="1"/>
              <a:t>cluster</a:t>
            </a:r>
            <a:r>
              <a:rPr lang="es-ES" dirty="0"/>
              <a:t> 2</a:t>
            </a:r>
          </a:p>
          <a:p>
            <a:r>
              <a:rPr lang="es-ES" dirty="0"/>
              <a:t>Fila 4  pertenece al </a:t>
            </a:r>
            <a:r>
              <a:rPr lang="es-ES" dirty="0" err="1"/>
              <a:t>cluster</a:t>
            </a:r>
            <a:r>
              <a:rPr lang="es-ES" dirty="0"/>
              <a:t> 3</a:t>
            </a:r>
          </a:p>
          <a:p>
            <a:r>
              <a:rPr lang="es-ES" dirty="0"/>
              <a:t>Fila 5 pertenece al </a:t>
            </a:r>
            <a:r>
              <a:rPr lang="es-ES" dirty="0" err="1"/>
              <a:t>cluster</a:t>
            </a:r>
            <a:r>
              <a:rPr lang="es-ES" dirty="0"/>
              <a:t> 1</a:t>
            </a:r>
          </a:p>
          <a:p>
            <a:r>
              <a:rPr lang="es-ES" dirty="0"/>
              <a:t>Con </a:t>
            </a:r>
            <a:r>
              <a:rPr lang="es-ES" dirty="0" err="1"/>
              <a:t>find</a:t>
            </a:r>
            <a:r>
              <a:rPr lang="es-ES" dirty="0"/>
              <a:t>(T==2) encontramos las filas que pertenecen al </a:t>
            </a:r>
            <a:r>
              <a:rPr lang="es-ES" dirty="0" err="1"/>
              <a:t>cluster</a:t>
            </a:r>
            <a:r>
              <a:rPr lang="es-ES" dirty="0"/>
              <a:t> 2</a:t>
            </a:r>
          </a:p>
          <a:p>
            <a:r>
              <a:rPr lang="es-ES" b="1" dirty="0"/>
              <a:t>Dibujamos las tres primeras columnas, que son vectores 3x1</a:t>
            </a:r>
          </a:p>
          <a:p>
            <a:r>
              <a:rPr lang="es-ES" dirty="0"/>
              <a:t>100 se refiere el radio de los puntos a dibujar</a:t>
            </a:r>
          </a:p>
          <a:p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es-E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filled</a:t>
            </a:r>
            <a:r>
              <a:rPr lang="es-E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:rellena los círculo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quitamos la T dibuja pero no separa los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colores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scatter3(X(:,1),X(:,2),X(:,3),100,'filled’)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5959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X es una matriz 150x4 de longitud y anchura de pétalos y sépalos de 150 lirios de tres especies diferentes</a:t>
            </a:r>
          </a:p>
          <a:p>
            <a:r>
              <a:rPr lang="es-ES" dirty="0"/>
              <a:t>Formamos tres </a:t>
            </a:r>
            <a:r>
              <a:rPr lang="es-ES" dirty="0" err="1"/>
              <a:t>clusters</a:t>
            </a:r>
            <a:endParaRPr lang="es-ES" dirty="0"/>
          </a:p>
          <a:p>
            <a:r>
              <a:rPr lang="es-ES" dirty="0"/>
              <a:t>T contiene el número de </a:t>
            </a:r>
            <a:r>
              <a:rPr lang="es-ES" dirty="0" err="1"/>
              <a:t>claster</a:t>
            </a:r>
            <a:r>
              <a:rPr lang="es-ES" dirty="0"/>
              <a:t> de cada fila</a:t>
            </a:r>
          </a:p>
          <a:p>
            <a:r>
              <a:rPr lang="es-ES" dirty="0"/>
              <a:t>118 y 132 pertenecen al </a:t>
            </a:r>
            <a:r>
              <a:rPr lang="es-ES" dirty="0" err="1"/>
              <a:t>cluster</a:t>
            </a:r>
            <a:r>
              <a:rPr lang="es-ES" dirty="0"/>
              <a:t> 1</a:t>
            </a:r>
          </a:p>
          <a:p>
            <a:r>
              <a:rPr lang="es-ES" dirty="0"/>
              <a:t>100 se refiere el radio de los puntos a dibujar</a:t>
            </a:r>
          </a:p>
          <a:p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filled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:rellena los círculo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quitamos la T dibuja pero no separa los </a:t>
            </a:r>
            <a:r>
              <a:rPr lang="es-E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clusters</a:t>
            </a:r>
            <a:r>
              <a:rPr lang="es-E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colores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scatter3(X(:,1),X(:,2),X(:,3),100,'filled’)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475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Hay 245 observaciones que dependen de una sola variable: la rentabilidad</a:t>
            </a:r>
          </a:p>
          <a:p>
            <a:r>
              <a:rPr lang="es-ES" dirty="0"/>
              <a:t>La mayoría de los 245 días se clasifican en el </a:t>
            </a:r>
            <a:r>
              <a:rPr lang="es-ES" dirty="0" err="1"/>
              <a:t>cluster</a:t>
            </a:r>
            <a:r>
              <a:rPr lang="es-ES" dirty="0"/>
              <a:t> 2. </a:t>
            </a:r>
          </a:p>
          <a:p>
            <a:r>
              <a:rPr lang="es-ES" dirty="0"/>
              <a:t>2 días los clasifica en el </a:t>
            </a:r>
            <a:r>
              <a:rPr lang="es-ES" dirty="0" err="1"/>
              <a:t>cluster</a:t>
            </a:r>
            <a:r>
              <a:rPr lang="es-ES" dirty="0"/>
              <a:t> 1</a:t>
            </a:r>
          </a:p>
          <a:p>
            <a:r>
              <a:rPr lang="es-ES" dirty="0"/>
              <a:t>1 día en el </a:t>
            </a:r>
            <a:r>
              <a:rPr lang="es-ES" dirty="0" err="1"/>
              <a:t>cluster</a:t>
            </a:r>
            <a:r>
              <a:rPr lang="es-ES" dirty="0"/>
              <a:t> 3</a:t>
            </a:r>
          </a:p>
          <a:p>
            <a:r>
              <a:rPr lang="es-ES" dirty="0"/>
              <a:t>3 días en el </a:t>
            </a:r>
            <a:r>
              <a:rPr lang="es-ES" dirty="0" err="1"/>
              <a:t>cluster</a:t>
            </a:r>
            <a:r>
              <a:rPr lang="es-ES" dirty="0"/>
              <a:t> 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1 día en el </a:t>
            </a:r>
            <a:r>
              <a:rPr lang="es-ES" dirty="0" err="1"/>
              <a:t>cluster</a:t>
            </a:r>
            <a:r>
              <a:rPr lang="es-ES" dirty="0"/>
              <a:t> 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Ejercicio: repetir el ejercicio anterior suponiendo que cada observación depende de 2 variables: rentabilidad y precio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X=[R_ENDESA ENDESA_2000(1:245)];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T=</a:t>
            </a:r>
            <a:r>
              <a:rPr lang="pt-BR" dirty="0" err="1"/>
              <a:t>clusterdata</a:t>
            </a:r>
            <a:r>
              <a:rPr lang="pt-BR" dirty="0"/>
              <a:t>(X,'Maxclust',5);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/>
              <a:t>plot</a:t>
            </a:r>
            <a:r>
              <a:rPr lang="pt-BR" dirty="0"/>
              <a:t>(T)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015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Cada una de las 1025 observaciones cuenta con 30 variables</a:t>
            </a:r>
          </a:p>
          <a:p>
            <a:r>
              <a:rPr lang="es-ES" dirty="0"/>
              <a:t>DIVERSIFICACIÓN CON 5ACTIVOS:</a:t>
            </a:r>
          </a:p>
          <a:p>
            <a:r>
              <a:rPr lang="es-ES" dirty="0"/>
              <a:t>GAMESA, FCC, SACYR, INDITEX, otra empresa de las restantes con máxima ratio de Sharpe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366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Reduce el problema a dos dimensiones: Media y Varianza</a:t>
            </a:r>
          </a:p>
          <a:p>
            <a:r>
              <a:rPr lang="es-ES" dirty="0"/>
              <a:t>Los parámetros: rentabilidades y covarianzas</a:t>
            </a:r>
          </a:p>
          <a:p>
            <a:r>
              <a:rPr lang="es-ES" b="1" dirty="0"/>
              <a:t>λ aversión al riesgo </a:t>
            </a:r>
            <a:r>
              <a:rPr lang="es-ES" dirty="0"/>
              <a:t>del inversor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0B4B4-1E5F-4CEA-A18A-643C29862FE4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733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Solución del problema media-varianza en versión Utilidad del inversor: </a:t>
            </a:r>
            <a:r>
              <a:rPr lang="es-ES" b="1" dirty="0" err="1"/>
              <a:t>Trade</a:t>
            </a:r>
            <a:r>
              <a:rPr lang="es-ES" b="1" dirty="0"/>
              <a:t> off entre rentabilidad y varianza de la cartera</a:t>
            </a:r>
          </a:p>
          <a:p>
            <a:r>
              <a:rPr lang="es-ES" b="1" dirty="0"/>
              <a:t>Al aumentar el número de activos de una cartera los autovalores más pequeños tienden a cero; ello hace muy inestable el cálculo de la matriz inversa</a:t>
            </a:r>
            <a:r>
              <a:rPr lang="es-ES" dirty="0"/>
              <a:t>, que forma parte del vector de pesos: </a:t>
            </a:r>
            <a:r>
              <a:rPr lang="es-ES" b="1" dirty="0"/>
              <a:t>pequeños cambios en el vector de rentabilidades conduce a pesos completamente diferentes</a:t>
            </a:r>
          </a:p>
          <a:p>
            <a:r>
              <a:rPr lang="es-ES" b="1" dirty="0"/>
              <a:t>Los beneficios de la diversificación son más que compensados con los errores de estimación</a:t>
            </a:r>
            <a:r>
              <a:rPr lang="es-ES" dirty="0"/>
              <a:t>.</a:t>
            </a:r>
          </a:p>
          <a:p>
            <a:r>
              <a:rPr lang="es-ES" dirty="0"/>
              <a:t>Cuando, tras un tiempo, haya que </a:t>
            </a:r>
            <a:r>
              <a:rPr lang="es-ES" b="1" dirty="0"/>
              <a:t>reajustar la cartera </a:t>
            </a:r>
            <a:r>
              <a:rPr lang="es-ES" dirty="0"/>
              <a:t>por cambio de las circunstancias del mercado, los pesos serán completamente distintos lo que conducirá a elevados costes de transacción.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864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 partir de rentabilidades mensuales de siete </a:t>
            </a:r>
            <a:r>
              <a:rPr lang="es-ES" dirty="0" err="1"/>
              <a:t>Hedge</a:t>
            </a:r>
            <a:r>
              <a:rPr lang="es-ES" dirty="0"/>
              <a:t> </a:t>
            </a:r>
            <a:r>
              <a:rPr lang="es-ES" dirty="0" err="1"/>
              <a:t>Funds</a:t>
            </a:r>
            <a:r>
              <a:rPr lang="es-ES" dirty="0"/>
              <a:t> entre enero 1990 y marzo de 2001 (tomadas de </a:t>
            </a:r>
            <a:r>
              <a:rPr lang="en-US" b="0" dirty="0">
                <a:effectLst/>
              </a:rPr>
              <a:t>Hedge Fund Research, Inc. ) </a:t>
            </a:r>
            <a:r>
              <a:rPr lang="es-ES" dirty="0"/>
              <a:t>, se crea la matriz de distancias: Distancia=1-Correlación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noProof="0" dirty="0">
                <a:effectLst/>
              </a:rPr>
              <a:t>Convertible </a:t>
            </a:r>
            <a:r>
              <a:rPr lang="es-ES" b="1" noProof="0" dirty="0" err="1">
                <a:effectLst/>
              </a:rPr>
              <a:t>arbitrage</a:t>
            </a:r>
            <a:r>
              <a:rPr lang="es-ES" b="1" noProof="0" dirty="0">
                <a:effectLst/>
              </a:rPr>
              <a:t> </a:t>
            </a:r>
            <a:r>
              <a:rPr lang="es-ES" b="0" noProof="0" dirty="0">
                <a:effectLst/>
              </a:rPr>
              <a:t>: tomar una </a:t>
            </a:r>
            <a:r>
              <a:rPr lang="es-ES" b="1" noProof="0" dirty="0">
                <a:effectLst/>
              </a:rPr>
              <a:t>posición larga en un activo convertible </a:t>
            </a:r>
            <a:r>
              <a:rPr lang="es-ES" b="0" noProof="0" dirty="0">
                <a:effectLst/>
              </a:rPr>
              <a:t>(</a:t>
            </a:r>
            <a:r>
              <a:rPr lang="es-ES" b="1" noProof="0" dirty="0">
                <a:effectLst/>
              </a:rPr>
              <a:t>bono convertible </a:t>
            </a:r>
            <a:r>
              <a:rPr lang="es-ES" b="0" noProof="0" dirty="0">
                <a:effectLst/>
              </a:rPr>
              <a:t>en una acción) y una posición </a:t>
            </a:r>
            <a:r>
              <a:rPr lang="es-ES" b="1" noProof="0" dirty="0">
                <a:effectLst/>
              </a:rPr>
              <a:t>corta en el stock </a:t>
            </a:r>
            <a:r>
              <a:rPr lang="es-ES" b="0" noProof="0" dirty="0">
                <a:effectLst/>
              </a:rPr>
              <a:t>subyacente, con el fin de capitalizar las ineficiencias entre el convertible y el stock.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noProof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noProof="0" dirty="0" err="1">
                <a:effectLst/>
              </a:rPr>
              <a:t>Distressed</a:t>
            </a:r>
            <a:r>
              <a:rPr lang="es-ES" b="1" noProof="0" dirty="0">
                <a:effectLst/>
              </a:rPr>
              <a:t> </a:t>
            </a:r>
            <a:r>
              <a:rPr lang="es-ES" b="1" noProof="0" dirty="0" err="1">
                <a:effectLst/>
              </a:rPr>
              <a:t>debt</a:t>
            </a:r>
            <a:r>
              <a:rPr lang="es-ES" b="0" noProof="0" dirty="0">
                <a:effectLst/>
              </a:rPr>
              <a:t>: </a:t>
            </a:r>
            <a:r>
              <a:rPr lang="es-ES" b="1" noProof="0" dirty="0">
                <a:effectLst/>
              </a:rPr>
              <a:t>comprar deuda de empresas próximas a la quiebra</a:t>
            </a:r>
            <a:r>
              <a:rPr lang="es-ES" b="0" noProof="0" dirty="0">
                <a:effectLst/>
              </a:rPr>
              <a:t> en un futuro próximo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noProof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noProof="0" dirty="0">
                <a:effectLst/>
              </a:rPr>
              <a:t>Long-short </a:t>
            </a:r>
            <a:r>
              <a:rPr lang="es-ES" b="1" noProof="0" dirty="0" err="1">
                <a:effectLst/>
              </a:rPr>
              <a:t>investing</a:t>
            </a:r>
            <a:r>
              <a:rPr lang="es-ES" b="0" noProof="0" dirty="0">
                <a:effectLst/>
              </a:rPr>
              <a:t>: tomar una </a:t>
            </a:r>
            <a:r>
              <a:rPr lang="es-ES" b="1" noProof="0" dirty="0">
                <a:effectLst/>
              </a:rPr>
              <a:t>posición larga en stocks que se espera que suban </a:t>
            </a:r>
            <a:r>
              <a:rPr lang="es-ES" b="0" noProof="0" dirty="0">
                <a:effectLst/>
              </a:rPr>
              <a:t>y una posición </a:t>
            </a:r>
            <a:r>
              <a:rPr lang="es-ES" b="1" noProof="0" dirty="0">
                <a:effectLst/>
              </a:rPr>
              <a:t>corta en los que se espera que bajen</a:t>
            </a:r>
            <a:r>
              <a:rPr lang="es-ES" b="0" noProof="0" dirty="0">
                <a:effectLst/>
              </a:rPr>
              <a:t>. La estrategia trata de minimizar la exposición al Mercado, ganando con el stock que sube gracias a la posición larga, junto con las ganancias de las caídas gracias a la posición corta. Ejemplo: spread: Posición larga en el Santander y corta en el BBVA. Ganamos cuando aumenta el spread y nos quitamos el riesgo bancario.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ES" sz="1200" u="none" strike="noStrike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" b="1" noProof="0" dirty="0" err="1">
                <a:effectLst/>
              </a:rPr>
              <a:t>Event-driven</a:t>
            </a:r>
            <a:r>
              <a:rPr lang="es-ES" b="1" noProof="0" dirty="0">
                <a:effectLst/>
              </a:rPr>
              <a:t> </a:t>
            </a:r>
            <a:r>
              <a:rPr lang="es-ES" b="1" noProof="0" dirty="0" err="1">
                <a:effectLst/>
              </a:rPr>
              <a:t>strategies</a:t>
            </a:r>
            <a:r>
              <a:rPr lang="es-ES" b="0" noProof="0" dirty="0">
                <a:effectLst/>
              </a:rPr>
              <a:t>: tomar ventaja de un </a:t>
            </a:r>
            <a:r>
              <a:rPr lang="es-ES" b="0" noProof="0" dirty="0" err="1">
                <a:effectLst/>
              </a:rPr>
              <a:t>mispricing</a:t>
            </a:r>
            <a:r>
              <a:rPr lang="es-ES" b="0" noProof="0" dirty="0">
                <a:effectLst/>
              </a:rPr>
              <a:t> (precios erróneos) que pudiesen ocurrir </a:t>
            </a:r>
            <a:r>
              <a:rPr lang="es-ES" b="1" noProof="0" dirty="0">
                <a:effectLst/>
              </a:rPr>
              <a:t>antes o después de que ocurra determinado evento </a:t>
            </a:r>
            <a:r>
              <a:rPr lang="es-ES" b="0" noProof="0" dirty="0">
                <a:effectLst/>
              </a:rPr>
              <a:t>corporativo. Se necesita gran experiencia para analizar ciertos eventos corporativos y ejecutar esta estrategia con éxito. Los </a:t>
            </a:r>
            <a:r>
              <a:rPr lang="es-ES" b="1" noProof="0" dirty="0">
                <a:effectLst/>
              </a:rPr>
              <a:t>eventos corporativos</a:t>
            </a:r>
            <a:r>
              <a:rPr lang="es-ES" b="0" noProof="0" dirty="0">
                <a:effectLst/>
              </a:rPr>
              <a:t>: reestructuraciones, fusiones y adquisiciones, quiebra, </a:t>
            </a:r>
            <a:r>
              <a:rPr lang="es-ES" b="0" noProof="0" dirty="0"/>
              <a:t>empresas semilla («spin-</a:t>
            </a:r>
            <a:r>
              <a:rPr lang="es-ES" b="0" noProof="0" dirty="0" err="1"/>
              <a:t>offs</a:t>
            </a:r>
            <a:r>
              <a:rPr lang="es-ES" b="0" noProof="0" dirty="0"/>
              <a:t>»), ofertas públicas de adquisición (</a:t>
            </a:r>
            <a:r>
              <a:rPr lang="es-ES" b="1" noProof="0" dirty="0"/>
              <a:t>OPA</a:t>
            </a:r>
            <a:r>
              <a:rPr lang="es-ES" b="0" noProof="0" dirty="0"/>
              <a:t>) y otras. </a:t>
            </a:r>
            <a:r>
              <a:rPr lang="es-ES" b="0" noProof="0" dirty="0">
                <a:effectLst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noProof="0" dirty="0"/>
              <a:t>(«spin-</a:t>
            </a:r>
            <a:r>
              <a:rPr lang="es-ES" b="0" noProof="0" dirty="0" err="1"/>
              <a:t>offs</a:t>
            </a:r>
            <a:r>
              <a:rPr lang="es-ES" b="0" noProof="0" dirty="0"/>
              <a:t>») : </a:t>
            </a:r>
            <a:r>
              <a:rPr lang="es-ES" noProof="0" dirty="0"/>
              <a:t>creación de nuevas iniciativas económicas en el seno de empresas u organizaciones existentes (que actúan de incubadoras) bajo cuyo amparo acaban adquiriendo, por iniciativa de una persona de la organización, independencia y viabilidad propias.</a:t>
            </a:r>
            <a:endParaRPr lang="es-ES" b="0" noProof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0" noProof="0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noProof="0" dirty="0">
                <a:effectLst/>
              </a:rPr>
              <a:t>Macro </a:t>
            </a:r>
            <a:r>
              <a:rPr lang="es-ES" b="1" noProof="0" dirty="0" err="1">
                <a:effectLst/>
              </a:rPr>
              <a:t>investing</a:t>
            </a:r>
            <a:r>
              <a:rPr lang="es-ES" b="0" noProof="0" dirty="0">
                <a:effectLst/>
              </a:rPr>
              <a:t>: Tomar posiciones cortas y largas en varios activos, renta fija, divisas, </a:t>
            </a:r>
            <a:r>
              <a:rPr lang="es-ES" b="0" noProof="0" dirty="0" err="1">
                <a:effectLst/>
              </a:rPr>
              <a:t>commodities</a:t>
            </a:r>
            <a:r>
              <a:rPr lang="es-ES" b="0" noProof="0" dirty="0">
                <a:effectLst/>
              </a:rPr>
              <a:t> y mercados de futuro, sobre la base de un </a:t>
            </a:r>
            <a:r>
              <a:rPr lang="es-ES" b="1" noProof="0" dirty="0">
                <a:effectLst/>
              </a:rPr>
              <a:t>análisis global de las condiciones económicas y políticas</a:t>
            </a:r>
            <a:r>
              <a:rPr lang="es-ES" b="0" noProof="0" dirty="0">
                <a:effectLst/>
              </a:rPr>
              <a:t> de varios países o sus fundamentos económicos. Por ejemplo, si un manager cree que USA está avocada a la </a:t>
            </a:r>
            <a:r>
              <a:rPr lang="es-ES" b="1" noProof="0" dirty="0">
                <a:effectLst/>
              </a:rPr>
              <a:t>recesión</a:t>
            </a:r>
            <a:r>
              <a:rPr lang="es-ES" b="0" noProof="0" dirty="0">
                <a:effectLst/>
              </a:rPr>
              <a:t>, puede tomar posiciones cortas en stocks y contratos de futuros en un índice bursátil de USA o en el dólar; si ve una </a:t>
            </a:r>
            <a:r>
              <a:rPr lang="es-ES" b="1" noProof="0" dirty="0">
                <a:effectLst/>
              </a:rPr>
              <a:t>gran oportunidad de crecimiento</a:t>
            </a:r>
            <a:r>
              <a:rPr lang="es-ES" b="0" noProof="0" dirty="0">
                <a:effectLst/>
              </a:rPr>
              <a:t> en </a:t>
            </a:r>
            <a:r>
              <a:rPr lang="es-ES" b="0" noProof="0" dirty="0" err="1">
                <a:effectLst/>
              </a:rPr>
              <a:t>Singapore</a:t>
            </a:r>
            <a:r>
              <a:rPr lang="es-ES" b="0" noProof="0" dirty="0">
                <a:effectLst/>
              </a:rPr>
              <a:t>, tomará posiciones largas en activos del país.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noProof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noProof="0" dirty="0" err="1">
                <a:effectLst/>
              </a:rPr>
              <a:t>Market</a:t>
            </a:r>
            <a:r>
              <a:rPr lang="es-ES" b="1" noProof="0" dirty="0">
                <a:effectLst/>
              </a:rPr>
              <a:t> timing</a:t>
            </a:r>
            <a:r>
              <a:rPr lang="es-ES" b="0" noProof="0" dirty="0">
                <a:effectLst/>
              </a:rPr>
              <a:t>: </a:t>
            </a:r>
            <a:r>
              <a:rPr lang="es-ES" noProof="0" dirty="0"/>
              <a:t>tomar decisiones de compra-venta de activos financieros, intentando </a:t>
            </a:r>
            <a:r>
              <a:rPr lang="es-ES" b="1" noProof="0" dirty="0"/>
              <a:t>adelantarse a los futuros movimientos del mercado</a:t>
            </a:r>
            <a:r>
              <a:rPr lang="es-ES" noProof="0" dirty="0"/>
              <a:t>. Esta basada en una perspectiva de las condiciones económicas y se concreta, con el resultado de la mezcla del </a:t>
            </a:r>
            <a:r>
              <a:rPr lang="es-ES" b="1" noProof="0" dirty="0">
                <a:hlinkClick r:id="rId3"/>
              </a:rPr>
              <a:t>análisis técnico y el fundamental</a:t>
            </a:r>
            <a:r>
              <a:rPr lang="es-ES" noProof="0" dirty="0">
                <a:hlinkClick r:id="rId3"/>
              </a:rPr>
              <a:t> </a:t>
            </a:r>
            <a:r>
              <a:rPr lang="es-ES" noProof="0" dirty="0"/>
              <a:t>por lo que se toman las decisiones estudiando los mercados globales en vez de un activo o índice en particular.</a:t>
            </a:r>
            <a:endParaRPr lang="es-ES" b="0" noProof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0" noProof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noProof="0" dirty="0">
                <a:effectLst/>
              </a:rPr>
              <a:t>Short </a:t>
            </a:r>
            <a:r>
              <a:rPr lang="es-ES" b="1" noProof="0" dirty="0" err="1">
                <a:effectLst/>
              </a:rPr>
              <a:t>sellers</a:t>
            </a:r>
            <a:r>
              <a:rPr lang="es-ES" b="0" noProof="0" dirty="0">
                <a:effectLst/>
              </a:rPr>
              <a:t>: </a:t>
            </a:r>
            <a:r>
              <a:rPr lang="es-ES" b="1" noProof="0" dirty="0">
                <a:effectLst/>
              </a:rPr>
              <a:t>vender un activo </a:t>
            </a:r>
            <a:r>
              <a:rPr lang="es-ES" b="0" noProof="0" dirty="0">
                <a:effectLst/>
              </a:rPr>
              <a:t>que ha se ha tomado prestado, </a:t>
            </a:r>
            <a:r>
              <a:rPr lang="es-ES" b="1" noProof="0" dirty="0">
                <a:effectLst/>
              </a:rPr>
              <a:t>pensando que su precio va a caer </a:t>
            </a:r>
            <a:r>
              <a:rPr lang="es-ES" b="0" noProof="0" dirty="0">
                <a:effectLst/>
              </a:rPr>
              <a:t>y posibilitando la recompra a un precio inferior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effectLst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272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gran diferencia entre la estrategia de short Sellers y las otras se debe a la correlación negativa entre este estilo y los demás.</a:t>
            </a:r>
          </a:p>
          <a:p>
            <a:r>
              <a:rPr lang="es-ES" dirty="0"/>
              <a:t>Así la nube de dispersión de la estrategia short </a:t>
            </a:r>
            <a:r>
              <a:rPr lang="es-ES" dirty="0" err="1"/>
              <a:t>sell</a:t>
            </a:r>
            <a:r>
              <a:rPr lang="es-ES" dirty="0"/>
              <a:t> tiene pendiente negativa respecto a las otras.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136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dirty="0"/>
              <a:t>DENDOGRAMA DE LOS DATOS DE HEDGE FUNDON</a:t>
            </a:r>
            <a:endParaRPr lang="es-ES" dirty="0"/>
          </a:p>
          <a:p>
            <a:r>
              <a:rPr lang="es-ES" dirty="0"/>
              <a:t>Distancia entre </a:t>
            </a:r>
            <a:r>
              <a:rPr lang="es-ES" dirty="0" err="1"/>
              <a:t>clusters</a:t>
            </a:r>
            <a:r>
              <a:rPr lang="es-ES" dirty="0"/>
              <a:t> promedio: de la distancia entre sus elementos</a:t>
            </a:r>
          </a:p>
          <a:p>
            <a:r>
              <a:rPr lang="es-ES" dirty="0"/>
              <a:t>Hay tres </a:t>
            </a:r>
            <a:r>
              <a:rPr lang="es-ES" dirty="0" err="1"/>
              <a:t>clusters</a:t>
            </a:r>
            <a:r>
              <a:rPr lang="es-ES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Estrategias que revierten la exposición al mercado </a:t>
            </a:r>
            <a:r>
              <a:rPr lang="es-ES" dirty="0"/>
              <a:t>(short </a:t>
            </a:r>
            <a:r>
              <a:rPr lang="es-ES" dirty="0" err="1"/>
              <a:t>sellers</a:t>
            </a:r>
            <a:r>
              <a:rPr lang="es-ES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Estrategias focalizadas en eventos específicos de las empresas </a:t>
            </a:r>
            <a:r>
              <a:rPr lang="es-ES" dirty="0"/>
              <a:t>(convertible </a:t>
            </a:r>
            <a:r>
              <a:rPr lang="es-ES" dirty="0" err="1"/>
              <a:t>arbitrage</a:t>
            </a:r>
            <a:r>
              <a:rPr lang="es-ES" dirty="0"/>
              <a:t>,</a:t>
            </a:r>
            <a:r>
              <a:rPr lang="es-ES" baseline="0" dirty="0"/>
              <a:t> </a:t>
            </a:r>
            <a:r>
              <a:rPr lang="es-ES" baseline="0" dirty="0" err="1"/>
              <a:t>distressed</a:t>
            </a:r>
            <a:r>
              <a:rPr lang="es-ES" baseline="0" dirty="0"/>
              <a:t> </a:t>
            </a:r>
            <a:r>
              <a:rPr lang="es-ES" baseline="0" dirty="0" err="1"/>
              <a:t>debt</a:t>
            </a:r>
            <a:r>
              <a:rPr lang="es-ES" baseline="0" dirty="0"/>
              <a:t> y </a:t>
            </a:r>
            <a:r>
              <a:rPr lang="es-ES" baseline="0" dirty="0" err="1"/>
              <a:t>event-driven</a:t>
            </a:r>
            <a:r>
              <a:rPr lang="es-ES" baseline="0" dirty="0"/>
              <a:t> </a:t>
            </a:r>
            <a:r>
              <a:rPr lang="es-ES" baseline="0" dirty="0" err="1"/>
              <a:t>strategies</a:t>
            </a:r>
            <a:r>
              <a:rPr lang="es-ES" baseline="0" dirty="0"/>
              <a:t>)</a:t>
            </a:r>
          </a:p>
          <a:p>
            <a:r>
              <a:rPr lang="es-ES" b="1" dirty="0"/>
              <a:t>Estrategias con exposición direccional al mercado </a:t>
            </a:r>
            <a:r>
              <a:rPr lang="es-ES" dirty="0"/>
              <a:t>(</a:t>
            </a:r>
            <a:r>
              <a:rPr lang="es-ES" dirty="0" err="1"/>
              <a:t>market</a:t>
            </a:r>
            <a:r>
              <a:rPr lang="es-ES" dirty="0"/>
              <a:t> timing, </a:t>
            </a:r>
            <a:r>
              <a:rPr lang="es-ES" dirty="0" err="1"/>
              <a:t>long</a:t>
            </a:r>
            <a:r>
              <a:rPr lang="es-ES" dirty="0"/>
              <a:t>-short </a:t>
            </a:r>
            <a:r>
              <a:rPr lang="es-ES" dirty="0" err="1"/>
              <a:t>investing</a:t>
            </a:r>
            <a:r>
              <a:rPr lang="es-ES" dirty="0"/>
              <a:t> y </a:t>
            </a:r>
            <a:r>
              <a:rPr lang="es-ES" dirty="0" err="1"/>
              <a:t>macro-investing</a:t>
            </a:r>
            <a:r>
              <a:rPr lang="es-ES" dirty="0"/>
              <a:t>): suben o bajan con el mercado</a:t>
            </a:r>
          </a:p>
          <a:p>
            <a:endParaRPr lang="es-ES" baseline="0" dirty="0"/>
          </a:p>
          <a:p>
            <a:r>
              <a:rPr lang="es-ES" baseline="0" dirty="0"/>
              <a:t>CLUSTER, UNA FORMA NATURAL DE DIVERSIFICAR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118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Big Data Google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270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Cluster</a:t>
            </a:r>
            <a:r>
              <a:rPr lang="es-ES" dirty="0"/>
              <a:t> jerárquico usando la matriz de distancias (1-corr) entre 30 activos. En principio existe un único </a:t>
            </a:r>
            <a:r>
              <a:rPr lang="es-ES" dirty="0" err="1"/>
              <a:t>cluster</a:t>
            </a:r>
            <a:r>
              <a:rPr lang="es-ES" dirty="0"/>
              <a:t>. Al ir imponiendo cortes vamos dividiendo el </a:t>
            </a:r>
            <a:r>
              <a:rPr lang="es-ES" dirty="0" err="1"/>
              <a:t>cluster</a:t>
            </a:r>
            <a:r>
              <a:rPr lang="es-ES" dirty="0"/>
              <a:t> inicial en un número mayor de </a:t>
            </a:r>
            <a:r>
              <a:rPr lang="es-ES" dirty="0" err="1"/>
              <a:t>clusters</a:t>
            </a:r>
            <a:r>
              <a:rPr lang="es-ES" dirty="0"/>
              <a:t>. Por ejemplo con el corte en 3.4 estamos diciendo que la máxima posible (disimilaridad) distancia  entre activos es 3.4. </a:t>
            </a:r>
            <a:r>
              <a:rPr lang="es-ES" b="1" dirty="0"/>
              <a:t>Consideramos bien diversificada la cartera cuando sus activos tienen como mínimo una disimilaridad de 3.4</a:t>
            </a:r>
            <a:r>
              <a:rPr lang="es-ES" dirty="0"/>
              <a:t>. En este caso formamos 4 </a:t>
            </a:r>
            <a:r>
              <a:rPr lang="es-ES" dirty="0" err="1"/>
              <a:t>clusters</a:t>
            </a:r>
            <a:r>
              <a:rPr lang="es-ES" dirty="0"/>
              <a:t> y la diversificación se realizaría tomando un activo de cada uno de los </a:t>
            </a:r>
            <a:r>
              <a:rPr lang="es-ES" dirty="0" err="1"/>
              <a:t>clusters</a:t>
            </a:r>
            <a:r>
              <a:rPr lang="es-ES" dirty="0"/>
              <a:t> (por ejemplo, el de mayor ratio de Sharpe). </a:t>
            </a:r>
          </a:p>
          <a:p>
            <a:r>
              <a:rPr lang="es-ES" dirty="0"/>
              <a:t>Si el nivel de corte lo establecemos en 2.7 formaríamos 6 </a:t>
            </a:r>
            <a:r>
              <a:rPr lang="es-ES" dirty="0" err="1"/>
              <a:t>clusters</a:t>
            </a:r>
            <a:r>
              <a:rPr lang="es-ES" dirty="0"/>
              <a:t> y diversificaríamos con 6 activos.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6369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No usar la matriz de covarianzas para la diversificación.</a:t>
            </a:r>
          </a:p>
          <a:p>
            <a:r>
              <a:rPr lang="es-ES" dirty="0"/>
              <a:t>Una vez establecidos los </a:t>
            </a:r>
            <a:r>
              <a:rPr lang="es-ES" dirty="0" err="1"/>
              <a:t>clusters</a:t>
            </a:r>
            <a:r>
              <a:rPr lang="es-ES" dirty="0"/>
              <a:t>, para formar la cartera proponen:</a:t>
            </a:r>
          </a:p>
          <a:p>
            <a:r>
              <a:rPr lang="es-ES" dirty="0"/>
              <a:t>Elegir en cada </a:t>
            </a:r>
            <a:r>
              <a:rPr lang="es-ES" dirty="0" err="1"/>
              <a:t>cluster</a:t>
            </a:r>
            <a:r>
              <a:rPr lang="es-ES" dirty="0"/>
              <a:t> el stock con la máxima ratio de </a:t>
            </a:r>
            <a:r>
              <a:rPr lang="es-ES" dirty="0" err="1"/>
              <a:t>Sharpe</a:t>
            </a:r>
            <a:r>
              <a:rPr lang="es-ES" dirty="0"/>
              <a:t> </a:t>
            </a:r>
          </a:p>
          <a:p>
            <a:r>
              <a:rPr lang="es-ES" dirty="0"/>
              <a:t>Buscar los pesos en la cartera por el método de media-varianza</a:t>
            </a:r>
          </a:p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Ingresos/ patrimonio y beneficios se conocen cuatrimestralmente y miden la salud de la empresa.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Ingresos son las cantidades de dinero que una empresa recibe en un periodo específico.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Ingresos netos son los beneficios y se obtienen restando a los ingresos los costes de las mercancías, intereses, impuestos y otros gastos.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Ingresos pueden indicar crecimiento potencial o éxito en el mercado. Ingresos netos son los beneficios reales.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empresas grandes tienden a tener ingresos y beneficios mas altos que las pequeñas. Para re-escalar por el tamaño de la empresa estas magnitudes se dividen por el patrimonio de la empresa. </a:t>
            </a:r>
          </a:p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capital, patrimonio, activos. Incluye el efectivo, cuentas por cobrar, inventarios, propiedades inmobiliarias y equipamiento. Es una medida del tamaño de la empresa.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6923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Rentabilidad de la cartera diversificada a partir de </a:t>
            </a:r>
            <a:r>
              <a:rPr lang="es-ES" dirty="0" err="1"/>
              <a:t>clusters</a:t>
            </a:r>
            <a:r>
              <a:rPr lang="es-ES" dirty="0"/>
              <a:t> donde la medida de similaridad es el promedio igualmente ponderado de la diferencia entre los ratios de potencial de crecimiento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411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Comparación de volatilidades</a:t>
            </a:r>
          </a:p>
          <a:p>
            <a:r>
              <a:rPr lang="es-ES" dirty="0"/>
              <a:t>El algoritmo de </a:t>
            </a:r>
            <a:r>
              <a:rPr lang="es-ES" dirty="0" err="1"/>
              <a:t>clusters</a:t>
            </a:r>
            <a:r>
              <a:rPr lang="es-ES" dirty="0"/>
              <a:t> es más volátil</a:t>
            </a:r>
          </a:p>
          <a:p>
            <a:r>
              <a:rPr lang="es-ES" dirty="0"/>
              <a:t>Se observa que </a:t>
            </a:r>
            <a:r>
              <a:rPr lang="es-ES" b="1" dirty="0"/>
              <a:t>la volatilidad promedio de todos los activos individuales del índice es superior </a:t>
            </a:r>
            <a:r>
              <a:rPr lang="es-ES" dirty="0"/>
              <a:t>indicando que la diversificación tiene efectos positivos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077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Regresión entre los rendimientos de la cartera </a:t>
            </a:r>
            <a:r>
              <a:rPr lang="es-ES" dirty="0" err="1"/>
              <a:t>cluster</a:t>
            </a:r>
            <a:r>
              <a:rPr lang="es-ES" dirty="0"/>
              <a:t> (50%-50%) los rendimientos positivos del SP500</a:t>
            </a:r>
          </a:p>
          <a:p>
            <a:r>
              <a:rPr lang="es-ES" dirty="0"/>
              <a:t>Línea roja tiene pendiente 1 y es de referencia</a:t>
            </a:r>
          </a:p>
          <a:p>
            <a:r>
              <a:rPr lang="es-ES" b="1" dirty="0"/>
              <a:t>Beta&gt;1</a:t>
            </a:r>
            <a:r>
              <a:rPr lang="es-ES" dirty="0"/>
              <a:t>; (si fuese Beta=2, si SP500  tiene rentabilidad 10%, </a:t>
            </a:r>
            <a:r>
              <a:rPr lang="es-ES" dirty="0" err="1"/>
              <a:t>cluster</a:t>
            </a:r>
            <a:r>
              <a:rPr lang="es-ES" dirty="0"/>
              <a:t> tiene rentabilidad del 20%)</a:t>
            </a:r>
          </a:p>
          <a:p>
            <a:r>
              <a:rPr lang="es-ES" dirty="0"/>
              <a:t>R^2=0.32</a:t>
            </a:r>
          </a:p>
          <a:p>
            <a:r>
              <a:rPr lang="es-ES" b="1" dirty="0" err="1"/>
              <a:t>P_valor</a:t>
            </a:r>
            <a:r>
              <a:rPr lang="es-ES" b="1" dirty="0"/>
              <a:t> 0.0319 rechaza H0 beta =1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2720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p-valor 0.665. No se rechaza la hipótesis nula beta =1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331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Mediante esta regresión se busca predecir las rentabilidades a 1 y 2 meses vista y </a:t>
            </a:r>
            <a:r>
              <a:rPr lang="es-ES" b="1" dirty="0"/>
              <a:t>crear una regla de contratación para invertir</a:t>
            </a:r>
            <a:r>
              <a:rPr lang="es-ES" dirty="0"/>
              <a:t>.</a:t>
            </a:r>
          </a:p>
          <a:p>
            <a:r>
              <a:rPr lang="es-ES" dirty="0"/>
              <a:t>Regla de contratación:</a:t>
            </a:r>
          </a:p>
          <a:p>
            <a:r>
              <a:rPr lang="es-ES" dirty="0"/>
              <a:t>Si </a:t>
            </a:r>
            <a:r>
              <a:rPr lang="es-ES" dirty="0" err="1"/>
              <a:t>cluster</a:t>
            </a:r>
            <a:r>
              <a:rPr lang="es-ES" dirty="0"/>
              <a:t>(t+1) &gt;0 comprar el </a:t>
            </a:r>
            <a:r>
              <a:rPr lang="es-ES" dirty="0" err="1"/>
              <a:t>cluster</a:t>
            </a: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 Si </a:t>
            </a:r>
            <a:r>
              <a:rPr lang="es-ES" dirty="0" err="1"/>
              <a:t>cluster</a:t>
            </a:r>
            <a:r>
              <a:rPr lang="es-ES" dirty="0"/>
              <a:t>(t+1) &lt;0 vender el </a:t>
            </a:r>
            <a:r>
              <a:rPr lang="es-ES" dirty="0" err="1"/>
              <a:t>cluster</a:t>
            </a:r>
            <a:endParaRPr lang="es-ES" dirty="0"/>
          </a:p>
          <a:p>
            <a:endParaRPr lang="es-ES" dirty="0"/>
          </a:p>
          <a:p>
            <a:r>
              <a:rPr lang="es-ES" dirty="0"/>
              <a:t>Coeficientes beta, beta1 y beta2 en la regresión.</a:t>
            </a:r>
          </a:p>
          <a:p>
            <a:r>
              <a:rPr lang="es-ES" dirty="0"/>
              <a:t>Todas las Betas son significativamente superiores a 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154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Ganancias INTRAMUESTRALES de la regla de contratación basada en el modelo de regresión.</a:t>
            </a:r>
            <a:r>
              <a:rPr lang="es-ES" dirty="0"/>
              <a:t> No se consideran costes de transacción. </a:t>
            </a:r>
          </a:p>
          <a:p>
            <a:r>
              <a:rPr lang="es-ES" dirty="0"/>
              <a:t>No habla de ganancias extra muestrales.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8408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 son IID porque existe dependencia en sus momentos de orden superior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F381-5D08-4754-99C7-E0E27820DC8B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3755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 volatilidad dista de ser constante y forma </a:t>
            </a:r>
            <a:r>
              <a:rPr lang="es-ES" dirty="0" err="1"/>
              <a:t>clusters</a:t>
            </a:r>
            <a:r>
              <a:rPr lang="es-ES" dirty="0"/>
              <a:t>.</a:t>
            </a:r>
          </a:p>
          <a:p>
            <a:r>
              <a:rPr lang="es-ES" dirty="0"/>
              <a:t>Ver volatilidad del </a:t>
            </a:r>
            <a:r>
              <a:rPr lang="es-ES" dirty="0" err="1"/>
              <a:t>Nikkei</a:t>
            </a:r>
            <a:r>
              <a:rPr lang="es-ES" dirty="0"/>
              <a:t>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CF381-5D08-4754-99C7-E0E27820DC8B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055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Formar grupos de activos financieros con el fin de conseguir una cartera diversificada.</a:t>
            </a:r>
          </a:p>
          <a:p>
            <a:r>
              <a:rPr lang="es-ES" dirty="0"/>
              <a:t>Si tenemos una representación visual en dos dimensiones (p=2) es inmediato clasificarlos a ojo. No así en muchas dimensiones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4814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/>
              <a:t>Con esta densidad representamos una variable aleatoria donde se elige una muestra de la distribución N1  con probabilidad  p1 y una muestra de N2  con probabilidad p2 .</a:t>
            </a:r>
          </a:p>
          <a:p>
            <a:r>
              <a:rPr lang="es-ES" noProof="0" dirty="0"/>
              <a:t>Se trata de otra forma de </a:t>
            </a:r>
            <a:r>
              <a:rPr lang="es-ES" b="1" noProof="0" dirty="0" err="1"/>
              <a:t>clusterizar</a:t>
            </a:r>
            <a:r>
              <a:rPr lang="es-ES" b="1" noProof="0" dirty="0"/>
              <a:t> las rentabilidades dividiéndolas en varios grupos</a:t>
            </a:r>
            <a:r>
              <a:rPr lang="es-ES" noProof="0" dirty="0"/>
              <a:t>.</a:t>
            </a:r>
          </a:p>
          <a:p>
            <a:r>
              <a:rPr lang="es-ES" noProof="0" dirty="0"/>
              <a:t>Para la medición del riesgo es fundamental tener una distribución adecuada de las rentabilidades</a:t>
            </a:r>
          </a:p>
          <a:p>
            <a:r>
              <a:rPr lang="es-ES" noProof="0" dirty="0"/>
              <a:t>Las mixturas permiten gran flexibilidad para capturar las propiedades empíricas de las rentabilidades de los activos.</a:t>
            </a:r>
          </a:p>
          <a:p>
            <a:r>
              <a:rPr lang="es-ES" b="1" noProof="0" dirty="0" err="1"/>
              <a:t>Venkataraman</a:t>
            </a:r>
            <a:r>
              <a:rPr lang="es-ES" b="1" noProof="0" dirty="0"/>
              <a:t> (1997) </a:t>
            </a:r>
            <a:r>
              <a:rPr lang="es-ES" noProof="0" dirty="0"/>
              <a:t>incorporó la </a:t>
            </a:r>
            <a:r>
              <a:rPr lang="es-ES" b="1" noProof="0" dirty="0"/>
              <a:t>mixtura en la construcción de VaR </a:t>
            </a:r>
            <a:r>
              <a:rPr lang="es-ES" noProof="0" dirty="0"/>
              <a:t>para activos y carteras </a:t>
            </a:r>
          </a:p>
          <a:p>
            <a:r>
              <a:rPr lang="es-ES" noProof="0" dirty="0"/>
              <a:t>La mixtura también </a:t>
            </a:r>
            <a:r>
              <a:rPr lang="es-ES" b="1" noProof="0" dirty="0"/>
              <a:t>se puede incorporar al modelo GARCH </a:t>
            </a:r>
            <a:r>
              <a:rPr lang="es-ES" noProof="0" dirty="0"/>
              <a:t>para modelar la dinámica de la volatilidad variable en el tiempo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8563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problema del huevo y la gallina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conociésemos a que clase (a o b) pertenecen los datos podríamos estimar los parámetros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ma,sa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(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mb,sb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de las dos normales.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conociésemos los parámetros de cada una de las gaussianas podríamos decir a qué distribución pertenece cada dato con mayor probabilidad.</a:t>
            </a:r>
          </a:p>
          <a:p>
            <a:endParaRPr lang="es-ES" dirty="0"/>
          </a:p>
          <a:p>
            <a:r>
              <a:rPr lang="es-ES" dirty="0"/>
              <a:t>Problemas del algoritmo de k-medias: Asigna a cada elemento exactamente un </a:t>
            </a:r>
            <a:r>
              <a:rPr lang="es-ES" dirty="0" err="1"/>
              <a:t>cluster</a:t>
            </a:r>
            <a:r>
              <a:rPr lang="es-ES" dirty="0"/>
              <a:t> ¿Qué pasa si los </a:t>
            </a:r>
            <a:r>
              <a:rPr lang="es-ES" dirty="0" err="1"/>
              <a:t>clusters</a:t>
            </a:r>
            <a:r>
              <a:rPr lang="es-ES" dirty="0"/>
              <a:t> se solapan? Difícil decir qué </a:t>
            </a:r>
            <a:r>
              <a:rPr lang="es-ES" dirty="0" err="1"/>
              <a:t>cluster</a:t>
            </a:r>
            <a:r>
              <a:rPr lang="es-ES" dirty="0"/>
              <a:t> es el correcto.</a:t>
            </a:r>
          </a:p>
          <a:p>
            <a:r>
              <a:rPr lang="es-ES" dirty="0"/>
              <a:t>Una mixtura implica inmediatamente un </a:t>
            </a:r>
            <a:r>
              <a:rPr lang="es-ES" dirty="0" err="1"/>
              <a:t>cluster</a:t>
            </a:r>
            <a:r>
              <a:rPr lang="es-ES" dirty="0"/>
              <a:t>: basta estudiar la verosimilitud de cada observación en cada uno de las componentes de la mixtura y ver asignar la observación a la componente de mayor verosimilitud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2469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Puede probarse que cada paso incrementa el logaritmo de verosimilitud del modelo.</a:t>
            </a:r>
          </a:p>
          <a:p>
            <a:r>
              <a:rPr lang="es-ES" dirty="0"/>
              <a:t>La convergencia queda así garantizada. No obstante la optimización puede depender de los valores iniciales y caer en máximos locales porque la función log(</a:t>
            </a:r>
            <a:r>
              <a:rPr lang="es-ES" dirty="0" err="1"/>
              <a:t>Likelihood</a:t>
            </a:r>
            <a:r>
              <a:rPr lang="es-ES" dirty="0"/>
              <a:t> ) no es convexa.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23787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Sigma es la varianza de las componentes de la mixtura</a:t>
            </a:r>
          </a:p>
          <a:p>
            <a:r>
              <a:rPr lang="es-ES" b="1" dirty="0"/>
              <a:t>Estimación de la mixtura anterior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x debe ser un vector columna</a:t>
            </a:r>
          </a:p>
          <a:p>
            <a:r>
              <a:rPr lang="es-ES" dirty="0"/>
              <a:t>Estimación de una mixtura de dos componentes y datos de dimensión 1 simulados en la transparencia anterior</a:t>
            </a:r>
          </a:p>
          <a:p>
            <a:r>
              <a:rPr lang="es-ES" dirty="0"/>
              <a:t>Entre paréntesis los valores objetivo</a:t>
            </a:r>
          </a:p>
          <a:p>
            <a:r>
              <a:rPr lang="es-ES" dirty="0"/>
              <a:t>Para hallar sigma inspeccionar las variables estructuradas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636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Maclachlan</a:t>
            </a:r>
            <a:r>
              <a:rPr lang="es-ES" dirty="0"/>
              <a:t>, D. and </a:t>
            </a:r>
            <a:r>
              <a:rPr lang="es-ES" dirty="0" err="1"/>
              <a:t>Peel</a:t>
            </a:r>
            <a:r>
              <a:rPr lang="es-ES" dirty="0"/>
              <a:t>, A. (2000). </a:t>
            </a:r>
            <a:r>
              <a:rPr lang="es-ES" dirty="0" err="1"/>
              <a:t>Finite</a:t>
            </a:r>
            <a:r>
              <a:rPr lang="es-ES" dirty="0"/>
              <a:t> Mixture </a:t>
            </a:r>
            <a:r>
              <a:rPr lang="es-ES" dirty="0" err="1"/>
              <a:t>Models</a:t>
            </a:r>
            <a:r>
              <a:rPr lang="es-ES" dirty="0"/>
              <a:t>. John Wiley &amp; </a:t>
            </a:r>
            <a:r>
              <a:rPr lang="es-ES" dirty="0" err="1"/>
              <a:t>Sons</a:t>
            </a:r>
            <a:r>
              <a:rPr lang="es-ES" dirty="0"/>
              <a:t>, Inc., New York.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9595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mixtura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puede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recrear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distribuciónes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rentabilidades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bonos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opciones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Carol Alexander and Sujit Narayanan, 2001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 Pricing with Normal Mixture. Returns Modelling Excess Kurtosis and Uncertainty in Volatility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2001-10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ISMA CENTRSE.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Reading.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2001-10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https://core.ac.uk/download/pdf/7056476.pdf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Sesgo&gt;0, Exceso de curtosis&gt;0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p1=0.8 m1=m2=0.5 s1=0.02 s2=0.1 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Sesgo=1.4891, Exceso de curtosis=2.5956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Sesgo&lt;0, Exceso de curtosis&gt;0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P1=0.2 m1=m2=0.5 s1=0.1 s2=0.02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Sesgo=-1.4891,  Exceso de curtosis=2.5956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11187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/>
              <a:t>Sigma es la varianza de las componentes de la mixtura</a:t>
            </a:r>
          </a:p>
          <a:p>
            <a:r>
              <a:rPr lang="es-ES" dirty="0"/>
              <a:t>x debe ser un vector columna</a:t>
            </a:r>
          </a:p>
          <a:p>
            <a:r>
              <a:rPr lang="es-ES" dirty="0"/>
              <a:t>Medias y sigmas diarias</a:t>
            </a:r>
          </a:p>
          <a:p>
            <a:r>
              <a:rPr lang="es-ES" dirty="0"/>
              <a:t>Separa en dos estados: uno con rentabilidades positivas 7.29% al año y </a:t>
            </a:r>
            <a:r>
              <a:rPr lang="es-ES" dirty="0" err="1"/>
              <a:t>prob</a:t>
            </a:r>
            <a:r>
              <a:rPr lang="es-ES" dirty="0"/>
              <a:t> 0.48</a:t>
            </a:r>
          </a:p>
          <a:p>
            <a:r>
              <a:rPr lang="es-ES" dirty="0"/>
              <a:t>otro con rentabilidades negativa -5.61% al año </a:t>
            </a:r>
            <a:r>
              <a:rPr lang="es-ES" dirty="0" err="1"/>
              <a:t>prob</a:t>
            </a:r>
            <a:r>
              <a:rPr lang="es-ES" dirty="0"/>
              <a:t> 52%</a:t>
            </a:r>
          </a:p>
          <a:p>
            <a:r>
              <a:rPr lang="es-ES" b="1" dirty="0"/>
              <a:t>El modelo normal enmascara esta realidad</a:t>
            </a:r>
          </a:p>
          <a:p>
            <a:r>
              <a:rPr lang="es-ES" dirty="0"/>
              <a:t>mean(x) = 2.2631e-05, rentabilidad anual: </a:t>
            </a:r>
            <a:r>
              <a:rPr lang="en-US" dirty="0"/>
              <a:t>mean(x)*252  = 0.0057: 0.57%</a:t>
            </a:r>
          </a:p>
          <a:p>
            <a:r>
              <a:rPr lang="es-ES" dirty="0" err="1"/>
              <a:t>std</a:t>
            </a:r>
            <a:r>
              <a:rPr lang="es-ES" dirty="0"/>
              <a:t>(x) = 0.0212; </a:t>
            </a:r>
            <a:r>
              <a:rPr lang="es-ES" dirty="0" err="1"/>
              <a:t>vola</a:t>
            </a:r>
            <a:r>
              <a:rPr lang="es-ES" dirty="0"/>
              <a:t> anual </a:t>
            </a:r>
            <a:r>
              <a:rPr lang="es-ES" dirty="0" err="1"/>
              <a:t>sqrt</a:t>
            </a:r>
            <a:r>
              <a:rPr lang="es-ES" dirty="0"/>
              <a:t>(252)*</a:t>
            </a:r>
            <a:r>
              <a:rPr lang="es-ES" dirty="0" err="1"/>
              <a:t>std</a:t>
            </a:r>
            <a:r>
              <a:rPr lang="es-ES" dirty="0"/>
              <a:t>(x) =0.3366: 33.66%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1201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x debe ser un vector columna</a:t>
            </a:r>
          </a:p>
          <a:p>
            <a:r>
              <a:rPr lang="es-ES" dirty="0"/>
              <a:t>Medias y sigmas diarias</a:t>
            </a:r>
          </a:p>
          <a:p>
            <a:r>
              <a:rPr lang="es-ES" dirty="0"/>
              <a:t>Cuidados con las interpretaciones. Si pasamos a datos anuales</a:t>
            </a:r>
          </a:p>
          <a:p>
            <a:r>
              <a:rPr lang="es-ES" dirty="0"/>
              <a:t>Media1= -23.79%, vola1= 0.9%   </a:t>
            </a:r>
            <a:r>
              <a:rPr lang="es-ES" dirty="0" err="1"/>
              <a:t>prob</a:t>
            </a:r>
            <a:r>
              <a:rPr lang="es-ES" dirty="0"/>
              <a:t>=0.52</a:t>
            </a:r>
          </a:p>
          <a:p>
            <a:r>
              <a:rPr lang="es-ES" dirty="0"/>
              <a:t>Media2= -0.4%, vola2= 0.17%    </a:t>
            </a:r>
            <a:r>
              <a:rPr lang="es-ES" dirty="0" err="1"/>
              <a:t>prob</a:t>
            </a:r>
            <a:r>
              <a:rPr lang="es-ES" dirty="0"/>
              <a:t>= 40%</a:t>
            </a:r>
          </a:p>
          <a:p>
            <a:r>
              <a:rPr lang="es-ES" dirty="0"/>
              <a:t>Media3= 189%, vola1= 2.2%       </a:t>
            </a:r>
            <a:r>
              <a:rPr lang="es-ES" dirty="0" err="1"/>
              <a:t>prob</a:t>
            </a:r>
            <a:r>
              <a:rPr lang="es-ES" dirty="0"/>
              <a:t>= 8%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1201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 err="1"/>
              <a:t>mclust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a </a:t>
            </a:r>
            <a:r>
              <a:rPr lang="es-ES" dirty="0" err="1"/>
              <a:t>contributed</a:t>
            </a:r>
            <a:r>
              <a:rPr lang="es-ES" dirty="0"/>
              <a:t> R </a:t>
            </a:r>
            <a:r>
              <a:rPr lang="es-ES" dirty="0" err="1"/>
              <a:t>package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model-based</a:t>
            </a:r>
            <a:r>
              <a:rPr lang="es-ES" dirty="0"/>
              <a:t> </a:t>
            </a:r>
            <a:r>
              <a:rPr lang="es-ES" dirty="0" err="1"/>
              <a:t>clustering</a:t>
            </a:r>
            <a:r>
              <a:rPr lang="es-ES" dirty="0"/>
              <a:t>, </a:t>
            </a:r>
            <a:r>
              <a:rPr lang="es-ES" dirty="0" err="1"/>
              <a:t>classification</a:t>
            </a:r>
            <a:r>
              <a:rPr lang="es-ES" dirty="0"/>
              <a:t>, and </a:t>
            </a:r>
            <a:r>
              <a:rPr lang="es-ES" dirty="0" err="1"/>
              <a:t>density</a:t>
            </a:r>
            <a:r>
              <a:rPr lang="es-ES" dirty="0"/>
              <a:t> </a:t>
            </a:r>
            <a:r>
              <a:rPr lang="es-ES" dirty="0" err="1"/>
              <a:t>estimation</a:t>
            </a:r>
            <a:r>
              <a:rPr lang="es-ES" dirty="0"/>
              <a:t> </a:t>
            </a:r>
            <a:r>
              <a:rPr lang="es-ES" dirty="0" err="1"/>
              <a:t>based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finite</a:t>
            </a:r>
            <a:r>
              <a:rPr lang="es-ES" dirty="0"/>
              <a:t> normal mixture </a:t>
            </a:r>
            <a:r>
              <a:rPr lang="es-ES" dirty="0" err="1"/>
              <a:t>modelling</a:t>
            </a:r>
            <a:r>
              <a:rPr lang="es-ES" dirty="0"/>
              <a:t>.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provides</a:t>
            </a:r>
            <a:r>
              <a:rPr lang="es-ES" dirty="0"/>
              <a:t> </a:t>
            </a:r>
            <a:r>
              <a:rPr lang="es-ES" dirty="0" err="1"/>
              <a:t>functions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parameter</a:t>
            </a:r>
            <a:r>
              <a:rPr lang="es-ES" dirty="0"/>
              <a:t> </a:t>
            </a:r>
            <a:r>
              <a:rPr lang="es-ES" dirty="0" err="1"/>
              <a:t>estimation</a:t>
            </a:r>
            <a:r>
              <a:rPr lang="es-ES" dirty="0"/>
              <a:t> </a:t>
            </a:r>
            <a:r>
              <a:rPr lang="es-ES" dirty="0" err="1"/>
              <a:t>via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EM </a:t>
            </a:r>
            <a:r>
              <a:rPr lang="es-ES" dirty="0" err="1"/>
              <a:t>algorithm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normal mixture </a:t>
            </a:r>
            <a:r>
              <a:rPr lang="es-ES" dirty="0" err="1"/>
              <a:t>models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2247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Podemos definir un modelo de mezcla cómo un modelo probabilístico para representar la presencia de subpoblaciones dentro de una misma población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013FF-6D56-43CB-979D-E6F541B53A71}" type="slidenum">
              <a:rPr lang="es-ES" smtClean="0"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919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 dirty="0"/>
              <a:t>El análisis </a:t>
            </a:r>
            <a:r>
              <a:rPr lang="es-ES" b="1" dirty="0" err="1"/>
              <a:t>cluster</a:t>
            </a:r>
            <a:r>
              <a:rPr lang="es-ES" b="1" dirty="0"/>
              <a:t> se basa en una medida de similitud</a:t>
            </a:r>
          </a:p>
          <a:p>
            <a:r>
              <a:rPr lang="es-ES" b="1" dirty="0"/>
              <a:t>La similitud </a:t>
            </a:r>
            <a:r>
              <a:rPr lang="es-ES" dirty="0"/>
              <a:t>dentro de los grupos que forman un </a:t>
            </a:r>
            <a:r>
              <a:rPr lang="es-ES" dirty="0" err="1"/>
              <a:t>cluster</a:t>
            </a:r>
            <a:r>
              <a:rPr lang="es-ES" dirty="0"/>
              <a:t> </a:t>
            </a:r>
            <a:r>
              <a:rPr lang="es-ES" b="1" dirty="0"/>
              <a:t>puede ser muy diversa</a:t>
            </a:r>
            <a:r>
              <a:rPr lang="es-ES" dirty="0"/>
              <a:t>.</a:t>
            </a:r>
          </a:p>
          <a:p>
            <a:r>
              <a:rPr lang="es-ES" dirty="0"/>
              <a:t>Puede ir desde diferentes distancias, la correlación serial entre los individuos a la </a:t>
            </a:r>
            <a:r>
              <a:rPr lang="es-ES" b="0" dirty="0"/>
              <a:t>diferencia entre cierta combinación de ratios financieros </a:t>
            </a:r>
            <a:r>
              <a:rPr lang="es-ES" dirty="0"/>
              <a:t>entre empresas.</a:t>
            </a:r>
          </a:p>
          <a:p>
            <a:r>
              <a:rPr lang="es-ES" dirty="0"/>
              <a:t>Puedo considerar </a:t>
            </a:r>
            <a:r>
              <a:rPr lang="es-ES" b="1" dirty="0"/>
              <a:t>empresas similares en función de diversos ratios financieros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2282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un mundo de riesgo neutro: todos los activos crecen al tipo libre de riesgo y se descuenta al tipo libre de riesgo.</a:t>
            </a: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valor de un derivado es su valor esperado al vencimiento, en un mundo de riesgo neutro, descontado al tipo libre de riesgo.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https://core.ac.uk/download/pdf/7056476.pdf</a:t>
            </a:r>
          </a:p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and F. Mercurio (2000a) "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Fitting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Volatility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Skews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Smiles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Analytically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Tractable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Price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Models"A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version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appear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Mathematical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Bachelier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Congress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2000,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Geman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H., Madan, D.B.,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Pliska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S.R.,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Vorst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A.C.F., eds., Springer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and F.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Mercurio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(2000b)"A Mixed up Smile“ Risk 13, No. 9 pp123-126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Brigo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D. and F.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Mercurio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(2001), "Lognormal-Mixture Dynamics and Calibration to Market Volatility Smiles", International Journal of Theoretical &amp; Applied Finance,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78040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Fórmula de Black-Scholes con </a:t>
            </a:r>
            <a:r>
              <a:rPr lang="es-ES" b="1" dirty="0"/>
              <a:t>valoración de riesgo </a:t>
            </a:r>
            <a:r>
              <a:rPr lang="es-ES" b="1"/>
              <a:t>neutro (Girsanov</a:t>
            </a:r>
            <a:r>
              <a:rPr lang="es-ES" b="1" dirty="0"/>
              <a:t>)</a:t>
            </a:r>
            <a:r>
              <a:rPr lang="es-ES" dirty="0"/>
              <a:t>: el subyacente crece a una tasa igual al tipo libre de riesgo; descontamos al tipo libre de riesgo.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2081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las </a:t>
            </a:r>
            <a:r>
              <a:rPr lang="es-ES" b="1" dirty="0"/>
              <a:t>mixturas Gaussianas el modelo es estático </a:t>
            </a:r>
            <a:r>
              <a:rPr lang="es-ES" dirty="0"/>
              <a:t>y en las distribuciones no existe ninguna referencia temporal </a:t>
            </a:r>
          </a:p>
          <a:p>
            <a:r>
              <a:rPr lang="es-ES" dirty="0"/>
              <a:t>Los modelos de regresión MARKOV-SWITCHING resuelven estos problemas describiendo además la dinámica de la serie temporal</a:t>
            </a:r>
          </a:p>
          <a:p>
            <a:endParaRPr lang="es-ES" dirty="0"/>
          </a:p>
          <a:p>
            <a:r>
              <a:rPr lang="es-ES" dirty="0"/>
              <a:t>Se busca tanto dar una estructura de </a:t>
            </a:r>
            <a:r>
              <a:rPr lang="es-ES" dirty="0" err="1"/>
              <a:t>clusters</a:t>
            </a:r>
            <a:r>
              <a:rPr lang="es-ES" dirty="0"/>
              <a:t> a los datos, como </a:t>
            </a:r>
            <a:r>
              <a:rPr lang="es-ES" b="1" dirty="0"/>
              <a:t>dar una dinámica autorregresiva de los datos en los diferentes </a:t>
            </a:r>
            <a:r>
              <a:rPr lang="es-ES" b="1" dirty="0" err="1"/>
              <a:t>clusters</a:t>
            </a:r>
            <a:r>
              <a:rPr lang="es-ES" dirty="0"/>
              <a:t>.</a:t>
            </a:r>
          </a:p>
          <a:p>
            <a:r>
              <a:rPr lang="es-ES" dirty="0"/>
              <a:t>Comenzaremos con ejemplos introductorios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375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Material tomado de Gustavo Sánchez</a:t>
            </a:r>
          </a:p>
          <a:p>
            <a:r>
              <a:rPr lang="es-ES" dirty="0"/>
              <a:t>Al tomar primeras diferencias en el IPC se observan dos cambios de estructura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74117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las primeras diferencias de la tasa de fertilidad se observan se observan dos cambios de estructura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7557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AR structure Levels? - Interbank interest rate UEM European Union</a:t>
            </a:r>
          </a:p>
          <a:p>
            <a:r>
              <a:rPr lang="es-ES" dirty="0"/>
              <a:t>Los modelos de regresión MARKOV-SWITCHING resuelven estos problemas describiendo además la dinámica de la serie temporal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1325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Proceso de </a:t>
            </a:r>
            <a:r>
              <a:rPr lang="es-ES" b="1" dirty="0" err="1"/>
              <a:t>Markow</a:t>
            </a:r>
            <a:r>
              <a:rPr lang="es-ES" b="1" dirty="0"/>
              <a:t> carece de memoria</a:t>
            </a:r>
            <a:r>
              <a:rPr lang="es-ES" dirty="0"/>
              <a:t>: la distribución de probabilidad del futuro es una variable aleatoria que solo depende de su valor presente, siendo </a:t>
            </a:r>
            <a:r>
              <a:rPr lang="es-ES" b="1" dirty="0"/>
              <a:t>independiente de la historia de la variable</a:t>
            </a:r>
            <a:r>
              <a:rPr lang="es-ES" dirty="0"/>
              <a:t>.</a:t>
            </a:r>
          </a:p>
          <a:p>
            <a:r>
              <a:rPr lang="es-ES" dirty="0"/>
              <a:t>En una cadena de </a:t>
            </a:r>
            <a:r>
              <a:rPr lang="es-ES" dirty="0" err="1"/>
              <a:t>Markov</a:t>
            </a:r>
            <a:r>
              <a:rPr lang="es-ES" dirty="0"/>
              <a:t>, la probabilidad P(Xn+1|Xn) de pasar del estado </a:t>
            </a:r>
            <a:r>
              <a:rPr lang="es-ES" dirty="0" err="1"/>
              <a:t>Xn</a:t>
            </a:r>
            <a:r>
              <a:rPr lang="es-ES" dirty="0"/>
              <a:t> al Xn+1 solo depende del estado en que estamos en el momento n y no de ningún estado anterior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4162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Pij</a:t>
            </a:r>
            <a:r>
              <a:rPr lang="es-ES" dirty="0"/>
              <a:t> : probabilidad de pasar del estado i (en el instante t-1) al estado j (en el instante t).</a:t>
            </a:r>
          </a:p>
          <a:p>
            <a:r>
              <a:rPr lang="es-ES" dirty="0"/>
              <a:t>Probabilidades de transición entre días soleados, nublados y lluviosos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67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6694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generan las rentabilidades de un activo según un modelo </a:t>
            </a:r>
          </a:p>
          <a:p>
            <a:r>
              <a:rPr lang="es-ES" dirty="0"/>
              <a:t>r=m+ </a:t>
            </a:r>
            <a:r>
              <a:rPr lang="es-ES" dirty="0" err="1"/>
              <a:t>eps</a:t>
            </a:r>
            <a:endParaRPr lang="es-ES" dirty="0"/>
          </a:p>
          <a:p>
            <a:endParaRPr lang="es-ES" dirty="0"/>
          </a:p>
          <a:p>
            <a:r>
              <a:rPr lang="es-ES" dirty="0"/>
              <a:t>Donde la perturbación es: </a:t>
            </a:r>
          </a:p>
          <a:p>
            <a:endParaRPr lang="es-ES" dirty="0"/>
          </a:p>
          <a:p>
            <a:r>
              <a:rPr lang="es-ES" dirty="0" err="1"/>
              <a:t>eps</a:t>
            </a:r>
            <a:r>
              <a:rPr lang="es-ES" dirty="0"/>
              <a:t>=0.1*</a:t>
            </a:r>
            <a:r>
              <a:rPr lang="es-ES" dirty="0" err="1"/>
              <a:t>randn</a:t>
            </a:r>
            <a:r>
              <a:rPr lang="es-ES" dirty="0"/>
              <a:t> en el estado e=1</a:t>
            </a:r>
          </a:p>
          <a:p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eps</a:t>
            </a:r>
            <a:r>
              <a:rPr lang="es-ES" dirty="0"/>
              <a:t>=0.2*</a:t>
            </a:r>
            <a:r>
              <a:rPr lang="es-ES" dirty="0" err="1"/>
              <a:t>randn</a:t>
            </a:r>
            <a:r>
              <a:rPr lang="es-ES" dirty="0"/>
              <a:t> en el estado e=2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68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725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noProof="0" dirty="0"/>
              <a:t>No se conocen los posibles estados del proceso generador de datos pero se puede estimar la probabilidad de cada posible estado</a:t>
            </a:r>
          </a:p>
          <a:p>
            <a:r>
              <a:rPr lang="es-ES" noProof="0" dirty="0"/>
              <a:t>Los estados son independientes</a:t>
            </a:r>
          </a:p>
          <a:p>
            <a:r>
              <a:rPr lang="es-ES" noProof="0" dirty="0"/>
              <a:t>Los estados pueden ser recesiones y </a:t>
            </a:r>
            <a:r>
              <a:rPr lang="es-ES" noProof="0" dirty="0" err="1"/>
              <a:t>expansions</a:t>
            </a:r>
            <a:r>
              <a:rPr lang="es-ES" noProof="0" dirty="0"/>
              <a:t>, </a:t>
            </a:r>
            <a:r>
              <a:rPr lang="es-ES" noProof="0" dirty="0" err="1"/>
              <a:t>volatiliad</a:t>
            </a:r>
            <a:r>
              <a:rPr lang="es-ES" noProof="0" dirty="0"/>
              <a:t> alta/baja</a:t>
            </a:r>
          </a:p>
          <a:p>
            <a:r>
              <a:rPr lang="es-ES" noProof="0" dirty="0"/>
              <a:t>Cualquiera de los parámetros puede ser diferente para cada estado.</a:t>
            </a:r>
          </a:p>
          <a:p>
            <a:endParaRPr lang="en-U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911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Difícil examinar todas las posibilidades de agrupar los elementos</a:t>
            </a:r>
          </a:p>
          <a:p>
            <a:r>
              <a:rPr lang="es-ES" dirty="0"/>
              <a:t>Formar grupos anidados en otros anteriores</a:t>
            </a:r>
          </a:p>
          <a:p>
            <a:endParaRPr lang="es-ES" dirty="0"/>
          </a:p>
          <a:p>
            <a:r>
              <a:rPr lang="es-ES" dirty="0"/>
              <a:t>MÉTODOS JERÁRQUICOS AGLOMERATIVOS:</a:t>
            </a:r>
          </a:p>
          <a:p>
            <a:r>
              <a:rPr lang="es-ES" dirty="0"/>
              <a:t>Va juntando los elementos más similares. Acaba en un único </a:t>
            </a:r>
            <a:r>
              <a:rPr lang="es-ES" dirty="0" err="1"/>
              <a:t>cluster</a:t>
            </a:r>
            <a:r>
              <a:rPr lang="es-ES" dirty="0"/>
              <a:t> 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MÉTODOS JERÁRQUICOS DIVISIVOS</a:t>
            </a:r>
          </a:p>
          <a:p>
            <a:r>
              <a:rPr lang="es-ES" dirty="0"/>
              <a:t>Comienzan con un clúster y en cada paso se divide el grupo más heterogéneo. Acaba con tantos </a:t>
            </a:r>
            <a:r>
              <a:rPr lang="es-ES" dirty="0" err="1"/>
              <a:t>clusters</a:t>
            </a:r>
            <a:r>
              <a:rPr lang="es-ES" dirty="0"/>
              <a:t>  como objetos.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6475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normrnd</a:t>
            </a:r>
            <a:r>
              <a:rPr lang="en-US" dirty="0"/>
              <a:t>( 0.10, 0.15, 100, 1): vector de 100 </a:t>
            </a:r>
            <a:r>
              <a:rPr lang="en-US" dirty="0" err="1"/>
              <a:t>muestras</a:t>
            </a:r>
            <a:r>
              <a:rPr lang="en-US" dirty="0"/>
              <a:t> </a:t>
            </a:r>
            <a:r>
              <a:rPr lang="en-US" dirty="0" err="1"/>
              <a:t>normales</a:t>
            </a:r>
            <a:r>
              <a:rPr lang="en-US" dirty="0"/>
              <a:t> N(0.1, 0.15^2)</a:t>
            </a:r>
            <a:endParaRPr lang="es-ES" dirty="0"/>
          </a:p>
          <a:p>
            <a:r>
              <a:rPr lang="es-ES" dirty="0"/>
              <a:t>Bull1: Periodo de subidas con baja </a:t>
            </a:r>
            <a:r>
              <a:rPr lang="es-ES" dirty="0" err="1"/>
              <a:t>vola</a:t>
            </a:r>
            <a:endParaRPr lang="es-ES" dirty="0"/>
          </a:p>
          <a:p>
            <a:r>
              <a:rPr lang="es-ES" dirty="0"/>
              <a:t>Bear 1: Periodo de bajadas con alta </a:t>
            </a:r>
            <a:r>
              <a:rPr lang="es-ES" dirty="0" err="1"/>
              <a:t>vola</a:t>
            </a:r>
            <a:endParaRPr lang="es-ES" dirty="0"/>
          </a:p>
          <a:p>
            <a:r>
              <a:rPr lang="es-ES" dirty="0"/>
              <a:t>Bull2: Periodo de subidas con baja </a:t>
            </a:r>
            <a:r>
              <a:rPr lang="es-ES" dirty="0" err="1"/>
              <a:t>vola</a:t>
            </a:r>
            <a:endParaRPr lang="es-ES" dirty="0"/>
          </a:p>
          <a:p>
            <a:r>
              <a:rPr lang="es-ES" dirty="0"/>
              <a:t>Formamos una serie de rentabilidades de 300 datos donde hay dos cambios de régimen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71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8048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Direccionar el MATLAB a :</a:t>
            </a:r>
          </a:p>
          <a:p>
            <a:r>
              <a:rPr lang="es-ES" dirty="0"/>
              <a:t>DATA/</a:t>
            </a:r>
            <a:r>
              <a:rPr lang="es-ES" dirty="0" err="1"/>
              <a:t>Markov</a:t>
            </a:r>
            <a:r>
              <a:rPr lang="es-ES" dirty="0"/>
              <a:t>-</a:t>
            </a:r>
            <a:r>
              <a:rPr lang="es-ES" dirty="0" err="1"/>
              <a:t>Switching</a:t>
            </a:r>
            <a:r>
              <a:rPr lang="es-ES" dirty="0"/>
              <a:t>-</a:t>
            </a:r>
            <a:r>
              <a:rPr lang="es-ES" dirty="0" err="1"/>
              <a:t>Regress</a:t>
            </a:r>
            <a:r>
              <a:rPr lang="es-ES" dirty="0"/>
              <a:t>-Matlab/</a:t>
            </a:r>
            <a:r>
              <a:rPr lang="es-ES" dirty="0" err="1"/>
              <a:t>m_Files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72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589132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Gráfica 1: serie original; es difícil decir a ojo cuando se produce el cambio de régimen.</a:t>
            </a:r>
          </a:p>
          <a:p>
            <a:r>
              <a:rPr lang="es-ES" dirty="0"/>
              <a:t>Gráfica 2: volatilidad; se aprecia un incremento entre los días 100 y 200.</a:t>
            </a:r>
          </a:p>
          <a:p>
            <a:r>
              <a:rPr lang="es-ES" dirty="0"/>
              <a:t>Gráfica 3: Probabilidad de estar en cada uno de los estados</a:t>
            </a:r>
          </a:p>
          <a:p>
            <a:r>
              <a:rPr lang="es-ES" dirty="0"/>
              <a:t>También se pueden estimar  los parámetros de tres posibles dinámicas en los diferentes regímenes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73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238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Modelo con solo una constante</a:t>
            </a:r>
          </a:p>
          <a:p>
            <a:r>
              <a:rPr lang="es-ES" dirty="0" err="1"/>
              <a:t>telefon</a:t>
            </a:r>
            <a:r>
              <a:rPr lang="es-ES" dirty="0"/>
              <a:t>=</a:t>
            </a:r>
            <a:r>
              <a:rPr lang="es-ES" dirty="0" err="1"/>
              <a:t>scan</a:t>
            </a:r>
            <a:r>
              <a:rPr lang="es-ES" dirty="0"/>
              <a:t>("telefonica_2000.txt") #cargar un archivo </a:t>
            </a:r>
            <a:r>
              <a:rPr lang="es-ES" dirty="0" err="1"/>
              <a:t>txt</a:t>
            </a:r>
            <a:r>
              <a:rPr lang="es-ES" dirty="0"/>
              <a:t> del directorio de trabajo</a:t>
            </a:r>
          </a:p>
          <a:p>
            <a:endParaRPr lang="es-ES" dirty="0"/>
          </a:p>
          <a:p>
            <a:r>
              <a:rPr lang="es-ES" dirty="0"/>
              <a:t>#</a:t>
            </a:r>
            <a:r>
              <a:rPr lang="es-ES" dirty="0" err="1"/>
              <a:t>Fit</a:t>
            </a:r>
            <a:r>
              <a:rPr lang="es-ES" dirty="0"/>
              <a:t> </a:t>
            </a:r>
            <a:r>
              <a:rPr lang="es-ES" dirty="0" err="1"/>
              <a:t>regime-switching</a:t>
            </a:r>
            <a:r>
              <a:rPr lang="es-ES" dirty="0"/>
              <a:t> </a:t>
            </a:r>
            <a:r>
              <a:rPr lang="es-ES" dirty="0" err="1"/>
              <a:t>model</a:t>
            </a:r>
            <a:endParaRPr lang="es-ES" dirty="0"/>
          </a:p>
          <a:p>
            <a:r>
              <a:rPr lang="es-ES" dirty="0" err="1"/>
              <a:t>mod.mswm</a:t>
            </a:r>
            <a:r>
              <a:rPr lang="es-ES" dirty="0"/>
              <a:t>=</a:t>
            </a:r>
            <a:r>
              <a:rPr lang="es-ES" dirty="0" err="1"/>
              <a:t>msmFit</a:t>
            </a:r>
            <a:r>
              <a:rPr lang="es-ES" dirty="0"/>
              <a:t>(mod, k=2, </a:t>
            </a:r>
            <a:r>
              <a:rPr lang="es-ES" dirty="0" err="1"/>
              <a:t>sw</a:t>
            </a:r>
            <a:r>
              <a:rPr lang="es-ES" dirty="0"/>
              <a:t>=c(T,T), p=0)</a:t>
            </a:r>
          </a:p>
          <a:p>
            <a:r>
              <a:rPr lang="es-ES" dirty="0"/>
              <a:t>#k: </a:t>
            </a:r>
            <a:r>
              <a:rPr lang="es-ES" dirty="0" err="1"/>
              <a:t>nº</a:t>
            </a:r>
            <a:r>
              <a:rPr lang="es-ES" dirty="0"/>
              <a:t> de </a:t>
            </a:r>
            <a:r>
              <a:rPr lang="es-ES" dirty="0" err="1"/>
              <a:t>regimes</a:t>
            </a:r>
            <a:r>
              <a:rPr lang="es-ES" dirty="0"/>
              <a:t>; </a:t>
            </a:r>
            <a:r>
              <a:rPr lang="es-ES" dirty="0" err="1"/>
              <a:t>sw</a:t>
            </a:r>
            <a:r>
              <a:rPr lang="es-ES" dirty="0"/>
              <a:t> </a:t>
            </a:r>
            <a:r>
              <a:rPr lang="es-ES" dirty="0" err="1"/>
              <a:t>parametros</a:t>
            </a:r>
            <a:r>
              <a:rPr lang="es-ES" dirty="0"/>
              <a:t> que cambian de régimen; p=0 solo ordenada en el origen</a:t>
            </a:r>
          </a:p>
          <a:p>
            <a:r>
              <a:rPr lang="es-ES" dirty="0" err="1"/>
              <a:t>summary</a:t>
            </a:r>
            <a:r>
              <a:rPr lang="es-ES" dirty="0"/>
              <a:t>(</a:t>
            </a:r>
            <a:r>
              <a:rPr lang="es-ES" dirty="0" err="1"/>
              <a:t>mod.mswm</a:t>
            </a:r>
            <a:r>
              <a:rPr lang="es-ES" dirty="0"/>
              <a:t>)</a:t>
            </a:r>
          </a:p>
          <a:p>
            <a:endParaRPr lang="pt-BR" dirty="0"/>
          </a:p>
          <a:p>
            <a:r>
              <a:rPr lang="pt-BR" dirty="0"/>
              <a:t>Regime 1 </a:t>
            </a:r>
          </a:p>
          <a:p>
            <a:r>
              <a:rPr lang="pt-BR" dirty="0"/>
              <a:t>---------</a:t>
            </a:r>
          </a:p>
          <a:p>
            <a:r>
              <a:rPr lang="pt-BR" dirty="0"/>
              <a:t>                       </a:t>
            </a:r>
            <a:r>
              <a:rPr lang="pt-BR" dirty="0" err="1"/>
              <a:t>Estimate</a:t>
            </a:r>
            <a:r>
              <a:rPr lang="pt-BR" dirty="0"/>
              <a:t>     </a:t>
            </a:r>
            <a:r>
              <a:rPr lang="pt-BR" dirty="0" err="1"/>
              <a:t>Std</a:t>
            </a:r>
            <a:r>
              <a:rPr lang="pt-BR" dirty="0"/>
              <a:t>. </a:t>
            </a:r>
            <a:r>
              <a:rPr lang="pt-BR" dirty="0" err="1"/>
              <a:t>Error</a:t>
            </a:r>
            <a:r>
              <a:rPr lang="pt-BR" dirty="0"/>
              <a:t>     t </a:t>
            </a:r>
            <a:r>
              <a:rPr lang="pt-BR" dirty="0" err="1"/>
              <a:t>value</a:t>
            </a:r>
            <a:r>
              <a:rPr lang="pt-BR" dirty="0"/>
              <a:t>     </a:t>
            </a:r>
            <a:r>
              <a:rPr lang="pt-BR" dirty="0" err="1"/>
              <a:t>Pr</a:t>
            </a:r>
            <a:r>
              <a:rPr lang="pt-BR" dirty="0"/>
              <a:t>(&gt;|t|) (p-valor)</a:t>
            </a:r>
          </a:p>
          <a:p>
            <a:r>
              <a:rPr lang="pt-BR" dirty="0"/>
              <a:t>(</a:t>
            </a:r>
            <a:r>
              <a:rPr lang="pt-BR" dirty="0" err="1"/>
              <a:t>Intercept</a:t>
            </a:r>
            <a:r>
              <a:rPr lang="pt-BR" dirty="0"/>
              <a:t>)(S)   0.0175          0.0232       0.7543      0.4507</a:t>
            </a:r>
          </a:p>
          <a:p>
            <a:pPr latinLnBrk="1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probabilities: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Regime 1  Regime 2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atinLnBrk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Regime 1 0.4543366 0.2961877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Regime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2 0.5456634 0.7038123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74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57777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Modelo con solo una constante</a:t>
            </a:r>
          </a:p>
          <a:p>
            <a:r>
              <a:rPr lang="es-ES" dirty="0" err="1"/>
              <a:t>telefon</a:t>
            </a:r>
            <a:r>
              <a:rPr lang="es-ES" dirty="0"/>
              <a:t>=</a:t>
            </a:r>
            <a:r>
              <a:rPr lang="es-ES" dirty="0" err="1"/>
              <a:t>scan</a:t>
            </a:r>
            <a:r>
              <a:rPr lang="es-ES" dirty="0"/>
              <a:t>("telefonica_2000.txt") #cargar un archivo </a:t>
            </a:r>
            <a:r>
              <a:rPr lang="es-ES" dirty="0" err="1"/>
              <a:t>txt</a:t>
            </a:r>
            <a:r>
              <a:rPr lang="es-ES" dirty="0"/>
              <a:t> del directorio de trabajo</a:t>
            </a:r>
          </a:p>
          <a:p>
            <a:endParaRPr lang="es-ES" dirty="0"/>
          </a:p>
          <a:p>
            <a:r>
              <a:rPr lang="es-ES" dirty="0"/>
              <a:t>#</a:t>
            </a:r>
            <a:r>
              <a:rPr lang="es-ES" dirty="0" err="1"/>
              <a:t>Fit</a:t>
            </a:r>
            <a:r>
              <a:rPr lang="es-ES" dirty="0"/>
              <a:t> </a:t>
            </a:r>
            <a:r>
              <a:rPr lang="es-ES" dirty="0" err="1"/>
              <a:t>regime-switching</a:t>
            </a:r>
            <a:r>
              <a:rPr lang="es-ES" dirty="0"/>
              <a:t> </a:t>
            </a:r>
            <a:r>
              <a:rPr lang="es-ES" dirty="0" err="1"/>
              <a:t>model</a:t>
            </a:r>
            <a:endParaRPr lang="es-ES" dirty="0"/>
          </a:p>
          <a:p>
            <a:r>
              <a:rPr lang="es-ES" dirty="0" err="1"/>
              <a:t>mod.mswm</a:t>
            </a:r>
            <a:r>
              <a:rPr lang="es-ES" dirty="0"/>
              <a:t>=</a:t>
            </a:r>
            <a:r>
              <a:rPr lang="es-ES" dirty="0" err="1"/>
              <a:t>msmFit</a:t>
            </a:r>
            <a:r>
              <a:rPr lang="es-ES" dirty="0"/>
              <a:t>(mod, k=2, </a:t>
            </a:r>
            <a:r>
              <a:rPr lang="es-ES" dirty="0" err="1"/>
              <a:t>sw</a:t>
            </a:r>
            <a:r>
              <a:rPr lang="es-ES" dirty="0"/>
              <a:t>=c(T,T), p=0)</a:t>
            </a:r>
          </a:p>
          <a:p>
            <a:r>
              <a:rPr lang="es-ES" dirty="0"/>
              <a:t>#k: </a:t>
            </a:r>
            <a:r>
              <a:rPr lang="es-ES" dirty="0" err="1"/>
              <a:t>nº</a:t>
            </a:r>
            <a:r>
              <a:rPr lang="es-ES" dirty="0"/>
              <a:t> de </a:t>
            </a:r>
            <a:r>
              <a:rPr lang="es-ES" dirty="0" err="1"/>
              <a:t>regimes</a:t>
            </a:r>
            <a:r>
              <a:rPr lang="es-ES" dirty="0"/>
              <a:t>; </a:t>
            </a:r>
            <a:r>
              <a:rPr lang="es-ES" dirty="0" err="1"/>
              <a:t>sw</a:t>
            </a:r>
            <a:r>
              <a:rPr lang="es-ES" dirty="0"/>
              <a:t> </a:t>
            </a:r>
            <a:r>
              <a:rPr lang="es-ES" dirty="0" err="1"/>
              <a:t>parametros</a:t>
            </a:r>
            <a:r>
              <a:rPr lang="es-ES" dirty="0"/>
              <a:t> que cambian de régimen; p=0 solo ordenada en el origen</a:t>
            </a:r>
          </a:p>
          <a:p>
            <a:r>
              <a:rPr lang="es-ES" dirty="0" err="1"/>
              <a:t>summary</a:t>
            </a:r>
            <a:r>
              <a:rPr lang="es-ES" dirty="0"/>
              <a:t>(</a:t>
            </a:r>
            <a:r>
              <a:rPr lang="es-ES" dirty="0" err="1"/>
              <a:t>mod.mswm</a:t>
            </a:r>
            <a:r>
              <a:rPr lang="es-ES" dirty="0"/>
              <a:t>)</a:t>
            </a:r>
          </a:p>
          <a:p>
            <a:endParaRPr lang="pt-BR" dirty="0"/>
          </a:p>
          <a:p>
            <a:r>
              <a:rPr lang="pt-BR" dirty="0"/>
              <a:t>Regime 1 </a:t>
            </a:r>
          </a:p>
          <a:p>
            <a:r>
              <a:rPr lang="pt-BR" dirty="0"/>
              <a:t>---------</a:t>
            </a:r>
          </a:p>
          <a:p>
            <a:r>
              <a:rPr lang="pt-BR" dirty="0"/>
              <a:t>                       </a:t>
            </a:r>
            <a:r>
              <a:rPr lang="pt-BR" dirty="0" err="1"/>
              <a:t>Estimate</a:t>
            </a:r>
            <a:r>
              <a:rPr lang="pt-BR" dirty="0"/>
              <a:t>     </a:t>
            </a:r>
            <a:r>
              <a:rPr lang="pt-BR" dirty="0" err="1"/>
              <a:t>Std</a:t>
            </a:r>
            <a:r>
              <a:rPr lang="pt-BR" dirty="0"/>
              <a:t>. </a:t>
            </a:r>
            <a:r>
              <a:rPr lang="pt-BR" dirty="0" err="1"/>
              <a:t>Error</a:t>
            </a:r>
            <a:r>
              <a:rPr lang="pt-BR" dirty="0"/>
              <a:t>     t </a:t>
            </a:r>
            <a:r>
              <a:rPr lang="pt-BR" dirty="0" err="1"/>
              <a:t>value</a:t>
            </a:r>
            <a:r>
              <a:rPr lang="pt-BR" dirty="0"/>
              <a:t>     </a:t>
            </a:r>
            <a:r>
              <a:rPr lang="pt-BR" dirty="0" err="1"/>
              <a:t>Pr</a:t>
            </a:r>
            <a:r>
              <a:rPr lang="pt-BR" dirty="0"/>
              <a:t>(&gt;|t|) (p-valor)</a:t>
            </a:r>
          </a:p>
          <a:p>
            <a:r>
              <a:rPr lang="pt-BR" dirty="0"/>
              <a:t>(</a:t>
            </a:r>
            <a:r>
              <a:rPr lang="pt-BR" dirty="0" err="1"/>
              <a:t>Intercept</a:t>
            </a:r>
            <a:r>
              <a:rPr lang="pt-BR" dirty="0"/>
              <a:t>)(S)   0.0175          0.0232       0.7543      0.4507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75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8957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la decisión de asignación de fondos </a:t>
            </a:r>
            <a:r>
              <a:rPr lang="es-ES" b="1" dirty="0"/>
              <a:t>para comprar acciones de J.P. Morgan</a:t>
            </a:r>
            <a:r>
              <a:rPr lang="es-ES" dirty="0"/>
              <a:t>, </a:t>
            </a:r>
            <a:r>
              <a:rPr lang="es-ES" b="1" dirty="0"/>
              <a:t>consideraremos el aumento o reducción de nuestra posición en bancos como Goldman Sachs, más que en un pequeño banco comunal en Suiza o a una empresa inmobiliaria en el Caribe</a:t>
            </a:r>
            <a:r>
              <a:rPr lang="es-ES" dirty="0"/>
              <a:t>.</a:t>
            </a:r>
          </a:p>
          <a:p>
            <a:r>
              <a:rPr lang="es-ES" dirty="0"/>
              <a:t>Las matrices de correlación pueden ser  representadas como un gráfico completo, sin la noción de estructura jerárquica:</a:t>
            </a:r>
            <a:r>
              <a:rPr lang="es-ES" baseline="0" dirty="0"/>
              <a:t> cada inversión es sustituible por otra. En cambio, las estructuras de árbol incorporan relaciones jerárquicas.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Correlation matrices can be represented as complete graphs, which lack the notion of hierarchy: Each investment is substitutable with another. In contrast, tree structures incorporate hierarchical relationships.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77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1921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la decisión de asignación de </a:t>
            </a:r>
            <a:r>
              <a:rPr lang="es-ES" b="1" dirty="0"/>
              <a:t>fondos para comprar acciones de J.P. Morgan, consideraremos el aumento o reducción de nuestra posición en bancos como Goldman Sachs, más que en un pequeño banco comunal en Suiza </a:t>
            </a:r>
            <a:r>
              <a:rPr lang="es-ES" dirty="0"/>
              <a:t>o a una empresa inmobiliaria en el Caribe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78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36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Las series 9 y 10 son perturbaciones de la serie 2</a:t>
            </a:r>
          </a:p>
          <a:p>
            <a:r>
              <a:rPr lang="es-ES" dirty="0"/>
              <a:t>X(5+k)=X(entero</a:t>
            </a:r>
            <a:r>
              <a:rPr lang="es-ES" baseline="0" dirty="0"/>
              <a:t> tomado al azar con reemplazamiento entre 1 y 5)+1/4 z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80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76287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Las</a:t>
            </a:r>
            <a:r>
              <a:rPr lang="es-ES" baseline="0" dirty="0"/>
              <a:t> series 9 y 10 son perturbaciones de la serie 2</a:t>
            </a:r>
            <a:endParaRPr lang="es-ES" dirty="0"/>
          </a:p>
          <a:p>
            <a:r>
              <a:rPr lang="es-ES" dirty="0"/>
              <a:t>Podemos imaginar que se trata de agrupación en varios grupos de la bolsa: Bancos, Inmobiliarias, Transporte, </a:t>
            </a:r>
            <a:r>
              <a:rPr lang="es-ES" dirty="0" err="1"/>
              <a:t>Hidroelectricas</a:t>
            </a:r>
            <a:r>
              <a:rPr lang="es-ES" dirty="0"/>
              <a:t>,…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81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110121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Ahora consideramos los datos ordenados y agrupados dentro de los </a:t>
            </a:r>
            <a:r>
              <a:rPr lang="es-ES" b="1" dirty="0"/>
              <a:t>5 </a:t>
            </a:r>
            <a:r>
              <a:rPr lang="es-ES" b="1" dirty="0" err="1"/>
              <a:t>clusters</a:t>
            </a:r>
            <a:r>
              <a:rPr lang="es-ES" dirty="0"/>
              <a:t>.</a:t>
            </a:r>
          </a:p>
          <a:p>
            <a:r>
              <a:rPr lang="es-ES" dirty="0"/>
              <a:t>Los</a:t>
            </a:r>
            <a:r>
              <a:rPr lang="es-ES" baseline="0" dirty="0"/>
              <a:t> mayores valores están a lo largo de la diagonal.</a:t>
            </a:r>
          </a:p>
          <a:p>
            <a:r>
              <a:rPr lang="es-ES" baseline="0" dirty="0"/>
              <a:t>La inversión de la matriz se realiza ahora con mucha mayor precisión.</a:t>
            </a:r>
          </a:p>
          <a:p>
            <a:r>
              <a:rPr lang="es-ES" baseline="0" dirty="0"/>
              <a:t>En las pequeñas el efecto de la maldición de Markowitz es mucho menor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82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550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Partimos de un grupo de 5 individuos cuyas distancias están dados por la matriz.</a:t>
            </a:r>
          </a:p>
          <a:p>
            <a:r>
              <a:rPr lang="es-ES" dirty="0"/>
              <a:t>Los más próximos son el 3 y 5 con distancia 2. Formamos con ellos el </a:t>
            </a:r>
            <a:r>
              <a:rPr lang="es-ES" b="1" dirty="0" err="1"/>
              <a:t>cluster</a:t>
            </a:r>
            <a:r>
              <a:rPr lang="es-ES" b="1" dirty="0"/>
              <a:t> {35}</a:t>
            </a:r>
            <a:r>
              <a:rPr lang="es-ES" dirty="0"/>
              <a:t>.</a:t>
            </a:r>
          </a:p>
          <a:p>
            <a:r>
              <a:rPr lang="es-ES" dirty="0"/>
              <a:t>Para construir la nueva matriz de distancias entre 35, 1, 2 y 4: d({35},1)=min{d31,d51}</a:t>
            </a:r>
          </a:p>
          <a:p>
            <a:r>
              <a:rPr lang="es-ES" dirty="0"/>
              <a:t>La mínima distancia está entre 35 y 1.</a:t>
            </a:r>
          </a:p>
          <a:p>
            <a:r>
              <a:rPr lang="es-ES" dirty="0"/>
              <a:t>Formamos el nuevo </a:t>
            </a:r>
            <a:r>
              <a:rPr lang="es-ES" b="1" dirty="0" err="1"/>
              <a:t>cluster</a:t>
            </a:r>
            <a:r>
              <a:rPr lang="es-ES" b="1" dirty="0"/>
              <a:t> 351</a:t>
            </a:r>
            <a:r>
              <a:rPr lang="es-ES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15349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El algoritmo no requiere invertir la matriz de covarianzas</a:t>
            </a:r>
          </a:p>
          <a:p>
            <a:r>
              <a:rPr lang="es-ES" dirty="0"/>
              <a:t>Si el </a:t>
            </a:r>
            <a:r>
              <a:rPr lang="es-ES" dirty="0" err="1"/>
              <a:t>cluster</a:t>
            </a:r>
            <a:r>
              <a:rPr lang="es-ES" dirty="0"/>
              <a:t> tiene un solo elemento le asignamos un peso inversamente proporcional a su varianza.</a:t>
            </a:r>
          </a:p>
          <a:p>
            <a:r>
              <a:rPr lang="es-ES" dirty="0"/>
              <a:t>El </a:t>
            </a:r>
            <a:r>
              <a:rPr lang="es-ES" dirty="0" err="1"/>
              <a:t>cluster</a:t>
            </a:r>
            <a:r>
              <a:rPr lang="es-ES" dirty="0"/>
              <a:t> de más de un activo se divide en otros dos.</a:t>
            </a:r>
          </a:p>
          <a:p>
            <a:r>
              <a:rPr lang="es-ES" dirty="0"/>
              <a:t>Los pesos inicialmente son 1 y se van multiplicando por los factores de actualización.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83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31970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Otro modelo más complejo de cambio de régimen de volatilidad</a:t>
            </a:r>
          </a:p>
          <a:p>
            <a:r>
              <a:rPr lang="es-ES" dirty="0"/>
              <a:t>En la última línea se calcula la probabilidad de que la </a:t>
            </a:r>
            <a:r>
              <a:rPr lang="es-ES" dirty="0" err="1"/>
              <a:t>vola</a:t>
            </a:r>
            <a:r>
              <a:rPr lang="es-ES" dirty="0"/>
              <a:t> esté en el estado 0 en t ó de que esté en el estado 1 en t, en función de las probabilidades de estar en esos estados el momento anterior y la matriz de transición:</a:t>
            </a:r>
          </a:p>
          <a:p>
            <a:r>
              <a:rPr lang="es-ES" dirty="0"/>
              <a:t>La </a:t>
            </a:r>
            <a:r>
              <a:rPr lang="es-ES" dirty="0" err="1"/>
              <a:t>prob</a:t>
            </a:r>
            <a:r>
              <a:rPr lang="es-ES" dirty="0"/>
              <a:t> de que la </a:t>
            </a:r>
            <a:r>
              <a:rPr lang="es-ES" dirty="0" err="1"/>
              <a:t>vola</a:t>
            </a:r>
            <a:r>
              <a:rPr lang="es-ES" dirty="0"/>
              <a:t> este en el esté en el estado 0 = </a:t>
            </a:r>
            <a:r>
              <a:rPr lang="es-ES" dirty="0" err="1"/>
              <a:t>prob</a:t>
            </a:r>
            <a:r>
              <a:rPr lang="es-ES" dirty="0"/>
              <a:t> de que esté en estado 0 en t-1 por P00 + </a:t>
            </a:r>
            <a:r>
              <a:rPr lang="es-ES" dirty="0" err="1"/>
              <a:t>prob</a:t>
            </a:r>
            <a:r>
              <a:rPr lang="es-ES" dirty="0"/>
              <a:t> de que esté en estado 1 en t-1 por P01</a:t>
            </a:r>
          </a:p>
          <a:p>
            <a:r>
              <a:rPr lang="es-ES" dirty="0"/>
              <a:t>No es más que el teorema de la probabilidad total.</a:t>
            </a:r>
          </a:p>
          <a:p>
            <a:r>
              <a:rPr lang="es-ES" b="1" dirty="0"/>
              <a:t>Más adelante compararemos este modelo con uno de </a:t>
            </a:r>
            <a:r>
              <a:rPr lang="es-ES" b="1" dirty="0" err="1"/>
              <a:t>Nearest</a:t>
            </a:r>
            <a:r>
              <a:rPr lang="es-ES" b="1" dirty="0"/>
              <a:t> </a:t>
            </a:r>
            <a:r>
              <a:rPr lang="es-ES" b="1" dirty="0" err="1"/>
              <a:t>Neighbour</a:t>
            </a:r>
            <a:r>
              <a:rPr lang="es-ES" b="1" dirty="0"/>
              <a:t> </a:t>
            </a:r>
            <a:r>
              <a:rPr lang="es-ES" dirty="0"/>
              <a:t>elaborado por nosotros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84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7176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Un </a:t>
            </a:r>
            <a:r>
              <a:rPr lang="es-ES" dirty="0" err="1"/>
              <a:t>dendrograma</a:t>
            </a:r>
            <a:r>
              <a:rPr lang="es-ES" dirty="0"/>
              <a:t> permite realizar un filtrado de la matriz de distancias.</a:t>
            </a:r>
          </a:p>
          <a:p>
            <a:r>
              <a:rPr lang="es-ES" dirty="0"/>
              <a:t>Sustituir la distancia original D(</a:t>
            </a:r>
            <a:r>
              <a:rPr lang="es-ES" dirty="0" err="1"/>
              <a:t>i,j</a:t>
            </a:r>
            <a:r>
              <a:rPr lang="es-ES" dirty="0"/>
              <a:t>) por otra distancia </a:t>
            </a:r>
            <a:r>
              <a:rPr lang="es-ES" dirty="0" err="1"/>
              <a:t>Dbis</a:t>
            </a:r>
            <a:r>
              <a:rPr lang="es-ES" dirty="0"/>
              <a:t>(</a:t>
            </a:r>
            <a:r>
              <a:rPr lang="es-ES" dirty="0" err="1"/>
              <a:t>i,j</a:t>
            </a:r>
            <a:r>
              <a:rPr lang="es-ES" dirty="0"/>
              <a:t>)= primer nodo del </a:t>
            </a:r>
            <a:r>
              <a:rPr lang="es-ES" dirty="0" err="1"/>
              <a:t>dendograma</a:t>
            </a:r>
            <a:r>
              <a:rPr lang="es-ES" dirty="0"/>
              <a:t> donde los elementos i y j se funden: D(2,4) = 5</a:t>
            </a:r>
          </a:p>
          <a:p>
            <a:r>
              <a:rPr lang="es-ES" dirty="0"/>
              <a:t>Es muy </a:t>
            </a:r>
            <a:r>
              <a:rPr lang="es-ES" b="1" dirty="0"/>
              <a:t>útil para filtrar la matriz de correlaciones de las rentabilidades </a:t>
            </a:r>
            <a:r>
              <a:rPr lang="es-ES" dirty="0"/>
              <a:t>de los activos de una cartera:</a:t>
            </a:r>
          </a:p>
          <a:p>
            <a:r>
              <a:rPr lang="es-ES" dirty="0" err="1"/>
              <a:t>Tumminello</a:t>
            </a:r>
            <a:r>
              <a:rPr lang="es-ES" dirty="0"/>
              <a:t>, Lillo, </a:t>
            </a:r>
            <a:r>
              <a:rPr lang="es-ES" dirty="0" err="1"/>
              <a:t>Mantegna</a:t>
            </a:r>
            <a:r>
              <a:rPr lang="es-ES" dirty="0"/>
              <a:t> (2010) </a:t>
            </a:r>
            <a:r>
              <a:rPr lang="es-ES" dirty="0" err="1"/>
              <a:t>Correlation</a:t>
            </a:r>
            <a:r>
              <a:rPr lang="es-ES" dirty="0"/>
              <a:t>, </a:t>
            </a:r>
            <a:r>
              <a:rPr lang="es-ES" dirty="0" err="1"/>
              <a:t>hierarchies</a:t>
            </a:r>
            <a:r>
              <a:rPr lang="es-ES" dirty="0"/>
              <a:t>, and </a:t>
            </a:r>
            <a:r>
              <a:rPr lang="es-ES" dirty="0" err="1"/>
              <a:t>networks</a:t>
            </a:r>
            <a:r>
              <a:rPr lang="es-ES" dirty="0"/>
              <a:t> in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markets</a:t>
            </a:r>
            <a:r>
              <a:rPr lang="es-ES" dirty="0"/>
              <a:t>. </a:t>
            </a:r>
            <a:r>
              <a:rPr lang="es-ES" dirty="0" err="1"/>
              <a:t>Journal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Economic</a:t>
            </a:r>
            <a:r>
              <a:rPr lang="es-ES" dirty="0"/>
              <a:t> </a:t>
            </a:r>
            <a:r>
              <a:rPr lang="es-ES" dirty="0" err="1"/>
              <a:t>Behavior</a:t>
            </a:r>
            <a:r>
              <a:rPr lang="es-ES" dirty="0"/>
              <a:t> &amp; </a:t>
            </a:r>
            <a:r>
              <a:rPr lang="es-ES" dirty="0" err="1"/>
              <a:t>Organization</a:t>
            </a:r>
            <a:r>
              <a:rPr lang="es-ES" dirty="0"/>
              <a:t> 75, 40-58.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85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59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Formamos el nuevo </a:t>
            </a:r>
            <a:r>
              <a:rPr lang="es-ES" dirty="0" err="1"/>
              <a:t>cluster</a:t>
            </a:r>
            <a:r>
              <a:rPr lang="es-ES" dirty="0"/>
              <a:t> con 351. Ahora formamos el </a:t>
            </a:r>
            <a:r>
              <a:rPr lang="es-ES" dirty="0" err="1"/>
              <a:t>cluster</a:t>
            </a:r>
            <a:r>
              <a:rPr lang="es-ES" dirty="0"/>
              <a:t> 24 por le distancia mínima entre 2 y 4. Finalmente formamos el </a:t>
            </a:r>
            <a:r>
              <a:rPr lang="es-ES" dirty="0" err="1"/>
              <a:t>cluster</a:t>
            </a:r>
            <a:r>
              <a:rPr lang="es-ES" dirty="0"/>
              <a:t>  35124 que contiene todos los elementos.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318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Un </a:t>
            </a:r>
            <a:r>
              <a:rPr lang="es-ES" dirty="0" err="1"/>
              <a:t>dendrograma</a:t>
            </a:r>
            <a:r>
              <a:rPr lang="es-ES" dirty="0"/>
              <a:t> es un tipo de representación gráfica de datos que </a:t>
            </a:r>
            <a:r>
              <a:rPr lang="es-ES" b="1" dirty="0"/>
              <a:t>organiza los datos en subcategorías </a:t>
            </a:r>
            <a:r>
              <a:rPr lang="es-ES" dirty="0"/>
              <a:t>que se van dividiendo en otros hasta llegar al nivel de detalle deseado. Este tipo de representación permite </a:t>
            </a:r>
            <a:r>
              <a:rPr lang="es-ES" b="1" dirty="0"/>
              <a:t>apreciar las relaciones de agrupación entre los datos e incluso entre grupos de ellos </a:t>
            </a:r>
            <a:r>
              <a:rPr lang="es-ES" dirty="0"/>
              <a:t>aunque no las relaciones de similitud o cercanía entre categorías. Observando las sucesivas subdivisiones podemos hacernos una idea sobre los </a:t>
            </a:r>
            <a:r>
              <a:rPr lang="es-ES" b="1" dirty="0"/>
              <a:t>criterios de agrupación de los mismos</a:t>
            </a:r>
            <a:r>
              <a:rPr lang="es-ES" dirty="0"/>
              <a:t>, la distancia entre los datos según las relaciones establecidas, etc. </a:t>
            </a:r>
          </a:p>
          <a:p>
            <a:r>
              <a:rPr lang="es-ES" dirty="0"/>
              <a:t>La distancia entre 3 y 5 es 2. La distancia entre el </a:t>
            </a:r>
            <a:r>
              <a:rPr lang="es-ES" dirty="0" err="1"/>
              <a:t>cluster</a:t>
            </a:r>
            <a:r>
              <a:rPr lang="es-ES" dirty="0"/>
              <a:t> (3,5) y 1 es 3; la distancia entre 2 y 4 es 5; la distancia entre el </a:t>
            </a:r>
            <a:r>
              <a:rPr lang="es-ES" dirty="0" err="1"/>
              <a:t>cluster</a:t>
            </a:r>
            <a:r>
              <a:rPr lang="es-ES" dirty="0"/>
              <a:t> (2,4) y (1,3,5) es 6.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2DC01-1C0B-48A5-BBBC-B3ACF9003A7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23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A6F3C-0BEF-4F88-8746-A52999B4F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C1C585-903C-44A3-8522-45C882B1E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928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DBF09D-57FA-4927-B3F5-1C2B2D9D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DD6899-B3BE-48D8-A56E-FAB764404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0699DC-56FE-4CB9-B582-EA4497666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CD7B4-3B8C-4E8D-BE88-45627830B69A}" type="datetime1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6823F6-F807-4FDC-853A-F680DEE3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86B90-ED24-4436-AE23-8BDFD355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19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90C0CC9-5371-486F-A0F5-81C6386AF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C3F43C-B77A-4DC1-A44F-17A3B981D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2B6D9E-9D94-4133-850F-D3B62AC3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78EC-0CFD-4412-B2F1-2B6BAAB033CF}" type="datetime1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30006-84C3-490D-BB40-5FE440CFA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26CD1-2C0E-4463-B962-5EAE82C2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88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7C917-C2F6-47FB-91C1-6C788FF47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5EC64A-65E5-46CA-A1F9-C0A3BE3CE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463BCD-0C16-4E2C-92E7-804A33344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295AD-03FB-4CB8-B8A0-E406FAB9CB24}" type="datetime1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09256D-550A-425E-8E0B-71425099C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B3A6DC-BC5D-4E34-B08D-F23A8DDEA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58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5362F-57F4-4F7A-8F58-E08FFCF75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ACB980-01B1-42EB-A319-5EE66A70D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5ADB9-9EE0-4AA8-B3C3-B83D31F9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EDF7-9660-406D-B76B-A7D6EC0D89EB}" type="datetime1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4876B-34EE-4629-A34F-74E5D62E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9DADEA-838E-410F-8A5F-B9EAF4D79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29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5D959-11B4-4E0B-A1F9-DD8A9692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CDD68A-C7CD-4C8F-A9FB-2DA7E0EA4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89FB88-74CB-4293-BA2C-F5463F352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1BA8B9-540E-4F6C-9E5A-EF17BAEE0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3C588-E8B3-486A-9A5F-B14AF64F4C5A}" type="datetime1">
              <a:rPr lang="es-ES" smtClean="0"/>
              <a:t>22/10/2019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006F819-B363-467D-B4AA-E8D994A5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D7F4C6-4F0D-4EBC-A015-EAB63A2F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582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D344F-DD01-43BC-84C9-85ABA5FB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310FC3-1BB9-455B-8616-9A04C92C6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63D6EC-B8EE-424F-8BCE-6399462ED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CDCC98-D996-443B-8669-7F21E9CA0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4CD0F1-9031-4905-B06E-D97F09F6B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6A6FF4-3072-4B38-A3E8-918740D9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D26C-FD51-46C4-89FE-22EF3C72E180}" type="datetime1">
              <a:rPr lang="es-ES" smtClean="0"/>
              <a:t>22/10/2019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E54FF5-1405-4D13-BD04-C8CB8BB6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6E0963-9A06-4B07-A344-A969C86D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0314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6FA34-86FF-4C71-987B-2F02FBCD6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0B79E5-A149-479B-80E2-38A84E75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78ED-EE9B-475E-BB67-E06FFFC5A69C}" type="datetime1">
              <a:rPr lang="es-ES" smtClean="0"/>
              <a:t>22/10/2019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C9BA55-EFCF-4BDC-AE0E-CE9231EE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3D976D-FC7D-449C-8808-6A06FE0C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47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A54EB73-D679-4BBD-9E08-B7AA10C9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98BB-D0BD-4D90-9D61-9800C90740AB}" type="datetime1">
              <a:rPr lang="es-ES" smtClean="0"/>
              <a:t>22/10/2019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F0B84F-9D26-4894-B9D5-BA79CFE4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E587D8-2954-41D6-8973-422D234D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14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2A8FE-A5E9-471C-B62A-379EAF79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795EDB-807F-4531-96D0-F925F51B3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52EA7E-583D-43C7-B666-49C635DD3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32E265-5D30-4D52-A97C-7C1C6EA36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FC84-EAA8-4B55-88BF-E4572BA2277B}" type="datetime1">
              <a:rPr lang="es-ES" smtClean="0"/>
              <a:t>22/10/2019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AABA5-BE21-4537-892D-0CAA72A65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7422AC-3144-414F-865E-6934D893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77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D5EEE-02A9-4BE5-92D3-2AAB52304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F2CFB7-D510-4756-96FF-C3F0D7BC7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11CEA0-CAC9-4C50-BA82-844E8C205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473DA-D360-48B1-A1DB-1CAC8BF3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0C5E0-3275-40A2-A924-0F9CC3F02DBD}" type="datetime1">
              <a:rPr lang="es-ES" smtClean="0"/>
              <a:t>22/10/2019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80FBC5-6D4A-47E3-AA59-1C478B0A3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395DFB-90F3-4841-A477-CD8042B8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42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C61CF0-0088-4616-B07D-D6C10B71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539C3D-47E0-4EA1-B514-67C199D8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574B7-2104-4108-9926-883571ADF1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B992-A1BD-4123-B62E-A4C22B09F8A9}" type="datetime1">
              <a:rPr lang="es-ES" smtClean="0"/>
              <a:t>22/10/2019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56988E-2D53-49C5-ADC2-FFF8F3FCD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47C82E-E8B2-4C79-8FFF-B22C9AF70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1C07-7EF8-47F1-88EC-4904E86255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00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rnando.fernandez@ulpgc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7.png"/><Relationship Id="rId4" Type="http://schemas.openxmlformats.org/officeDocument/2006/relationships/image" Target="../media/image3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png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6.wmf"/><Relationship Id="rId11" Type="http://schemas.openxmlformats.org/officeDocument/2006/relationships/image" Target="../media/image58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73.png"/><Relationship Id="rId9" Type="http://schemas.openxmlformats.org/officeDocument/2006/relationships/image" Target="../media/image5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70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png"/><Relationship Id="rId5" Type="http://schemas.openxmlformats.org/officeDocument/2006/relationships/image" Target="../media/image71.wmf"/><Relationship Id="rId4" Type="http://schemas.openxmlformats.org/officeDocument/2006/relationships/oleObject" Target="../embeddings/oleObject29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84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85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88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8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93.wmf"/><Relationship Id="rId4" Type="http://schemas.openxmlformats.org/officeDocument/2006/relationships/oleObject" Target="../embeddings/oleObject36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37.bin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97.wmf"/><Relationship Id="rId4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1.wmf"/><Relationship Id="rId4" Type="http://schemas.openxmlformats.org/officeDocument/2006/relationships/oleObject" Target="../embeddings/oleObject39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40.bin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notesSlide" Target="../notesSlides/notesSlide72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106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4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86A5B-1500-493E-B89D-B25A3A9BEC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CAPÍTULO 5</a:t>
            </a:r>
            <a:br>
              <a:rPr lang="es-ES" b="1" dirty="0"/>
            </a:br>
            <a:r>
              <a:rPr lang="es-ES" b="1" dirty="0"/>
              <a:t>APRENDIZAJE NO SUPERVISADO</a:t>
            </a:r>
            <a:br>
              <a:rPr lang="es-ES" b="1" dirty="0"/>
            </a:br>
            <a:r>
              <a:rPr lang="es-ES" b="1" dirty="0"/>
              <a:t>ANÁLISIS CLUSTER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C9F340-0ACA-46C2-9600-DD25478DF5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3200" b="1" dirty="0"/>
              <a:t>Fernando Fernández Rodríguez</a:t>
            </a:r>
          </a:p>
          <a:p>
            <a:r>
              <a:rPr lang="es-ES" sz="3200" b="1" dirty="0">
                <a:hlinkClick r:id="rId3"/>
              </a:rPr>
              <a:t>fernando.fernandez@ulpgc.es</a:t>
            </a:r>
            <a:endParaRPr lang="es-ES" sz="3200" b="1" dirty="0"/>
          </a:p>
          <a:p>
            <a:r>
              <a:rPr lang="es-ES" sz="3200" b="1" dirty="0"/>
              <a:t>Universidad de Las Palmas de Gran Canaria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E369CE-F989-4549-ADB5-72548F47E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50" y="92492"/>
            <a:ext cx="1316850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4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BABDD18-3B27-4B64-BD7B-802EF15C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DENDOGRAMA: SOLUCIÓN MÁS ACERTADA CON DOS CLUSTERS {1,3,5} , {2,4}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DC20B25-DA35-43B2-9CEE-3640BF8F3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6377" y="1825625"/>
            <a:ext cx="4959245" cy="4351338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19064A3-A67F-4752-8C62-F830DD3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AF665F9-F718-4F42-A0C1-D87F78E0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273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EC09E-0EAB-466B-95F9-5448AD857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CLUSTER JERÁRQUICOS CON MATLAB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A431FC-6B12-40D8-885E-D29BF5179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X = [1 2;2.5 4.5;2 2;4 1.5; 4 2.5];</a:t>
            </a:r>
          </a:p>
          <a:p>
            <a:pPr marL="0" indent="0">
              <a:buNone/>
            </a:pPr>
            <a:r>
              <a:rPr lang="en-US" dirty="0"/>
              <a:t>Y=</a:t>
            </a:r>
            <a:r>
              <a:rPr lang="en-US" b="1" dirty="0" err="1">
                <a:solidFill>
                  <a:srgbClr val="FF0000"/>
                </a:solidFill>
              </a:rPr>
              <a:t>pdist</a:t>
            </a:r>
            <a:r>
              <a:rPr lang="en-US" dirty="0"/>
              <a:t>(X)</a:t>
            </a:r>
          </a:p>
          <a:p>
            <a:pPr marL="0" indent="0">
              <a:buNone/>
            </a:pPr>
            <a:r>
              <a:rPr lang="en-US" dirty="0"/>
              <a:t>% 2.9155  1.0000  3.0414  3.0414  2.5495  3.3541  2.5000  2.0616    </a:t>
            </a:r>
          </a:p>
          <a:p>
            <a:pPr marL="0" indent="0">
              <a:buNone/>
            </a:pPr>
            <a:r>
              <a:rPr lang="en-US" dirty="0"/>
              <a:t>%2.0616  1.0000</a:t>
            </a:r>
          </a:p>
          <a:p>
            <a:pPr marL="0" indent="0">
              <a:buNone/>
            </a:pPr>
            <a:r>
              <a:rPr lang="es-ES" b="1" dirty="0" err="1">
                <a:solidFill>
                  <a:srgbClr val="FF0000"/>
                </a:solidFill>
              </a:rPr>
              <a:t>squareform</a:t>
            </a:r>
            <a:r>
              <a:rPr lang="es-ES" dirty="0"/>
              <a:t>(Y)</a:t>
            </a:r>
          </a:p>
          <a:p>
            <a:pPr marL="0" indent="0">
              <a:buNone/>
            </a:pPr>
            <a:r>
              <a:rPr lang="es-ES" dirty="0"/>
              <a:t>    %     0       2.9155     1.0000    3.0414    3.0414</a:t>
            </a:r>
          </a:p>
          <a:p>
            <a:pPr marL="0" indent="0">
              <a:buNone/>
            </a:pPr>
            <a:r>
              <a:rPr lang="es-ES" dirty="0"/>
              <a:t>   % 2.9155         0        2.5495    3.3541    2.5000</a:t>
            </a:r>
          </a:p>
          <a:p>
            <a:pPr marL="0" indent="0">
              <a:buNone/>
            </a:pPr>
            <a:r>
              <a:rPr lang="es-ES" dirty="0"/>
              <a:t>   % 1.0000    2.5495         0        2.0616    2.0616</a:t>
            </a:r>
          </a:p>
          <a:p>
            <a:pPr marL="0" indent="0">
              <a:buNone/>
            </a:pPr>
            <a:r>
              <a:rPr lang="es-ES" dirty="0"/>
              <a:t>   % 3.0414    3.3541    2.0616         0       1.0000</a:t>
            </a:r>
          </a:p>
          <a:p>
            <a:pPr marL="0" indent="0">
              <a:buNone/>
            </a:pPr>
            <a:r>
              <a:rPr lang="es-ES" dirty="0"/>
              <a:t>   % 3.0414    2.5000    2.0616    1.0000         0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AE6130-FE6A-434C-BD02-025B1838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45FC58-161B-4D00-80BB-BF8A7043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242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5510D-7A36-4C60-B72F-1C979FE3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CLUSTER JERÁRQUICOS CON MATLAB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067B00-7A4A-4657-BBBA-99AC88023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Z=</a:t>
            </a:r>
            <a:r>
              <a:rPr lang="es-ES" dirty="0" err="1"/>
              <a:t>linkage</a:t>
            </a:r>
            <a:r>
              <a:rPr lang="es-ES" dirty="0"/>
              <a:t>(Y)</a:t>
            </a:r>
          </a:p>
          <a:p>
            <a:r>
              <a:rPr lang="es-ES" dirty="0" err="1"/>
              <a:t>Clusters</a:t>
            </a:r>
            <a:r>
              <a:rPr lang="es-ES" dirty="0"/>
              <a:t>       distancias</a:t>
            </a:r>
          </a:p>
          <a:p>
            <a:r>
              <a:rPr lang="es-ES" dirty="0"/>
              <a:t>4    5             1</a:t>
            </a:r>
          </a:p>
          <a:p>
            <a:r>
              <a:rPr lang="es-ES" dirty="0"/>
              <a:t>1    3             1</a:t>
            </a:r>
          </a:p>
          <a:p>
            <a:r>
              <a:rPr lang="es-ES" dirty="0"/>
              <a:t>6    7             2.0616</a:t>
            </a:r>
          </a:p>
          <a:p>
            <a:r>
              <a:rPr lang="es-ES" dirty="0"/>
              <a:t>2    8             2.500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73A2931-B086-4DC6-8E5E-8D93AFE90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478" y="2133600"/>
            <a:ext cx="3927653" cy="3410857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95F3EC-5130-440E-B7B1-DE15F517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D21540-9356-45FA-AD92-D623829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30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F174A-96D2-446D-8348-99D5D2FEE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DENDOGRAMA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628709-1E41-4695-AB4B-70C7155FD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 = </a:t>
            </a:r>
            <a:r>
              <a:rPr lang="pl-PL" b="1" dirty="0">
                <a:solidFill>
                  <a:srgbClr val="FF0000"/>
                </a:solidFill>
              </a:rPr>
              <a:t>linkage</a:t>
            </a:r>
            <a:r>
              <a:rPr lang="pl-PL" dirty="0"/>
              <a:t>(Y);</a:t>
            </a:r>
            <a:endParaRPr lang="es-ES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dendrogram</a:t>
            </a:r>
            <a:r>
              <a:rPr lang="pl-PL" dirty="0"/>
              <a:t>(Z)</a:t>
            </a:r>
            <a:r>
              <a:rPr lang="es-ES" dirty="0"/>
              <a:t>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CF74C2-0BC2-4670-BD8C-699AA3307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414" y="1881278"/>
            <a:ext cx="7505700" cy="4684292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A1AB9F-44BE-4EE5-8B9F-6036BE08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B5B42C-16A8-4088-A6F3-613353E8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79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CE699-D246-45CA-AF61-CB169E07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DIVERSIFICACIÓN MEDIANTE </a:t>
            </a:r>
            <a:br>
              <a:rPr lang="es-ES" b="1" dirty="0"/>
            </a:br>
            <a:r>
              <a:rPr lang="es-ES" b="1" dirty="0"/>
              <a:t>DENDOGRAMA DE </a:t>
            </a:r>
            <a:r>
              <a:rPr lang="es-ES" b="1" dirty="0">
                <a:solidFill>
                  <a:srgbClr val="FF0000"/>
                </a:solidFill>
              </a:rPr>
              <a:t>DISTANCIAS</a:t>
            </a:r>
            <a:r>
              <a:rPr lang="es-ES" b="1" dirty="0"/>
              <a:t> IBEX 35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ECC734-731A-45CA-AA25-DCA925E90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load IBEX35_2011_14_ACTIVOS.txt</a:t>
            </a:r>
          </a:p>
          <a:p>
            <a:pPr marL="0" indent="0">
              <a:buNone/>
            </a:pPr>
            <a:r>
              <a:rPr lang="es-ES" dirty="0"/>
              <a:t>X=</a:t>
            </a:r>
            <a:r>
              <a:rPr lang="es-ES" dirty="0" err="1"/>
              <a:t>diff</a:t>
            </a:r>
            <a:r>
              <a:rPr lang="es-ES" dirty="0"/>
              <a:t>(log(IBEX35_2011_14_ACTIVOS));</a:t>
            </a:r>
          </a:p>
          <a:p>
            <a:pPr marL="0" indent="0">
              <a:buNone/>
            </a:pPr>
            <a:r>
              <a:rPr lang="en-US" dirty="0"/>
              <a:t>Y=</a:t>
            </a:r>
            <a:r>
              <a:rPr lang="en-US" b="1" dirty="0" err="1">
                <a:solidFill>
                  <a:srgbClr val="FF0000"/>
                </a:solidFill>
              </a:rPr>
              <a:t>pdist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X'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s-ES" dirty="0"/>
              <a:t>Z=</a:t>
            </a:r>
            <a:r>
              <a:rPr lang="es-ES" b="1" dirty="0" err="1">
                <a:solidFill>
                  <a:srgbClr val="FF0000"/>
                </a:solidFill>
              </a:rPr>
              <a:t>linkage</a:t>
            </a:r>
            <a:r>
              <a:rPr lang="es-ES" dirty="0"/>
              <a:t>(Y);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dendrogram</a:t>
            </a:r>
            <a:r>
              <a:rPr lang="pl-PL" dirty="0"/>
              <a:t>(Z)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% 5: BBVA , 27: SANTANDER</a:t>
            </a:r>
          </a:p>
          <a:p>
            <a:pPr marL="0" indent="0">
              <a:buNone/>
            </a:pPr>
            <a:r>
              <a:rPr lang="es-ES" dirty="0"/>
              <a:t>% 15: IBERDROLA </a:t>
            </a:r>
          </a:p>
          <a:p>
            <a:pPr marL="0" indent="0">
              <a:buNone/>
            </a:pPr>
            <a:r>
              <a:rPr lang="es-ES" dirty="0"/>
              <a:t>% 12: GAS NATURAL</a:t>
            </a:r>
          </a:p>
          <a:p>
            <a:pPr marL="0" indent="0">
              <a:buNone/>
            </a:pPr>
            <a:r>
              <a:rPr lang="es-ES" dirty="0"/>
              <a:t>% 26: SACYR  </a:t>
            </a:r>
          </a:p>
          <a:p>
            <a:pPr marL="0" indent="0">
              <a:buNone/>
            </a:pPr>
            <a:r>
              <a:rPr lang="es-ES" dirty="0"/>
              <a:t>% 17: INDITEX</a:t>
            </a:r>
          </a:p>
          <a:p>
            <a:endParaRPr lang="es-ES" dirty="0"/>
          </a:p>
          <a:p>
            <a:endParaRPr lang="en-U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856B89-44AB-4F71-9E1F-363D9DCFB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00" y="2568348"/>
            <a:ext cx="6514704" cy="4065814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E43674-F416-488E-97D2-8048E6E4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2C6B55-14F1-4C9F-BD68-89AAFD86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097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CE699-D246-45CA-AF61-CB169E07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DIVERSIFICACIÓN MEDIANTE</a:t>
            </a:r>
            <a:br>
              <a:rPr lang="es-ES" b="1" dirty="0"/>
            </a:br>
            <a:r>
              <a:rPr lang="es-ES" b="1" dirty="0"/>
              <a:t>DENDOGRAMA (</a:t>
            </a:r>
            <a:r>
              <a:rPr lang="es-ES" b="1" dirty="0">
                <a:solidFill>
                  <a:srgbClr val="FF0000"/>
                </a:solidFill>
              </a:rPr>
              <a:t>1-CORR</a:t>
            </a:r>
            <a:r>
              <a:rPr lang="es-ES" b="1" dirty="0"/>
              <a:t>)  IBEX 35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ECC734-731A-45CA-AA25-DCA925E90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load IBEX35_2011_14_ACTIVOS.txt</a:t>
            </a:r>
          </a:p>
          <a:p>
            <a:pPr marL="0" indent="0">
              <a:buNone/>
            </a:pPr>
            <a:r>
              <a:rPr lang="es-ES" dirty="0"/>
              <a:t>X=</a:t>
            </a:r>
            <a:r>
              <a:rPr lang="es-ES" dirty="0" err="1"/>
              <a:t>diff</a:t>
            </a:r>
            <a:r>
              <a:rPr lang="es-ES" dirty="0"/>
              <a:t>(log(IBEX35_2011_14_ACTIVOS));</a:t>
            </a:r>
          </a:p>
          <a:p>
            <a:pPr marL="0" indent="0">
              <a:buNone/>
            </a:pPr>
            <a:r>
              <a:rPr lang="en-US" dirty="0"/>
              <a:t>Y=</a:t>
            </a:r>
            <a:r>
              <a:rPr lang="en-US" b="1" dirty="0" err="1">
                <a:solidFill>
                  <a:srgbClr val="FF0000"/>
                </a:solidFill>
              </a:rPr>
              <a:t>pdist</a:t>
            </a:r>
            <a:r>
              <a:rPr lang="en-US" dirty="0"/>
              <a:t>(</a:t>
            </a:r>
            <a:r>
              <a:rPr lang="en-US" dirty="0" err="1"/>
              <a:t>X','</a:t>
            </a:r>
            <a:r>
              <a:rPr lang="en-US" b="1" dirty="0" err="1">
                <a:solidFill>
                  <a:srgbClr val="FF0000"/>
                </a:solidFill>
              </a:rPr>
              <a:t>correlation</a:t>
            </a:r>
            <a:r>
              <a:rPr lang="en-US" dirty="0"/>
              <a:t>');</a:t>
            </a:r>
          </a:p>
          <a:p>
            <a:pPr marL="0" indent="0">
              <a:buNone/>
            </a:pPr>
            <a:r>
              <a:rPr lang="es-ES" dirty="0"/>
              <a:t>Z=</a:t>
            </a:r>
            <a:r>
              <a:rPr lang="es-ES" dirty="0" err="1"/>
              <a:t>linkage</a:t>
            </a:r>
            <a:r>
              <a:rPr lang="es-ES" dirty="0"/>
              <a:t>(Y);</a:t>
            </a:r>
          </a:p>
          <a:p>
            <a:pPr marL="0" indent="0">
              <a:buNone/>
            </a:pPr>
            <a:r>
              <a:rPr lang="pl-PL" dirty="0"/>
              <a:t>dendrogram(Z)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% 5: BBVA , 27: SANTANDER</a:t>
            </a:r>
          </a:p>
          <a:p>
            <a:pPr marL="0" indent="0">
              <a:buNone/>
            </a:pPr>
            <a:r>
              <a:rPr lang="es-ES" dirty="0"/>
              <a:t>% 15: IBERDROLA </a:t>
            </a:r>
          </a:p>
          <a:p>
            <a:pPr marL="0" indent="0">
              <a:buNone/>
            </a:pPr>
            <a:r>
              <a:rPr lang="es-ES" dirty="0"/>
              <a:t>% 12: GAS NATURAL</a:t>
            </a:r>
          </a:p>
          <a:p>
            <a:pPr marL="0" indent="0">
              <a:buNone/>
            </a:pPr>
            <a:r>
              <a:rPr lang="es-ES" dirty="0"/>
              <a:t>% 30: VISCOFAN  </a:t>
            </a:r>
          </a:p>
          <a:p>
            <a:pPr marL="0" indent="0">
              <a:buNone/>
            </a:pPr>
            <a:r>
              <a:rPr lang="es-ES" dirty="0"/>
              <a:t>% 17: INDITEX</a:t>
            </a:r>
          </a:p>
          <a:p>
            <a:endParaRPr lang="es-ES" dirty="0"/>
          </a:p>
          <a:p>
            <a:endParaRPr lang="en-U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BCD133-057D-4F8E-A4A4-E6E04B2AE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363" y="2612571"/>
            <a:ext cx="6683247" cy="4171001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32A427D-B168-4474-BC12-681A9649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06DAE9-37AA-4F6D-9F71-92E8B1C0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71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C1066-1A03-4918-B553-DBCA350C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293"/>
          </a:xfrm>
        </p:spPr>
        <p:txBody>
          <a:bodyPr/>
          <a:lstStyle/>
          <a:p>
            <a:pPr algn="ctr"/>
            <a:r>
              <a:rPr lang="es-ES" b="1" dirty="0"/>
              <a:t>CLUSTER NO JERÁRQUICO O REPARTICIÓN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438FC5-45DC-4C15-9893-E789D9088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42"/>
            <a:ext cx="10515600" cy="5392057"/>
          </a:xfrm>
        </p:spPr>
        <p:txBody>
          <a:bodyPr/>
          <a:lstStyle/>
          <a:p>
            <a:r>
              <a:rPr lang="es-ES" dirty="0"/>
              <a:t>Base de datos </a:t>
            </a:r>
            <a:r>
              <a:rPr lang="es-ES" b="1" dirty="0"/>
              <a:t>p variables </a:t>
            </a:r>
            <a:r>
              <a:rPr lang="es-ES" dirty="0"/>
              <a:t>n observaciones</a:t>
            </a:r>
          </a:p>
          <a:p>
            <a:r>
              <a:rPr lang="es-ES" dirty="0"/>
              <a:t>Separar las n observaciones en un </a:t>
            </a:r>
            <a:r>
              <a:rPr lang="es-ES" b="1" dirty="0"/>
              <a:t>número prefijado k de grupos </a:t>
            </a:r>
            <a:r>
              <a:rPr lang="es-ES" dirty="0"/>
              <a:t>de individuos homogéneos (similares)</a:t>
            </a:r>
          </a:p>
          <a:p>
            <a:r>
              <a:rPr lang="es-ES" b="1" dirty="0" err="1"/>
              <a:t>Cluster</a:t>
            </a:r>
            <a:r>
              <a:rPr lang="es-ES" b="1" dirty="0"/>
              <a:t> de k-medias</a:t>
            </a:r>
            <a:r>
              <a:rPr lang="es-ES" dirty="0"/>
              <a:t>:  cada observación pertenece al grupo con la media más cercana.</a:t>
            </a:r>
          </a:p>
          <a:p>
            <a:r>
              <a:rPr lang="es-ES" dirty="0"/>
              <a:t>Para p=2, n puntos , k centros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E1316FF-6C1C-43E0-974C-CF62CF52E6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859115"/>
              </p:ext>
            </p:extLst>
          </p:nvPr>
        </p:nvGraphicFramePr>
        <p:xfrm>
          <a:off x="681521" y="4274343"/>
          <a:ext cx="730250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" name="Equation" r:id="rId4" imgW="2819160" imgH="863280" progId="Equation.DSMT4">
                  <p:embed/>
                </p:oleObj>
              </mc:Choice>
              <mc:Fallback>
                <p:oleObj name="Equation" r:id="rId4" imgW="281916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1521" y="4274343"/>
                        <a:ext cx="7302500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1E9FC9E-4566-4C24-8AD5-A90D78EEC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049875"/>
              </p:ext>
            </p:extLst>
          </p:nvPr>
        </p:nvGraphicFramePr>
        <p:xfrm>
          <a:off x="5566396" y="3680618"/>
          <a:ext cx="52244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0" name="Equation" r:id="rId6" imgW="2234880" imgH="253800" progId="Equation.DSMT4">
                  <p:embed/>
                </p:oleObj>
              </mc:Choice>
              <mc:Fallback>
                <p:oleObj name="Equation" r:id="rId6" imgW="2234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6396" y="3680618"/>
                        <a:ext cx="522446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8691CAD-A23C-4C4C-B2CC-D54A082F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2563CB-2B29-4E53-A83D-A360CAA45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16</a:t>
            </a:fld>
            <a:endParaRPr lang="es-ES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8FBACCD-E02F-401A-9A82-DC50A3321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843989"/>
              </p:ext>
            </p:extLst>
          </p:nvPr>
        </p:nvGraphicFramePr>
        <p:xfrm>
          <a:off x="8067675" y="4646613"/>
          <a:ext cx="3830638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" name="Equation" r:id="rId8" imgW="1815840" imgH="634680" progId="Equation.DSMT4">
                  <p:embed/>
                </p:oleObj>
              </mc:Choice>
              <mc:Fallback>
                <p:oleObj name="Equation" r:id="rId8" imgW="18158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67675" y="4646613"/>
                        <a:ext cx="3830638" cy="133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089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42FDF-49AB-4EEE-9B2C-6633A9CE1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ALGORITMO DE LLOYD PARA K-MEDIAS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18FFEA-520E-462F-9382-D9711F162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744" y="1393371"/>
            <a:ext cx="10621056" cy="50995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Asignar aleatoriamente cada observación a un </a:t>
            </a:r>
            <a:r>
              <a:rPr lang="es-ES" dirty="0" err="1"/>
              <a:t>cluster</a:t>
            </a:r>
            <a:r>
              <a:rPr lang="es-ES" dirty="0"/>
              <a:t> aleatorio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Obtener el centro de gravedad </a:t>
            </a:r>
            <a:r>
              <a:rPr lang="es-ES" dirty="0"/>
              <a:t>de cada </a:t>
            </a:r>
            <a:r>
              <a:rPr lang="es-ES" dirty="0" err="1"/>
              <a:t>cluster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Reajuste</a:t>
            </a:r>
            <a:r>
              <a:rPr lang="es-ES" dirty="0"/>
              <a:t> de elementos al </a:t>
            </a:r>
            <a:r>
              <a:rPr lang="es-ES" dirty="0" err="1"/>
              <a:t>cluster</a:t>
            </a:r>
            <a:r>
              <a:rPr lang="es-ES" dirty="0"/>
              <a:t>  de </a:t>
            </a:r>
            <a:r>
              <a:rPr lang="es-ES" b="1" dirty="0"/>
              <a:t>centro de </a:t>
            </a:r>
            <a:r>
              <a:rPr lang="es-ES" b="1" dirty="0" err="1"/>
              <a:t>grav</a:t>
            </a:r>
            <a:r>
              <a:rPr lang="es-ES" b="1" dirty="0"/>
              <a:t>. más cercano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Volver a </a:t>
            </a:r>
            <a:r>
              <a:rPr lang="es-ES" b="1" dirty="0"/>
              <a:t>actualizar los centros de gravedad </a:t>
            </a:r>
            <a:r>
              <a:rPr lang="es-ES" dirty="0"/>
              <a:t>de los </a:t>
            </a:r>
            <a:r>
              <a:rPr lang="es-ES" dirty="0" err="1"/>
              <a:t>clusters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Volver al paso 1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Convergencia: ningún punto cambia de </a:t>
            </a:r>
            <a:r>
              <a:rPr lang="es-ES" dirty="0" err="1"/>
              <a:t>cluster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4898AD-94A5-4960-B8E1-EB8B69FDF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714" y="4462345"/>
            <a:ext cx="8977312" cy="2395655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31E8E6-7F6E-485B-9320-3726E0B6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5F9D2B-120A-4625-884A-0B62D0B70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261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FBA7C7-8C5D-4B3A-9606-DF51160F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85085C-53D8-475C-A1A3-83C94751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18</a:t>
            </a:fld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A415CE63-84D7-424B-8880-14176E5E156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20763" y="0"/>
            <a:ext cx="10373808" cy="63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52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FBE95-5002-4D3F-84E2-38D63F86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ALGORITMO DE LLOYD PARA K-MEDIAS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FD97D3D-55DA-445E-AEDC-89FD6F83B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5004" y="1482405"/>
            <a:ext cx="5195596" cy="4881443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D22950-0C91-46C6-92C8-D16C35F4A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33A80A-7284-4A90-8BCE-22A41D6C9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93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D0FA8-B1FB-46EA-B41E-B5255AD5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PROBLEMA DEL FABRICANTE DE CAMISAS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3132BD-6C6E-4F80-8CE5-A82768160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Un fabricante de camisas quiere </a:t>
            </a:r>
            <a:r>
              <a:rPr lang="es-ES" b="1" dirty="0"/>
              <a:t>elegir unos pocos tamaños </a:t>
            </a:r>
            <a:r>
              <a:rPr lang="es-ES" dirty="0"/>
              <a:t>y formas para maximizar la cobertura de la población masculina.</a:t>
            </a:r>
          </a:p>
          <a:p>
            <a:r>
              <a:rPr lang="es-ES" dirty="0"/>
              <a:t>Elegirá tamaños en términos de </a:t>
            </a:r>
            <a:r>
              <a:rPr lang="es-ES" b="1" dirty="0"/>
              <a:t>cuello, tórax</a:t>
            </a:r>
            <a:r>
              <a:rPr lang="es-ES" dirty="0"/>
              <a:t> y longitud de los </a:t>
            </a:r>
            <a:r>
              <a:rPr lang="es-ES" b="1" dirty="0"/>
              <a:t>brazos</a:t>
            </a:r>
            <a:r>
              <a:rPr lang="es-ES" dirty="0"/>
              <a:t>.</a:t>
            </a:r>
          </a:p>
          <a:p>
            <a:r>
              <a:rPr lang="es-ES" dirty="0"/>
              <a:t>Formará </a:t>
            </a:r>
            <a:r>
              <a:rPr lang="es-ES" b="1" dirty="0"/>
              <a:t>grupos de clientes</a:t>
            </a:r>
            <a:r>
              <a:rPr lang="es-ES" dirty="0"/>
              <a:t>.</a:t>
            </a:r>
          </a:p>
          <a:p>
            <a:r>
              <a:rPr lang="es-ES" dirty="0"/>
              <a:t>Fabricará un tamaño de camisa para cada grupo.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339008-3AD4-460E-A38F-EC76D3CD7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094" y="3429000"/>
            <a:ext cx="2747963" cy="2747963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9A39C6-F4C1-40D1-9790-9B5EB23F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72DAB2-899B-41D0-938D-2FC99920E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25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946BB9-6977-42C2-A3FD-76000241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EVALUACIÓN DE CLUSTERS OBTENIDOS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F9DDF0B8-76C7-4390-A676-8CFDC9A95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7788" y="1690689"/>
            <a:ext cx="8094929" cy="436176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2E610F-62D4-4087-882E-A0D84C924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4DDC34-2C97-40E2-A9C5-E9DEA508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45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1E7B6-DE1E-4C12-A7E3-D87AA6E7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VALIDACIÓN: ANÁLISIS </a:t>
            </a:r>
            <a:r>
              <a:rPr lang="es-ES" b="1" dirty="0"/>
              <a:t>DE LA VARIANZA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6853FB-9BB1-4DDF-A3DE-EA0D94F98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10"/>
            <a:ext cx="10515600" cy="4599954"/>
          </a:xfrm>
        </p:spPr>
        <p:txBody>
          <a:bodyPr>
            <a:normAutofit/>
          </a:bodyPr>
          <a:lstStyle/>
          <a:p>
            <a:r>
              <a:rPr lang="es-ES" dirty="0"/>
              <a:t>Objetivo </a:t>
            </a:r>
            <a:r>
              <a:rPr lang="es-ES" dirty="0" err="1"/>
              <a:t>cluster</a:t>
            </a:r>
            <a:r>
              <a:rPr lang="es-ES" dirty="0"/>
              <a:t>: que los centroides estén muy separados y que las observaciones en cada </a:t>
            </a:r>
            <a:r>
              <a:rPr lang="es-ES" dirty="0" err="1"/>
              <a:t>cluster</a:t>
            </a:r>
            <a:r>
              <a:rPr lang="es-ES" dirty="0"/>
              <a:t> estén muy próximas al centroide </a:t>
            </a:r>
          </a:p>
          <a:p>
            <a:r>
              <a:rPr lang="es-ES" dirty="0"/>
              <a:t>Contraste F: cociente de medias de cuadrados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Clusters</a:t>
            </a:r>
            <a:r>
              <a:rPr lang="es-ES" dirty="0"/>
              <a:t> bien diferenciados si F&gt;1:</a:t>
            </a:r>
          </a:p>
          <a:p>
            <a:r>
              <a:rPr lang="es-ES" dirty="0"/>
              <a:t>Suma distancias entre los centroides mayores que suma total distancias de los elementos a sus centroides dentro de los grupos</a:t>
            </a:r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E5DA498-1F66-4E78-89CE-D613FAACB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08047"/>
              </p:ext>
            </p:extLst>
          </p:nvPr>
        </p:nvGraphicFramePr>
        <p:xfrm>
          <a:off x="428625" y="2901950"/>
          <a:ext cx="1114742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4" name="Equation" r:id="rId4" imgW="3784320" imgH="482400" progId="Equation.DSMT4">
                  <p:embed/>
                </p:oleObj>
              </mc:Choice>
              <mc:Fallback>
                <p:oleObj name="Equation" r:id="rId4" imgW="3784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2901950"/>
                        <a:ext cx="11147425" cy="142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BB5EE6-A251-4BC0-87E2-CA9EECFB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A1AAAA-F98C-4460-97DF-1985BD5E8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878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15C21C6-55EC-49FD-8674-598FB91257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ANÁLISIS CLUSTER K-MEDIAS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5A272C1-50EB-4D1D-B8C3-7232B03D3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MATLAB</a:t>
            </a:r>
          </a:p>
        </p:txBody>
      </p:sp>
    </p:spTree>
    <p:extLst>
      <p:ext uri="{BB962C8B-B14F-4D97-AF65-F5344CB8AC3E}">
        <p14:creationId xmlns:p14="http://schemas.microsoft.com/office/powerpoint/2010/main" val="25722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7C396-9740-4B17-B034-3B7B212A0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CLASIFICAR PUNTOS ALEATORIOS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EB1B0E-AEC2-41F3-B0AB-68C097EDA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X=[rand(10,3), rand(10,3)+1.2,rand(10,3)+2.5];</a:t>
            </a:r>
          </a:p>
          <a:p>
            <a:pPr marL="0" indent="0">
              <a:buNone/>
            </a:pPr>
            <a:r>
              <a:rPr lang="es-ES" dirty="0"/>
              <a:t>T = </a:t>
            </a:r>
            <a:r>
              <a:rPr lang="es-ES" b="1" dirty="0" err="1">
                <a:solidFill>
                  <a:srgbClr val="FF0000"/>
                </a:solidFill>
              </a:rPr>
              <a:t>clusterdata</a:t>
            </a:r>
            <a:r>
              <a:rPr lang="es-ES" dirty="0"/>
              <a:t>(X,'Maxclust',3);</a:t>
            </a:r>
          </a:p>
          <a:p>
            <a:pPr marL="0" indent="0">
              <a:buNone/>
            </a:pPr>
            <a:r>
              <a:rPr lang="es-ES" dirty="0"/>
              <a:t>T'  % = 2  2  2  3  1  2  2  2  2  2</a:t>
            </a:r>
          </a:p>
          <a:p>
            <a:pPr marL="0" indent="0">
              <a:buNone/>
            </a:pPr>
            <a:r>
              <a:rPr lang="es-ES" dirty="0" err="1"/>
              <a:t>find</a:t>
            </a:r>
            <a:r>
              <a:rPr lang="es-ES" dirty="0"/>
              <a:t>(T==2)  %= 1  2  3  6  7  8  9  10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T = </a:t>
            </a:r>
            <a:r>
              <a:rPr lang="es-ES" dirty="0" err="1"/>
              <a:t>clusterdata</a:t>
            </a:r>
            <a:r>
              <a:rPr lang="es-ES" dirty="0"/>
              <a:t>(X,'Maxclust',4);</a:t>
            </a:r>
          </a:p>
          <a:p>
            <a:pPr marL="0" indent="0">
              <a:buNone/>
            </a:pPr>
            <a:r>
              <a:rPr lang="es-ES" dirty="0"/>
              <a:t> % 1  2  2  4 3  1  1  1  4  2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/>
              <a:t>scatter3(X(:,1),X(:,2),X(:,3),100,T,'filled')</a:t>
            </a:r>
          </a:p>
          <a:p>
            <a:pPr marL="0" indent="0">
              <a:buNone/>
            </a:pPr>
            <a:r>
              <a:rPr lang="es-ES" dirty="0"/>
              <a:t>% Representa las 3 primeras variables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93A88C-C8A1-4903-B2C3-3D9D8FC31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198" y="2371223"/>
            <a:ext cx="5077125" cy="3805739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665FCC-0014-4168-8B02-0711AC0A9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D8AC1F-83A6-48CA-814E-C2C80B68B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2062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FE3C3-9DF4-42A2-B921-D8C9591BF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CLASIFICAR LOS LIRIOS DE FISHER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F5DB9E-6E3B-426E-9E91-A428BBCB8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load </a:t>
            </a:r>
            <a:r>
              <a:rPr lang="en-US" dirty="0" err="1"/>
              <a:t>fisheriris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X=</a:t>
            </a:r>
            <a:r>
              <a:rPr lang="en-US" dirty="0" err="1"/>
              <a:t>meas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T = </a:t>
            </a:r>
            <a:r>
              <a:rPr lang="en-US" dirty="0" err="1"/>
              <a:t>clusterdata</a:t>
            </a:r>
            <a:r>
              <a:rPr lang="en-US" dirty="0"/>
              <a:t>(X,'Maxclust',3);</a:t>
            </a:r>
          </a:p>
          <a:p>
            <a:pPr marL="0" indent="0">
              <a:buNone/>
            </a:pPr>
            <a:r>
              <a:rPr lang="en-US" dirty="0"/>
              <a:t>find(T==1) % = 118, 132</a:t>
            </a:r>
          </a:p>
          <a:p>
            <a:endParaRPr lang="en-US" dirty="0"/>
          </a:p>
          <a:p>
            <a:pPr marL="0" indent="0">
              <a:buNone/>
            </a:pPr>
            <a:r>
              <a:rPr lang="fr-FR" dirty="0"/>
              <a:t>scatter3(X(:,1),X(:,2),X(:,3),100,T,'filled</a:t>
            </a:r>
            <a:r>
              <a:rPr lang="es-ES" dirty="0"/>
              <a:t>'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es-ES" dirty="0"/>
              <a:t>% Representa las 3 primeras variables</a:t>
            </a:r>
          </a:p>
          <a:p>
            <a:endParaRPr lang="en-U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4961B0-6C3D-4E30-AC7C-A877439F3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550" y="1825625"/>
            <a:ext cx="5089520" cy="3809798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422BF4-C657-4882-9D82-DDCA18FC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299D3D-3E9A-46A7-9B4D-8ED642DD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005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6BF19-F931-4F36-9B78-FF7981C9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CLASIFICAR EN 5 GRUPOS EL COMPORTAMIENTO DE LAS SESIONES DE ENDESA EL AÑO 2000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3A739D-4BF4-4A2B-9B00-2724330FD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load ENDESA_2000.txt;</a:t>
            </a:r>
          </a:p>
          <a:p>
            <a:pPr marL="0" indent="0">
              <a:buNone/>
            </a:pPr>
            <a:r>
              <a:rPr lang="es-ES" dirty="0"/>
              <a:t>R_ENDESA=</a:t>
            </a:r>
            <a:r>
              <a:rPr lang="es-ES" dirty="0" err="1"/>
              <a:t>diff</a:t>
            </a:r>
            <a:r>
              <a:rPr lang="es-ES" dirty="0"/>
              <a:t>(log(ENDESA_2000));</a:t>
            </a:r>
          </a:p>
          <a:p>
            <a:pPr marL="0" indent="0">
              <a:buNone/>
            </a:pPr>
            <a:r>
              <a:rPr lang="es-ES" dirty="0"/>
              <a:t>T=</a:t>
            </a:r>
            <a:r>
              <a:rPr lang="es-ES" dirty="0" err="1"/>
              <a:t>clusterdata</a:t>
            </a:r>
            <a:r>
              <a:rPr lang="es-ES" dirty="0"/>
              <a:t>(R_ENDESA,'Maxclust',5);</a:t>
            </a:r>
          </a:p>
          <a:p>
            <a:pPr marL="0" indent="0">
              <a:buNone/>
            </a:pPr>
            <a:r>
              <a:rPr lang="es-ES" dirty="0" err="1"/>
              <a:t>plot</a:t>
            </a:r>
            <a:r>
              <a:rPr lang="es-ES" dirty="0"/>
              <a:t>(T) ,</a:t>
            </a:r>
            <a:r>
              <a:rPr lang="es-ES" dirty="0" err="1"/>
              <a:t>title</a:t>
            </a:r>
            <a:r>
              <a:rPr lang="es-ES" dirty="0"/>
              <a:t>('Diferente tipo sesiones')</a:t>
            </a:r>
          </a:p>
          <a:p>
            <a:pPr marL="0" indent="0">
              <a:buNone/>
            </a:pPr>
            <a:r>
              <a:rPr lang="fr-FR" dirty="0" err="1"/>
              <a:t>find</a:t>
            </a:r>
            <a:r>
              <a:rPr lang="fr-FR" dirty="0"/>
              <a:t>(T==4)</a:t>
            </a:r>
          </a:p>
          <a:p>
            <a:pPr marL="0" indent="0">
              <a:buNone/>
            </a:pPr>
            <a:r>
              <a:rPr lang="fr-FR" dirty="0"/>
              <a:t>%   23      (22/02/2000)</a:t>
            </a:r>
          </a:p>
          <a:p>
            <a:pPr marL="0" indent="0">
              <a:buNone/>
            </a:pPr>
            <a:r>
              <a:rPr lang="fr-FR" dirty="0"/>
              <a:t>%   25      (24/02/2000)</a:t>
            </a:r>
          </a:p>
          <a:p>
            <a:pPr marL="0" indent="0">
              <a:buNone/>
            </a:pPr>
            <a:r>
              <a:rPr lang="fr-FR" dirty="0"/>
              <a:t>%   37      (13/03/2000)</a:t>
            </a:r>
          </a:p>
          <a:p>
            <a:pPr marL="0" indent="0">
              <a:buNone/>
            </a:pPr>
            <a:r>
              <a:rPr lang="es-ES" dirty="0"/>
              <a:t>% (hoja de cálculo IBEX35_2000_2014)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B1738F-C19B-49F6-A1C1-E5375074F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118" y="2813086"/>
            <a:ext cx="5093653" cy="3814726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70FD97-FD48-4453-B1E7-480009B5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8F7265-4F89-4490-BF86-DE35E504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154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AF40F3-27BB-4FFF-8B38-9EFC42EAB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CLASIFICACIÓN DE LOS ACTIVOS DEL IBEX35 EN 5 CLUSTERS (20011-2014)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EF4F2B-F7CE-4769-8374-2CDE10A8F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load IBEX35_2011_14_ACTIVOS.txt</a:t>
            </a:r>
          </a:p>
          <a:p>
            <a:pPr marL="0" indent="0">
              <a:buNone/>
            </a:pPr>
            <a:r>
              <a:rPr lang="es-ES" dirty="0"/>
              <a:t>R_IBEX35=</a:t>
            </a:r>
            <a:r>
              <a:rPr lang="es-ES" dirty="0" err="1"/>
              <a:t>diff</a:t>
            </a:r>
            <a:r>
              <a:rPr lang="es-ES" dirty="0"/>
              <a:t>(log(IBEX35_2011_14_ACTIVOS));</a:t>
            </a:r>
          </a:p>
          <a:p>
            <a:pPr marL="0" indent="0">
              <a:buNone/>
            </a:pPr>
            <a:r>
              <a:rPr lang="es-ES" dirty="0"/>
              <a:t>T=</a:t>
            </a:r>
            <a:r>
              <a:rPr lang="es-ES" dirty="0" err="1"/>
              <a:t>clusterdata</a:t>
            </a:r>
            <a:r>
              <a:rPr lang="es-ES" dirty="0"/>
              <a:t>(</a:t>
            </a:r>
            <a:r>
              <a:rPr lang="es-ES" dirty="0">
                <a:solidFill>
                  <a:srgbClr val="FF0000"/>
                </a:solidFill>
              </a:rPr>
              <a:t>R_IBEX35'</a:t>
            </a:r>
            <a:r>
              <a:rPr lang="es-ES" dirty="0"/>
              <a:t> ,'Maxclust',5); </a:t>
            </a:r>
          </a:p>
          <a:p>
            <a:pPr marL="0" indent="0">
              <a:buNone/>
            </a:pPr>
            <a:r>
              <a:rPr lang="es-ES" dirty="0" err="1"/>
              <a:t>plot</a:t>
            </a:r>
            <a:r>
              <a:rPr lang="es-ES" dirty="0"/>
              <a:t>(T,'*'), </a:t>
            </a:r>
            <a:r>
              <a:rPr lang="es-ES" dirty="0" err="1"/>
              <a:t>title</a:t>
            </a:r>
            <a:r>
              <a:rPr lang="es-ES" dirty="0"/>
              <a:t>('Activos IBEX35')</a:t>
            </a:r>
          </a:p>
          <a:p>
            <a:pPr marL="0" indent="0">
              <a:buNone/>
            </a:pPr>
            <a:r>
              <a:rPr lang="es-ES" dirty="0" err="1"/>
              <a:t>find</a:t>
            </a:r>
            <a:r>
              <a:rPr lang="es-ES" dirty="0"/>
              <a:t>(T==1)  %= 11  GAMESA</a:t>
            </a:r>
          </a:p>
          <a:p>
            <a:pPr marL="0" indent="0">
              <a:buNone/>
            </a:pPr>
            <a:r>
              <a:rPr lang="es-ES" dirty="0" err="1"/>
              <a:t>find</a:t>
            </a:r>
            <a:r>
              <a:rPr lang="es-ES" dirty="0"/>
              <a:t>(T==3)  %=9    FCC</a:t>
            </a:r>
          </a:p>
          <a:p>
            <a:pPr marL="0" indent="0">
              <a:buNone/>
            </a:pPr>
            <a:r>
              <a:rPr lang="es-ES" dirty="0" err="1"/>
              <a:t>find</a:t>
            </a:r>
            <a:r>
              <a:rPr lang="es-ES" dirty="0"/>
              <a:t>(T==4) %=26   SACYR</a:t>
            </a:r>
          </a:p>
          <a:p>
            <a:pPr marL="0" indent="0">
              <a:buNone/>
            </a:pPr>
            <a:r>
              <a:rPr lang="es-ES" dirty="0" err="1"/>
              <a:t>find</a:t>
            </a:r>
            <a:r>
              <a:rPr lang="es-ES" dirty="0"/>
              <a:t>(T==5) %=17   INDITEX</a:t>
            </a:r>
          </a:p>
          <a:p>
            <a:pPr marL="0" indent="0">
              <a:buNone/>
            </a:pPr>
            <a:r>
              <a:rPr lang="es-ES" dirty="0" err="1"/>
              <a:t>find</a:t>
            </a:r>
            <a:r>
              <a:rPr lang="es-ES" dirty="0"/>
              <a:t>(T==2) %   RESTO DE EMPRESAS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E43920-B99F-4CF5-B683-C222661FA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1" y="2844801"/>
            <a:ext cx="5092408" cy="3813793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EFAB7A-6CBD-4C23-8E1D-9F318902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5F3B40-1305-4CB0-ADBD-4BE833B6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935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0A2F58-CBF8-45B8-B138-36E882E8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ANÁLISIS CLUSTER EN LA FORMACIÓN DE CARTERAS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C86713-D93F-49BC-93CC-D1DFDA1FC3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/>
              <a:t>GUERRA A LA MULTICOLINEALIDAD</a:t>
            </a:r>
            <a:endParaRPr lang="es-ES" sz="440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13E4433-D3E5-403F-B819-6E10ADEA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D4A9EE2-6BCD-4CFB-A43B-32FE8B00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467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38200" y="428815"/>
            <a:ext cx="10515600" cy="120014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/>
              <a:t>TEORÍA DE MARKOWITZ (1953) DEL COMPORTAMIENTO RACIONAL DEL INVERSOR</a:t>
            </a:r>
            <a:br>
              <a:rPr lang="es-ES" sz="2800" b="1" dirty="0"/>
            </a:br>
            <a:endParaRPr lang="es-ES" sz="2800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838200" y="1406524"/>
            <a:ext cx="5181600" cy="5451475"/>
          </a:xfrm>
        </p:spPr>
        <p:txBody>
          <a:bodyPr/>
          <a:lstStyle/>
          <a:p>
            <a:r>
              <a:rPr lang="es-ES" dirty="0"/>
              <a:t>Minimizar el riesgo para una rentabilidad dada.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Único objetivo </a:t>
            </a:r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dirty="0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1AD6333-3B4F-4EDD-945D-3130F8FB6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524"/>
            <a:ext cx="5181600" cy="4770439"/>
          </a:xfrm>
        </p:spPr>
        <p:txBody>
          <a:bodyPr/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</a:rPr>
              <a:t>Maximizar el rendimiento para un riesgo dado  </a:t>
            </a:r>
            <a:endParaRPr lang="es-ES" dirty="0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D1576AC-8118-4F61-9FF3-4941E2B2D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2389189"/>
          <a:ext cx="4708525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" name="Equation" r:id="rId4" imgW="2260440" imgH="1155600" progId="Equation.DSMT4">
                  <p:embed/>
                </p:oleObj>
              </mc:Choice>
              <mc:Fallback>
                <p:oleObj name="Equation" r:id="rId4" imgW="2260440" imgH="11556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4D1576AC-8118-4F61-9FF3-4941E2B2D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2200" y="2389189"/>
                        <a:ext cx="4708525" cy="240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AF5DC5EF-8BBC-4AF3-A2E2-8649FDA394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1878" y="2424454"/>
          <a:ext cx="4461512" cy="237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5" name="Equation" r:id="rId6" imgW="2197080" imgH="1168200" progId="Equation.DSMT4">
                  <p:embed/>
                </p:oleObj>
              </mc:Choice>
              <mc:Fallback>
                <p:oleObj name="Equation" r:id="rId6" imgW="2197080" imgH="11682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AF5DC5EF-8BBC-4AF3-A2E2-8649FDA394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1878" y="2424454"/>
                        <a:ext cx="4461512" cy="2372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000E6A0-4663-400E-A456-7906CDDC5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296375"/>
              </p:ext>
            </p:extLst>
          </p:nvPr>
        </p:nvGraphicFramePr>
        <p:xfrm>
          <a:off x="3886200" y="5059678"/>
          <a:ext cx="5181600" cy="1464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6" name="Equation" r:id="rId8" imgW="2425680" imgH="685800" progId="Equation.DSMT4">
                  <p:embed/>
                </p:oleObj>
              </mc:Choice>
              <mc:Fallback>
                <p:oleObj name="Equation" r:id="rId8" imgW="2425680" imgH="6858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A000E6A0-4663-400E-A456-7906CDDC50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86200" y="5059678"/>
                        <a:ext cx="5181600" cy="1464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6F5643-1E0E-46D0-8161-D59FC478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177D10-386E-4313-92CD-37E34D55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296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ítulo 6">
                <a:extLst>
                  <a:ext uri="{FF2B5EF4-FFF2-40B4-BE49-F238E27FC236}">
                    <a16:creationId xmlns:a16="http://schemas.microsoft.com/office/drawing/2014/main" id="{EE63F3FA-4470-4159-B0CE-E0B7E1DEC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:r>
                  <a:rPr lang="es-ES" b="1" dirty="0"/>
                  <a:t>LA MALDICIÓN DE MARKOWITZ</a:t>
                </a:r>
                <a:br>
                  <a:rPr lang="es-ES" b="1" dirty="0"/>
                </a:br>
                <a:r>
                  <a:rPr lang="es-ES" b="1" dirty="0"/>
                  <a:t>Al aumentar el número de activos de una cartera los autovalores más pequeños de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  <m:r>
                      <a:rPr lang="es-E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tienden a cero</a:t>
                </a:r>
              </a:p>
            </p:txBody>
          </p:sp>
        </mc:Choice>
        <mc:Fallback xmlns="">
          <p:sp>
            <p:nvSpPr>
              <p:cNvPr id="7" name="Título 6">
                <a:extLst>
                  <a:ext uri="{FF2B5EF4-FFF2-40B4-BE49-F238E27FC236}">
                    <a16:creationId xmlns:a16="http://schemas.microsoft.com/office/drawing/2014/main" id="{EE63F3FA-4470-4159-B0CE-E0B7E1DEC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870" t="-28571" r="-754" b="-3548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A98FA6B-6A63-4450-BB8F-0AF64C2CE8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Problema Media-Varianza</a:t>
            </a:r>
          </a:p>
          <a:p>
            <a:r>
              <a:rPr lang="el-GR" dirty="0"/>
              <a:t>λ</a:t>
            </a:r>
            <a:r>
              <a:rPr lang="es-ES" dirty="0"/>
              <a:t> : aversión al riesgo</a:t>
            </a:r>
          </a:p>
          <a:p>
            <a:endParaRPr lang="es-ES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B776DC86-BE32-41CE-888F-477139549B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172202" y="2223760"/>
            <a:ext cx="5631485" cy="4432187"/>
          </a:xfrm>
          <a:prstGeom prst="rect">
            <a:avLst/>
          </a:prstGeom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7E8513F-3767-42F5-84E2-6413A2E63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023724"/>
              </p:ext>
            </p:extLst>
          </p:nvPr>
        </p:nvGraphicFramePr>
        <p:xfrm>
          <a:off x="1415145" y="3429000"/>
          <a:ext cx="3120571" cy="283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" name="Equation" r:id="rId6" imgW="1231560" imgH="1117440" progId="Equation.DSMT4">
                  <p:embed/>
                </p:oleObj>
              </mc:Choice>
              <mc:Fallback>
                <p:oleObj name="Equation" r:id="rId6" imgW="12315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15145" y="3429000"/>
                        <a:ext cx="3120571" cy="2832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04AFD6D-9BE2-4115-84F9-CCA0F803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C21EBE6-E7A6-4EDD-8C81-81B8A0D3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72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57E1A-8632-4BBA-8026-8C1FC4BDA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USUARIOS DE TARJETAS DE CRÉDITO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B9B6C0-0A71-47EC-AAED-C0E244840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poseedores de tarjetas de crédito se dividen en subgrupos por</a:t>
            </a:r>
          </a:p>
          <a:p>
            <a:r>
              <a:rPr lang="es-ES" b="1" dirty="0"/>
              <a:t>Compras</a:t>
            </a:r>
            <a:r>
              <a:rPr lang="es-ES" dirty="0"/>
              <a:t> que realizan</a:t>
            </a:r>
          </a:p>
          <a:p>
            <a:r>
              <a:rPr lang="es-ES" dirty="0"/>
              <a:t>Cuánto </a:t>
            </a:r>
            <a:r>
              <a:rPr lang="es-ES" b="1" dirty="0"/>
              <a:t>dinero gastan</a:t>
            </a:r>
          </a:p>
          <a:p>
            <a:r>
              <a:rPr lang="es-ES" b="1" dirty="0"/>
              <a:t>Frecuencia</a:t>
            </a:r>
            <a:r>
              <a:rPr lang="es-ES" dirty="0"/>
              <a:t> de uso de la tarjeta</a:t>
            </a:r>
          </a:p>
          <a:p>
            <a:r>
              <a:rPr lang="es-ES" b="1" dirty="0"/>
              <a:t>Establecimientos</a:t>
            </a:r>
            <a:r>
              <a:rPr lang="es-ES" dirty="0"/>
              <a:t> donde usan la tarjeta</a:t>
            </a:r>
          </a:p>
          <a:p>
            <a:endParaRPr lang="es-ES" dirty="0"/>
          </a:p>
          <a:p>
            <a:r>
              <a:rPr lang="es-ES" dirty="0"/>
              <a:t>Es importante </a:t>
            </a:r>
            <a:r>
              <a:rPr lang="es-ES" b="1" dirty="0"/>
              <a:t>identificar los subgrupos </a:t>
            </a:r>
            <a:r>
              <a:rPr lang="es-ES" dirty="0"/>
              <a:t>con propósitos de </a:t>
            </a:r>
          </a:p>
          <a:p>
            <a:pPr lvl="1"/>
            <a:r>
              <a:rPr lang="es-ES" b="1" dirty="0"/>
              <a:t>Marketing</a:t>
            </a:r>
          </a:p>
          <a:p>
            <a:pPr lvl="1"/>
            <a:r>
              <a:rPr lang="es-ES" b="1" dirty="0"/>
              <a:t>Control del fraude </a:t>
            </a:r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BA574E-E950-4370-ABA6-2E8755CA7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416" y="2468598"/>
            <a:ext cx="2676525" cy="1704975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105A7F-AF5D-4576-AF4B-CBB644D1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9366B-F66A-4448-A832-E029AC38A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26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/>
              <a:t>CLUSTER JERÁRQUICOS Y CARTERAS</a:t>
            </a:r>
            <a:br>
              <a:rPr lang="es-ES" dirty="0"/>
            </a:br>
            <a:r>
              <a:rPr lang="es-ES" sz="4000" b="1" dirty="0"/>
              <a:t>Portfolio </a:t>
            </a:r>
            <a:r>
              <a:rPr lang="es-ES" sz="4000" b="1" dirty="0" err="1"/>
              <a:t>Construction</a:t>
            </a:r>
            <a:r>
              <a:rPr lang="es-ES" sz="4000" b="1" dirty="0"/>
              <a:t> &amp; </a:t>
            </a:r>
            <a:r>
              <a:rPr lang="es-ES" sz="4000" b="1" dirty="0" err="1"/>
              <a:t>Rist</a:t>
            </a:r>
            <a:r>
              <a:rPr lang="es-ES" sz="4000" b="1" dirty="0"/>
              <a:t> </a:t>
            </a:r>
            <a:r>
              <a:rPr lang="es-ES" sz="4000" b="1" dirty="0" err="1"/>
              <a:t>Budgeting</a:t>
            </a:r>
            <a:r>
              <a:rPr lang="es-ES" sz="4000" b="1" dirty="0"/>
              <a:t> </a:t>
            </a:r>
            <a:r>
              <a:rPr lang="es-ES" sz="4000" b="1" dirty="0" err="1"/>
              <a:t>Scherer</a:t>
            </a:r>
            <a:r>
              <a:rPr lang="es-ES" sz="4000" b="1" dirty="0"/>
              <a:t> (2007)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65" y="1690688"/>
            <a:ext cx="7174069" cy="470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7CFDDA-E643-4091-A00E-37D667E40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43B76A-5F6C-49F2-899B-DF8A8FD73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017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0583" y="141190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GRÁFICO DE REGRESIÓN BIVARIANTE </a:t>
            </a:r>
            <a:br>
              <a:rPr lang="es-ES" b="1" dirty="0"/>
            </a:br>
            <a:r>
              <a:rPr lang="es-ES" b="1" dirty="0"/>
              <a:t>Y COLINEALIDAD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30" y="1374423"/>
            <a:ext cx="6664539" cy="507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857874-76C4-41DD-A42F-B55DC9E6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388EDF-648B-4099-99D4-8C0161CF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184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/>
              <a:t>DIVERSIFICAR CON POCOS ACTIVOS Y EVITAR</a:t>
            </a:r>
            <a:br>
              <a:rPr lang="es-ES" sz="4000" b="1" dirty="0"/>
            </a:br>
            <a:r>
              <a:rPr lang="es-ES" sz="4000" b="1" dirty="0"/>
              <a:t>LA MULTICOLINEALIDAD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Distancia entre </a:t>
            </a:r>
            <a:r>
              <a:rPr lang="es-ES" dirty="0" err="1"/>
              <a:t>clusters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Estrategias divididas en tres </a:t>
            </a:r>
            <a:r>
              <a:rPr lang="es-ES" dirty="0" err="1"/>
              <a:t>clusters</a:t>
            </a:r>
            <a:r>
              <a:rPr lang="es-ES" dirty="0"/>
              <a:t>:</a:t>
            </a:r>
          </a:p>
          <a:p>
            <a:r>
              <a:rPr lang="es-ES" b="1" dirty="0"/>
              <a:t>Reversión al mercado</a:t>
            </a:r>
            <a:endParaRPr lang="es-ES" dirty="0"/>
          </a:p>
          <a:p>
            <a:r>
              <a:rPr lang="es-ES" b="1" dirty="0"/>
              <a:t>Eventos específicos</a:t>
            </a:r>
            <a:r>
              <a:rPr lang="es-ES" dirty="0"/>
              <a:t>  </a:t>
            </a:r>
          </a:p>
          <a:p>
            <a:r>
              <a:rPr lang="es-ES" b="1" dirty="0"/>
              <a:t>Exposición direccional al mercado</a:t>
            </a:r>
          </a:p>
          <a:p>
            <a:r>
              <a:rPr lang="es-ES" b="1" dirty="0">
                <a:solidFill>
                  <a:srgbClr val="FF0000"/>
                </a:solidFill>
              </a:rPr>
              <a:t>Diversificar con solo tres activos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1149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2FF1C2B-4312-4442-A539-C07F7B16B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850126"/>
              </p:ext>
            </p:extLst>
          </p:nvPr>
        </p:nvGraphicFramePr>
        <p:xfrm>
          <a:off x="981075" y="2178164"/>
          <a:ext cx="4151095" cy="1972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9" name="Equation" r:id="rId5" imgW="2298600" imgH="1091880" progId="Equation.DSMT4">
                  <p:embed/>
                </p:oleObj>
              </mc:Choice>
              <mc:Fallback>
                <p:oleObj name="Equation" r:id="rId5" imgW="2298600" imgH="1091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1075" y="2178164"/>
                        <a:ext cx="4151095" cy="1972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752BA5-AE1F-422D-BEFA-C627C78C5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D847-4AEF-4072-A9F3-7137E1AE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1579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0D2FE-4B21-45A6-8787-4DE51D80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DIVERSIFICAR CON CLUSTERS JERÁRQUICOS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6D02CB4-A8F8-4101-A7A4-A36F6A519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4985" y="1817938"/>
            <a:ext cx="7119258" cy="472037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C6F775-9EA3-4726-AECE-5D5F728C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EBD6F4-27BA-4E1E-83E7-C9D53147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317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021FABF-6EDF-4477-B598-D26733CC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CREATING DIVERSIFIED PORTFOLIOS USING CLUSTER ANALYSIS. </a:t>
            </a:r>
            <a:endParaRPr lang="es-ES" sz="54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6675A1-EB88-4153-90ED-0F07CCCC9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MARVIN (2015)</a:t>
            </a:r>
            <a:endParaRPr lang="es-ES" sz="400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C97EEA27-8616-4E22-9FD6-2EC28C567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EAF3002-41A6-4125-BCCB-F4BDE02A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43722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5E8A5-61A0-49C1-A37D-04F9C8B16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CREATING DIVERSIFIED PORTFOLIOS USING CLUSTER ANALYSIS. MARVIN (2015)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ECA66F-CA93-4C2D-976D-E0A261AA8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4"/>
            <a:ext cx="10515600" cy="4829305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r>
              <a:rPr lang="es-ES" dirty="0"/>
              <a:t>Efecto contagio: las </a:t>
            </a:r>
            <a:r>
              <a:rPr lang="es-ES" b="1" dirty="0"/>
              <a:t>correlaciones tienden a 1 en periodos de estrés</a:t>
            </a:r>
          </a:p>
          <a:p>
            <a:r>
              <a:rPr lang="es-ES" dirty="0"/>
              <a:t>Medida alternativa de </a:t>
            </a:r>
            <a:r>
              <a:rPr lang="es-ES" b="1" dirty="0" err="1"/>
              <a:t>similaridad</a:t>
            </a:r>
            <a:r>
              <a:rPr lang="es-ES" b="1" dirty="0"/>
              <a:t> basada en el éxito previo de la empresa o su potencial de crecimiento</a:t>
            </a:r>
          </a:p>
          <a:p>
            <a:r>
              <a:rPr lang="es-ES" b="1" dirty="0"/>
              <a:t>Criterio de similitud</a:t>
            </a:r>
            <a:r>
              <a:rPr lang="es-ES" dirty="0"/>
              <a:t>: promedio ponderado de diferencia entre dos ratios</a:t>
            </a:r>
          </a:p>
          <a:p>
            <a:pPr lvl="1"/>
            <a:r>
              <a:rPr lang="es-ES" b="1" dirty="0"/>
              <a:t>Ingresos/Patrimonio </a:t>
            </a:r>
          </a:p>
          <a:p>
            <a:pPr lvl="1"/>
            <a:r>
              <a:rPr lang="es-ES" b="1" dirty="0"/>
              <a:t>Ingresos netos (beneficios)/Patrimonio</a:t>
            </a:r>
          </a:p>
          <a:p>
            <a:r>
              <a:rPr lang="es-ES" b="1" dirty="0"/>
              <a:t>Dividir los activos en 5 </a:t>
            </a:r>
            <a:r>
              <a:rPr lang="es-ES" b="1" dirty="0" err="1"/>
              <a:t>clusters</a:t>
            </a:r>
            <a:endParaRPr lang="es-ES" b="1" dirty="0"/>
          </a:p>
          <a:p>
            <a:r>
              <a:rPr lang="es-ES" b="1" dirty="0"/>
              <a:t>Elegir en cada </a:t>
            </a:r>
            <a:r>
              <a:rPr lang="es-ES" b="1" dirty="0" err="1"/>
              <a:t>cluster</a:t>
            </a:r>
            <a:r>
              <a:rPr lang="es-ES" b="1" dirty="0"/>
              <a:t> el stock con la máxima ratio de Sharpe </a:t>
            </a:r>
          </a:p>
          <a:p>
            <a:r>
              <a:rPr lang="es-ES" dirty="0"/>
              <a:t>Buscar los pesos en la cartera por el método de Media-Varianza</a:t>
            </a:r>
          </a:p>
          <a:p>
            <a:r>
              <a:rPr lang="es-ES" dirty="0"/>
              <a:t>https://www.cs.princeton.edu/sites/default/files/uploads/karina_marvin.pdf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5286A9-EB64-4B05-91A7-CB95D6B80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EA1845-40AF-43E4-A304-BBBB6A69E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637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EA852-EBE1-45D9-BFCB-1B1A718CC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RENTABILIDAD CARTERA CLUSTER (0.5,0.5) FRENTE  S&amp;P500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CD1E899-0999-432B-A13B-FD001BC8C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0349" y="1690688"/>
            <a:ext cx="8045338" cy="4567823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DD0F85-5D8A-420C-9692-4198CC772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A6A828-B692-4095-BF20-96300B02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2359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6C0A-B853-4794-AF9A-6B1AB1040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VOLATILIDAD CARTERA CLUSTER (0.5,0.5) FRENTE S&amp;P500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9679168-B796-4A0C-BBFC-B96FFD176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0222" y="1689100"/>
            <a:ext cx="8491555" cy="4667250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47431C-5AAD-4EDE-A8C0-7D12F6A22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01F7DE-A22A-4124-A218-B9C3A588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284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4A8A5-3B7B-42C9-A0EA-581C7EF3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REGRESIÓN REND CARTERA CLUSTER (0.5,0.5) FRENTE REND_POSITIVOS SP500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A2D33E-C906-46DE-A901-5D5FB0D5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2112"/>
            <a:ext cx="10515600" cy="4351338"/>
          </a:xfrm>
        </p:spPr>
        <p:txBody>
          <a:bodyPr/>
          <a:lstStyle/>
          <a:p>
            <a:r>
              <a:rPr lang="es-ES" dirty="0"/>
              <a:t>Línea roja de pendiente 1, p=0.0319, R^2=0.32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06781D-27E3-44CE-8EFC-3A01B98DA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507" y="2144758"/>
            <a:ext cx="7050986" cy="4211592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B6922C-88EC-4481-8104-A74EF51E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D1F3DD-DF2A-42D7-873B-3FD275D1D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461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4A8A5-3B7B-42C9-A0EA-581C7EF3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REGRESIÓN REND CARTERA CLUSTER (0.5,0.5) FRENTE REND_NEGATIVOS SP500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A2D33E-C906-46DE-A901-5D5FB0D5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s-ES" dirty="0"/>
              <a:t>Línea roja de pendiente 1, p=0.665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E652D2-D3FB-42C6-B07A-3BBCEF78B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284" y="2187574"/>
            <a:ext cx="7311432" cy="4351338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3559BF-9034-4300-883D-6FB2F36F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B338DB-AFD5-493F-A058-A20B6F89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311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D4CFF-CFA3-4CD5-A726-D2127D2F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SEGMENTACIÓN DE MERCADO </a:t>
            </a:r>
            <a:br>
              <a:rPr lang="es-ES" b="1" dirty="0"/>
            </a:br>
            <a:r>
              <a:rPr lang="es-ES" b="1" dirty="0"/>
              <a:t>ESTRATEGIAS DIFERENCIADAS DE MARKETING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D55855-F8BF-4115-B981-367699C73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Dividir un mercado en segmentos mas pequeños de compradores que tienen diferentes necesidades, características y comportamientos</a:t>
            </a:r>
          </a:p>
          <a:p>
            <a:r>
              <a:rPr lang="es-ES" b="1" dirty="0"/>
              <a:t>BIG DATA</a:t>
            </a:r>
          </a:p>
          <a:p>
            <a:r>
              <a:rPr lang="es-ES" b="1" dirty="0"/>
              <a:t>Tipos de segmentación:</a:t>
            </a:r>
          </a:p>
          <a:p>
            <a:pPr lvl="1"/>
            <a:r>
              <a:rPr lang="es-ES" b="1" dirty="0"/>
              <a:t>Geográfica</a:t>
            </a:r>
            <a:r>
              <a:rPr lang="es-ES" dirty="0"/>
              <a:t>: dividir por países, regiones, ciudades, o barrios.</a:t>
            </a:r>
          </a:p>
          <a:p>
            <a:pPr lvl="1"/>
            <a:r>
              <a:rPr lang="es-ES" b="1" dirty="0"/>
              <a:t>Demográfica</a:t>
            </a:r>
            <a:r>
              <a:rPr lang="es-ES" dirty="0"/>
              <a:t>: dividir por edad, etapa del ciclo de vida y por género.</a:t>
            </a:r>
          </a:p>
          <a:p>
            <a:pPr lvl="1"/>
            <a:r>
              <a:rPr lang="es-ES" b="1" dirty="0"/>
              <a:t>Psicográfica</a:t>
            </a:r>
            <a:r>
              <a:rPr lang="es-ES" dirty="0"/>
              <a:t>: </a:t>
            </a:r>
            <a:r>
              <a:rPr lang="es-ES" b="1" dirty="0"/>
              <a:t>por clase social</a:t>
            </a:r>
            <a:r>
              <a:rPr lang="es-ES" dirty="0"/>
              <a:t>, el estilo de la vida, la personalidad, gustos.</a:t>
            </a:r>
          </a:p>
          <a:p>
            <a:pPr lvl="1"/>
            <a:r>
              <a:rPr lang="es-ES" b="1" dirty="0"/>
              <a:t>Socioeconómicos</a:t>
            </a:r>
            <a:r>
              <a:rPr lang="es-ES" dirty="0"/>
              <a:t>: Se divide por el nivel de ingresos, el estilo de vida, etc.</a:t>
            </a:r>
          </a:p>
          <a:p>
            <a:pPr lvl="1"/>
            <a:r>
              <a:rPr lang="es-ES" b="1" dirty="0"/>
              <a:t>Conductual</a:t>
            </a:r>
            <a:r>
              <a:rPr lang="es-ES" dirty="0"/>
              <a:t>: por conductas, beneficios pretendidos, lealtad a la marca y actitud ante el producto.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1BB6E57-19DC-429E-BE40-134E5D49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0822DD-10B7-41E0-8C2B-6C19443B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608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18DBA-5B94-49CE-9DAB-E2A02444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COEFICIENTES DE REGRESIÓN CON DIFERENTES RETARDOS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B3D03D-5997-4ADE-9B7C-0EDCF488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237"/>
            <a:ext cx="10515600" cy="4351338"/>
          </a:xfrm>
        </p:spPr>
        <p:txBody>
          <a:bodyPr/>
          <a:lstStyle/>
          <a:p>
            <a:r>
              <a:rPr lang="es-ES" dirty="0"/>
              <a:t>Betas superiores a 1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DB79A0C-6B00-4299-8C05-0404FE665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29121"/>
              </p:ext>
            </p:extLst>
          </p:nvPr>
        </p:nvGraphicFramePr>
        <p:xfrm>
          <a:off x="979488" y="2012950"/>
          <a:ext cx="96456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3" name="Equation" r:id="rId4" imgW="3466800" imgH="228600" progId="Equation.DSMT4">
                  <p:embed/>
                </p:oleObj>
              </mc:Choice>
              <mc:Fallback>
                <p:oleObj name="Equation" r:id="rId4" imgW="346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9488" y="2012950"/>
                        <a:ext cx="9645650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2D4761E3-68D3-430D-BE3A-0D3D63474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431" y="2619830"/>
            <a:ext cx="6720922" cy="4072497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049AA3-82C3-46CE-A377-A00160FB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FE60E6-3D2D-4564-B693-25C9D31A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489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6FD534-09C6-41AD-B5B7-2A77C0508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GANANCIAS INTRAMUESTRALES CON UNA INVERSIÓN INICIAL DE 1000$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09C922F-DE46-4A27-8E6C-70A1252AE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84784" y="2309098"/>
            <a:ext cx="7422432" cy="4229814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7C9811C-7BF1-4487-AD7A-8E11E55661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63276"/>
              </p:ext>
            </p:extLst>
          </p:nvPr>
        </p:nvGraphicFramePr>
        <p:xfrm>
          <a:off x="708025" y="1690688"/>
          <a:ext cx="102108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6" name="Equation" r:id="rId5" imgW="3466800" imgH="228600" progId="Equation.DSMT4">
                  <p:embed/>
                </p:oleObj>
              </mc:Choice>
              <mc:Fallback>
                <p:oleObj name="Equation" r:id="rId5" imgW="346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025" y="1690688"/>
                        <a:ext cx="102108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E7DB51F-A6F3-48B4-83DA-D6176FEF4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D4A002-6FE7-4BCE-A790-337A0EBA5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96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3CEF354-61B1-490A-97EE-C061899F6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LA MODERNA CLUSTERIZACIÓN DEL APRENDIZAJE ESTADÍSTICO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F0050E-FF5F-4E6D-B624-30BF174F5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1" dirty="0"/>
              <a:t>MIXTURA DE NORMALES</a:t>
            </a:r>
          </a:p>
          <a:p>
            <a:pPr algn="ctr"/>
            <a:r>
              <a:rPr lang="es-ES" sz="4000" b="1" dirty="0"/>
              <a:t>MARKOV-SWITCHING REGRESSION MODELS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F8FCD1-C3A9-444E-A19D-41D438FD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2287A86-0751-438B-BD63-81EFF698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213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B83E8-A5F9-4CB8-B208-E23576B4B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CLUSTERS CON MIXTURA DE NORMALES</a:t>
            </a:r>
            <a:br>
              <a:rPr lang="es-ES" b="1" dirty="0"/>
            </a:br>
            <a:endParaRPr lang="es-ES" b="1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443EB7-56BA-4944-B0AC-C67A4B4F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6359FA-11A3-4C80-B64E-1C1E17FA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802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7AA52-6438-4168-B371-7261015507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PROBLEMAS DEL MODELO NORMAL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5CCE0-0216-4C95-A3AA-A1BA868B4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Sesgo</a:t>
            </a:r>
          </a:p>
          <a:p>
            <a:r>
              <a:rPr lang="es-ES" sz="3600" dirty="0" err="1"/>
              <a:t>Kurtosis</a:t>
            </a:r>
            <a:endParaRPr lang="es-ES" sz="3600" dirty="0"/>
          </a:p>
          <a:p>
            <a:r>
              <a:rPr lang="es-ES" sz="3600" dirty="0" err="1"/>
              <a:t>Heteocedasticidad</a:t>
            </a:r>
            <a:endParaRPr lang="es-ES" sz="36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F02FD3-8680-4823-8C79-838974B9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266DE0-3A14-4F93-B5A9-D47E6B64D6F0}" type="slidenum">
              <a:rPr lang="es-ES" smtClean="0"/>
              <a:pPr/>
              <a:t>44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18484-6732-49B0-9BB7-6990E2D7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Fernando Fernández Rodríguez (ULPGC)</a:t>
            </a:r>
          </a:p>
        </p:txBody>
      </p:sp>
    </p:spTree>
    <p:extLst>
      <p:ext uri="{BB962C8B-B14F-4D97-AF65-F5344CB8AC3E}">
        <p14:creationId xmlns:p14="http://schemas.microsoft.com/office/powerpoint/2010/main" val="1750619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BE14A-449E-45A8-A5DF-CBDA343C6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/>
              <a:t>HECHOS EMPÍRICOS SOBRE LAS RENTABILIDADES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F9859A-D4A7-4A7D-A85C-301EF7EF2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989"/>
            <a:ext cx="10515600" cy="4721974"/>
          </a:xfrm>
        </p:spPr>
        <p:txBody>
          <a:bodyPr>
            <a:normAutofit fontScale="92500"/>
          </a:bodyPr>
          <a:lstStyle/>
          <a:p>
            <a:r>
              <a:rPr lang="es-ES" dirty="0"/>
              <a:t>Las series diarias de rentabilidades, en general, </a:t>
            </a:r>
            <a:r>
              <a:rPr lang="es-ES" b="1" dirty="0"/>
              <a:t>no son IID</a:t>
            </a:r>
            <a:r>
              <a:rPr lang="es-ES" dirty="0"/>
              <a:t>, </a:t>
            </a:r>
            <a:r>
              <a:rPr lang="es-ES" b="1" dirty="0"/>
              <a:t>aunque su autocorrelación</a:t>
            </a:r>
            <a:r>
              <a:rPr lang="es-ES" dirty="0"/>
              <a:t> no sea significativamente distinta de </a:t>
            </a:r>
            <a:r>
              <a:rPr lang="es-ES" b="1" dirty="0"/>
              <a:t>cero</a:t>
            </a:r>
            <a:r>
              <a:rPr lang="es-ES" dirty="0"/>
              <a:t>.</a:t>
            </a:r>
          </a:p>
          <a:p>
            <a:r>
              <a:rPr lang="es-ES" dirty="0"/>
              <a:t>La </a:t>
            </a:r>
            <a:r>
              <a:rPr lang="es-ES" b="1" dirty="0"/>
              <a:t>volatilidad</a:t>
            </a:r>
            <a:r>
              <a:rPr lang="es-ES" dirty="0"/>
              <a:t> de las rentabilidades </a:t>
            </a:r>
            <a:r>
              <a:rPr lang="es-ES" b="1" dirty="0"/>
              <a:t>no es constante </a:t>
            </a:r>
            <a:r>
              <a:rPr lang="es-ES" dirty="0"/>
              <a:t>con el tiempo.</a:t>
            </a:r>
          </a:p>
          <a:p>
            <a:r>
              <a:rPr lang="es-ES" dirty="0"/>
              <a:t>Las distribuciones de las rentabilidades son </a:t>
            </a:r>
            <a:r>
              <a:rPr lang="es-ES" b="1" dirty="0" err="1"/>
              <a:t>leptokúrticas</a:t>
            </a:r>
            <a:r>
              <a:rPr lang="es-ES" dirty="0"/>
              <a:t> (la ocurrencia de </a:t>
            </a:r>
            <a:r>
              <a:rPr lang="es-ES" b="1" dirty="0"/>
              <a:t>eventos extremos</a:t>
            </a:r>
            <a:r>
              <a:rPr lang="es-ES" dirty="0"/>
              <a:t>, en las colas, es más probable que en la normal)</a:t>
            </a:r>
          </a:p>
          <a:p>
            <a:r>
              <a:rPr lang="es-ES" dirty="0"/>
              <a:t>Los rendimientos extremos están próximos (</a:t>
            </a:r>
            <a:r>
              <a:rPr lang="es-ES" b="1" dirty="0" err="1"/>
              <a:t>clusters</a:t>
            </a:r>
            <a:r>
              <a:rPr lang="es-ES" b="1" dirty="0"/>
              <a:t> de volatilidad</a:t>
            </a:r>
            <a:r>
              <a:rPr lang="es-ES" dirty="0"/>
              <a:t>)</a:t>
            </a:r>
          </a:p>
          <a:p>
            <a:r>
              <a:rPr lang="es-ES" dirty="0"/>
              <a:t>Las distribuciones tienen </a:t>
            </a:r>
            <a:r>
              <a:rPr lang="es-ES" b="1" dirty="0"/>
              <a:t>sesgo negativo</a:t>
            </a:r>
            <a:r>
              <a:rPr lang="es-ES" dirty="0"/>
              <a:t>. Los rendimientos negativos extremos son más probables que los positivos.</a:t>
            </a:r>
          </a:p>
          <a:p>
            <a:r>
              <a:rPr lang="es-ES" b="1" dirty="0"/>
              <a:t>Memoria larga</a:t>
            </a:r>
            <a:r>
              <a:rPr lang="es-ES" dirty="0"/>
              <a:t>: alta </a:t>
            </a:r>
            <a:r>
              <a:rPr lang="es-ES" b="1" dirty="0"/>
              <a:t>autocorrelación entre la volatilidad</a:t>
            </a:r>
            <a:r>
              <a:rPr lang="es-ES" dirty="0"/>
              <a:t>, el valor absoluto o el cuadrado de las rentabilidades, para periodos muy separados de tiempo</a:t>
            </a: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01E3E7-2DD4-43E4-85B0-FD882D12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DE0-3A14-4F93-B5A9-D47E6B64D6F0}" type="slidenum">
              <a:rPr lang="es-ES" smtClean="0"/>
              <a:t>45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706F7-4D36-4847-B4FC-955B3DEA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</p:spTree>
    <p:extLst>
      <p:ext uri="{BB962C8B-B14F-4D97-AF65-F5344CB8AC3E}">
        <p14:creationId xmlns:p14="http://schemas.microsoft.com/office/powerpoint/2010/main" val="1282113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7275B-C851-45BB-A215-DB24C4DB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CLUSTERS DE VOLATILIDAD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9ED71BF-37B3-42F6-9AA1-DF5F73BC9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2548" y="1401097"/>
            <a:ext cx="6724034" cy="523995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6B7E94B-E351-41C0-A930-6475FCFA4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18" y="2673606"/>
            <a:ext cx="4762500" cy="2085975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33ED980-31A6-4D5A-A179-7A572405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DE0-3A14-4F93-B5A9-D47E6B64D6F0}" type="slidenum">
              <a:rPr lang="es-ES" smtClean="0"/>
              <a:t>46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92618A-65B4-422B-9755-B20FE015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</p:spTree>
    <p:extLst>
      <p:ext uri="{BB962C8B-B14F-4D97-AF65-F5344CB8AC3E}">
        <p14:creationId xmlns:p14="http://schemas.microsoft.com/office/powerpoint/2010/main" val="2210283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F0BA6-3C9B-429B-9E95-3058CD64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MODELOS CON COLAS PESADAS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16E233-4760-49F5-9FE1-ABE25B21F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Curtosis superior a 3</a:t>
            </a:r>
            <a:r>
              <a:rPr lang="es-ES" dirty="0"/>
              <a:t>:</a:t>
            </a:r>
          </a:p>
          <a:p>
            <a:r>
              <a:rPr lang="es-ES" dirty="0"/>
              <a:t>Probabilidad no despreciable de que ocurra un </a:t>
            </a:r>
            <a:r>
              <a:rPr lang="es-ES" b="1" dirty="0"/>
              <a:t>evento extremo</a:t>
            </a:r>
            <a:endParaRPr lang="es-ES" dirty="0"/>
          </a:p>
          <a:p>
            <a:r>
              <a:rPr lang="es-ES" dirty="0"/>
              <a:t>La función de densidad </a:t>
            </a:r>
            <a:r>
              <a:rPr lang="es-ES" b="1" dirty="0"/>
              <a:t>normal converge a cero mucho más rápido </a:t>
            </a:r>
          </a:p>
          <a:p>
            <a:endParaRPr lang="es-ES" dirty="0"/>
          </a:p>
          <a:p>
            <a:r>
              <a:rPr lang="es-ES" dirty="0"/>
              <a:t>Ejemplos</a:t>
            </a:r>
          </a:p>
          <a:p>
            <a:r>
              <a:rPr lang="es-ES" dirty="0"/>
              <a:t>t de </a:t>
            </a:r>
            <a:r>
              <a:rPr lang="es-ES" dirty="0" err="1"/>
              <a:t>Student</a:t>
            </a:r>
            <a:endParaRPr lang="es-ES" dirty="0"/>
          </a:p>
          <a:p>
            <a:r>
              <a:rPr lang="es-ES" dirty="0"/>
              <a:t>Pareto-Lévy estables</a:t>
            </a:r>
          </a:p>
          <a:p>
            <a:r>
              <a:rPr lang="es-ES" dirty="0"/>
              <a:t>Mixtura de normales</a:t>
            </a: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457C10-D9E8-4A01-BC09-C10050D0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DE0-3A14-4F93-B5A9-D47E6B64D6F0}" type="slidenum">
              <a:rPr lang="es-ES" smtClean="0"/>
              <a:t>47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98E85F-DBAF-481F-9433-14DFD811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14FC29F-2393-4F9E-8438-A2F6A24E0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17" y="3362962"/>
            <a:ext cx="7760202" cy="335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65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3BC5CCD-779D-489D-AFA9-257A6785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CLUSTER DE RENTABILIDADES CON MIXTURA DE NORMALES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DCE351F-3A26-4A73-86F1-2F62F0251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Distinguir entre tiempos buenos y malos en los mercados</a:t>
            </a:r>
          </a:p>
          <a:p>
            <a:endParaRPr lang="es-ES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69857C8-E410-4D01-B167-4E9013D24A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666544"/>
              </p:ext>
            </p:extLst>
          </p:nvPr>
        </p:nvGraphicFramePr>
        <p:xfrm>
          <a:off x="149841" y="2174875"/>
          <a:ext cx="7273925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3" name="Equation" r:id="rId4" imgW="3429000" imgH="1930320" progId="Equation.DSMT4">
                  <p:embed/>
                </p:oleObj>
              </mc:Choice>
              <mc:Fallback>
                <p:oleObj name="Equation" r:id="rId4" imgW="342900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841" y="2174875"/>
                        <a:ext cx="7273925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566AC4A7-38CB-417A-914E-99645F0BD7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3766" y="2242626"/>
            <a:ext cx="4158634" cy="4113724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FB623E00-A1CC-4315-812A-98065D00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219D142-D5DA-4BF1-9D00-63A849715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6284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12EAF-725E-41DB-BB52-C75E9A96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ALGORITMO EXPECTATION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FECEA43-F0B2-45EC-B2DF-288B0DEE93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b="1" dirty="0"/>
                  <a:t>E-step (</a:t>
                </a:r>
                <a:r>
                  <a:rPr lang="es-ES" b="1" dirty="0" err="1"/>
                  <a:t>expectation</a:t>
                </a:r>
                <a:r>
                  <a:rPr lang="es-ES" b="1" dirty="0"/>
                  <a:t>)</a:t>
                </a:r>
              </a:p>
              <a:p>
                <a:r>
                  <a:rPr lang="es-ES" dirty="0"/>
                  <a:t>Partimos de valores iniciales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s-ES" dirty="0"/>
              </a:p>
              <a:p>
                <a:r>
                  <a:rPr lang="es-ES" b="1" dirty="0"/>
                  <a:t>Responsabilidad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𝑖𝑐</m:t>
                        </m:r>
                      </m:sub>
                    </m:sSub>
                  </m:oMath>
                </a14:m>
                <a:r>
                  <a:rPr lang="es-ES" dirty="0"/>
                  <a:t>: probabilidad de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dirty="0"/>
                  <a:t> pertenezca a la clase c</a:t>
                </a:r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r>
                  <a:rPr lang="es-ES" dirty="0"/>
                  <a:t>La mixtura implica un </a:t>
                </a:r>
                <a:r>
                  <a:rPr lang="es-ES" dirty="0" err="1"/>
                  <a:t>cluster</a:t>
                </a:r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FECEA43-F0B2-45EC-B2DF-288B0DEE93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5854EE-2741-4202-9D12-5B30421A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1BD2EB-58E3-4624-A940-CBA8012A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49</a:t>
            </a:fld>
            <a:endParaRPr lang="es-ES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7B51F7F4-E756-40D2-B4C3-A738C319D1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29004"/>
              </p:ext>
            </p:extLst>
          </p:nvPr>
        </p:nvGraphicFramePr>
        <p:xfrm>
          <a:off x="1421492" y="3429000"/>
          <a:ext cx="3770399" cy="139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5" name="Equation" r:id="rId5" imgW="1511280" imgH="558720" progId="Equation.DSMT4">
                  <p:embed/>
                </p:oleObj>
              </mc:Choice>
              <mc:Fallback>
                <p:oleObj name="Equation" r:id="rId5" imgW="15112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1492" y="3429000"/>
                        <a:ext cx="3770399" cy="13940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9756671-3783-49F2-AB26-6607A1043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6932" y="4216347"/>
            <a:ext cx="4247335" cy="1850625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11340CF-F66C-43DE-BA7B-FDAE23CA1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005000"/>
              </p:ext>
            </p:extLst>
          </p:nvPr>
        </p:nvGraphicFramePr>
        <p:xfrm>
          <a:off x="2587625" y="5370513"/>
          <a:ext cx="291147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6" name="Equation" r:id="rId8" imgW="1041120" imgH="228600" progId="Equation.DSMT4">
                  <p:embed/>
                </p:oleObj>
              </mc:Choice>
              <mc:Fallback>
                <p:oleObj name="Equation" r:id="rId8" imgW="1041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87625" y="5370513"/>
                        <a:ext cx="2911475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4D1040B-4362-4BE7-BC50-4CEBE2A928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93678"/>
              </p:ext>
            </p:extLst>
          </p:nvPr>
        </p:nvGraphicFramePr>
        <p:xfrm>
          <a:off x="7016029" y="2249992"/>
          <a:ext cx="4837907" cy="652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17" name="Equation" r:id="rId10" imgW="2070000" imgH="279360" progId="Equation.DSMT4">
                  <p:embed/>
                </p:oleObj>
              </mc:Choice>
              <mc:Fallback>
                <p:oleObj name="Equation" r:id="rId10" imgW="20700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16029" y="2249992"/>
                        <a:ext cx="4837907" cy="652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99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71F9D-60AB-4F1E-8C9D-E85C821DA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OBJETIVO DEL ANÁLISIS CLUSTER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C3F5613-9A39-4B2B-B7A3-44D51D81B8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1837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s-ES" sz="3500" b="1" dirty="0"/>
                  <a:t>APRENDIZAJE NO SUPERVISADO</a:t>
                </a:r>
              </a:p>
              <a:p>
                <a:r>
                  <a:rPr lang="es-ES" dirty="0"/>
                  <a:t>Base de datos p variables n observaciones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s-ES" dirty="0"/>
              </a:p>
              <a:p>
                <a:r>
                  <a:rPr lang="es-ES" dirty="0"/>
                  <a:t>Separar las n observaciones en </a:t>
                </a:r>
                <a:r>
                  <a:rPr lang="es-ES" b="1" dirty="0"/>
                  <a:t>grupos de individuos homogéneos (similares)</a:t>
                </a:r>
              </a:p>
              <a:p>
                <a:r>
                  <a:rPr lang="es-ES" dirty="0"/>
                  <a:t>Obtener </a:t>
                </a:r>
                <a:r>
                  <a:rPr lang="es-ES" b="1" dirty="0"/>
                  <a:t>grupos de consumidores por sus preferencias </a:t>
                </a:r>
                <a:r>
                  <a:rPr lang="es-ES" dirty="0"/>
                  <a:t>en nuevos productos</a:t>
                </a:r>
              </a:p>
              <a:p>
                <a:r>
                  <a:rPr lang="es-ES" dirty="0"/>
                  <a:t>Clasificar </a:t>
                </a:r>
                <a:r>
                  <a:rPr lang="es-ES" b="1" dirty="0"/>
                  <a:t>activos financieros </a:t>
                </a:r>
                <a:r>
                  <a:rPr lang="es-ES" dirty="0"/>
                  <a:t>por capacidad de obtener beneficios</a:t>
                </a:r>
              </a:p>
              <a:p>
                <a:r>
                  <a:rPr lang="es-ES" dirty="0"/>
                  <a:t>Realizar </a:t>
                </a:r>
                <a:r>
                  <a:rPr lang="es-ES" b="1" dirty="0">
                    <a:solidFill>
                      <a:srgbClr val="FF0000"/>
                    </a:solidFill>
                  </a:rPr>
                  <a:t>diversificación de activos financieros</a:t>
                </a:r>
              </a:p>
              <a:p>
                <a:r>
                  <a:rPr lang="es-ES" dirty="0"/>
                  <a:t>Identificar </a:t>
                </a:r>
                <a:r>
                  <a:rPr lang="es-ES" b="1" dirty="0"/>
                  <a:t>grupos de municipios </a:t>
                </a:r>
                <a:r>
                  <a:rPr lang="es-ES" dirty="0"/>
                  <a:t>con una tendencia similar en el consumo de agua para identificar </a:t>
                </a:r>
                <a:r>
                  <a:rPr lang="es-ES" b="1" dirty="0"/>
                  <a:t>buenas prácticas de sostenibilidad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C3F5613-9A39-4B2B-B7A3-44D51D81B8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18371" cy="4351338"/>
              </a:xfrm>
              <a:blipFill rotWithShape="1">
                <a:blip r:embed="rId3"/>
                <a:stretch>
                  <a:fillRect l="-1228" t="-37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E34A99-9D17-4396-9E20-C6671948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59C12A-AF21-4ABA-A020-1859BAF9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4670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2A59A-6F12-471C-B361-C6F9D4AC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M-step (</a:t>
            </a:r>
            <a:r>
              <a:rPr lang="es-ES" b="1" dirty="0" err="1"/>
              <a:t>maximization</a:t>
            </a:r>
            <a:r>
              <a:rPr lang="es-ES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BEDB9CD-D919-46AF-9F4A-AF72B564E4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/>
                  <a:t>Partiendo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𝑖𝑐</m:t>
                        </m:r>
                      </m:sub>
                    </m:sSub>
                  </m:oMath>
                </a14:m>
                <a:r>
                  <a:rPr lang="es-ES" dirty="0"/>
                  <a:t> actualizamos los valores iniciales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s-ES" dirty="0"/>
                  <a:t> ponderando cada observación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ES" dirty="0"/>
                  <a:t>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𝑖𝑐</m:t>
                        </m:r>
                      </m:sub>
                    </m:sSub>
                  </m:oMath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BBEDB9CD-D919-46AF-9F4A-AF72B564E4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3C0587-5805-4395-955E-D82DE3B8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00D801-AC51-44DC-B044-40D8FB8D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50</a:t>
            </a:fld>
            <a:endParaRPr lang="es-ES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18C2A5FD-5DD3-4097-B710-F735C6F5C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53902"/>
              </p:ext>
            </p:extLst>
          </p:nvPr>
        </p:nvGraphicFramePr>
        <p:xfrm>
          <a:off x="1119188" y="2794000"/>
          <a:ext cx="10263187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2" name="Equation" r:id="rId5" imgW="4647960" imgH="1650960" progId="Equation.DSMT4">
                  <p:embed/>
                </p:oleObj>
              </mc:Choice>
              <mc:Fallback>
                <p:oleObj name="Equation" r:id="rId5" imgW="464796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9188" y="2794000"/>
                        <a:ext cx="10263187" cy="364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379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96479-7F55-4430-9766-B5E81D613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SIMULACIÓN DE UNA MIXTURA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EAF660-9070-4313-A331-4D3AE3F64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5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p=0.4; m1=-1; s1=</a:t>
            </a:r>
            <a:r>
              <a:rPr lang="es-ES" dirty="0" err="1"/>
              <a:t>sqrt</a:t>
            </a:r>
            <a:r>
              <a:rPr lang="es-ES" dirty="0"/>
              <a:t>(0.5); m2=2; s2=</a:t>
            </a:r>
            <a:r>
              <a:rPr lang="es-ES" dirty="0" err="1"/>
              <a:t>sqrt</a:t>
            </a:r>
            <a:r>
              <a:rPr lang="es-ES" dirty="0"/>
              <a:t>(2);</a:t>
            </a:r>
          </a:p>
          <a:p>
            <a:pPr marL="0" indent="0">
              <a:buNone/>
            </a:pPr>
            <a:r>
              <a:rPr lang="es-ES" dirty="0"/>
              <a:t>x=[];</a:t>
            </a:r>
          </a:p>
          <a:p>
            <a:pPr marL="0" indent="0">
              <a:buNone/>
            </a:pPr>
            <a:r>
              <a:rPr lang="es-ES" dirty="0" err="1"/>
              <a:t>for</a:t>
            </a:r>
            <a:r>
              <a:rPr lang="es-ES" dirty="0"/>
              <a:t> i=1:10000</a:t>
            </a:r>
          </a:p>
          <a:p>
            <a:pPr marL="0" indent="0">
              <a:buNone/>
            </a:pPr>
            <a:r>
              <a:rPr lang="es-ES" dirty="0"/>
              <a:t>z=rand;</a:t>
            </a:r>
          </a:p>
          <a:p>
            <a:pPr marL="0" indent="0">
              <a:buNone/>
            </a:pPr>
            <a:r>
              <a:rPr lang="es-ES" dirty="0"/>
              <a:t>     </a:t>
            </a:r>
            <a:r>
              <a:rPr lang="es-ES" dirty="0" err="1"/>
              <a:t>if</a:t>
            </a:r>
            <a:r>
              <a:rPr lang="es-ES" dirty="0"/>
              <a:t> z&lt;=0.4</a:t>
            </a:r>
          </a:p>
          <a:p>
            <a:pPr marL="0" indent="0">
              <a:buNone/>
            </a:pPr>
            <a:r>
              <a:rPr lang="es-ES" dirty="0"/>
              <a:t>     x(i)=m1+s1*</a:t>
            </a:r>
            <a:r>
              <a:rPr lang="es-ES" dirty="0" err="1"/>
              <a:t>randn</a:t>
            </a:r>
            <a:r>
              <a:rPr lang="es-ES" dirty="0"/>
              <a:t>;</a:t>
            </a:r>
          </a:p>
          <a:p>
            <a:pPr marL="0" indent="0">
              <a:buNone/>
            </a:pPr>
            <a:r>
              <a:rPr lang="es-ES" dirty="0"/>
              <a:t>     </a:t>
            </a:r>
            <a:r>
              <a:rPr lang="es-ES" dirty="0" err="1"/>
              <a:t>else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     x(i)=m2+s2*</a:t>
            </a:r>
            <a:r>
              <a:rPr lang="es-ES" dirty="0" err="1"/>
              <a:t>randn</a:t>
            </a:r>
            <a:r>
              <a:rPr lang="es-ES" dirty="0"/>
              <a:t>;</a:t>
            </a:r>
          </a:p>
          <a:p>
            <a:pPr marL="0" indent="0">
              <a:buNone/>
            </a:pPr>
            <a:r>
              <a:rPr lang="es-ES" dirty="0"/>
              <a:t>     </a:t>
            </a:r>
            <a:r>
              <a:rPr lang="es-ES" dirty="0" err="1"/>
              <a:t>end</a:t>
            </a:r>
            <a:endParaRPr lang="es-ES" dirty="0"/>
          </a:p>
          <a:p>
            <a:pPr marL="0" indent="0">
              <a:buNone/>
            </a:pPr>
            <a:r>
              <a:rPr lang="es-ES" dirty="0" err="1"/>
              <a:t>end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X=-5:0.01:6; Y=p*</a:t>
            </a:r>
            <a:r>
              <a:rPr lang="es-ES" dirty="0" err="1"/>
              <a:t>pdf</a:t>
            </a:r>
            <a:r>
              <a:rPr lang="es-ES" dirty="0"/>
              <a:t>('norm',X,m1,s1)+(1-p)*</a:t>
            </a:r>
            <a:r>
              <a:rPr lang="es-ES" dirty="0" err="1"/>
              <a:t>pdf</a:t>
            </a:r>
            <a:r>
              <a:rPr lang="es-ES" dirty="0"/>
              <a:t>('norm',X,m2,s2);</a:t>
            </a:r>
          </a:p>
          <a:p>
            <a:pPr marL="0" indent="0">
              <a:buNone/>
            </a:pPr>
            <a:r>
              <a:rPr lang="es-ES" dirty="0" err="1"/>
              <a:t>plot</a:t>
            </a:r>
            <a:r>
              <a:rPr lang="es-ES" dirty="0"/>
              <a:t>(X,Y)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63042B-02A5-4C11-9D07-A461A1D6B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605" y="2429464"/>
            <a:ext cx="3638250" cy="27247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B32B621-06B4-4948-ADA8-3165A71A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DE0-3A14-4F93-B5A9-D47E6B64D6F0}" type="slidenum">
              <a:rPr lang="es-ES" smtClean="0"/>
              <a:t>51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510E9C-81DB-451F-AC2F-50046E1C7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6B4DD-B577-4EEF-8338-893B8B7D5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14" y="2429464"/>
            <a:ext cx="3638251" cy="27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044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39FF7-5A3F-425E-B0EE-32C77A9B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ESTIMACIÓN CON MATLAB</a:t>
            </a:r>
            <a:br>
              <a:rPr lang="es-ES" b="1" dirty="0"/>
            </a:br>
            <a:r>
              <a:rPr lang="es-ES" b="1" dirty="0" err="1"/>
              <a:t>gmdistribution.fit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F080D3-58D5-4CAA-86A9-4037E4B7F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err="1"/>
              <a:t>obj</a:t>
            </a:r>
            <a:r>
              <a:rPr lang="es-ES" dirty="0"/>
              <a:t> = </a:t>
            </a:r>
            <a:r>
              <a:rPr lang="es-ES" b="1" dirty="0" err="1">
                <a:solidFill>
                  <a:srgbClr val="FF0000"/>
                </a:solidFill>
              </a:rPr>
              <a:t>gmdistribution.fit</a:t>
            </a:r>
            <a:r>
              <a:rPr lang="es-ES" dirty="0"/>
              <a:t>(x',2)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/>
              <a:t>Component</a:t>
            </a:r>
            <a:r>
              <a:rPr lang="es-ES" dirty="0"/>
              <a:t> 1:</a:t>
            </a:r>
          </a:p>
          <a:p>
            <a:pPr marL="0" indent="0">
              <a:buNone/>
            </a:pPr>
            <a:r>
              <a:rPr lang="es-ES" dirty="0" err="1"/>
              <a:t>Mixing</a:t>
            </a:r>
            <a:r>
              <a:rPr lang="es-ES" dirty="0"/>
              <a:t> </a:t>
            </a:r>
            <a:r>
              <a:rPr lang="es-ES" dirty="0" err="1"/>
              <a:t>proportion</a:t>
            </a:r>
            <a:r>
              <a:rPr lang="es-ES" dirty="0"/>
              <a:t>:  0.4073             (0.4)</a:t>
            </a:r>
          </a:p>
          <a:p>
            <a:pPr marL="0" indent="0">
              <a:buNone/>
            </a:pPr>
            <a:r>
              <a:rPr lang="es-ES" dirty="0"/>
              <a:t>Mean:    -1.0028          (-1)</a:t>
            </a:r>
          </a:p>
          <a:p>
            <a:pPr marL="0" indent="0">
              <a:buNone/>
            </a:pPr>
            <a:r>
              <a:rPr lang="es-ES" dirty="0"/>
              <a:t>Sigma: </a:t>
            </a:r>
            <a:r>
              <a:rPr lang="es-ES" dirty="0" err="1"/>
              <a:t>obj.Sigma</a:t>
            </a:r>
            <a:r>
              <a:rPr lang="es-ES" dirty="0"/>
              <a:t>    0.4844         (0.5)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/>
              <a:t>Component</a:t>
            </a:r>
            <a:r>
              <a:rPr lang="es-ES" dirty="0"/>
              <a:t> 2:</a:t>
            </a:r>
          </a:p>
          <a:p>
            <a:pPr marL="0" indent="0">
              <a:buNone/>
            </a:pPr>
            <a:r>
              <a:rPr lang="es-ES" dirty="0" err="1"/>
              <a:t>Mixing</a:t>
            </a:r>
            <a:r>
              <a:rPr lang="es-ES" dirty="0"/>
              <a:t> </a:t>
            </a:r>
            <a:r>
              <a:rPr lang="es-ES" dirty="0" err="1"/>
              <a:t>proportion</a:t>
            </a:r>
            <a:r>
              <a:rPr lang="es-ES" dirty="0"/>
              <a:t>:   0.5927            (0.6)</a:t>
            </a:r>
          </a:p>
          <a:p>
            <a:pPr marL="0" indent="0">
              <a:buNone/>
            </a:pPr>
            <a:r>
              <a:rPr lang="es-ES" dirty="0"/>
              <a:t>Mean:     2.0191             (2)</a:t>
            </a:r>
          </a:p>
          <a:p>
            <a:pPr marL="0" indent="0">
              <a:buNone/>
            </a:pPr>
            <a:r>
              <a:rPr lang="es-ES" dirty="0"/>
              <a:t>Sigma: </a:t>
            </a:r>
            <a:r>
              <a:rPr lang="es-ES" dirty="0" err="1"/>
              <a:t>obj.Sigma</a:t>
            </a:r>
            <a:r>
              <a:rPr lang="es-ES" dirty="0"/>
              <a:t>    1.8879             (1.41)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6A66B4-0E88-4DAC-963F-AE2A30E8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DE0-3A14-4F93-B5A9-D47E6B64D6F0}" type="slidenum">
              <a:rPr lang="es-ES" smtClean="0"/>
              <a:t>52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B300F1-04A5-40D6-A395-25696B3A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</p:spTree>
    <p:extLst>
      <p:ext uri="{BB962C8B-B14F-4D97-AF65-F5344CB8AC3E}">
        <p14:creationId xmlns:p14="http://schemas.microsoft.com/office/powerpoint/2010/main" val="14331282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43C20-0A33-422B-A5FF-3F95DA11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EXCESO DE KURTOSIS DE UNA MIXTURA</a:t>
            </a:r>
            <a:br>
              <a:rPr lang="es-ES" b="1" dirty="0"/>
            </a:br>
            <a:r>
              <a:rPr lang="es-ES" b="1" dirty="0"/>
              <a:t>Alexander I.3.3.6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85C3287-C760-4E02-A1F7-41097CFA0D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s-ES" dirty="0"/>
                  <a:t>Media y varianza de una mixtura de dos normales</a:t>
                </a:r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r>
                  <a:rPr lang="es-ES" dirty="0"/>
                  <a:t>Curtosis cuando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r>
                  <a:rPr lang="es-ES" dirty="0"/>
                  <a:t>Una mixtura de normales tiene una curtosis superior que una densidad normal de la misma varianza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385C3287-C760-4E02-A1F7-41097CFA0D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28" t="-2801" b="-22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B562A9-2556-431B-B6F2-37C739B2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4AEE26-4C18-4B85-89E8-BAB16B9B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53</a:t>
            </a:fld>
            <a:endParaRPr lang="es-ES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8B6E650-B3A5-4103-BD1A-C3E0C16A88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580997"/>
              </p:ext>
            </p:extLst>
          </p:nvPr>
        </p:nvGraphicFramePr>
        <p:xfrm>
          <a:off x="1789430" y="2392680"/>
          <a:ext cx="7813766" cy="119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3" name="Equation" r:id="rId5" imgW="3644640" imgH="558720" progId="Equation.DSMT4">
                  <p:embed/>
                </p:oleObj>
              </mc:Choice>
              <mc:Fallback>
                <p:oleObj name="Equation" r:id="rId5" imgW="36446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9430" y="2392680"/>
                        <a:ext cx="7813766" cy="1197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5F48683-9C6D-4619-A037-D7902E1B0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679083"/>
              </p:ext>
            </p:extLst>
          </p:nvPr>
        </p:nvGraphicFramePr>
        <p:xfrm>
          <a:off x="3479800" y="4014151"/>
          <a:ext cx="3683000" cy="129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4" name="Equation" r:id="rId7" imgW="1726920" imgH="609480" progId="Equation.DSMT4">
                  <p:embed/>
                </p:oleObj>
              </mc:Choice>
              <mc:Fallback>
                <p:oleObj name="Equation" r:id="rId7" imgW="17269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9800" y="4014151"/>
                        <a:ext cx="3683000" cy="1299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31629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6D778FB-ECD2-4EF9-A6BB-53C7B3A0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75859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/>
            </a:br>
            <a:r>
              <a:rPr lang="es-ES" b="1" dirty="0"/>
              <a:t>SESGO Y CURTOSIS DE UNA MIXTURA NORMAL</a:t>
            </a:r>
            <a:br>
              <a:rPr lang="es-ES" b="1" dirty="0"/>
            </a:br>
            <a:r>
              <a:rPr lang="es-ES" sz="3100" b="1" dirty="0"/>
              <a:t>X=-1:0.01:1; Y=p*</a:t>
            </a:r>
            <a:r>
              <a:rPr lang="es-ES" sz="3100" b="1" dirty="0" err="1"/>
              <a:t>pdf</a:t>
            </a:r>
            <a:r>
              <a:rPr lang="es-ES" sz="3100" b="1" dirty="0"/>
              <a:t>('norm',X,m1,s1)+(1-p)*</a:t>
            </a:r>
            <a:r>
              <a:rPr lang="es-ES" sz="3100" b="1" dirty="0" err="1"/>
              <a:t>pdf</a:t>
            </a:r>
            <a:r>
              <a:rPr lang="es-ES" sz="3100" b="1" dirty="0"/>
              <a:t>('norm',X,m2,s2);</a:t>
            </a:r>
            <a:br>
              <a:rPr lang="es-ES" dirty="0"/>
            </a:br>
            <a:endParaRPr lang="es-ES" b="1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4616C908-BD2A-4869-89C7-45FB0628C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91771"/>
            <a:ext cx="5181600" cy="4885192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Mercado de bonos</a:t>
            </a:r>
          </a:p>
          <a:p>
            <a:pPr marL="0" indent="0">
              <a:buNone/>
            </a:pPr>
            <a:r>
              <a:rPr lang="es-ES" sz="2400" dirty="0"/>
              <a:t>Sesgo&gt;0, Exceso de curtosis&gt;0</a:t>
            </a:r>
          </a:p>
          <a:p>
            <a:pPr marL="0" indent="0">
              <a:buNone/>
            </a:pPr>
            <a:r>
              <a:rPr lang="en-US" sz="2400" dirty="0"/>
              <a:t>p=0.8; m1=-0.1; m2=0.2; s1=0.15; s2=0.3;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BC21A5D-7FC9-4736-967A-7DA709D2E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1771"/>
            <a:ext cx="5181600" cy="4885192"/>
          </a:xfrm>
        </p:spPr>
        <p:txBody>
          <a:bodyPr/>
          <a:lstStyle/>
          <a:p>
            <a:pPr marL="0" indent="0">
              <a:buNone/>
            </a:pPr>
            <a:r>
              <a:rPr lang="es-ES" b="1" dirty="0"/>
              <a:t>Mercado de acciones</a:t>
            </a:r>
          </a:p>
          <a:p>
            <a:pPr marL="0" indent="0">
              <a:buNone/>
            </a:pPr>
            <a:r>
              <a:rPr lang="es-ES" sz="2400" dirty="0"/>
              <a:t>Sesgo&lt;0, Exceso de curtosis&gt;0</a:t>
            </a:r>
          </a:p>
          <a:p>
            <a:pPr marL="0" indent="0">
              <a:buNone/>
            </a:pPr>
            <a:r>
              <a:rPr lang="en-US" sz="2400" dirty="0"/>
              <a:t>p=0.8;m1=0.1;m2=-0.3;s2=0.3;s1=0.15;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3E7F25-8328-451F-BFAD-41E9D8B2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6DE657-985E-428A-99DC-AEF0DC96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54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0EE5D85-6976-4CA6-BFC4-1CB39D0E5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00120"/>
            <a:ext cx="4595205" cy="31768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BD4B363-7EE4-4240-9328-87D3BABD6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920" y="3000120"/>
            <a:ext cx="4504160" cy="305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622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C0FD5-BCE5-4588-A0AE-868A7753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MIXTURA DE DOS NORMALES EN EL BBVA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36D562-504A-422E-96CF-D70931FB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load BBVA.txt; x=</a:t>
            </a:r>
            <a:r>
              <a:rPr lang="es-ES" dirty="0" err="1"/>
              <a:t>diff</a:t>
            </a:r>
            <a:r>
              <a:rPr lang="es-ES" dirty="0"/>
              <a:t>(log(BBVA));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/>
              <a:t>obj</a:t>
            </a:r>
            <a:r>
              <a:rPr lang="es-ES" dirty="0"/>
              <a:t> = </a:t>
            </a:r>
            <a:r>
              <a:rPr lang="es-ES" b="1" dirty="0" err="1"/>
              <a:t>gmdistribution</a:t>
            </a:r>
            <a:r>
              <a:rPr lang="es-ES" dirty="0" err="1"/>
              <a:t>.fit</a:t>
            </a:r>
            <a:r>
              <a:rPr lang="es-ES" dirty="0"/>
              <a:t>(x,2)</a:t>
            </a:r>
          </a:p>
          <a:p>
            <a:pPr marL="0" indent="0">
              <a:buNone/>
            </a:pPr>
            <a:r>
              <a:rPr lang="en-US" dirty="0"/>
              <a:t>Component 1:</a:t>
            </a:r>
          </a:p>
          <a:p>
            <a:pPr marL="0" indent="0">
              <a:buNone/>
            </a:pPr>
            <a:r>
              <a:rPr lang="en-US" dirty="0"/>
              <a:t>Mixing </a:t>
            </a:r>
            <a:r>
              <a:rPr lang="en-US" b="1" dirty="0"/>
              <a:t>proportion</a:t>
            </a:r>
            <a:r>
              <a:rPr lang="en-US" dirty="0"/>
              <a:t>: </a:t>
            </a:r>
            <a:r>
              <a:rPr lang="en-US" b="1" dirty="0"/>
              <a:t>0.520714</a:t>
            </a:r>
          </a:p>
          <a:p>
            <a:pPr marL="0" indent="0">
              <a:buNone/>
            </a:pPr>
            <a:r>
              <a:rPr lang="en-US" b="1" dirty="0"/>
              <a:t>Mean</a:t>
            </a:r>
            <a:r>
              <a:rPr lang="en-US" dirty="0"/>
              <a:t>:  -2.2269e-04,         </a:t>
            </a:r>
            <a:r>
              <a:rPr lang="en-US" b="1" dirty="0"/>
              <a:t>(-5.61% annual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Sigma</a:t>
            </a:r>
            <a:r>
              <a:rPr lang="en-US" dirty="0"/>
              <a:t>:1.3841e-04             (sqrt(1.3841e-04*256)=0.1882       </a:t>
            </a:r>
            <a:r>
              <a:rPr lang="en-US" b="1" dirty="0"/>
              <a:t>18.82% annual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Component 2:</a:t>
            </a:r>
          </a:p>
          <a:p>
            <a:pPr marL="0" indent="0">
              <a:buNone/>
            </a:pPr>
            <a:r>
              <a:rPr lang="en-US" dirty="0"/>
              <a:t>Mixing proportion: 0.479286</a:t>
            </a:r>
          </a:p>
          <a:p>
            <a:pPr marL="0" indent="0">
              <a:buNone/>
            </a:pPr>
            <a:r>
              <a:rPr lang="en-US" b="1" dirty="0"/>
              <a:t>Mean</a:t>
            </a:r>
            <a:r>
              <a:rPr lang="en-US" dirty="0"/>
              <a:t>:   2.8916e-04            (</a:t>
            </a:r>
            <a:r>
              <a:rPr lang="en-US" b="1" dirty="0"/>
              <a:t>7.29 % annual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Sigma</a:t>
            </a:r>
            <a:r>
              <a:rPr lang="en-US" dirty="0"/>
              <a:t>: 7.8646e-04              (sqrt(7.8646e-04*256)=0.4487       </a:t>
            </a:r>
            <a:r>
              <a:rPr lang="en-US" b="1" dirty="0"/>
              <a:t>44.87% annual)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7231797" y="1825625"/>
                <a:ext cx="3858567" cy="1723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200" b="1" dirty="0"/>
                  <a:t>      Mixtura enmascarada por</a:t>
                </a:r>
                <a:r>
                  <a:rPr lang="es-ES" sz="2200" dirty="0"/>
                  <a:t> </a:t>
                </a:r>
                <a14:m>
                  <m:oMath xmlns:m="http://schemas.openxmlformats.org/officeDocument/2006/math">
                    <m:r>
                      <a:rPr lang="es-ES" sz="2200" b="0" i="0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s-E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s-E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s-E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s-ES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s-ES" sz="2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=252∗</m:t>
                      </m:r>
                      <m:r>
                        <m:rPr>
                          <m:nor/>
                        </m:rPr>
                        <a:rPr lang="es-ES" sz="2200" dirty="0"/>
                        <m:t>mean</m:t>
                      </m:r>
                      <m:r>
                        <m:rPr>
                          <m:nor/>
                        </m:rPr>
                        <a:rPr lang="es-ES" sz="2200" dirty="0"/>
                        <m:t>(</m:t>
                      </m:r>
                      <m:r>
                        <m:rPr>
                          <m:nor/>
                        </m:rPr>
                        <a:rPr lang="es-ES" sz="2200" dirty="0"/>
                        <m:t>x</m:t>
                      </m:r>
                      <m:r>
                        <m:rPr>
                          <m:nor/>
                        </m:rPr>
                        <a:rPr lang="es-ES" sz="2200" dirty="0"/>
                        <m:t>) =</m:t>
                      </m:r>
                      <m:r>
                        <m:rPr>
                          <m:nor/>
                        </m:rPr>
                        <a:rPr lang="en-US" sz="2200" dirty="0"/>
                        <m:t>0.0057</m:t>
                      </m:r>
                    </m:oMath>
                  </m:oMathPara>
                </a14:m>
                <a:endParaRPr lang="es-ES" sz="2200" dirty="0"/>
              </a:p>
              <a:p>
                <a14:m>
                  <m:oMath xmlns:m="http://schemas.openxmlformats.org/officeDocument/2006/math">
                    <m:r>
                      <a:rPr lang="es-E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s-E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s-E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2200" dirty="0"/>
                  <a:t>sqrt(252)*</a:t>
                </a:r>
                <a:r>
                  <a:rPr lang="es-ES" sz="2200" dirty="0" err="1"/>
                  <a:t>std</a:t>
                </a:r>
                <a:r>
                  <a:rPr lang="es-ES" sz="2200" dirty="0"/>
                  <a:t>(x) =0.3366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797" y="1825625"/>
                <a:ext cx="3858567" cy="1723549"/>
              </a:xfrm>
              <a:prstGeom prst="rect">
                <a:avLst/>
              </a:prstGeom>
              <a:blipFill>
                <a:blip r:embed="rId3"/>
                <a:stretch>
                  <a:fillRect t="-21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743C22-4D56-4739-BBF6-F3A2A7C6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DE0-3A14-4F93-B5A9-D47E6B64D6F0}" type="slidenum">
              <a:rPr lang="es-ES" smtClean="0"/>
              <a:t>55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4E3484-DC63-46A2-BC14-CB0C3969F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</p:spTree>
    <p:extLst>
      <p:ext uri="{BB962C8B-B14F-4D97-AF65-F5344CB8AC3E}">
        <p14:creationId xmlns:p14="http://schemas.microsoft.com/office/powerpoint/2010/main" val="35165778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EC0FD5-BCE5-4588-A0AE-868A7753E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MIXTURA DE TRES NORMALES EN EL BBVA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36D562-504A-422E-96CF-D70931FB7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/>
              <a:t>load BBVA.txt</a:t>
            </a:r>
          </a:p>
          <a:p>
            <a:pPr marL="0" indent="0">
              <a:buNone/>
            </a:pPr>
            <a:r>
              <a:rPr lang="es-ES" dirty="0"/>
              <a:t>x=</a:t>
            </a:r>
            <a:r>
              <a:rPr lang="es-ES" dirty="0" err="1"/>
              <a:t>diff</a:t>
            </a:r>
            <a:r>
              <a:rPr lang="es-ES" dirty="0"/>
              <a:t>(log(BBVA));</a:t>
            </a:r>
          </a:p>
          <a:p>
            <a:pPr marL="0" indent="0">
              <a:buNone/>
            </a:pPr>
            <a:r>
              <a:rPr lang="es-ES" dirty="0" err="1"/>
              <a:t>obj</a:t>
            </a:r>
            <a:r>
              <a:rPr lang="es-ES" dirty="0"/>
              <a:t> = </a:t>
            </a:r>
            <a:r>
              <a:rPr lang="es-ES" dirty="0" err="1"/>
              <a:t>gmdistribution.fit</a:t>
            </a:r>
            <a:r>
              <a:rPr lang="es-ES" dirty="0"/>
              <a:t>(x,3)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Component 1: </a:t>
            </a:r>
            <a:r>
              <a:rPr lang="it-IT" b="1" dirty="0"/>
              <a:t>Media1= -23.79%, vola1= 0.9%   prob=0.52</a:t>
            </a:r>
          </a:p>
          <a:p>
            <a:pPr marL="0" indent="0">
              <a:buNone/>
            </a:pPr>
            <a:r>
              <a:rPr lang="en-US" dirty="0"/>
              <a:t>Mixing proportion: 0.522843 , Mean:  -9.4406e-04 , Sigma: 5.7771e-04</a:t>
            </a:r>
          </a:p>
          <a:p>
            <a:pPr marL="0" indent="0">
              <a:buNone/>
            </a:pPr>
            <a:r>
              <a:rPr lang="en-US" b="1" dirty="0"/>
              <a:t>Component 2: </a:t>
            </a:r>
            <a:r>
              <a:rPr lang="it-IT" b="1" dirty="0"/>
              <a:t>Media2= -0.4%, vola2= 0.17%    prob= 40%</a:t>
            </a:r>
          </a:p>
          <a:p>
            <a:pPr marL="0" indent="0">
              <a:buNone/>
            </a:pPr>
            <a:r>
              <a:rPr lang="en-US" dirty="0"/>
              <a:t>Mixing proportion: 0.407256 , Mean:  -1.8238e-05 , Sigma: 1.0819e-04 , </a:t>
            </a:r>
          </a:p>
          <a:p>
            <a:pPr marL="0" indent="0">
              <a:buNone/>
            </a:pPr>
            <a:r>
              <a:rPr lang="en-US" b="1" dirty="0"/>
              <a:t>Component 3: </a:t>
            </a:r>
            <a:r>
              <a:rPr lang="es-ES" b="1" dirty="0"/>
              <a:t>Media3= 189%, vola1= 2.2%       </a:t>
            </a:r>
            <a:r>
              <a:rPr lang="es-ES" b="1" dirty="0" err="1"/>
              <a:t>prob</a:t>
            </a:r>
            <a:r>
              <a:rPr lang="es-ES" b="1" dirty="0"/>
              <a:t>= 8%</a:t>
            </a:r>
          </a:p>
          <a:p>
            <a:pPr marL="0" indent="0">
              <a:buNone/>
            </a:pPr>
            <a:r>
              <a:rPr lang="en-US" dirty="0"/>
              <a:t>Mixing proportion: 0.069900 , Mean:    0.0075 , Sigma: 0.0014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92FFC9-D162-4B1F-AE3F-8BA530EB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66DE0-3A14-4F93-B5A9-D47E6B64D6F0}" type="slidenum">
              <a:rPr lang="es-ES" smtClean="0"/>
              <a:t>56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68395F-9426-4239-8280-B56600689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</p:spTree>
    <p:extLst>
      <p:ext uri="{BB962C8B-B14F-4D97-AF65-F5344CB8AC3E}">
        <p14:creationId xmlns:p14="http://schemas.microsoft.com/office/powerpoint/2010/main" val="4080209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91F48-C8B8-41E3-9035-733B52B4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MIXTURA DE NORMALES CON 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285CBE-82F7-443D-B557-B67F8E459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mclust</a:t>
            </a:r>
            <a:r>
              <a:rPr lang="en-US" dirty="0"/>
              <a:t>")</a:t>
            </a:r>
          </a:p>
          <a:p>
            <a:r>
              <a:rPr lang="en-US" dirty="0"/>
              <a:t>library(</a:t>
            </a:r>
            <a:r>
              <a:rPr lang="en-US" dirty="0" err="1"/>
              <a:t>mclust</a:t>
            </a:r>
            <a:r>
              <a:rPr lang="en-US" dirty="0"/>
              <a:t>)</a:t>
            </a:r>
          </a:p>
          <a:p>
            <a:r>
              <a:rPr lang="en-US" dirty="0" err="1"/>
              <a:t>telefon</a:t>
            </a:r>
            <a:r>
              <a:rPr lang="en-US" dirty="0"/>
              <a:t>=scan("telefonica_2000.txt") #</a:t>
            </a:r>
            <a:r>
              <a:rPr lang="en-US" dirty="0" err="1"/>
              <a:t>cargar</a:t>
            </a:r>
            <a:r>
              <a:rPr lang="en-US" dirty="0"/>
              <a:t> un </a:t>
            </a:r>
            <a:r>
              <a:rPr lang="en-US" dirty="0" err="1"/>
              <a:t>archivo</a:t>
            </a:r>
            <a:r>
              <a:rPr lang="en-US" dirty="0"/>
              <a:t> txt del </a:t>
            </a:r>
            <a:r>
              <a:rPr lang="en-US" dirty="0" err="1"/>
              <a:t>directorio</a:t>
            </a:r>
            <a:r>
              <a:rPr lang="en-US" dirty="0"/>
              <a:t> de </a:t>
            </a:r>
            <a:r>
              <a:rPr lang="en-US" dirty="0" err="1"/>
              <a:t>trabajo</a:t>
            </a:r>
            <a:endParaRPr lang="en-US" dirty="0"/>
          </a:p>
          <a:p>
            <a:r>
              <a:rPr lang="en-US" dirty="0" err="1"/>
              <a:t>rend.telefon</a:t>
            </a:r>
            <a:r>
              <a:rPr lang="en-US" dirty="0"/>
              <a:t>=diff(log(</a:t>
            </a:r>
            <a:r>
              <a:rPr lang="en-US" dirty="0" err="1"/>
              <a:t>telefon</a:t>
            </a:r>
            <a:r>
              <a:rPr lang="en-US" dirty="0"/>
              <a:t>))</a:t>
            </a:r>
          </a:p>
          <a:p>
            <a:r>
              <a:rPr lang="en-US" dirty="0"/>
              <a:t>mod5 &lt;- </a:t>
            </a:r>
            <a:r>
              <a:rPr lang="en-US" dirty="0" err="1"/>
              <a:t>densityMclust</a:t>
            </a:r>
            <a:r>
              <a:rPr lang="en-US" dirty="0"/>
              <a:t>(</a:t>
            </a:r>
            <a:r>
              <a:rPr lang="en-US" dirty="0" err="1"/>
              <a:t>rend.telefon,G</a:t>
            </a:r>
            <a:r>
              <a:rPr lang="en-US" dirty="0"/>
              <a:t>=2) #G: nº components </a:t>
            </a:r>
            <a:r>
              <a:rPr lang="en-US" dirty="0" err="1"/>
              <a:t>Gaussianas</a:t>
            </a:r>
            <a:endParaRPr lang="en-US" dirty="0"/>
          </a:p>
          <a:p>
            <a:r>
              <a:rPr lang="en-US" dirty="0"/>
              <a:t>summary(mod5,parameters=TRUE) #df: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parámetros</a:t>
            </a:r>
            <a:r>
              <a:rPr lang="en-US" dirty="0"/>
              <a:t> </a:t>
            </a:r>
            <a:r>
              <a:rPr lang="en-US" dirty="0" err="1"/>
              <a:t>estimados</a:t>
            </a:r>
            <a:endParaRPr lang="en-US" dirty="0"/>
          </a:p>
          <a:p>
            <a:r>
              <a:rPr lang="en-US" dirty="0"/>
              <a:t>plot(mod5, what = "density", data = </a:t>
            </a:r>
            <a:r>
              <a:rPr lang="en-US" dirty="0" err="1"/>
              <a:t>rend.telefon</a:t>
            </a:r>
            <a:r>
              <a:rPr lang="en-US" dirty="0"/>
              <a:t>, breaks = 15)</a:t>
            </a:r>
          </a:p>
          <a:p>
            <a:r>
              <a:rPr lang="en-US" dirty="0"/>
              <a:t>plot(mod5, what = "diagnostic", type = "</a:t>
            </a:r>
            <a:r>
              <a:rPr lang="en-US" dirty="0" err="1"/>
              <a:t>cdf</a:t>
            </a:r>
            <a:r>
              <a:rPr lang="en-US" dirty="0"/>
              <a:t>")</a:t>
            </a:r>
          </a:p>
          <a:p>
            <a:r>
              <a:rPr lang="en-US" dirty="0"/>
              <a:t>plot(mod5, what = "diagnostic", type = "</a:t>
            </a:r>
            <a:r>
              <a:rPr lang="en-US" dirty="0" err="1"/>
              <a:t>qq</a:t>
            </a:r>
            <a:r>
              <a:rPr lang="en-US" dirty="0"/>
              <a:t>")</a:t>
            </a:r>
          </a:p>
          <a:p>
            <a:endParaRPr lang="en-US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B87390-BDB4-4E3A-8578-8B48A662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689A88-C0C6-4D00-83DF-6DE07238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942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173F9-1AD2-43AF-87E7-CF13F7E3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es-ES" b="1" dirty="0"/>
              <a:t>CLUSTERS EN IRIS FLOWERS CON MIXTURA (R)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EB7DBF-9130-48B5-B976-82895324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7A27C4-A9B8-4B63-807E-E340393B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58</a:t>
            </a:fld>
            <a:endParaRPr lang="es-E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05891B4-A92D-4619-8F29-D780390332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392888"/>
            <a:ext cx="11185306" cy="5216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install.packages</a:t>
            </a: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("</a:t>
            </a:r>
            <a:r>
              <a:rPr kumimoji="0" lang="en-GB" altLang="es-ES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mclust</a:t>
            </a: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anose="020B060904050402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")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library(</a:t>
            </a:r>
            <a:r>
              <a:rPr kumimoji="0" lang="en-GB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mclust</a:t>
            </a: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data(iris)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 &lt;- </a:t>
            </a:r>
            <a:r>
              <a:rPr kumimoji="0" lang="en-GB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iris$Species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table(class)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&lt;- iris[,1:4]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head(X)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mod2 &lt;- </a:t>
            </a:r>
            <a:r>
              <a:rPr kumimoji="0" lang="en-GB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MclustDA</a:t>
            </a: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(X, class, </a:t>
            </a:r>
            <a:r>
              <a:rPr kumimoji="0" lang="en-GB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modelType</a:t>
            </a: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"EDDA")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(mod2)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(mod2,parameters=TRUE) #</a:t>
            </a:r>
            <a:r>
              <a:rPr kumimoji="0" lang="es-ES" altLang="es-E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número de parámetros estimados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plot(mod2, what = "scatterplot")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plot(mod2, what = "classification")</a:t>
            </a:r>
            <a:endParaRPr kumimoji="0" lang="en-GB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829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54CE-97FE-4568-AC3D-7F993D280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b="1" dirty="0"/>
            </a:br>
            <a:r>
              <a:rPr lang="es-ES" b="1" dirty="0">
                <a:solidFill>
                  <a:srgbClr val="FF0000"/>
                </a:solidFill>
              </a:rPr>
              <a:t>VaR</a:t>
            </a:r>
            <a:r>
              <a:rPr lang="es-ES" b="1" dirty="0"/>
              <a:t> DE UNA MIXTURA DE NORMALES</a:t>
            </a:r>
            <a:br>
              <a:rPr lang="es-ES" b="1" dirty="0"/>
            </a:br>
            <a:r>
              <a:rPr lang="es-ES" b="1" dirty="0">
                <a:solidFill>
                  <a:srgbClr val="FF0000"/>
                </a:solidFill>
              </a:rPr>
              <a:t>ALEXANDER IV.2.9.2</a:t>
            </a:r>
            <a:br>
              <a:rPr lang="es-ES" b="1" dirty="0"/>
            </a:br>
            <a:endParaRPr lang="es-ES" b="1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12D930-8104-4D13-8D6F-99472A233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886"/>
            <a:ext cx="10515600" cy="5186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No hay fórmula explícita del VaR de una mixtura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sz="2600" dirty="0" err="1"/>
              <a:t>fun</a:t>
            </a:r>
            <a:r>
              <a:rPr lang="es-ES" sz="2600" dirty="0"/>
              <a:t>=@(x) 0.27*</a:t>
            </a:r>
            <a:r>
              <a:rPr lang="es-ES" sz="2600" dirty="0" err="1"/>
              <a:t>cdf</a:t>
            </a:r>
            <a:r>
              <a:rPr lang="es-ES" sz="2600" dirty="0"/>
              <a:t>('</a:t>
            </a:r>
            <a:r>
              <a:rPr lang="es-ES" sz="2600" b="1" dirty="0"/>
              <a:t>norm</a:t>
            </a:r>
            <a:r>
              <a:rPr lang="es-ES" sz="2600" dirty="0"/>
              <a:t>',x,-0.01,0.3)+(1-0.27)*</a:t>
            </a:r>
            <a:r>
              <a:rPr lang="es-ES" sz="2600" dirty="0" err="1"/>
              <a:t>cdf</a:t>
            </a:r>
            <a:r>
              <a:rPr lang="es-ES" sz="2600" dirty="0"/>
              <a:t>('</a:t>
            </a:r>
            <a:r>
              <a:rPr lang="es-ES" sz="2600" b="1" dirty="0"/>
              <a:t>norm</a:t>
            </a:r>
            <a:r>
              <a:rPr lang="es-ES" sz="2600" dirty="0"/>
              <a:t>',x,0.1,0.08)-0.05</a:t>
            </a:r>
          </a:p>
          <a:p>
            <a:pPr marL="0" indent="0">
              <a:buNone/>
            </a:pPr>
            <a:r>
              <a:rPr lang="es-ES" sz="2600" dirty="0" err="1"/>
              <a:t>fzero</a:t>
            </a:r>
            <a:r>
              <a:rPr lang="es-ES" sz="2600" dirty="0"/>
              <a:t>(fun,0)  %  VaR=0.2787    </a:t>
            </a:r>
            <a:r>
              <a:rPr lang="es-ES" sz="2600" b="1" dirty="0"/>
              <a:t>Mixtura de dos normales</a:t>
            </a:r>
          </a:p>
          <a:p>
            <a:pPr marL="0" indent="0">
              <a:buNone/>
            </a:pPr>
            <a:r>
              <a:rPr lang="es-ES" sz="2600" dirty="0" err="1"/>
              <a:t>funt</a:t>
            </a:r>
            <a:r>
              <a:rPr lang="es-ES" sz="2600" dirty="0"/>
              <a:t>=@(x) 0.27*</a:t>
            </a:r>
            <a:r>
              <a:rPr lang="es-ES" sz="2600" dirty="0" err="1"/>
              <a:t>cdf</a:t>
            </a:r>
            <a:r>
              <a:rPr lang="es-ES" sz="2600" dirty="0"/>
              <a:t>('</a:t>
            </a:r>
            <a:r>
              <a:rPr lang="es-ES" sz="2600" b="1" dirty="0">
                <a:solidFill>
                  <a:srgbClr val="FF0000"/>
                </a:solidFill>
              </a:rPr>
              <a:t>norm</a:t>
            </a:r>
            <a:r>
              <a:rPr lang="es-ES" sz="2600" dirty="0"/>
              <a:t>',x,-0.01,0.3)+(1-0.27)*</a:t>
            </a:r>
            <a:r>
              <a:rPr lang="es-ES" sz="2600" dirty="0" err="1"/>
              <a:t>cdf</a:t>
            </a:r>
            <a:r>
              <a:rPr lang="es-ES" sz="2600" dirty="0"/>
              <a:t>('</a:t>
            </a:r>
            <a:r>
              <a:rPr lang="es-ES" sz="2600" b="1" dirty="0">
                <a:solidFill>
                  <a:srgbClr val="FF0000"/>
                </a:solidFill>
              </a:rPr>
              <a:t>t</a:t>
            </a:r>
            <a:r>
              <a:rPr lang="es-ES" sz="2600" dirty="0"/>
              <a:t>',x,90,0.10,0.08)-0.05</a:t>
            </a:r>
          </a:p>
          <a:p>
            <a:pPr marL="0" indent="0">
              <a:buNone/>
            </a:pPr>
            <a:r>
              <a:rPr lang="fr-FR" sz="2600" dirty="0" err="1"/>
              <a:t>fzero</a:t>
            </a:r>
            <a:r>
              <a:rPr lang="fr-FR" sz="2600" dirty="0"/>
              <a:t>(funt,0)     % </a:t>
            </a:r>
            <a:r>
              <a:rPr lang="es-ES" sz="2600" dirty="0"/>
              <a:t>VaR=</a:t>
            </a:r>
            <a:r>
              <a:rPr lang="fr-FR" sz="2600" dirty="0"/>
              <a:t>1.5005 </a:t>
            </a:r>
            <a:r>
              <a:rPr lang="fr-FR" sz="2600" b="1" dirty="0" err="1"/>
              <a:t>Mixtura</a:t>
            </a:r>
            <a:r>
              <a:rPr lang="fr-FR" sz="2600" b="1" dirty="0"/>
              <a:t> de normal con t</a:t>
            </a:r>
            <a:endParaRPr lang="es-ES" sz="2600" b="1" dirty="0"/>
          </a:p>
          <a:p>
            <a:endParaRPr lang="es-ES" sz="26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74A1D6-22E1-41DB-A907-0E665CB5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BD2DFA1-C270-4E85-81F7-0B1C919A6D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222903"/>
              </p:ext>
            </p:extLst>
          </p:nvPr>
        </p:nvGraphicFramePr>
        <p:xfrm>
          <a:off x="1037454" y="2144825"/>
          <a:ext cx="8883650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3" name="Equation" r:id="rId4" imgW="4101840" imgH="1117440" progId="Equation.DSMT4">
                  <p:embed/>
                </p:oleObj>
              </mc:Choice>
              <mc:Fallback>
                <p:oleObj name="Equation" r:id="rId4" imgW="4101840" imgH="111744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2BD2DFA1-C270-4E85-81F7-0B1C919A6D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7454" y="2144825"/>
                        <a:ext cx="8883650" cy="241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157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B77ABE-19BE-4D67-825D-88850FB9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MEDIDAS DE SIMILITUD ENTRE VARIABLES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592C53-1CD7-4A44-ACAC-000BD29F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4798737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Distancia Euclídea              Distancia Manhattan                       </a:t>
            </a:r>
            <a:r>
              <a:rPr lang="es-ES" dirty="0" err="1"/>
              <a:t>Mahalanobis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Correlación serial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Combinación de ratios financieros entre empresas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4C14C9B-D7D0-4220-8B5A-967053661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259757"/>
              </p:ext>
            </p:extLst>
          </p:nvPr>
        </p:nvGraphicFramePr>
        <p:xfrm>
          <a:off x="838200" y="1699962"/>
          <a:ext cx="3375131" cy="128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1" name="Equation" r:id="rId4" imgW="1269720" imgH="482400" progId="Equation.DSMT4">
                  <p:embed/>
                </p:oleObj>
              </mc:Choice>
              <mc:Fallback>
                <p:oleObj name="Equation" r:id="rId4" imgW="1269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1699962"/>
                        <a:ext cx="3375131" cy="128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C7B372D-D202-4C1A-AAED-5BC4A088B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749781"/>
              </p:ext>
            </p:extLst>
          </p:nvPr>
        </p:nvGraphicFramePr>
        <p:xfrm>
          <a:off x="7566825" y="1818296"/>
          <a:ext cx="3955165" cy="83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2" name="Equation" r:id="rId6" imgW="1320480" imgH="279360" progId="Equation.DSMT4">
                  <p:embed/>
                </p:oleObj>
              </mc:Choice>
              <mc:Fallback>
                <p:oleObj name="Equation" r:id="rId6" imgW="13204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66825" y="1818296"/>
                        <a:ext cx="3955165" cy="83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0CBE332-1DAC-4677-87FB-08327B4ABE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931082"/>
              </p:ext>
            </p:extLst>
          </p:nvPr>
        </p:nvGraphicFramePr>
        <p:xfrm>
          <a:off x="4739328" y="1703242"/>
          <a:ext cx="2510061" cy="1066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3" name="Equation" r:id="rId8" imgW="1015920" imgH="431640" progId="Equation.DSMT4">
                  <p:embed/>
                </p:oleObj>
              </mc:Choice>
              <mc:Fallback>
                <p:oleObj name="Equation" r:id="rId8" imgW="1015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39328" y="1703242"/>
                        <a:ext cx="2510061" cy="1066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B053AD4-E4F7-49F1-B036-AD27C2852B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729456"/>
              </p:ext>
            </p:extLst>
          </p:nvPr>
        </p:nvGraphicFramePr>
        <p:xfrm>
          <a:off x="1968500" y="2413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4" name="Equation" r:id="rId10" imgW="914400" imgH="198720" progId="Equation.DSMT4">
                  <p:embed/>
                </p:oleObj>
              </mc:Choice>
              <mc:Fallback>
                <p:oleObj name="Equation" r:id="rId10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68500" y="2413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50E6223-E011-4EA7-B97B-97192F79EB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229272"/>
              </p:ext>
            </p:extLst>
          </p:nvPr>
        </p:nvGraphicFramePr>
        <p:xfrm>
          <a:off x="3950607" y="2968172"/>
          <a:ext cx="6210300" cy="160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5" name="Equation" r:id="rId12" imgW="3390840" imgH="876240" progId="Equation.DSMT4">
                  <p:embed/>
                </p:oleObj>
              </mc:Choice>
              <mc:Fallback>
                <p:oleObj name="Equation" r:id="rId12" imgW="339084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50607" y="2968172"/>
                        <a:ext cx="6210300" cy="160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04E320BE-00A7-43AC-8D01-2724C04E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A94E2842-0745-426D-AD2E-883CED55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5577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110E5-6773-488F-8F51-5EB5D6EAB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VALORACIÓN DE </a:t>
            </a:r>
            <a:r>
              <a:rPr lang="es-ES" b="1" dirty="0">
                <a:solidFill>
                  <a:srgbClr val="FF0000"/>
                </a:solidFill>
              </a:rPr>
              <a:t>DERIVADOS</a:t>
            </a:r>
            <a:r>
              <a:rPr lang="es-ES" b="1" dirty="0"/>
              <a:t> CON MIXTURA DE NORMALES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B16289-8A7A-45BC-9DF0-23DA703CE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s-ES" dirty="0"/>
              <a:t>Valoración de un </a:t>
            </a:r>
            <a:r>
              <a:rPr lang="es-ES" dirty="0" err="1"/>
              <a:t>call</a:t>
            </a:r>
            <a:r>
              <a:rPr lang="es-ES" dirty="0"/>
              <a:t> en un mundo de riesgo neutro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Rentabilidad del subyacente sigue una mixtura de normales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Precio del </a:t>
            </a:r>
            <a:r>
              <a:rPr lang="es-ES" dirty="0" err="1"/>
              <a:t>call</a:t>
            </a:r>
            <a:r>
              <a:rPr lang="es-ES" dirty="0"/>
              <a:t> en la mixtura: promedio ponderado de los </a:t>
            </a:r>
            <a:r>
              <a:rPr lang="es-ES" dirty="0" err="1"/>
              <a:t>call</a:t>
            </a:r>
            <a:r>
              <a:rPr lang="es-ES" dirty="0"/>
              <a:t> bajo Black-Scholes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81AB87-8DCC-4EC8-ABD9-9E9EB8B1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26E3EE-BA9A-4963-93E3-8D216F80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60</a:t>
            </a:fld>
            <a:endParaRPr lang="es-ES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7BC8888-E375-432F-99FD-A69FB8638B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200095"/>
              </p:ext>
            </p:extLst>
          </p:nvPr>
        </p:nvGraphicFramePr>
        <p:xfrm>
          <a:off x="1332527" y="2270761"/>
          <a:ext cx="8497273" cy="72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6" name="Equation" r:id="rId4" imgW="3263760" imgH="279360" progId="Equation.DSMT4">
                  <p:embed/>
                </p:oleObj>
              </mc:Choice>
              <mc:Fallback>
                <p:oleObj name="Equation" r:id="rId4" imgW="3263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2527" y="2270761"/>
                        <a:ext cx="8497273" cy="727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71D3EBCE-5F23-4AA9-A899-CAF3AF8D7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855264"/>
              </p:ext>
            </p:extLst>
          </p:nvPr>
        </p:nvGraphicFramePr>
        <p:xfrm>
          <a:off x="1798185" y="3859846"/>
          <a:ext cx="7042487" cy="727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7" name="Equation" r:id="rId6" imgW="2705040" imgH="279360" progId="Equation.DSMT4">
                  <p:embed/>
                </p:oleObj>
              </mc:Choice>
              <mc:Fallback>
                <p:oleObj name="Equation" r:id="rId6" imgW="2705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98185" y="3859846"/>
                        <a:ext cx="7042487" cy="727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65F24B89-F34A-4F4D-8C1A-ED27C0148E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142280"/>
              </p:ext>
            </p:extLst>
          </p:nvPr>
        </p:nvGraphicFramePr>
        <p:xfrm>
          <a:off x="1591607" y="5435598"/>
          <a:ext cx="936625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8" name="Equation" r:id="rId8" imgW="4127400" imgH="583920" progId="Equation.DSMT4">
                  <p:embed/>
                </p:oleObj>
              </mc:Choice>
              <mc:Fallback>
                <p:oleObj name="Equation" r:id="rId8" imgW="41274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91607" y="5435598"/>
                        <a:ext cx="9366250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2496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EA19DBB9-C6E9-47C5-9BD0-83305C36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VALORACIÓN DE </a:t>
            </a:r>
            <a:r>
              <a:rPr lang="es-ES" b="1" dirty="0">
                <a:solidFill>
                  <a:srgbClr val="FF0000"/>
                </a:solidFill>
              </a:rPr>
              <a:t>DERIVADOS</a:t>
            </a:r>
            <a:r>
              <a:rPr lang="es-ES" b="1" dirty="0"/>
              <a:t> CON MIXTURA DE NORMALES</a:t>
            </a: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61BDDE8-9592-41B3-8D1E-3B2F2338E5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Precio del </a:t>
            </a:r>
            <a:r>
              <a:rPr lang="es-ES" dirty="0" err="1"/>
              <a:t>call</a:t>
            </a:r>
            <a:r>
              <a:rPr lang="es-ES" dirty="0"/>
              <a:t> en la mixtura: promedio ponderado de los </a:t>
            </a:r>
            <a:r>
              <a:rPr lang="es-ES" dirty="0" err="1"/>
              <a:t>call</a:t>
            </a:r>
            <a:r>
              <a:rPr lang="es-ES" dirty="0"/>
              <a:t> bajo Black-Scholes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666CB8CF-039D-4054-9B64-FF8FD3C1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8998" y="1825625"/>
            <a:ext cx="4114801" cy="4351338"/>
          </a:xfrm>
        </p:spPr>
        <p:txBody>
          <a:bodyPr/>
          <a:lstStyle/>
          <a:p>
            <a:r>
              <a:rPr lang="es-ES" dirty="0"/>
              <a:t>Fórmula Black-Scholes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41CD7C-CAE7-402F-B549-ABF28B15F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E08B04-7DC7-49D6-9EEC-F3FF9CD7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61</a:t>
            </a:fld>
            <a:endParaRPr lang="es-ES"/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FBA5D84C-7501-49DA-9125-400E64FB0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53549"/>
              </p:ext>
            </p:extLst>
          </p:nvPr>
        </p:nvGraphicFramePr>
        <p:xfrm>
          <a:off x="960929" y="3744005"/>
          <a:ext cx="5892988" cy="185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4" imgW="2781000" imgH="876240" progId="Equation.DSMT4">
                  <p:embed/>
                </p:oleObj>
              </mc:Choice>
              <mc:Fallback>
                <p:oleObj name="Equation" r:id="rId4" imgW="278100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0929" y="3744005"/>
                        <a:ext cx="5892988" cy="1856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Marcador de contenido 4">
            <a:extLst>
              <a:ext uri="{FF2B5EF4-FFF2-40B4-BE49-F238E27FC236}">
                <a16:creationId xmlns:a16="http://schemas.microsoft.com/office/drawing/2014/main" id="{85A6564C-2BCE-4B8D-A3BA-4CECB1842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412" y="3082925"/>
            <a:ext cx="43529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60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ED6BF5A-0203-46DA-A19F-2DD842A72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MARKOV-SWITCHING REGRESSION MODELS</a:t>
            </a:r>
            <a:br>
              <a:rPr lang="es-ES" dirty="0"/>
            </a:b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E21BF05-F17E-4946-8A1F-26602A3E3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BAB0B39-6A85-4AB2-96E6-2120E7347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488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A660A-5BCB-435A-B8EB-07EF4BC2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ÍNDICE DE PRECIOS AL CONSUMO </a:t>
            </a:r>
            <a:br>
              <a:rPr lang="es-ES" b="1" dirty="0"/>
            </a:br>
            <a:r>
              <a:rPr lang="es-ES" b="1" dirty="0"/>
              <a:t>Y PRIMERAS DIFERENCIAS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7E2A2C-BB9D-4EF0-B055-9084E04E9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35528"/>
            <a:ext cx="6027671" cy="421688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BCEA60-5456-4B33-B1B9-B28B6F7AC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29" y="1835529"/>
            <a:ext cx="5906147" cy="4216889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576036-B7EE-4F70-9969-67972E995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A2912F-526B-40EB-A86A-8FE4DB3A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9672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57D1F-9663-40A2-B15E-A2CDEBC09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TASA DE FERTILIDAD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63D2EE-3DDE-4A64-9457-A51AA54EA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27" y="2118182"/>
            <a:ext cx="5753687" cy="41203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3198EE-1865-4AF6-8FAA-2D0BC4CC4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6155" y="2146753"/>
            <a:ext cx="5673012" cy="4091811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FE3603-9234-4FC1-8015-8933A4E7C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037E74-7819-47BF-88A3-F3F93335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8237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5C2EB-4BD4-4F80-A2BA-83E30342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/>
              <a:t>¿EXISTEN DIFERENTES REGIMENES EN LOS TIPOS INTERBANCARIOS DE LA UNIÓN EUROPEA?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25EFC7-CC59-4DF6-84A7-5FE415FE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902" y="1636244"/>
            <a:ext cx="6368727" cy="4577943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1D2A88-636F-47D2-8835-BAD659919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2739DC-546D-4141-AC15-C504A66A2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1380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2DB5CA-9DC7-45E0-B4AB-E3A8A3031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68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MARKOV-SWITCHING REGRESSION MODELS</a:t>
            </a:r>
            <a:br>
              <a:rPr lang="en-U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6ED66D-8668-4BBC-8BD5-8D16A0E12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Son modelos de series temporales con transición entre un </a:t>
            </a:r>
            <a:r>
              <a:rPr lang="es-ES" b="1" dirty="0"/>
              <a:t>conjunto finito de estados</a:t>
            </a:r>
          </a:p>
          <a:p>
            <a:r>
              <a:rPr lang="es-ES" dirty="0"/>
              <a:t>Los </a:t>
            </a:r>
            <a:r>
              <a:rPr lang="es-ES" b="1" dirty="0"/>
              <a:t>estados son inobservables (latentes) </a:t>
            </a:r>
            <a:r>
              <a:rPr lang="es-ES" dirty="0"/>
              <a:t>y hay cambios de estado en el proceso generador de datos</a:t>
            </a:r>
          </a:p>
          <a:p>
            <a:r>
              <a:rPr lang="es-ES" dirty="0"/>
              <a:t>Tanto </a:t>
            </a:r>
            <a:r>
              <a:rPr lang="es-ES" b="1" dirty="0"/>
              <a:t>el tiempo de transición </a:t>
            </a:r>
            <a:r>
              <a:rPr lang="es-ES" dirty="0"/>
              <a:t>entre estados como la duración en un estado son </a:t>
            </a:r>
            <a:r>
              <a:rPr lang="es-ES" b="1" dirty="0"/>
              <a:t>aleatorios</a:t>
            </a:r>
          </a:p>
          <a:p>
            <a:r>
              <a:rPr lang="es-ES" dirty="0"/>
              <a:t>Las transiciones siguen un </a:t>
            </a:r>
            <a:r>
              <a:rPr lang="es-ES" b="1" dirty="0"/>
              <a:t>proceso de </a:t>
            </a:r>
            <a:r>
              <a:rPr lang="es-ES" b="1" dirty="0" err="1"/>
              <a:t>Markov</a:t>
            </a:r>
            <a:r>
              <a:rPr lang="es-ES" b="1" dirty="0"/>
              <a:t> </a:t>
            </a:r>
            <a:r>
              <a:rPr lang="es-ES" dirty="0"/>
              <a:t>(no hay memoria)</a:t>
            </a:r>
          </a:p>
          <a:p>
            <a:r>
              <a:rPr lang="es-ES" dirty="0"/>
              <a:t>Podemos estimar unos parámetros que dependen del estados y otros que son independientes de los estados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FF7324-6A3F-4E5D-8DC1-361216A85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537711-DAB3-4050-9058-69F2B5201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5127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0DB9F-684D-4B24-A946-1E372A89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MATRIZ DE TRANSICIÓN ENTRE LOS ESTADOS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C81051-76A7-492D-BD20-D09C31077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probabilidad de pasar de un estado a otro se regula con la matriz de transición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D9B7AD-4A73-45E1-9294-062B2F673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44" y="2360687"/>
            <a:ext cx="4824076" cy="3986209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5FBC469-AD1F-48EB-810D-896647979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41285"/>
              </p:ext>
            </p:extLst>
          </p:nvPr>
        </p:nvGraphicFramePr>
        <p:xfrm>
          <a:off x="488151" y="2906485"/>
          <a:ext cx="6363479" cy="191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0" name="Equation" r:id="rId5" imgW="2361960" imgH="711000" progId="Equation.DSMT4">
                  <p:embed/>
                </p:oleObj>
              </mc:Choice>
              <mc:Fallback>
                <p:oleObj name="Equation" r:id="rId5" imgW="23619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151" y="2906485"/>
                        <a:ext cx="6363479" cy="1915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A7745D-3561-496A-91F5-EEB241A3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E369C7-561B-4185-941D-B969816B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67</a:t>
            </a:fld>
            <a:endParaRPr lang="es-ES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ACF53CA-25B0-427F-8EAA-165C858077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44717"/>
              </p:ext>
            </p:extLst>
          </p:nvPr>
        </p:nvGraphicFramePr>
        <p:xfrm>
          <a:off x="103645" y="5145768"/>
          <a:ext cx="8662695" cy="1166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1" name="Equation" r:id="rId7" imgW="5283000" imgH="711000" progId="Equation.DSMT4">
                  <p:embed/>
                </p:oleObj>
              </mc:Choice>
              <mc:Fallback>
                <p:oleObj name="Equation" r:id="rId7" imgW="52830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645" y="5145768"/>
                        <a:ext cx="8662695" cy="1166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7661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457BAD-4392-4561-BA23-9466984C6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657" y="261257"/>
            <a:ext cx="5718629" cy="591570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s-ES" sz="4000" b="1" dirty="0"/>
              <a:t>MODELO DE RENTABILIDAD DE UN </a:t>
            </a:r>
          </a:p>
          <a:p>
            <a:pPr marL="0" indent="0" algn="ctr">
              <a:buNone/>
            </a:pPr>
            <a:r>
              <a:rPr lang="es-ES" sz="4000" b="1" dirty="0"/>
              <a:t>ACTIVO CON DOS REGÍMENES DE VOLATILIDAD</a:t>
            </a:r>
          </a:p>
          <a:p>
            <a:pPr marL="0" indent="0" algn="ctr">
              <a:buNone/>
            </a:pPr>
            <a:r>
              <a:rPr lang="es-ES" sz="4000" b="1" dirty="0" err="1"/>
              <a:t>Mark_Switch_Fernando.m</a:t>
            </a: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r>
              <a:rPr lang="es-ES" sz="4000" b="1" dirty="0"/>
              <a:t>Rentabilidad</a:t>
            </a:r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r>
              <a:rPr lang="es-ES" sz="4000" b="1" dirty="0"/>
              <a:t>Matriz de transición</a:t>
            </a:r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  <a:p>
            <a:pPr marL="0" indent="0">
              <a:buNone/>
            </a:pPr>
            <a:endParaRPr lang="es-ES" sz="4000" b="1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42784C-1370-4C0E-B087-067A49BD2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78286" y="261256"/>
            <a:ext cx="5475514" cy="6095093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r=[]; m1=0.02; m2=0.08; s1=0.1; s2=0.5;</a:t>
            </a:r>
          </a:p>
          <a:p>
            <a:r>
              <a:rPr lang="pt-BR" dirty="0"/>
              <a:t>e=1; estados=[e]; for i=1:100</a:t>
            </a:r>
          </a:p>
          <a:p>
            <a:r>
              <a:rPr lang="es-ES" dirty="0"/>
              <a:t>    z=rand; a=</a:t>
            </a:r>
            <a:r>
              <a:rPr lang="es-ES" dirty="0" err="1"/>
              <a:t>randn</a:t>
            </a:r>
            <a:r>
              <a:rPr lang="es-ES" dirty="0"/>
              <a:t>;</a:t>
            </a:r>
          </a:p>
          <a:p>
            <a:r>
              <a:rPr lang="pl-PL" dirty="0"/>
              <a:t>    if z&lt;=0.95 &amp; e==1</a:t>
            </a:r>
          </a:p>
          <a:p>
            <a:r>
              <a:rPr lang="pt-BR" dirty="0"/>
              <a:t>          r(i)=m1+s1*a;</a:t>
            </a:r>
          </a:p>
          <a:p>
            <a:r>
              <a:rPr lang="es-ES" dirty="0"/>
              <a:t>          e=1;</a:t>
            </a:r>
          </a:p>
          <a:p>
            <a:r>
              <a:rPr lang="es-ES" dirty="0"/>
              <a:t>    </a:t>
            </a:r>
            <a:r>
              <a:rPr lang="es-ES" dirty="0" err="1"/>
              <a:t>elseif</a:t>
            </a:r>
            <a:r>
              <a:rPr lang="es-ES" dirty="0"/>
              <a:t> z&gt;0.95 &amp; e==1</a:t>
            </a:r>
          </a:p>
          <a:p>
            <a:r>
              <a:rPr lang="pt-BR" dirty="0"/>
              <a:t>          r(i)=m2+s2*a;</a:t>
            </a:r>
          </a:p>
          <a:p>
            <a:r>
              <a:rPr lang="es-ES" dirty="0"/>
              <a:t>          e=2;</a:t>
            </a:r>
          </a:p>
          <a:p>
            <a:r>
              <a:rPr lang="es-ES" dirty="0"/>
              <a:t>    </a:t>
            </a:r>
            <a:r>
              <a:rPr lang="es-ES" dirty="0" err="1"/>
              <a:t>elseif</a:t>
            </a:r>
            <a:r>
              <a:rPr lang="es-ES" dirty="0"/>
              <a:t> z&lt;=0.95 &amp; e==2</a:t>
            </a:r>
          </a:p>
          <a:p>
            <a:r>
              <a:rPr lang="pt-BR" dirty="0"/>
              <a:t>          r(i)=m2+s2*a;</a:t>
            </a:r>
          </a:p>
          <a:p>
            <a:r>
              <a:rPr lang="es-ES" dirty="0"/>
              <a:t>          e=2; </a:t>
            </a:r>
          </a:p>
          <a:p>
            <a:r>
              <a:rPr lang="pl-PL" dirty="0"/>
              <a:t>    else z&gt;0.95 &amp; e==2</a:t>
            </a:r>
          </a:p>
          <a:p>
            <a:r>
              <a:rPr lang="pt-BR" dirty="0"/>
              <a:t>          r(i)=m1+s1*a;</a:t>
            </a:r>
          </a:p>
          <a:p>
            <a:r>
              <a:rPr lang="es-ES" dirty="0"/>
              <a:t>          e=1;</a:t>
            </a:r>
          </a:p>
          <a:p>
            <a:r>
              <a:rPr lang="es-ES" dirty="0"/>
              <a:t>    </a:t>
            </a:r>
            <a:r>
              <a:rPr lang="es-ES" dirty="0" err="1"/>
              <a:t>end</a:t>
            </a:r>
            <a:endParaRPr lang="es-ES" dirty="0"/>
          </a:p>
          <a:p>
            <a:r>
              <a:rPr lang="es-ES" dirty="0"/>
              <a:t>    estados=[estados e];</a:t>
            </a:r>
          </a:p>
          <a:p>
            <a:r>
              <a:rPr lang="es-ES" dirty="0" err="1"/>
              <a:t>end</a:t>
            </a:r>
            <a:endParaRPr lang="es-ES" dirty="0"/>
          </a:p>
          <a:p>
            <a:r>
              <a:rPr lang="es-ES" dirty="0" err="1"/>
              <a:t>subplot</a:t>
            </a:r>
            <a:r>
              <a:rPr lang="es-ES" dirty="0"/>
              <a:t>(2,1,1); </a:t>
            </a:r>
            <a:r>
              <a:rPr lang="es-ES" dirty="0" err="1"/>
              <a:t>plot</a:t>
            </a:r>
            <a:r>
              <a:rPr lang="es-ES" dirty="0"/>
              <a:t>(r); </a:t>
            </a:r>
          </a:p>
          <a:p>
            <a:r>
              <a:rPr lang="es-ES" dirty="0" err="1"/>
              <a:t>subplot</a:t>
            </a:r>
            <a:r>
              <a:rPr lang="es-ES" dirty="0"/>
              <a:t>(2,1,2); </a:t>
            </a:r>
            <a:r>
              <a:rPr lang="es-ES" dirty="0" err="1"/>
              <a:t>plot</a:t>
            </a:r>
            <a:r>
              <a:rPr lang="es-ES" dirty="0"/>
              <a:t>(estados);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B7256A-B64F-451A-9727-964E49B0E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FC31D-0A7C-460A-ACFD-8147CDF9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68</a:t>
            </a:fld>
            <a:endParaRPr lang="es-ES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C0883A4-4FCD-47B6-B44D-8A637C88B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540882"/>
              </p:ext>
            </p:extLst>
          </p:nvPr>
        </p:nvGraphicFramePr>
        <p:xfrm>
          <a:off x="412509" y="2114129"/>
          <a:ext cx="3375142" cy="1108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4" name="Equation" r:id="rId4" imgW="1777680" imgH="583920" progId="Equation.DSMT4">
                  <p:embed/>
                </p:oleObj>
              </mc:Choice>
              <mc:Fallback>
                <p:oleObj name="Equation" r:id="rId4" imgW="17776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509" y="2114129"/>
                        <a:ext cx="3375142" cy="1108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58FBCE3-6280-48B2-B9C3-ABF9BA875C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335210"/>
              </p:ext>
            </p:extLst>
          </p:nvPr>
        </p:nvGraphicFramePr>
        <p:xfrm>
          <a:off x="412509" y="4916829"/>
          <a:ext cx="3173279" cy="89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5" name="Equation" r:id="rId6" imgW="1701720" imgH="482400" progId="Equation.DSMT4">
                  <p:embed/>
                </p:oleObj>
              </mc:Choice>
              <mc:Fallback>
                <p:oleObj name="Equation" r:id="rId6" imgW="17017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509" y="4916829"/>
                        <a:ext cx="3173279" cy="899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3B0F5201-AC04-4B57-B050-704A4F16FA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749" y="751754"/>
            <a:ext cx="3638251" cy="27247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938D9A-169B-4657-9D94-3E1EC29AFD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3748" y="3554051"/>
            <a:ext cx="3638251" cy="272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819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59891-1135-447C-AC3D-67A97596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REGRESIÓN CON MÚLTIPLES ESTADOS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884EE7E-9C6C-426B-9BFD-FF5ADED903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  <a:p>
            <a:pPr marL="0" indent="0">
              <a:buNone/>
            </a:pPr>
            <a:r>
              <a:rPr lang="es-ES" dirty="0"/>
              <a:t>                                                 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9F2B1C1-EFC2-4340-B03F-8D867DCD0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2857" y="1825625"/>
            <a:ext cx="3788229" cy="4351338"/>
          </a:xfrm>
        </p:spPr>
        <p:txBody>
          <a:bodyPr/>
          <a:lstStyle/>
          <a:p>
            <a:r>
              <a:rPr lang="es-ES" dirty="0"/>
              <a:t>Matriz de transición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863D64-2BB6-4A6A-97C7-473AD0A9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BCA185-A36F-4B0D-8670-B67A56B0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69</a:t>
            </a:fld>
            <a:endParaRPr lang="es-ES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8DD5C7C7-0F83-4F23-809B-9699188C1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573000"/>
              </p:ext>
            </p:extLst>
          </p:nvPr>
        </p:nvGraphicFramePr>
        <p:xfrm>
          <a:off x="480695" y="2259010"/>
          <a:ext cx="7084876" cy="295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9" name="Equation" r:id="rId3" imgW="2933640" imgH="1218960" progId="Equation.DSMT4">
                  <p:embed/>
                </p:oleObj>
              </mc:Choice>
              <mc:Fallback>
                <p:oleObj name="Equation" r:id="rId3" imgW="2933640" imgH="121896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8DD5C7C7-0F83-4F23-809B-9699188C1A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695" y="2259010"/>
                        <a:ext cx="7084876" cy="295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79DE17AB-8F5B-4721-8DC3-9532811BA1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689851"/>
              </p:ext>
            </p:extLst>
          </p:nvPr>
        </p:nvGraphicFramePr>
        <p:xfrm>
          <a:off x="8373830" y="2767011"/>
          <a:ext cx="2863856" cy="2110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0" name="Equation" r:id="rId5" imgW="965160" imgH="711000" progId="Equation.DSMT4">
                  <p:embed/>
                </p:oleObj>
              </mc:Choice>
              <mc:Fallback>
                <p:oleObj name="Equation" r:id="rId5" imgW="965160" imgH="7110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79DE17AB-8F5B-4721-8DC3-9532811BA1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73830" y="2767011"/>
                        <a:ext cx="2863856" cy="2110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853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5E19B-0D48-4B33-BAD1-C973B02F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/>
          <a:lstStyle/>
          <a:p>
            <a:pPr algn="ctr"/>
            <a:r>
              <a:rPr lang="es-ES" b="1" dirty="0"/>
              <a:t>MÉTODOS CLUSTER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5C22E-6732-43BE-ABEC-A030CDE3C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4"/>
            <a:ext cx="10515600" cy="4609420"/>
          </a:xfrm>
        </p:spPr>
        <p:txBody>
          <a:bodyPr>
            <a:normAutofit/>
          </a:bodyPr>
          <a:lstStyle/>
          <a:p>
            <a:r>
              <a:rPr lang="es-ES" b="1" dirty="0"/>
              <a:t>MÉTODOS JERÁRQUICOS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s-ES" sz="2600" dirty="0"/>
              <a:t>Agrupamiento que busca construir una jerarquía entre grupos</a:t>
            </a:r>
          </a:p>
          <a:p>
            <a:pPr marL="685800" lvl="2">
              <a:spcBef>
                <a:spcPts val="1000"/>
              </a:spcBef>
            </a:pPr>
            <a:r>
              <a:rPr lang="es-ES" sz="2800" b="1" dirty="0"/>
              <a:t>   JERÁRQUICOS AGLOMERATIVOS -</a:t>
            </a:r>
            <a:r>
              <a:rPr lang="es-ES" sz="2600" dirty="0"/>
              <a:t>Van juntando los elementos más similares. </a:t>
            </a:r>
            <a:r>
              <a:rPr lang="es-ES" sz="2600" b="1" dirty="0"/>
              <a:t>Acaba en un único </a:t>
            </a:r>
            <a:r>
              <a:rPr lang="es-ES" sz="2600" b="1" dirty="0" err="1"/>
              <a:t>cluster</a:t>
            </a:r>
            <a:endParaRPr lang="es-ES" sz="2600" b="1" dirty="0"/>
          </a:p>
          <a:p>
            <a:pPr lvl="1"/>
            <a:r>
              <a:rPr lang="es-ES" dirty="0"/>
              <a:t> 	</a:t>
            </a:r>
            <a:r>
              <a:rPr lang="es-ES" sz="2800" b="1" dirty="0"/>
              <a:t>JERÁRQUICOS DIVISIVOS -</a:t>
            </a:r>
            <a:r>
              <a:rPr lang="es-ES" sz="2600" dirty="0"/>
              <a:t>Comienzan con un clúster y en cada paso se divide el grupo más heterogéneo. </a:t>
            </a:r>
            <a:r>
              <a:rPr lang="es-ES" sz="2600" b="1" dirty="0"/>
              <a:t>Acaba con tantos </a:t>
            </a:r>
            <a:r>
              <a:rPr lang="es-ES" sz="2600" b="1" dirty="0" err="1"/>
              <a:t>clusters</a:t>
            </a:r>
            <a:r>
              <a:rPr lang="es-ES" sz="2600" b="1" dirty="0"/>
              <a:t>  como objetos</a:t>
            </a:r>
            <a:r>
              <a:rPr lang="es-ES" sz="2600" dirty="0"/>
              <a:t>.</a:t>
            </a:r>
            <a:r>
              <a:rPr lang="es-ES" sz="2600" b="1" dirty="0"/>
              <a:t> </a:t>
            </a:r>
          </a:p>
          <a:p>
            <a:endParaRPr lang="es-ES" b="1" dirty="0"/>
          </a:p>
          <a:p>
            <a:r>
              <a:rPr lang="es-ES" b="1" dirty="0"/>
              <a:t>MÉTODOS DE PARTICIÓN</a:t>
            </a:r>
          </a:p>
          <a:p>
            <a:pPr lvl="1"/>
            <a:r>
              <a:rPr lang="es-ES" sz="2600" dirty="0"/>
              <a:t>Separar de forma óptima n objetos en un número arbitrario de k grupos</a:t>
            </a:r>
          </a:p>
          <a:p>
            <a:pPr lvl="1"/>
            <a:endParaRPr lang="es-ES" sz="260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95D4FBA-A084-4D07-91BD-34B622292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7221C2-6B8B-4FEF-9E58-6520433D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44087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0F93D-3E4D-4C67-89DD-EC65C26E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TRABAJOS PIONEROS DE MARKOV-SWITCHING EN ECONOMÍA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47800-7540-4A7D-94B1-CC61D431F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Comportamiento asimétrico del proceso generador de datos en expansiones y recesiones (Hamilton 1989).</a:t>
            </a:r>
          </a:p>
          <a:p>
            <a:endParaRPr lang="es-ES" dirty="0"/>
          </a:p>
          <a:p>
            <a:r>
              <a:rPr lang="es-ES" dirty="0"/>
              <a:t>Dinámica de tipos de cambio (</a:t>
            </a:r>
            <a:r>
              <a:rPr lang="en-US" dirty="0"/>
              <a:t>Engel and Hamilton 1990)</a:t>
            </a:r>
          </a:p>
          <a:p>
            <a:endParaRPr lang="en-US" dirty="0"/>
          </a:p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interés</a:t>
            </a:r>
            <a:r>
              <a:rPr lang="en-US" dirty="0"/>
              <a:t> (García and </a:t>
            </a:r>
            <a:r>
              <a:rPr lang="en-US" dirty="0" err="1"/>
              <a:t>Perron</a:t>
            </a:r>
            <a:r>
              <a:rPr lang="en-US" dirty="0"/>
              <a:t> 1996)</a:t>
            </a:r>
          </a:p>
          <a:p>
            <a:endParaRPr lang="en-US" dirty="0"/>
          </a:p>
          <a:p>
            <a:r>
              <a:rPr lang="en-US" dirty="0" err="1"/>
              <a:t>Rentabilidades</a:t>
            </a:r>
            <a:r>
              <a:rPr lang="en-US" dirty="0"/>
              <a:t> </a:t>
            </a:r>
            <a:r>
              <a:rPr lang="en-US" dirty="0" err="1"/>
              <a:t>bursátiles</a:t>
            </a:r>
            <a:r>
              <a:rPr lang="en-US" dirty="0"/>
              <a:t> (Kim et al. 1998)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6EEA35-1A1E-40AB-8F09-9851C290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34B56A-69B0-48CB-8904-17DD8401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5340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CB61FD-3A54-455C-BBBE-C6B44DA2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IMPLEMENTACIÓN EN MATLAB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0B0AFF-7129-4F27-9516-03A9C2A97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% </a:t>
            </a:r>
            <a:r>
              <a:rPr lang="en-US" b="1" dirty="0" err="1"/>
              <a:t>MS_Regress</a:t>
            </a:r>
            <a:r>
              <a:rPr lang="en-US" b="1" dirty="0"/>
              <a:t> </a:t>
            </a:r>
            <a:r>
              <a:rPr lang="en-US" dirty="0"/>
              <a:t>by Marcelo Perlin. </a:t>
            </a:r>
          </a:p>
          <a:p>
            <a:pPr marL="0" indent="0">
              <a:buNone/>
            </a:pPr>
            <a:r>
              <a:rPr lang="en-US" dirty="0"/>
              <a:t>bull1 = </a:t>
            </a:r>
            <a:r>
              <a:rPr lang="en-US" dirty="0" err="1"/>
              <a:t>normrnd</a:t>
            </a:r>
            <a:r>
              <a:rPr lang="en-US" dirty="0"/>
              <a:t>( 0.10, 0.15, 100, 1);</a:t>
            </a:r>
          </a:p>
          <a:p>
            <a:pPr marL="0" indent="0">
              <a:buNone/>
            </a:pPr>
            <a:r>
              <a:rPr lang="en-US" dirty="0"/>
              <a:t>bear  = </a:t>
            </a:r>
            <a:r>
              <a:rPr lang="en-US" dirty="0" err="1"/>
              <a:t>normrnd</a:t>
            </a:r>
            <a:r>
              <a:rPr lang="en-US" dirty="0"/>
              <a:t>(-0.01, 0.20, 100, 1);</a:t>
            </a:r>
          </a:p>
          <a:p>
            <a:pPr marL="0" indent="0">
              <a:buNone/>
            </a:pPr>
            <a:r>
              <a:rPr lang="en-US" dirty="0"/>
              <a:t>bull2 = </a:t>
            </a:r>
            <a:r>
              <a:rPr lang="en-US" dirty="0" err="1"/>
              <a:t>normrnd</a:t>
            </a:r>
            <a:r>
              <a:rPr lang="en-US" dirty="0"/>
              <a:t>( 0.10, 0.15, 100, 1);</a:t>
            </a:r>
          </a:p>
          <a:p>
            <a:pPr marL="0" indent="0">
              <a:buNone/>
            </a:pPr>
            <a:r>
              <a:rPr lang="en-US" dirty="0"/>
              <a:t>returns = [bull1; bear; bull2];</a:t>
            </a:r>
          </a:p>
          <a:p>
            <a:pPr marL="0" indent="0">
              <a:buNone/>
            </a:pPr>
            <a:r>
              <a:rPr lang="en-US" dirty="0"/>
              <a:t>plot(returns)</a:t>
            </a:r>
          </a:p>
          <a:p>
            <a:pPr marL="0" indent="0">
              <a:buNone/>
            </a:pPr>
            <a:r>
              <a:rPr lang="en-US" dirty="0" err="1"/>
              <a:t>xlabel</a:t>
            </a:r>
            <a:r>
              <a:rPr lang="en-US" dirty="0"/>
              <a:t>('Day number')</a:t>
            </a:r>
          </a:p>
          <a:p>
            <a:pPr marL="0" indent="0">
              <a:buNone/>
            </a:pPr>
            <a:r>
              <a:rPr lang="en-US" dirty="0" err="1"/>
              <a:t>ylabel</a:t>
            </a:r>
            <a:r>
              <a:rPr lang="en-US" dirty="0"/>
              <a:t>('Daily change in price')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AFA0E7-97F2-49DD-ADF1-97DF2D89F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5" y="2120106"/>
            <a:ext cx="4752975" cy="3762375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80A942-9089-42B3-88BB-200816CA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E3AF20-2EA6-4FC2-B171-1F54C493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71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4902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0DE2D-55E7-4B65-AB8E-8A2965EC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IMPLEMENTACIÓN EN MATLAB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671CE1-48D1-4EED-A85C-618F072D8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indep</a:t>
            </a:r>
            <a:r>
              <a:rPr lang="en-US" dirty="0"/>
              <a:t> = ones(size(returns)); % Variable </a:t>
            </a:r>
            <a:r>
              <a:rPr lang="en-US" dirty="0" err="1"/>
              <a:t>explicativa</a:t>
            </a:r>
            <a:r>
              <a:rPr lang="en-US" dirty="0"/>
              <a:t> dummy</a:t>
            </a:r>
          </a:p>
          <a:p>
            <a:pPr marL="0" indent="0">
              <a:buNone/>
            </a:pPr>
            <a:r>
              <a:rPr lang="en-US" dirty="0"/>
              <a:t>k = 2; % dos </a:t>
            </a:r>
            <a:r>
              <a:rPr lang="en-US" dirty="0" err="1"/>
              <a:t>regimenes</a:t>
            </a:r>
            <a:r>
              <a:rPr lang="en-US" dirty="0"/>
              <a:t>: bull y bear</a:t>
            </a:r>
          </a:p>
          <a:p>
            <a:pPr marL="0" indent="0">
              <a:buNone/>
            </a:pPr>
            <a:r>
              <a:rPr lang="en-US" dirty="0"/>
              <a:t>S = [1 1]; % Tanto media </a:t>
            </a:r>
            <a:r>
              <a:rPr lang="en-US" dirty="0" err="1"/>
              <a:t>como</a:t>
            </a:r>
            <a:r>
              <a:rPr lang="en-US" dirty="0"/>
              <a:t> la </a:t>
            </a:r>
            <a:r>
              <a:rPr lang="en-US" dirty="0" err="1"/>
              <a:t>volatilidad</a:t>
            </a:r>
            <a:r>
              <a:rPr lang="en-US" dirty="0"/>
              <a:t> </a:t>
            </a:r>
            <a:r>
              <a:rPr lang="en-US" dirty="0" err="1"/>
              <a:t>cambian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los regimens </a:t>
            </a:r>
          </a:p>
          <a:p>
            <a:pPr marL="0" indent="0">
              <a:buNone/>
            </a:pPr>
            <a:r>
              <a:rPr lang="en-US" dirty="0" err="1"/>
              <a:t>SpecOut</a:t>
            </a:r>
            <a:r>
              <a:rPr lang="en-US" dirty="0"/>
              <a:t> = </a:t>
            </a:r>
            <a:r>
              <a:rPr lang="en-US" b="1" dirty="0" err="1">
                <a:solidFill>
                  <a:srgbClr val="FF0000"/>
                </a:solidFill>
              </a:rPr>
              <a:t>MS_Regress_Fit</a:t>
            </a:r>
            <a:r>
              <a:rPr lang="en-US" dirty="0"/>
              <a:t>(returns, </a:t>
            </a:r>
            <a:r>
              <a:rPr lang="en-US" dirty="0" err="1"/>
              <a:t>indep</a:t>
            </a:r>
            <a:r>
              <a:rPr lang="en-US" dirty="0"/>
              <a:t>, k, S);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%</a:t>
            </a:r>
            <a:r>
              <a:rPr lang="en-US" dirty="0" err="1"/>
              <a:t>previamente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direccionar</a:t>
            </a:r>
            <a:r>
              <a:rPr lang="en-US" dirty="0">
                <a:solidFill>
                  <a:srgbClr val="FF0000"/>
                </a:solidFill>
              </a:rPr>
              <a:t> MATLAB a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s-ES" dirty="0"/>
              <a:t>DATA/</a:t>
            </a:r>
            <a:r>
              <a:rPr lang="es-ES" dirty="0" err="1"/>
              <a:t>Markov</a:t>
            </a:r>
            <a:r>
              <a:rPr lang="es-ES" dirty="0"/>
              <a:t>-</a:t>
            </a:r>
            <a:r>
              <a:rPr lang="es-ES" dirty="0" err="1"/>
              <a:t>Swirching</a:t>
            </a:r>
            <a:r>
              <a:rPr lang="es-ES" dirty="0"/>
              <a:t>-</a:t>
            </a:r>
            <a:r>
              <a:rPr lang="es-ES" dirty="0" err="1"/>
              <a:t>Regress</a:t>
            </a:r>
            <a:r>
              <a:rPr lang="es-ES" dirty="0"/>
              <a:t>-Matlab/</a:t>
            </a:r>
            <a:r>
              <a:rPr lang="es-ES" b="1" dirty="0" err="1">
                <a:solidFill>
                  <a:srgbClr val="FF0000"/>
                </a:solidFill>
              </a:rPr>
              <a:t>m_Files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/>
              <a:t>% </a:t>
            </a:r>
            <a:r>
              <a:rPr lang="en-US" dirty="0"/>
              <a:t>Para </a:t>
            </a:r>
            <a:r>
              <a:rPr lang="en-US" dirty="0" err="1"/>
              <a:t>descargarlo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https://github.com/msperlin/MS_Regress-Matlab </a:t>
            </a:r>
          </a:p>
          <a:p>
            <a:pPr marL="0" indent="0">
              <a:buNone/>
            </a:pPr>
            <a:r>
              <a:rPr lang="es-ES" dirty="0"/>
              <a:t> en esta otra si estás registrado en SSRN (revisión 2015) https://papers.ssrn.com/sol3/papers.cfm?abstract_id=1714016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0B46A8-15DA-434D-A82D-28BF4B08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3A8907-A28D-458B-B8A1-A70AA53D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72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4819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8144A6-2D4A-4DDC-8D6C-1E991D304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514"/>
            <a:ext cx="10515600" cy="4351338"/>
          </a:xfrm>
        </p:spPr>
        <p:txBody>
          <a:bodyPr/>
          <a:lstStyle/>
          <a:p>
            <a:r>
              <a:rPr lang="es-ES" dirty="0"/>
              <a:t>La última grafica: probabilidad de los distintos estados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24A2747-927A-42A4-9140-AB627EDD9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461" y="1595380"/>
            <a:ext cx="6211077" cy="476097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F7CACE-56B1-429A-A1A5-5A3618CF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016E0D-B617-4DAD-A9FD-0E45D537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73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7172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DF0BB-A1E4-4145-821C-88974CD6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MARKOV-SWITCHING EN R</a:t>
            </a:r>
            <a:br>
              <a:rPr lang="es-ES" dirty="0"/>
            </a:br>
            <a:r>
              <a:rPr lang="es-ES" b="1" dirty="0" err="1"/>
              <a:t>Model</a:t>
            </a:r>
            <a:r>
              <a:rPr lang="es-ES" b="1" dirty="0"/>
              <a:t> </a:t>
            </a:r>
            <a:r>
              <a:rPr lang="es-ES" b="1" dirty="0" err="1"/>
              <a:t>with</a:t>
            </a:r>
            <a:r>
              <a:rPr lang="es-ES" b="1" dirty="0"/>
              <a:t> </a:t>
            </a:r>
            <a:r>
              <a:rPr lang="es-ES" b="1" dirty="0" err="1"/>
              <a:t>only</a:t>
            </a:r>
            <a:r>
              <a:rPr lang="es-ES" b="1" dirty="0"/>
              <a:t> </a:t>
            </a:r>
            <a:r>
              <a:rPr lang="es-ES" b="1" dirty="0" err="1"/>
              <a:t>intercept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1876D-F250-4AAC-8E66-E177DA5CD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install.packages</a:t>
            </a:r>
            <a:r>
              <a:rPr lang="es-ES" dirty="0"/>
              <a:t>("</a:t>
            </a:r>
            <a:r>
              <a:rPr lang="es-ES" dirty="0" err="1"/>
              <a:t>MSwM</a:t>
            </a:r>
            <a:r>
              <a:rPr lang="es-ES" dirty="0"/>
              <a:t>")</a:t>
            </a:r>
          </a:p>
          <a:p>
            <a:r>
              <a:rPr lang="es-ES" dirty="0" err="1"/>
              <a:t>library</a:t>
            </a:r>
            <a:r>
              <a:rPr lang="es-ES" dirty="0"/>
              <a:t>("</a:t>
            </a:r>
            <a:r>
              <a:rPr lang="es-ES" dirty="0" err="1"/>
              <a:t>MSwM</a:t>
            </a:r>
            <a:r>
              <a:rPr lang="es-ES" dirty="0"/>
              <a:t>")</a:t>
            </a:r>
          </a:p>
          <a:p>
            <a:r>
              <a:rPr lang="es-ES" dirty="0" err="1"/>
              <a:t>telefon</a:t>
            </a:r>
            <a:r>
              <a:rPr lang="es-ES" dirty="0"/>
              <a:t>=</a:t>
            </a:r>
            <a:r>
              <a:rPr lang="es-ES" dirty="0" err="1"/>
              <a:t>scan</a:t>
            </a:r>
            <a:r>
              <a:rPr lang="es-ES" dirty="0"/>
              <a:t>("telefonica_2000.txt")</a:t>
            </a:r>
          </a:p>
          <a:p>
            <a:r>
              <a:rPr lang="es-ES" dirty="0" err="1"/>
              <a:t>rend.telefon</a:t>
            </a:r>
            <a:r>
              <a:rPr lang="es-ES" dirty="0"/>
              <a:t>=</a:t>
            </a:r>
            <a:r>
              <a:rPr lang="es-ES" dirty="0" err="1"/>
              <a:t>diff</a:t>
            </a:r>
            <a:r>
              <a:rPr lang="es-ES" dirty="0"/>
              <a:t>(log(</a:t>
            </a:r>
            <a:r>
              <a:rPr lang="es-ES" dirty="0" err="1"/>
              <a:t>telefon</a:t>
            </a:r>
            <a:r>
              <a:rPr lang="es-ES" dirty="0"/>
              <a:t>))</a:t>
            </a:r>
          </a:p>
          <a:p>
            <a:endParaRPr lang="es-ES" dirty="0"/>
          </a:p>
          <a:p>
            <a:r>
              <a:rPr lang="es-ES" dirty="0"/>
              <a:t>mod=lm(</a:t>
            </a:r>
            <a:r>
              <a:rPr lang="es-ES" dirty="0" err="1"/>
              <a:t>rend.telefon</a:t>
            </a:r>
            <a:r>
              <a:rPr lang="es-ES" dirty="0"/>
              <a:t> ~ 1)</a:t>
            </a:r>
          </a:p>
          <a:p>
            <a:r>
              <a:rPr lang="es-ES" dirty="0" err="1"/>
              <a:t>mod.mswm</a:t>
            </a:r>
            <a:r>
              <a:rPr lang="es-ES" dirty="0"/>
              <a:t>=</a:t>
            </a:r>
            <a:r>
              <a:rPr lang="es-ES" dirty="0" err="1"/>
              <a:t>msmFit</a:t>
            </a:r>
            <a:r>
              <a:rPr lang="es-ES" dirty="0"/>
              <a:t>(mod, k=2, </a:t>
            </a:r>
            <a:r>
              <a:rPr lang="es-ES" dirty="0" err="1"/>
              <a:t>sw</a:t>
            </a:r>
            <a:r>
              <a:rPr lang="es-ES" dirty="0"/>
              <a:t>=c(T,T), p=0)</a:t>
            </a:r>
          </a:p>
          <a:p>
            <a:r>
              <a:rPr lang="es-ES" dirty="0" err="1"/>
              <a:t>summary</a:t>
            </a:r>
            <a:r>
              <a:rPr lang="es-ES" dirty="0"/>
              <a:t>(</a:t>
            </a:r>
            <a:r>
              <a:rPr lang="es-ES" dirty="0" err="1"/>
              <a:t>mod.mswm</a:t>
            </a:r>
            <a:r>
              <a:rPr lang="es-ES" dirty="0"/>
              <a:t>)</a:t>
            </a:r>
          </a:p>
          <a:p>
            <a:r>
              <a:rPr lang="es-ES" dirty="0" err="1"/>
              <a:t>plot</a:t>
            </a:r>
            <a:r>
              <a:rPr lang="es-ES" dirty="0"/>
              <a:t>(</a:t>
            </a:r>
            <a:r>
              <a:rPr lang="es-ES" dirty="0" err="1"/>
              <a:t>mod.mswm</a:t>
            </a:r>
            <a:r>
              <a:rPr lang="es-ES" dirty="0"/>
              <a:t>)</a:t>
            </a:r>
          </a:p>
          <a:p>
            <a:r>
              <a:rPr lang="es-ES" dirty="0"/>
              <a:t>par(mar=c(3,3,3,3))</a:t>
            </a:r>
          </a:p>
          <a:p>
            <a:r>
              <a:rPr lang="es-ES" dirty="0" err="1"/>
              <a:t>plotProb</a:t>
            </a:r>
            <a:r>
              <a:rPr lang="es-ES" dirty="0"/>
              <a:t>(</a:t>
            </a:r>
            <a:r>
              <a:rPr lang="es-ES" dirty="0" err="1"/>
              <a:t>mod.mswm</a:t>
            </a:r>
            <a:r>
              <a:rPr lang="es-ES" dirty="0"/>
              <a:t>, </a:t>
            </a:r>
            <a:r>
              <a:rPr lang="es-ES" dirty="0" err="1"/>
              <a:t>which</a:t>
            </a:r>
            <a:r>
              <a:rPr lang="es-ES" dirty="0"/>
              <a:t>=1)</a:t>
            </a:r>
          </a:p>
          <a:p>
            <a:r>
              <a:rPr lang="es-ES" dirty="0" err="1"/>
              <a:t>plotProb</a:t>
            </a:r>
            <a:r>
              <a:rPr lang="es-ES" dirty="0"/>
              <a:t>(</a:t>
            </a:r>
            <a:r>
              <a:rPr lang="es-ES" dirty="0" err="1"/>
              <a:t>mod.mswm</a:t>
            </a:r>
            <a:r>
              <a:rPr lang="es-ES" dirty="0"/>
              <a:t>, </a:t>
            </a:r>
            <a:r>
              <a:rPr lang="es-ES" dirty="0" err="1"/>
              <a:t>which</a:t>
            </a:r>
            <a:r>
              <a:rPr lang="es-ES" dirty="0"/>
              <a:t>=2)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892081-B7F8-4341-BFA7-DB589302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7CB251-B0D9-48E8-BBF2-E16F3404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74</a:t>
            </a:fld>
            <a:endParaRPr lang="es-ES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8646387-7F22-445A-8103-7EECA846A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172486"/>
              </p:ext>
            </p:extLst>
          </p:nvPr>
        </p:nvGraphicFramePr>
        <p:xfrm>
          <a:off x="6681250" y="2475792"/>
          <a:ext cx="4642832" cy="152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" name="Equation" r:id="rId4" imgW="1777680" imgH="583920" progId="Equation.DSMT4">
                  <p:embed/>
                </p:oleObj>
              </mc:Choice>
              <mc:Fallback>
                <p:oleObj name="Equation" r:id="rId4" imgW="17776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1250" y="2475792"/>
                        <a:ext cx="4642832" cy="1525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48276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DF0BB-A1E4-4145-821C-88974CD63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MARKOV-SWITCHING EN R</a:t>
            </a:r>
            <a:br>
              <a:rPr lang="es-ES" dirty="0"/>
            </a:br>
            <a:r>
              <a:rPr lang="es-ES" b="1" dirty="0" err="1"/>
              <a:t>Model</a:t>
            </a:r>
            <a:r>
              <a:rPr lang="es-ES" b="1" dirty="0"/>
              <a:t> </a:t>
            </a:r>
            <a:r>
              <a:rPr lang="en-GB" b="1" dirty="0"/>
              <a:t>AR(1)</a:t>
            </a:r>
            <a:r>
              <a:rPr lang="en-GB" dirty="0"/>
              <a:t> 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C1876D-F250-4AAC-8E66-E177DA5CD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install.packages</a:t>
            </a:r>
            <a:r>
              <a:rPr lang="es-ES" dirty="0"/>
              <a:t>("</a:t>
            </a:r>
            <a:r>
              <a:rPr lang="es-ES" dirty="0" err="1"/>
              <a:t>MSwM</a:t>
            </a:r>
            <a:r>
              <a:rPr lang="es-ES" dirty="0"/>
              <a:t>")</a:t>
            </a:r>
          </a:p>
          <a:p>
            <a:r>
              <a:rPr lang="es-ES" dirty="0" err="1"/>
              <a:t>library</a:t>
            </a:r>
            <a:r>
              <a:rPr lang="es-ES" dirty="0"/>
              <a:t>("</a:t>
            </a:r>
            <a:r>
              <a:rPr lang="es-ES" dirty="0" err="1"/>
              <a:t>MSwM</a:t>
            </a:r>
            <a:r>
              <a:rPr lang="es-ES" dirty="0"/>
              <a:t>")</a:t>
            </a:r>
          </a:p>
          <a:p>
            <a:r>
              <a:rPr lang="es-ES" dirty="0" err="1"/>
              <a:t>telefon</a:t>
            </a:r>
            <a:r>
              <a:rPr lang="es-ES" dirty="0"/>
              <a:t>=</a:t>
            </a:r>
            <a:r>
              <a:rPr lang="es-ES" dirty="0" err="1"/>
              <a:t>scan</a:t>
            </a:r>
            <a:r>
              <a:rPr lang="es-ES" dirty="0"/>
              <a:t>("telefonica_2000.txt")</a:t>
            </a:r>
          </a:p>
          <a:p>
            <a:r>
              <a:rPr lang="es-ES" dirty="0" err="1"/>
              <a:t>rend.telefon</a:t>
            </a:r>
            <a:r>
              <a:rPr lang="es-ES" dirty="0"/>
              <a:t>=</a:t>
            </a:r>
            <a:r>
              <a:rPr lang="es-ES" dirty="0" err="1"/>
              <a:t>diff</a:t>
            </a:r>
            <a:r>
              <a:rPr lang="es-ES" dirty="0"/>
              <a:t>(log(</a:t>
            </a:r>
            <a:r>
              <a:rPr lang="es-ES" dirty="0" err="1"/>
              <a:t>telefon</a:t>
            </a:r>
            <a:r>
              <a:rPr lang="es-ES" dirty="0"/>
              <a:t>))</a:t>
            </a:r>
          </a:p>
          <a:p>
            <a:pPr latinLnBrk="1"/>
            <a:r>
              <a:rPr lang="en-GB" dirty="0"/>
              <a:t> </a:t>
            </a:r>
            <a:endParaRPr lang="es-ES" dirty="0"/>
          </a:p>
          <a:p>
            <a:pPr latinLnBrk="1"/>
            <a:r>
              <a:rPr lang="en-GB" dirty="0"/>
              <a:t>mod&lt;-</a:t>
            </a:r>
            <a:r>
              <a:rPr lang="en-GB" dirty="0" err="1"/>
              <a:t>lm</a:t>
            </a:r>
            <a:r>
              <a:rPr lang="en-GB" dirty="0"/>
              <a:t>(</a:t>
            </a:r>
            <a:r>
              <a:rPr lang="en-GB" dirty="0" err="1"/>
              <a:t>ftse.ret</a:t>
            </a:r>
            <a:r>
              <a:rPr lang="en-GB" dirty="0"/>
              <a:t>[2:360] ~ </a:t>
            </a:r>
            <a:r>
              <a:rPr lang="en-GB" dirty="0" err="1"/>
              <a:t>ftse.ret</a:t>
            </a:r>
            <a:r>
              <a:rPr lang="en-GB" dirty="0"/>
              <a:t>[1:359])</a:t>
            </a:r>
            <a:endParaRPr lang="es-ES" dirty="0"/>
          </a:p>
          <a:p>
            <a:pPr latinLnBrk="1"/>
            <a:r>
              <a:rPr lang="es-ES" dirty="0" err="1"/>
              <a:t>mod.mswm</a:t>
            </a:r>
            <a:r>
              <a:rPr lang="es-ES" dirty="0"/>
              <a:t>=</a:t>
            </a:r>
            <a:r>
              <a:rPr lang="en-GB" dirty="0" err="1"/>
              <a:t>msmFit</a:t>
            </a:r>
            <a:r>
              <a:rPr lang="en-GB" dirty="0"/>
              <a:t>(mod, k=2, </a:t>
            </a:r>
            <a:r>
              <a:rPr lang="en-GB" dirty="0" err="1"/>
              <a:t>sw</a:t>
            </a:r>
            <a:r>
              <a:rPr lang="en-GB" dirty="0"/>
              <a:t>=c(T,T,T), p=1)</a:t>
            </a:r>
            <a:endParaRPr lang="es-ES" dirty="0"/>
          </a:p>
          <a:p>
            <a:pPr latinLnBrk="1"/>
            <a:r>
              <a:rPr lang="en-GB" dirty="0"/>
              <a:t>summary(</a:t>
            </a:r>
            <a:r>
              <a:rPr lang="en-GB" dirty="0" err="1"/>
              <a:t>mod.mswm</a:t>
            </a:r>
            <a:r>
              <a:rPr lang="en-GB" dirty="0"/>
              <a:t>)</a:t>
            </a:r>
          </a:p>
          <a:p>
            <a:r>
              <a:rPr lang="es-ES" dirty="0" err="1"/>
              <a:t>plot</a:t>
            </a:r>
            <a:r>
              <a:rPr lang="es-ES" dirty="0"/>
              <a:t>(</a:t>
            </a:r>
            <a:r>
              <a:rPr lang="es-ES" dirty="0" err="1"/>
              <a:t>mod.mswm</a:t>
            </a:r>
            <a:r>
              <a:rPr lang="es-ES" dirty="0"/>
              <a:t>)</a:t>
            </a:r>
          </a:p>
          <a:p>
            <a:r>
              <a:rPr lang="es-ES" dirty="0"/>
              <a:t>par(mar=c(3,3,3,3))</a:t>
            </a:r>
          </a:p>
          <a:p>
            <a:r>
              <a:rPr lang="es-ES" dirty="0" err="1"/>
              <a:t>plotProb</a:t>
            </a:r>
            <a:r>
              <a:rPr lang="es-ES" dirty="0"/>
              <a:t>(</a:t>
            </a:r>
            <a:r>
              <a:rPr lang="es-ES" dirty="0" err="1"/>
              <a:t>mod.mswm</a:t>
            </a:r>
            <a:r>
              <a:rPr lang="es-ES" dirty="0"/>
              <a:t>, </a:t>
            </a:r>
            <a:r>
              <a:rPr lang="es-ES" dirty="0" err="1"/>
              <a:t>which</a:t>
            </a:r>
            <a:r>
              <a:rPr lang="es-ES" dirty="0"/>
              <a:t>=1)</a:t>
            </a:r>
          </a:p>
          <a:p>
            <a:r>
              <a:rPr lang="es-ES" dirty="0" err="1"/>
              <a:t>plotProb</a:t>
            </a:r>
            <a:r>
              <a:rPr lang="es-ES" dirty="0"/>
              <a:t>(</a:t>
            </a:r>
            <a:r>
              <a:rPr lang="es-ES" dirty="0" err="1"/>
              <a:t>mod.mswm</a:t>
            </a:r>
            <a:r>
              <a:rPr lang="es-ES" dirty="0"/>
              <a:t>, </a:t>
            </a:r>
            <a:r>
              <a:rPr lang="es-ES" dirty="0" err="1"/>
              <a:t>which</a:t>
            </a:r>
            <a:r>
              <a:rPr lang="es-ES" dirty="0"/>
              <a:t>=2)</a:t>
            </a:r>
          </a:p>
          <a:p>
            <a:pPr latinLnBrk="1"/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9892081-B7F8-4341-BFA7-DB5893024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7CB251-B0D9-48E8-BBF2-E16F3404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75</a:t>
            </a:fld>
            <a:endParaRPr lang="es-ES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8646387-7F22-445A-8103-7EECA846A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545227"/>
              </p:ext>
            </p:extLst>
          </p:nvPr>
        </p:nvGraphicFramePr>
        <p:xfrm>
          <a:off x="5639027" y="1903412"/>
          <a:ext cx="553720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7" name="Equation" r:id="rId4" imgW="2120760" imgH="583920" progId="Equation.DSMT4">
                  <p:embed/>
                </p:oleObj>
              </mc:Choice>
              <mc:Fallback>
                <p:oleObj name="Equation" r:id="rId4" imgW="2120760" imgH="58392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B8646387-7F22-445A-8103-7EECA846AE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9027" y="1903412"/>
                        <a:ext cx="5537200" cy="152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79441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6798E-FC8F-473A-A197-E5EECB0FE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/>
              <a:t>APÉNDICE </a:t>
            </a:r>
            <a:br>
              <a:rPr lang="es-ES" sz="5400" b="1" dirty="0"/>
            </a:br>
            <a:r>
              <a:rPr lang="es-ES" sz="5400" b="1" dirty="0"/>
              <a:t>BUILDING DIVERSIFIED PORTFOLIOS THAT AUTPERFORM OUT-OF-SAMPLE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3B7695-6986-4CE8-8586-9F48F8898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/>
              <a:t>LÓPEZ DE PRADO 2015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7A18EA-74A2-40E7-A691-E632B824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54063D-3852-400D-B1CF-4A27F2AB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76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8867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A30EA5A-160D-4BC3-A9B6-338D2120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/>
              <a:t>HIERARQUICAL RISK PARITY</a:t>
            </a:r>
            <a:br>
              <a:rPr lang="es-ES" b="1" dirty="0"/>
            </a:br>
            <a:r>
              <a:rPr lang="es-ES" b="1" dirty="0"/>
              <a:t>CONSTRUCCIÓN DE CARTERAS JERARQUIZADAS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3C53854-667B-4954-A184-0D8E079E9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237"/>
            <a:ext cx="10515600" cy="4351338"/>
          </a:xfrm>
        </p:spPr>
        <p:txBody>
          <a:bodyPr/>
          <a:lstStyle/>
          <a:p>
            <a:r>
              <a:rPr lang="es-ES" dirty="0"/>
              <a:t>Para una matriz de correlación todas inversiones son potencialmente sustitutivas unas de otras.</a:t>
            </a:r>
          </a:p>
          <a:p>
            <a:r>
              <a:rPr lang="es-ES" dirty="0"/>
              <a:t>Las matrices de correlación carecen de la noción de </a:t>
            </a:r>
            <a:r>
              <a:rPr lang="es-ES" b="1" dirty="0"/>
              <a:t>jerarquía</a:t>
            </a:r>
            <a:r>
              <a:rPr lang="es-ES" dirty="0"/>
              <a:t>. 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619" y="3068707"/>
            <a:ext cx="3462493" cy="347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521" y="3443997"/>
            <a:ext cx="42195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5A56824-3B9B-4CD2-B2A2-EB8A163D0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F5DED92-057C-4FF6-8879-2C75FA62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77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35605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A30EA5A-160D-4BC3-A9B6-338D2120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/>
              <a:t>HIERARQUICAL RISK PARITY</a:t>
            </a:r>
            <a:br>
              <a:rPr lang="es-ES" b="1" dirty="0"/>
            </a:br>
            <a:r>
              <a:rPr lang="es-ES" b="1" dirty="0"/>
              <a:t>CONSTRUCCIÓN DE CARTERAS JERARQUIZADAS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3C53854-667B-4954-A184-0D8E079E9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/>
              <a:t>La </a:t>
            </a:r>
            <a:r>
              <a:rPr lang="es-ES" b="1" dirty="0"/>
              <a:t>HIERARQUICAL RISK PARITY </a:t>
            </a:r>
            <a:r>
              <a:rPr lang="es-ES" dirty="0"/>
              <a:t>usa la información contenida en la matriz de covarianzas </a:t>
            </a:r>
            <a:r>
              <a:rPr lang="es-ES" b="1" dirty="0"/>
              <a:t>sin requerir su inversión o que sea definida positiva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/>
              <a:t>ESCENARIO DEL ALGORITMO</a:t>
            </a:r>
          </a:p>
          <a:p>
            <a:pPr lvl="1"/>
            <a:r>
              <a:rPr lang="es-ES" dirty="0" err="1"/>
              <a:t>Clusterización</a:t>
            </a:r>
            <a:r>
              <a:rPr lang="es-ES" dirty="0"/>
              <a:t> en forma de árbol</a:t>
            </a:r>
          </a:p>
          <a:p>
            <a:pPr lvl="1"/>
            <a:r>
              <a:rPr lang="es-ES" dirty="0" err="1"/>
              <a:t>Quasi</a:t>
            </a:r>
            <a:r>
              <a:rPr lang="es-ES" dirty="0"/>
              <a:t>-Diagonalización</a:t>
            </a:r>
          </a:p>
          <a:p>
            <a:pPr lvl="1"/>
            <a:r>
              <a:rPr lang="es-ES" dirty="0"/>
              <a:t>Bisección recursiva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238D20F4-D33C-4E4C-BC1E-6BFD416D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F3FC74F-7D03-4454-91D7-21BA3732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78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5561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6EA391-B590-4DDF-9207-3BF2D302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COMBINACIÓN DE LAS RENTABILIDADES DE N SERIES EN UNA ESTRUCTURA DE CLUSTER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0C5BB5D-24D0-41B5-9E8C-B5191869EB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/>
                  <a:t>Base de datos de rentabilidades </a:t>
                </a:r>
                <a:r>
                  <a:rPr lang="es-ES" dirty="0" err="1"/>
                  <a:t>TxN</a:t>
                </a:r>
                <a:r>
                  <a:rPr lang="es-ES" dirty="0"/>
                  <a:t> 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0C5BB5D-24D0-41B5-9E8C-B5191869EB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51E9551-2B1A-492A-94C1-2EAEDC1419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48696" y="2643188"/>
          <a:ext cx="8566150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4" imgW="3593880" imgH="812520" progId="Equation.DSMT4">
                  <p:embed/>
                </p:oleObj>
              </mc:Choice>
              <mc:Fallback>
                <p:oleObj name="Equation" r:id="rId4" imgW="3593880" imgH="8125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51E9551-2B1A-492A-94C1-2EAEDC141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8696" y="2643188"/>
                        <a:ext cx="8566150" cy="193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9E7E0-7367-4799-8F30-E2A98FED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48CEA0-8E74-4176-AFC9-011E7B7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79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40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7D344A-8B9B-464C-8BC3-70EA939A2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078"/>
            <a:ext cx="10515600" cy="84814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MÉTODOS JERÁRQUICOS AGLOMERATIVOS </a:t>
            </a:r>
            <a:br>
              <a:rPr lang="es-ES" b="1" dirty="0"/>
            </a:br>
            <a:r>
              <a:rPr lang="es-ES" b="1" dirty="0"/>
              <a:t>CON  MATRICES DE DISTANCIA</a:t>
            </a:r>
            <a:br>
              <a:rPr lang="es-ES" dirty="0"/>
            </a:br>
            <a:endParaRPr lang="es-ES" b="1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55263D1-676A-4376-A7F7-28A9EE18D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0539" y="4180244"/>
            <a:ext cx="6007999" cy="20431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B003FC1-A857-4EA7-A1E5-2BBCAFD25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095470"/>
            <a:ext cx="3773557" cy="28271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C38E2A-B59F-4499-8129-D2B690A06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462" y="4180244"/>
            <a:ext cx="3379512" cy="2368126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9B11F06-8197-4B02-BB2D-90CA1BD4B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1DAEE9-328C-4589-95C8-ED807ACE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7520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E4E5F-FD4D-4BAA-873F-73B53274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MATRIZ DE CORRELACIÓN DE 10 SERIES PARCIALMENTE CORRELACIONADAS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35A4D4-4EB4-4ED4-8D0F-D2D69BA51B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/>
              <a:t>Partimos de 5 series columnas independientes. </a:t>
            </a:r>
          </a:p>
          <a:p>
            <a:r>
              <a:rPr lang="es-ES" dirty="0"/>
              <a:t>Construimos otras 5 parcialmente correlacionadas con las 5 primeras.</a:t>
            </a:r>
          </a:p>
          <a:p>
            <a:r>
              <a:rPr lang="es-ES" dirty="0"/>
              <a:t>Cada una de las 5 últimas puede estar correlacionada con una o varias de las 5 primeras.</a:t>
            </a:r>
          </a:p>
          <a:p>
            <a:r>
              <a:rPr lang="es-ES" dirty="0" err="1"/>
              <a:t>Heatmap</a:t>
            </a:r>
            <a:r>
              <a:rPr lang="es-ES" dirty="0"/>
              <a:t> de la matriz de covarianza  original.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B57CAD9-50EA-4F93-AB0D-99B4AFD205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9A25D3-9EB9-4FF5-9C1D-B07E61C8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029" y="1825626"/>
            <a:ext cx="5258377" cy="4351338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B66F66-D4F7-44F9-AA0C-49657603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EEDC00-0F59-4DEF-B0DA-C129D615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80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5346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FBA8939-DE7B-460E-B5F1-72451E14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/>
              <a:t>DENDOGRAMA DE LA FORMACIÓN DE CLUSTER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AFA5E2F-33BD-49D6-AB61-D1138A38E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9914" y="1110725"/>
            <a:ext cx="6755494" cy="5245625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102B712-2BAA-4893-9C5C-076A13C2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2280A2F-3CC4-4645-AD42-F9109256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81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11934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MATRIZ DE COVARIANZAS CON DATOS AGRUPADOS EN 5 CLUSTERS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28" y="1690688"/>
            <a:ext cx="5543131" cy="455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2BB48C9-30C9-47B7-85C2-70BFD304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2DFBD1-164C-481F-9016-C20C47AE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82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51482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05285-A60F-40C4-9284-6AE1BCA6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ALGORITMO DE ASIGNACIÓN DE PESOS</a:t>
            </a:r>
            <a:br>
              <a:rPr lang="es-ES" b="1" dirty="0"/>
            </a:br>
            <a:r>
              <a:rPr lang="es-ES" b="1" dirty="0"/>
              <a:t>SIN INVERTIR LA MATRIZ DE COVARIANZAS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92B3F3-FF13-4FA1-9E12-127CA9FAC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dirty="0" err="1"/>
              <a:t>cluster</a:t>
            </a:r>
            <a:r>
              <a:rPr lang="es-ES" dirty="0"/>
              <a:t> de más de un activo se divide en otros dos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0DDB49E-491E-4B67-AA64-367D65049F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52914" y="2532920"/>
          <a:ext cx="6902929" cy="418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Equation" r:id="rId4" imgW="2971800" imgH="1803240" progId="Equation.DSMT4">
                  <p:embed/>
                </p:oleObj>
              </mc:Choice>
              <mc:Fallback>
                <p:oleObj name="Equation" r:id="rId4" imgW="2971800" imgH="18032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0DDB49E-491E-4B67-AA64-367D65049F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2914" y="2532920"/>
                        <a:ext cx="6902929" cy="4188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CA41A-FCC5-4B88-88CB-864FA71B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6886AC-64C9-4787-B2D4-3F08DCBA0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83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2128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CAF11-243F-41B0-B4A6-2F19C91E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/>
              <a:t>CAMBIO DE RÉGIMEN DE VOLATILIDAD EN MODELO AUTORREGRESIVO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FB19D7-04BA-48AD-927C-6F9F89328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Contienen una </a:t>
            </a:r>
            <a:r>
              <a:rPr lang="es-ES" b="1" dirty="0"/>
              <a:t>variable latente </a:t>
            </a:r>
            <a:r>
              <a:rPr lang="es-ES" dirty="0"/>
              <a:t>(no observable) </a:t>
            </a:r>
            <a:r>
              <a:rPr lang="es-ES" b="1" dirty="0"/>
              <a:t>s</a:t>
            </a:r>
            <a:r>
              <a:rPr lang="es-ES" dirty="0"/>
              <a:t> para el régimen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Probabilidades de transición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78A0D84-2BA8-4805-92F4-AB56F2143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793152"/>
              </p:ext>
            </p:extLst>
          </p:nvPr>
        </p:nvGraphicFramePr>
        <p:xfrm>
          <a:off x="3037983" y="2233819"/>
          <a:ext cx="4356515" cy="108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4" name="Equation" r:id="rId4" imgW="1942920" imgH="482400" progId="Equation.DSMT4">
                  <p:embed/>
                </p:oleObj>
              </mc:Choice>
              <mc:Fallback>
                <p:oleObj name="Equation" r:id="rId4" imgW="1942920" imgH="4824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978A0D84-2BA8-4805-92F4-AB56F2143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7983" y="2233819"/>
                        <a:ext cx="4356515" cy="1082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4D2192F-D56D-40E0-930C-64B042FF4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387286"/>
              </p:ext>
            </p:extLst>
          </p:nvPr>
        </p:nvGraphicFramePr>
        <p:xfrm>
          <a:off x="1473290" y="4001294"/>
          <a:ext cx="87122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5" name="Equation" r:id="rId6" imgW="3848040" imgH="990360" progId="Equation.DSMT4">
                  <p:embed/>
                </p:oleObj>
              </mc:Choice>
              <mc:Fallback>
                <p:oleObj name="Equation" r:id="rId6" imgW="3848040" imgH="9903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4D2192F-D56D-40E0-930C-64B042FF49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3290" y="4001294"/>
                        <a:ext cx="8712200" cy="224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BA7292-62FA-495F-99FA-E3C6437D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43C248-5222-40DD-B5F5-80384BB3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84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6109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7BABDD18-3B27-4B64-BD7B-802EF15CE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/>
              <a:t>FILTRADO DE LA MATRIZ DE DISTANCIAS CON EL DENDOGRAMA: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DC20B25-DA35-43B2-9CEE-3640BF8F3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0263" y="1847850"/>
            <a:ext cx="4959245" cy="4351338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A19064A3-A67F-4752-8C62-F830DD3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AF665F9-F718-4F42-A0C1-D87F78E0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85</a:t>
            </a:fld>
            <a:endParaRPr lang="es-ES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E538F57-903E-4CCC-B0C7-E24E305493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37715" y="2832553"/>
          <a:ext cx="2505814" cy="2533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Equation" r:id="rId5" imgW="1130040" imgH="1143000" progId="Equation.DSMT4">
                  <p:embed/>
                </p:oleObj>
              </mc:Choice>
              <mc:Fallback>
                <p:oleObj name="Equation" r:id="rId5" imgW="1130040" imgH="11430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E538F57-903E-4CCC-B0C7-E24E305493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37715" y="2832553"/>
                        <a:ext cx="2505814" cy="2533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274D8BC-BF49-4EDD-917D-054C4F6AF6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3189" y="2182571"/>
          <a:ext cx="2240354" cy="448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7" imgW="952200" imgH="215640" progId="Equation.DSMT4">
                  <p:embed/>
                </p:oleObj>
              </mc:Choice>
              <mc:Fallback>
                <p:oleObj name="Equation" r:id="rId7" imgW="952200" imgH="2156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E274D8BC-BF49-4EDD-917D-054C4F6AF6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63189" y="2182571"/>
                        <a:ext cx="2240354" cy="448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C7ECCA73-0E56-4989-B526-D62823CB0E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0099" y="2835660"/>
          <a:ext cx="311245" cy="253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9" imgW="126720" imgH="1117440" progId="Equation.DSMT4">
                  <p:embed/>
                </p:oleObj>
              </mc:Choice>
              <mc:Fallback>
                <p:oleObj name="Equation" r:id="rId9" imgW="126720" imgH="11174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C7ECCA73-0E56-4989-B526-D62823CB0E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50099" y="2835660"/>
                        <a:ext cx="311245" cy="253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58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DC02E09-0A30-46AC-AFBF-99F680612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378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MÉTODOS JERÁRQUICOS AGLOMERATIVOS </a:t>
            </a:r>
            <a:br>
              <a:rPr lang="es-ES" b="1" dirty="0"/>
            </a:br>
            <a:r>
              <a:rPr lang="es-ES" b="1" dirty="0"/>
              <a:t>CON  MATRICES DE DISTANCIA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D6CCB9F-37FC-406B-B933-A0D43B95B1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04717" y="1427750"/>
            <a:ext cx="2811571" cy="20012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F8EF0C9-5758-4545-AADE-4AB7B3091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809" y="4740884"/>
            <a:ext cx="2682737" cy="1751991"/>
          </a:xfrm>
          <a:prstGeom prst="rect">
            <a:avLst/>
          </a:prstGeom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6E42D5D2-0514-450B-8A8D-5B2015E2E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74"/>
              </p:ext>
            </p:extLst>
          </p:nvPr>
        </p:nvGraphicFramePr>
        <p:xfrm>
          <a:off x="274638" y="3790950"/>
          <a:ext cx="59642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Equation" r:id="rId6" imgW="2793960" imgH="304560" progId="Equation.DSMT4">
                  <p:embed/>
                </p:oleObj>
              </mc:Choice>
              <mc:Fallback>
                <p:oleObj name="Equation" r:id="rId6" imgW="2793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638" y="3790950"/>
                        <a:ext cx="5964237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6CD6C81-D976-4FA3-B3E7-CFD5501959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5809343" y="1892184"/>
            <a:ext cx="5181600" cy="1072382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0877C7E-6D96-4354-87AA-9E3A31F7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Fernando Fernández Rodríguez (ULPGC)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45010C-CF94-4ED2-8162-9A3EA1F97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1C07-7EF8-47F1-88EC-4904E862555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8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41202</TotalTime>
  <Words>8740</Words>
  <Application>Microsoft Office PowerPoint</Application>
  <PresentationFormat>Panorámica</PresentationFormat>
  <Paragraphs>1106</Paragraphs>
  <Slides>85</Slides>
  <Notes>72</Notes>
  <HiddenSlides>2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85</vt:i4>
      </vt:variant>
    </vt:vector>
  </HeadingPairs>
  <TitlesOfParts>
    <vt:vector size="94" baseType="lpstr">
      <vt:lpstr>Arial</vt:lpstr>
      <vt:lpstr>Arial Unicode MS</vt:lpstr>
      <vt:lpstr>Calibri</vt:lpstr>
      <vt:lpstr>Calibri Light</vt:lpstr>
      <vt:lpstr>Cambria Math</vt:lpstr>
      <vt:lpstr>Lucida Console</vt:lpstr>
      <vt:lpstr>Wingdings</vt:lpstr>
      <vt:lpstr>Tema de Office</vt:lpstr>
      <vt:lpstr>Equation</vt:lpstr>
      <vt:lpstr>CAPÍTULO 5 APRENDIZAJE NO SUPERVISADO ANÁLISIS CLUSTER</vt:lpstr>
      <vt:lpstr>PROBLEMA DEL FABRICANTE DE CAMISAS</vt:lpstr>
      <vt:lpstr>USUARIOS DE TARJETAS DE CRÉDITO</vt:lpstr>
      <vt:lpstr>SEGMENTACIÓN DE MERCADO  ESTRATEGIAS DIFERENCIADAS DE MARKETING</vt:lpstr>
      <vt:lpstr>OBJETIVO DEL ANÁLISIS CLUSTER</vt:lpstr>
      <vt:lpstr>MEDIDAS DE SIMILITUD ENTRE VARIABLES</vt:lpstr>
      <vt:lpstr>MÉTODOS CLUSTER</vt:lpstr>
      <vt:lpstr>MÉTODOS JERÁRQUICOS AGLOMERATIVOS  CON  MATRICES DE DISTANCIA </vt:lpstr>
      <vt:lpstr>MÉTODOS JERÁRQUICOS AGLOMERATIVOS  CON  MATRICES DE DISTANCIA</vt:lpstr>
      <vt:lpstr>DENDOGRAMA: SOLUCIÓN MÁS ACERTADA CON DOS CLUSTERS {1,3,5} , {2,4}</vt:lpstr>
      <vt:lpstr>CLUSTER JERÁRQUICOS CON MATLAB</vt:lpstr>
      <vt:lpstr>CLUSTER JERÁRQUICOS CON MATLAB</vt:lpstr>
      <vt:lpstr>DENDOGRAMA</vt:lpstr>
      <vt:lpstr>DIVERSIFICACIÓN MEDIANTE  DENDOGRAMA DE DISTANCIAS IBEX 35</vt:lpstr>
      <vt:lpstr>DIVERSIFICACIÓN MEDIANTE DENDOGRAMA (1-CORR)  IBEX 35</vt:lpstr>
      <vt:lpstr>CLUSTER NO JERÁRQUICO O REPARTICIÓN</vt:lpstr>
      <vt:lpstr>ALGORITMO DE LLOYD PARA K-MEDIAS</vt:lpstr>
      <vt:lpstr>Presentación de PowerPoint</vt:lpstr>
      <vt:lpstr>ALGORITMO DE LLOYD PARA K-MEDIAS</vt:lpstr>
      <vt:lpstr>EVALUACIÓN DE CLUSTERS OBTENIDOS</vt:lpstr>
      <vt:lpstr>VALIDACIÓN: ANÁLISIS DE LA VARIANZA</vt:lpstr>
      <vt:lpstr>ANÁLISIS CLUSTER K-MEDIAS</vt:lpstr>
      <vt:lpstr>CLASIFICAR PUNTOS ALEATORIOS</vt:lpstr>
      <vt:lpstr>CLASIFICAR LOS LIRIOS DE FISHER</vt:lpstr>
      <vt:lpstr>CLASIFICAR EN 5 GRUPOS EL COMPORTAMIENTO DE LAS SESIONES DE ENDESA EL AÑO 2000</vt:lpstr>
      <vt:lpstr>CLASIFICACIÓN DE LOS ACTIVOS DEL IBEX35 EN 5 CLUSTERS (20011-2014)</vt:lpstr>
      <vt:lpstr>ANÁLISIS CLUSTER EN LA FORMACIÓN DE CARTERAS</vt:lpstr>
      <vt:lpstr>TEORÍA DE MARKOWITZ (1953) DEL COMPORTAMIENTO RACIONAL DEL INVERSOR </vt:lpstr>
      <vt:lpstr>LA MALDICIÓN DE MARKOWITZ Al aumentar el número de activos de una cartera los autovalores más pequeños de Σ tienden a cero</vt:lpstr>
      <vt:lpstr>CLUSTER JERÁRQUICOS Y CARTERAS Portfolio Construction &amp; Rist Budgeting Scherer (2007)</vt:lpstr>
      <vt:lpstr>GRÁFICO DE REGRESIÓN BIVARIANTE  Y COLINEALIDAD</vt:lpstr>
      <vt:lpstr>DIVERSIFICAR CON POCOS ACTIVOS Y EVITAR LA MULTICOLINEALIDAD</vt:lpstr>
      <vt:lpstr>DIVERSIFICAR CON CLUSTERS JERÁRQUICOS</vt:lpstr>
      <vt:lpstr>CREATING DIVERSIFIED PORTFOLIOS USING CLUSTER ANALYSIS. </vt:lpstr>
      <vt:lpstr>CREATING DIVERSIFIED PORTFOLIOS USING CLUSTER ANALYSIS. MARVIN (2015)</vt:lpstr>
      <vt:lpstr>RENTABILIDAD CARTERA CLUSTER (0.5,0.5) FRENTE  S&amp;P500</vt:lpstr>
      <vt:lpstr>VOLATILIDAD CARTERA CLUSTER (0.5,0.5) FRENTE S&amp;P500</vt:lpstr>
      <vt:lpstr>REGRESIÓN REND CARTERA CLUSTER (0.5,0.5) FRENTE REND_POSITIVOS SP500</vt:lpstr>
      <vt:lpstr>REGRESIÓN REND CARTERA CLUSTER (0.5,0.5) FRENTE REND_NEGATIVOS SP500</vt:lpstr>
      <vt:lpstr>COEFICIENTES DE REGRESIÓN CON DIFERENTES RETARDOS</vt:lpstr>
      <vt:lpstr>GANANCIAS INTRAMUESTRALES CON UNA INVERSIÓN INICIAL DE 1000$</vt:lpstr>
      <vt:lpstr>LA MODERNA CLUSTERIZACIÓN DEL APRENDIZAJE ESTADÍSTICO</vt:lpstr>
      <vt:lpstr>CLUSTERS CON MIXTURA DE NORMALES </vt:lpstr>
      <vt:lpstr>PROBLEMAS DEL MODELO NORMAL</vt:lpstr>
      <vt:lpstr>HECHOS EMPÍRICOS SOBRE LAS RENTABILIDADES </vt:lpstr>
      <vt:lpstr>CLUSTERS DE VOLATILIDAD</vt:lpstr>
      <vt:lpstr>MODELOS CON COLAS PESADAS</vt:lpstr>
      <vt:lpstr>CLUSTER DE RENTABILIDADES CON MIXTURA DE NORMALES</vt:lpstr>
      <vt:lpstr>ALGORITMO EXPECTATION MAXIMIZATION</vt:lpstr>
      <vt:lpstr>M-step (maximization)</vt:lpstr>
      <vt:lpstr>SIMULACIÓN DE UNA MIXTURA </vt:lpstr>
      <vt:lpstr>ESTIMACIÓN CON MATLAB gmdistribution.fit</vt:lpstr>
      <vt:lpstr>EXCESO DE KURTOSIS DE UNA MIXTURA Alexander I.3.3.6</vt:lpstr>
      <vt:lpstr> SESGO Y CURTOSIS DE UNA MIXTURA NORMAL X=-1:0.01:1; Y=p*pdf('norm',X,m1,s1)+(1-p)*pdf('norm',X,m2,s2); </vt:lpstr>
      <vt:lpstr>MIXTURA DE DOS NORMALES EN EL BBVA</vt:lpstr>
      <vt:lpstr>MIXTURA DE TRES NORMALES EN EL BBVA</vt:lpstr>
      <vt:lpstr>MIXTURA DE NORMALES CON R</vt:lpstr>
      <vt:lpstr>CLUSTERS EN IRIS FLOWERS CON MIXTURA (R)</vt:lpstr>
      <vt:lpstr> VaR DE UNA MIXTURA DE NORMALES ALEXANDER IV.2.9.2 </vt:lpstr>
      <vt:lpstr>VALORACIÓN DE DERIVADOS CON MIXTURA DE NORMALES</vt:lpstr>
      <vt:lpstr>VALORACIÓN DE DERIVADOS CON MIXTURA DE NORMALES</vt:lpstr>
      <vt:lpstr>MARKOV-SWITCHING REGRESSION MODELS </vt:lpstr>
      <vt:lpstr>ÍNDICE DE PRECIOS AL CONSUMO  Y PRIMERAS DIFERENCIAS</vt:lpstr>
      <vt:lpstr>TASA DE FERTILIDAD</vt:lpstr>
      <vt:lpstr>¿EXISTEN DIFERENTES REGIMENES EN LOS TIPOS INTERBANCARIOS DE LA UNIÓN EUROPEA?</vt:lpstr>
      <vt:lpstr>MARKOV-SWITCHING REGRESSION MODELS </vt:lpstr>
      <vt:lpstr>MATRIZ DE TRANSICIÓN ENTRE LOS ESTADOS</vt:lpstr>
      <vt:lpstr>Presentación de PowerPoint</vt:lpstr>
      <vt:lpstr>REGRESIÓN CON MÚLTIPLES ESTADOS</vt:lpstr>
      <vt:lpstr>TRABAJOS PIONEROS DE MARKOV-SWITCHING EN ECONOMÍA</vt:lpstr>
      <vt:lpstr>IMPLEMENTACIÓN EN MATLAB</vt:lpstr>
      <vt:lpstr>IMPLEMENTACIÓN EN MATLAB</vt:lpstr>
      <vt:lpstr>Presentación de PowerPoint</vt:lpstr>
      <vt:lpstr>MARKOV-SWITCHING EN R Model with only intercept</vt:lpstr>
      <vt:lpstr>MARKOV-SWITCHING EN R Model AR(1) </vt:lpstr>
      <vt:lpstr>APÉNDICE  BUILDING DIVERSIFIED PORTFOLIOS THAT AUTPERFORM OUT-OF-SAMPLE</vt:lpstr>
      <vt:lpstr>HIERARQUICAL RISK PARITY CONSTRUCCIÓN DE CARTERAS JERARQUIZADAS</vt:lpstr>
      <vt:lpstr>HIERARQUICAL RISK PARITY CONSTRUCCIÓN DE CARTERAS JERARQUIZADAS</vt:lpstr>
      <vt:lpstr>COMBINACIÓN DE LAS RENTABILIDADES DE N SERIES EN UNA ESTRUCTURA DE CLUSTER</vt:lpstr>
      <vt:lpstr>MATRIZ DE CORRELACIÓN DE 10 SERIES PARCIALMENTE CORRELACIONADAS</vt:lpstr>
      <vt:lpstr>DENDOGRAMA DE LA FORMACIÓN DE CLUSTER</vt:lpstr>
      <vt:lpstr>MATRIZ DE COVARIANZAS CON DATOS AGRUPADOS EN 5 CLUSTERS</vt:lpstr>
      <vt:lpstr>ALGORITMO DE ASIGNACIÓN DE PESOS SIN INVERTIR LA MATRIZ DE COVARIANZAS</vt:lpstr>
      <vt:lpstr>CAMBIO DE RÉGIMEN DE VOLATILIDAD EN MODELO AUTORREGRESIVO </vt:lpstr>
      <vt:lpstr>FILTRADO DE LA MATRIZ DE DISTANCIAS CON EL DENDOGRAMA: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CLUSTER</dc:title>
  <dc:creator>Fernando Fernandez Rodriguez</dc:creator>
  <cp:lastModifiedBy>Fernando Fernandez Rodriguez</cp:lastModifiedBy>
  <cp:revision>424</cp:revision>
  <cp:lastPrinted>2019-10-21T10:30:12Z</cp:lastPrinted>
  <dcterms:created xsi:type="dcterms:W3CDTF">2017-12-29T08:07:41Z</dcterms:created>
  <dcterms:modified xsi:type="dcterms:W3CDTF">2019-10-22T15:19:40Z</dcterms:modified>
</cp:coreProperties>
</file>