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70" r:id="rId3"/>
    <p:sldId id="311" r:id="rId4"/>
    <p:sldId id="316" r:id="rId5"/>
    <p:sldId id="315" r:id="rId6"/>
    <p:sldId id="330" r:id="rId7"/>
    <p:sldId id="324" r:id="rId8"/>
    <p:sldId id="331" r:id="rId9"/>
    <p:sldId id="332" r:id="rId10"/>
    <p:sldId id="327" r:id="rId11"/>
    <p:sldId id="329" r:id="rId12"/>
    <p:sldId id="333" r:id="rId13"/>
  </p:sldIdLst>
  <p:sldSz cx="9144000" cy="6858000" type="screen4x3"/>
  <p:notesSz cx="6797675" cy="9856788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iane Luyet" initials="DL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21" autoAdjust="0"/>
    <p:restoredTop sz="94866" autoAdjust="0"/>
  </p:normalViewPr>
  <p:slideViewPr>
    <p:cSldViewPr snapToGrid="0" snapToObjects="1">
      <p:cViewPr varScale="1">
        <p:scale>
          <a:sx n="110" d="100"/>
          <a:sy n="110" d="100"/>
        </p:scale>
        <p:origin x="196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45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45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336D39-6F9D-AC49-A675-73C89266E6B6}" type="datetimeFigureOut">
              <a:rPr lang="fr-FR" smtClean="0"/>
              <a:t>23/04/2019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1231900"/>
            <a:ext cx="4435475" cy="3327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43578"/>
            <a:ext cx="5438140" cy="38811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362239"/>
            <a:ext cx="2945659" cy="494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4" y="9362239"/>
            <a:ext cx="2945659" cy="494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CAF2A6-9A18-F944-99D4-2F3C29F6E830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9629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CAF2A6-9A18-F944-99D4-2F3C29F6E83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43263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CAF2A6-9A18-F944-99D4-2F3C29F6E830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0685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6C8B4-BF2D-5B44-8AD2-7D64EF15B8B1}" type="datetimeFigureOut">
              <a:rPr lang="fr-FR" smtClean="0"/>
              <a:pPr/>
              <a:t>23/04/2019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38A40-A8C8-684F-AE80-D4BBA4E2EC97}" type="slidenum">
              <a:rPr lang="fr-FR" smtClean="0"/>
              <a:pPr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8803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6C8B4-BF2D-5B44-8AD2-7D64EF15B8B1}" type="datetimeFigureOut">
              <a:rPr lang="fr-FR" smtClean="0"/>
              <a:pPr/>
              <a:t>23/04/2019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38A40-A8C8-684F-AE80-D4BBA4E2EC97}" type="slidenum">
              <a:rPr lang="fr-FR" smtClean="0"/>
              <a:pPr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7423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6C8B4-BF2D-5B44-8AD2-7D64EF15B8B1}" type="datetimeFigureOut">
              <a:rPr lang="fr-FR" smtClean="0"/>
              <a:pPr/>
              <a:t>23/04/2019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38A40-A8C8-684F-AE80-D4BBA4E2EC97}" type="slidenum">
              <a:rPr lang="fr-FR" smtClean="0"/>
              <a:pPr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3031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6C8B4-BF2D-5B44-8AD2-7D64EF15B8B1}" type="datetimeFigureOut">
              <a:rPr lang="fr-FR" smtClean="0"/>
              <a:pPr/>
              <a:t>23/04/2019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38A40-A8C8-684F-AE80-D4BBA4E2EC97}" type="slidenum">
              <a:rPr lang="fr-FR" smtClean="0"/>
              <a:pPr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0484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6C8B4-BF2D-5B44-8AD2-7D64EF15B8B1}" type="datetimeFigureOut">
              <a:rPr lang="fr-FR" smtClean="0"/>
              <a:pPr/>
              <a:t>23/04/2019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38A40-A8C8-684F-AE80-D4BBA4E2EC97}" type="slidenum">
              <a:rPr lang="fr-FR" smtClean="0"/>
              <a:pPr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5097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6C8B4-BF2D-5B44-8AD2-7D64EF15B8B1}" type="datetimeFigureOut">
              <a:rPr lang="fr-FR" smtClean="0"/>
              <a:pPr/>
              <a:t>23/04/2019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38A40-A8C8-684F-AE80-D4BBA4E2EC97}" type="slidenum">
              <a:rPr lang="fr-FR" smtClean="0"/>
              <a:pPr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6814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6C8B4-BF2D-5B44-8AD2-7D64EF15B8B1}" type="datetimeFigureOut">
              <a:rPr lang="fr-FR" smtClean="0"/>
              <a:pPr/>
              <a:t>23/04/2019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38A40-A8C8-684F-AE80-D4BBA4E2EC97}" type="slidenum">
              <a:rPr lang="fr-FR" smtClean="0"/>
              <a:pPr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0865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6C8B4-BF2D-5B44-8AD2-7D64EF15B8B1}" type="datetimeFigureOut">
              <a:rPr lang="fr-FR" smtClean="0"/>
              <a:pPr/>
              <a:t>23/04/2019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38A40-A8C8-684F-AE80-D4BBA4E2EC97}" type="slidenum">
              <a:rPr lang="fr-FR" smtClean="0"/>
              <a:pPr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9249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6C8B4-BF2D-5B44-8AD2-7D64EF15B8B1}" type="datetimeFigureOut">
              <a:rPr lang="fr-FR" smtClean="0"/>
              <a:pPr/>
              <a:t>23/04/2019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38A40-A8C8-684F-AE80-D4BBA4E2EC97}" type="slidenum">
              <a:rPr lang="fr-FR" smtClean="0"/>
              <a:pPr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2293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6C8B4-BF2D-5B44-8AD2-7D64EF15B8B1}" type="datetimeFigureOut">
              <a:rPr lang="fr-FR" smtClean="0"/>
              <a:pPr/>
              <a:t>23/04/2019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38A40-A8C8-684F-AE80-D4BBA4E2EC97}" type="slidenum">
              <a:rPr lang="fr-FR" smtClean="0"/>
              <a:pPr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8844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6C8B4-BF2D-5B44-8AD2-7D64EF15B8B1}" type="datetimeFigureOut">
              <a:rPr lang="fr-FR" smtClean="0"/>
              <a:pPr/>
              <a:t>23/04/2019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38A40-A8C8-684F-AE80-D4BBA4E2EC97}" type="slidenum">
              <a:rPr lang="fr-FR" smtClean="0"/>
              <a:pPr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2173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6C8B4-BF2D-5B44-8AD2-7D64EF15B8B1}" type="datetimeFigureOut">
              <a:rPr lang="fr-FR" smtClean="0"/>
              <a:pPr/>
              <a:t>23/04/2019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38A40-A8C8-684F-AE80-D4BBA4E2EC97}" type="slidenum">
              <a:rPr lang="fr-FR" smtClean="0"/>
              <a:pPr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6946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033153"/>
            <a:ext cx="7772400" cy="3823855"/>
          </a:xfrm>
        </p:spPr>
        <p:txBody>
          <a:bodyPr>
            <a:noAutofit/>
          </a:bodyPr>
          <a:lstStyle/>
          <a:p>
            <a:pPr algn="l"/>
            <a:r>
              <a:rPr lang="en-US" sz="3600" b="1" noProof="0" dirty="0" smtClean="0">
                <a:solidFill>
                  <a:schemeClr val="accent2">
                    <a:lumMod val="75000"/>
                  </a:schemeClr>
                </a:solidFill>
              </a:rPr>
              <a:t>Taxing Robots </a:t>
            </a:r>
            <a:r>
              <a:rPr lang="en-US" sz="2400" noProof="0" dirty="0" smtClean="0"/>
              <a:t/>
            </a:r>
            <a:br>
              <a:rPr lang="en-US" sz="2400" noProof="0" dirty="0" smtClean="0"/>
            </a:br>
            <a:r>
              <a:rPr lang="en-US" sz="2400" noProof="0" dirty="0" smtClean="0"/>
              <a:t/>
            </a:r>
            <a:br>
              <a:rPr lang="en-US" sz="2400" noProof="0" dirty="0" smtClean="0"/>
            </a:br>
            <a:endParaRPr lang="en-US" sz="3600" i="1" noProof="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68928" y="4833258"/>
            <a:ext cx="6400800" cy="1752600"/>
          </a:xfrm>
        </p:spPr>
        <p:txBody>
          <a:bodyPr>
            <a:normAutofit/>
          </a:bodyPr>
          <a:lstStyle/>
          <a:p>
            <a:pPr algn="l"/>
            <a:r>
              <a:rPr lang="en-US" sz="2000" noProof="0" dirty="0" smtClean="0">
                <a:solidFill>
                  <a:schemeClr val="accent2">
                    <a:lumMod val="50000"/>
                  </a:schemeClr>
                </a:solidFill>
                <a:latin typeface="Helvetica Neue Light"/>
                <a:cs typeface="Helvetica Neue Light"/>
              </a:rPr>
              <a:t>Masterclass : </a:t>
            </a:r>
            <a:r>
              <a:rPr lang="en-US" sz="2000" noProof="0" dirty="0" err="1" smtClean="0">
                <a:solidFill>
                  <a:schemeClr val="accent2">
                    <a:lumMod val="50000"/>
                  </a:schemeClr>
                </a:solidFill>
                <a:latin typeface="Helvetica Neue Light"/>
                <a:cs typeface="Helvetica Neue Light"/>
              </a:rPr>
              <a:t>Fiscalidad</a:t>
            </a:r>
            <a:r>
              <a:rPr lang="en-US" sz="2000" noProof="0" dirty="0" smtClean="0">
                <a:solidFill>
                  <a:schemeClr val="accent2">
                    <a:lumMod val="50000"/>
                  </a:schemeClr>
                </a:solidFill>
                <a:latin typeface="Helvetica Neue Light"/>
                <a:cs typeface="Helvetica Neue Light"/>
              </a:rPr>
              <a:t> y </a:t>
            </a:r>
            <a:r>
              <a:rPr lang="en-US" sz="2000" noProof="0" dirty="0" err="1" smtClean="0">
                <a:solidFill>
                  <a:schemeClr val="accent2">
                    <a:lumMod val="50000"/>
                  </a:schemeClr>
                </a:solidFill>
                <a:latin typeface="Helvetica Neue Light"/>
                <a:cs typeface="Helvetica Neue Light"/>
              </a:rPr>
              <a:t>Robótica</a:t>
            </a:r>
            <a:endParaRPr lang="en-US" sz="2000" noProof="0" dirty="0" smtClean="0">
              <a:solidFill>
                <a:schemeClr val="accent2">
                  <a:lumMod val="50000"/>
                </a:schemeClr>
              </a:solidFill>
              <a:latin typeface="Helvetica Neue Light"/>
              <a:cs typeface="Helvetica Neue Light"/>
            </a:endParaRPr>
          </a:p>
          <a:p>
            <a:pPr algn="l"/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Helvetica Neue Light"/>
                <a:cs typeface="Helvetica Neue Light"/>
              </a:rPr>
              <a:t>Madrid, 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Helvetica Neue Light"/>
                <a:cs typeface="Helvetica Neue Light"/>
              </a:rPr>
              <a:t>A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Helvetica Neue Light"/>
                <a:cs typeface="Helvetica Neue Light"/>
              </a:rPr>
              <a:t>pril 25, 2019</a:t>
            </a:r>
            <a:endParaRPr lang="en-US" sz="2000" noProof="0" dirty="0">
              <a:solidFill>
                <a:schemeClr val="accent2">
                  <a:lumMod val="50000"/>
                </a:schemeClr>
              </a:solidFill>
              <a:latin typeface="Helvetica Neue Light"/>
              <a:cs typeface="Helvetica Neue Ligh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24374" y="5657671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fr-FR" sz="1600" i="1" dirty="0">
                <a:solidFill>
                  <a:schemeClr val="accent2">
                    <a:lumMod val="50000"/>
                  </a:schemeClr>
                </a:solidFill>
                <a:latin typeface="Helvetica Neue Light"/>
                <a:cs typeface="Helvetica Neue Light"/>
              </a:rPr>
              <a:t>Xavier </a:t>
            </a:r>
            <a:r>
              <a:rPr lang="fr-FR" sz="1600" i="1" dirty="0" smtClean="0">
                <a:solidFill>
                  <a:schemeClr val="accent2">
                    <a:lumMod val="50000"/>
                  </a:schemeClr>
                </a:solidFill>
                <a:latin typeface="Helvetica Neue Light"/>
                <a:cs typeface="Helvetica Neue Light"/>
              </a:rPr>
              <a:t>Oberson</a:t>
            </a:r>
            <a:endParaRPr lang="fr-FR" sz="1600" i="1" dirty="0">
              <a:solidFill>
                <a:schemeClr val="accent2">
                  <a:lumMod val="50000"/>
                </a:schemeClr>
              </a:solidFill>
              <a:latin typeface="Helvetica Neue Light"/>
              <a:cs typeface="Helvetica Neue Light"/>
            </a:endParaRPr>
          </a:p>
          <a:p>
            <a:pPr algn="r"/>
            <a:r>
              <a:rPr lang="fr-FR" sz="1600" i="1" dirty="0">
                <a:solidFill>
                  <a:schemeClr val="accent2">
                    <a:lumMod val="50000"/>
                  </a:schemeClr>
                </a:solidFill>
                <a:latin typeface="Helvetica Neue Light"/>
                <a:cs typeface="Helvetica Neue Light"/>
              </a:rPr>
              <a:t> </a:t>
            </a:r>
            <a:r>
              <a:rPr lang="fr-FR" sz="1600" i="1" dirty="0" smtClean="0">
                <a:solidFill>
                  <a:schemeClr val="accent2">
                    <a:lumMod val="50000"/>
                  </a:schemeClr>
                </a:solidFill>
                <a:latin typeface="Helvetica Neue Light"/>
                <a:cs typeface="Helvetica Neue Light"/>
              </a:rPr>
              <a:t>Professor at the </a:t>
            </a:r>
            <a:r>
              <a:rPr lang="en-US" sz="1600" i="1" dirty="0" smtClean="0">
                <a:solidFill>
                  <a:schemeClr val="accent2">
                    <a:lumMod val="50000"/>
                  </a:schemeClr>
                </a:solidFill>
                <a:latin typeface="Helvetica Neue Light"/>
                <a:cs typeface="Helvetica Neue Light"/>
              </a:rPr>
              <a:t>University</a:t>
            </a:r>
            <a:r>
              <a:rPr lang="fr-FR" sz="1600" i="1" dirty="0" smtClean="0">
                <a:solidFill>
                  <a:schemeClr val="accent2">
                    <a:lumMod val="50000"/>
                  </a:schemeClr>
                </a:solidFill>
                <a:latin typeface="Helvetica Neue Light"/>
                <a:cs typeface="Helvetica Neue Light"/>
              </a:rPr>
              <a:t> of Geneva </a:t>
            </a:r>
          </a:p>
          <a:p>
            <a:pPr algn="r"/>
            <a:r>
              <a:rPr lang="fr-FR" sz="1600" i="1" smtClean="0">
                <a:solidFill>
                  <a:schemeClr val="accent2">
                    <a:lumMod val="50000"/>
                  </a:schemeClr>
                </a:solidFill>
                <a:latin typeface="Helvetica Neue Light"/>
                <a:cs typeface="Helvetica Neue Light"/>
              </a:rPr>
              <a:t>xoberson@obersonabels.com</a:t>
            </a:r>
            <a:endParaRPr lang="fr-FR" sz="1600" i="1" dirty="0">
              <a:solidFill>
                <a:schemeClr val="accent2">
                  <a:lumMod val="50000"/>
                </a:schemeClr>
              </a:solidFill>
              <a:latin typeface="Helvetica Neue Light"/>
              <a:cs typeface="Helvetica Neue Light"/>
            </a:endParaRPr>
          </a:p>
        </p:txBody>
      </p:sp>
    </p:spTree>
    <p:extLst>
      <p:ext uri="{BB962C8B-B14F-4D97-AF65-F5344CB8AC3E}">
        <p14:creationId xmlns:p14="http://schemas.microsoft.com/office/powerpoint/2010/main" val="159385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18534" y="6299196"/>
            <a:ext cx="85682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100" b="1" dirty="0" smtClean="0">
                <a:latin typeface="Helvetica Neue"/>
                <a:cs typeface="Helvetica Neue"/>
              </a:rPr>
              <a:t>10</a:t>
            </a:r>
          </a:p>
          <a:p>
            <a:pPr algn="r"/>
            <a:r>
              <a:rPr lang="fr-FR" sz="900" i="1" dirty="0">
                <a:latin typeface="Helvetica Neue"/>
                <a:cs typeface="Helvetica Neue"/>
              </a:rPr>
              <a:t>@Xavier Oberson  </a:t>
            </a:r>
            <a:r>
              <a:rPr lang="en-US" sz="900" i="1" dirty="0">
                <a:latin typeface="Helvetica Neue"/>
                <a:cs typeface="Helvetica Neue"/>
              </a:rPr>
              <a:t>University of Geneva</a:t>
            </a:r>
            <a:endParaRPr lang="fr-FR" sz="900" i="1" dirty="0">
              <a:latin typeface="Helvetica Neue"/>
              <a:cs typeface="Helvetica Neue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27215" y="1320808"/>
            <a:ext cx="79861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0" indent="-857250">
              <a:buFont typeface="+mj-lt"/>
              <a:buAutoNum type="romanUcPeriod" startAt="5"/>
            </a:pPr>
            <a:r>
              <a:rPr lang="en-GB" sz="2800" b="1" dirty="0">
                <a:solidFill>
                  <a:schemeClr val="accent2">
                    <a:lumMod val="75000"/>
                  </a:schemeClr>
                </a:solidFill>
                <a:latin typeface="Helvetica Neue Light"/>
                <a:ea typeface="+mj-ea"/>
                <a:cs typeface="Helvetica Neue Light"/>
              </a:rPr>
              <a:t>Potential solutions </a:t>
            </a: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890650" y="1790727"/>
            <a:ext cx="8009906" cy="41350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100" noProof="0" dirty="0" smtClean="0"/>
              <a:t>	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en-US" sz="1000" noProof="0" dirty="0" smtClean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noProof="0" dirty="0" smtClean="0"/>
              <a:t>VAT :</a:t>
            </a:r>
          </a:p>
          <a:p>
            <a:pPr lvl="0" algn="just">
              <a:lnSpc>
                <a:spcPct val="150000"/>
              </a:lnSpc>
              <a:buFontTx/>
              <a:buChar char="-"/>
            </a:pPr>
            <a:r>
              <a:rPr lang="fr-CH" sz="2000" dirty="0" smtClean="0"/>
              <a:t>At a first </a:t>
            </a:r>
            <a:r>
              <a:rPr lang="en-US" sz="2000" dirty="0" smtClean="0"/>
              <a:t>stage : the supply from robots would be integrated within the enterprise;</a:t>
            </a:r>
          </a:p>
          <a:p>
            <a:pPr lvl="0" algn="just">
              <a:lnSpc>
                <a:spcPct val="150000"/>
              </a:lnSpc>
              <a:buFontTx/>
              <a:buChar char="-"/>
            </a:pPr>
            <a:r>
              <a:rPr lang="fr-CH" sz="2000" noProof="0" dirty="0" smtClean="0"/>
              <a:t>At a second </a:t>
            </a:r>
            <a:r>
              <a:rPr lang="en-US" sz="2000" dirty="0" smtClean="0"/>
              <a:t>stage, </a:t>
            </a:r>
            <a:r>
              <a:rPr lang="fr-CH" sz="2000" dirty="0" smtClean="0"/>
              <a:t>the robots as a taxable </a:t>
            </a:r>
            <a:r>
              <a:rPr lang="fr-CH" sz="2000" dirty="0" err="1" smtClean="0"/>
              <a:t>person</a:t>
            </a:r>
            <a:r>
              <a:rPr lang="fr-CH" sz="2000" dirty="0" smtClean="0"/>
              <a:t> ?</a:t>
            </a:r>
            <a:endParaRPr lang="en-US" sz="2000" noProof="0" dirty="0" smtClean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sz="1000" noProof="0" dirty="0" smtClean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noProof="0" dirty="0" smtClean="0"/>
              <a:t>Social security;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fr-CH" sz="20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CH" sz="2000" noProof="0" dirty="0" smtClean="0"/>
              <a:t>An </a:t>
            </a:r>
            <a:r>
              <a:rPr lang="en-US" sz="2000" dirty="0" smtClean="0"/>
              <a:t>object tax </a:t>
            </a:r>
            <a:r>
              <a:rPr lang="fr-CH" sz="2000" noProof="0" dirty="0" smtClean="0"/>
              <a:t>on robots. </a:t>
            </a:r>
            <a:endParaRPr lang="en-US" sz="2000" noProof="0" dirty="0" smtClean="0"/>
          </a:p>
          <a:p>
            <a:pPr marL="0" indent="0">
              <a:buNone/>
            </a:pPr>
            <a:endParaRPr lang="en-US" sz="1600" noProof="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1600" noProof="0" dirty="0"/>
          </a:p>
        </p:txBody>
      </p:sp>
    </p:spTree>
    <p:extLst>
      <p:ext uri="{BB962C8B-B14F-4D97-AF65-F5344CB8AC3E}">
        <p14:creationId xmlns:p14="http://schemas.microsoft.com/office/powerpoint/2010/main" val="201073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18534" y="6299196"/>
            <a:ext cx="85682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100" b="1" dirty="0" smtClean="0">
                <a:latin typeface="Helvetica Neue"/>
                <a:cs typeface="Helvetica Neue"/>
              </a:rPr>
              <a:t>11</a:t>
            </a:r>
          </a:p>
          <a:p>
            <a:pPr algn="r"/>
            <a:r>
              <a:rPr lang="fr-FR" sz="900" i="1" dirty="0">
                <a:latin typeface="Helvetica Neue"/>
                <a:cs typeface="Helvetica Neue"/>
              </a:rPr>
              <a:t>@Xavier Oberson  </a:t>
            </a:r>
            <a:r>
              <a:rPr lang="en-US" sz="900" i="1" dirty="0">
                <a:latin typeface="Helvetica Neue"/>
                <a:cs typeface="Helvetica Neue"/>
              </a:rPr>
              <a:t>University of Geneva</a:t>
            </a:r>
            <a:endParaRPr lang="fr-FR" sz="900" i="1" dirty="0">
              <a:latin typeface="Helvetica Neue"/>
              <a:cs typeface="Helvetica Neue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27215" y="1297057"/>
            <a:ext cx="79861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0" indent="-857250">
              <a:buFont typeface="+mj-lt"/>
              <a:buAutoNum type="romanUcPeriod" startAt="6"/>
            </a:pP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Helvetica Neue Light"/>
                <a:ea typeface="+mj-ea"/>
                <a:cs typeface="Helvetica Neue Light"/>
              </a:rPr>
              <a:t>The need for an international framework </a:t>
            </a: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890650" y="1790727"/>
            <a:ext cx="8009906" cy="41350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100" noProof="0" dirty="0" smtClean="0"/>
              <a:t>	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en-US" sz="1000" noProof="0" dirty="0" smtClean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CH" sz="2000" dirty="0" smtClean="0"/>
              <a:t>An international </a:t>
            </a:r>
            <a:r>
              <a:rPr lang="en-US" sz="2000" dirty="0" smtClean="0"/>
              <a:t>framework is necessary (OECD, UN, EU);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fr-CH" sz="2000" noProof="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CH" sz="2000" dirty="0" smtClean="0"/>
              <a:t>The issues are </a:t>
            </a:r>
            <a:r>
              <a:rPr lang="en-US" sz="2000" dirty="0" smtClean="0"/>
              <a:t>closely related to the more general issues of the taxation of digital economy;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fr-CH" sz="2000" noProof="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CH" sz="2000" dirty="0" smtClean="0"/>
              <a:t>The taxation of robots or of the use of </a:t>
            </a:r>
            <a:r>
              <a:rPr lang="en-US" sz="2000" dirty="0" smtClean="0"/>
              <a:t>robots raises new and delicate questions (characterization, permanent establishment, transfer pricing, </a:t>
            </a:r>
            <a:r>
              <a:rPr lang="en-US" sz="2000" dirty="0" err="1" smtClean="0"/>
              <a:t>etc</a:t>
            </a:r>
            <a:r>
              <a:rPr lang="fr-CH" sz="2000" dirty="0" smtClean="0"/>
              <a:t>.).</a:t>
            </a:r>
            <a:endParaRPr lang="en-US" sz="2000" noProof="0" dirty="0" smtClean="0"/>
          </a:p>
          <a:p>
            <a:pPr marL="0" indent="0">
              <a:buNone/>
            </a:pPr>
            <a:endParaRPr lang="en-US" sz="1600" noProof="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1600" noProof="0" dirty="0"/>
          </a:p>
        </p:txBody>
      </p:sp>
    </p:spTree>
    <p:extLst>
      <p:ext uri="{BB962C8B-B14F-4D97-AF65-F5344CB8AC3E}">
        <p14:creationId xmlns:p14="http://schemas.microsoft.com/office/powerpoint/2010/main" val="76442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18534" y="6299196"/>
            <a:ext cx="85682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100" b="1" dirty="0" smtClean="0">
                <a:latin typeface="Helvetica Neue"/>
                <a:cs typeface="Helvetica Neue"/>
              </a:rPr>
              <a:t>12</a:t>
            </a:r>
          </a:p>
          <a:p>
            <a:pPr algn="r"/>
            <a:r>
              <a:rPr lang="fr-FR" sz="900" i="1" dirty="0">
                <a:latin typeface="Helvetica Neue"/>
                <a:cs typeface="Helvetica Neue"/>
              </a:rPr>
              <a:t>@Xavier Oberson  </a:t>
            </a:r>
            <a:r>
              <a:rPr lang="en-US" sz="900" i="1" dirty="0">
                <a:latin typeface="Helvetica Neue"/>
                <a:cs typeface="Helvetica Neue"/>
              </a:rPr>
              <a:t>University of Geneva</a:t>
            </a:r>
            <a:endParaRPr lang="fr-FR" sz="900" i="1" dirty="0">
              <a:latin typeface="Helvetica Neue"/>
              <a:cs typeface="Helvetica Neue"/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890650" y="1790727"/>
            <a:ext cx="8009906" cy="413506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fr-CH" sz="1600" noProof="0" dirty="0" smtClean="0"/>
          </a:p>
          <a:p>
            <a:pPr marL="0" lvl="0" indent="0">
              <a:buNone/>
            </a:pPr>
            <a:endParaRPr lang="fr-CH" sz="1600" noProof="0" dirty="0" smtClean="0"/>
          </a:p>
          <a:p>
            <a:pPr marL="0" lvl="0" indent="0">
              <a:buNone/>
            </a:pPr>
            <a:r>
              <a:rPr lang="fr-CH" sz="1900" u="sng" dirty="0"/>
              <a:t>Sources </a:t>
            </a:r>
            <a:r>
              <a:rPr lang="fr-CH" sz="1900" u="sng" dirty="0" smtClean="0"/>
              <a:t>: </a:t>
            </a:r>
            <a:endParaRPr lang="fr-CH" sz="1900" u="sng" dirty="0"/>
          </a:p>
          <a:p>
            <a:pPr marL="0" lvl="0" indent="0">
              <a:buNone/>
            </a:pPr>
            <a:endParaRPr lang="fr-CH" sz="1900" dirty="0"/>
          </a:p>
          <a:p>
            <a:pPr>
              <a:buFontTx/>
              <a:buChar char="-"/>
            </a:pPr>
            <a:r>
              <a:rPr lang="fr-CH" sz="1900" dirty="0"/>
              <a:t>X. Oberson, Taxer les robots ? </a:t>
            </a:r>
            <a:r>
              <a:rPr lang="fr-CH" sz="1900" dirty="0" smtClean="0"/>
              <a:t>Pratique juridique actuelle, AJP/PJA,  </a:t>
            </a:r>
            <a:r>
              <a:rPr lang="fr-CH" sz="1900" dirty="0" err="1" smtClean="0"/>
              <a:t>February</a:t>
            </a:r>
            <a:r>
              <a:rPr lang="fr-CH" sz="1900" dirty="0" smtClean="0"/>
              <a:t> 2017, p.232 </a:t>
            </a:r>
            <a:r>
              <a:rPr lang="fr-CH" sz="1900" dirty="0" err="1" smtClean="0"/>
              <a:t>ff</a:t>
            </a:r>
            <a:r>
              <a:rPr lang="fr-CH" sz="1900" dirty="0" smtClean="0"/>
              <a:t>;</a:t>
            </a:r>
            <a:endParaRPr lang="fr-CH" sz="1900" dirty="0"/>
          </a:p>
          <a:p>
            <a:pPr>
              <a:buFontTx/>
              <a:buChar char="-"/>
            </a:pPr>
            <a:r>
              <a:rPr lang="fr-CH" sz="1900" dirty="0"/>
              <a:t>X. Oberson, </a:t>
            </a:r>
            <a:r>
              <a:rPr lang="fr-CH" sz="1900" dirty="0" err="1"/>
              <a:t>Taxing</a:t>
            </a:r>
            <a:r>
              <a:rPr lang="fr-CH" sz="1900" dirty="0"/>
              <a:t> Robots ?  World Tax Journal, Volume 9, Issue 2, May </a:t>
            </a:r>
            <a:r>
              <a:rPr lang="fr-CH" sz="1900" dirty="0" smtClean="0"/>
              <a:t>2017, p. 247 </a:t>
            </a:r>
            <a:r>
              <a:rPr lang="fr-CH" sz="1900" dirty="0" err="1" smtClean="0"/>
              <a:t>ff</a:t>
            </a:r>
            <a:r>
              <a:rPr lang="fr-CH" sz="1900" dirty="0" smtClean="0"/>
              <a:t>. </a:t>
            </a:r>
            <a:endParaRPr lang="fr-FR" sz="1900" dirty="0"/>
          </a:p>
          <a:p>
            <a:pPr marL="0" lvl="0" indent="0">
              <a:buNone/>
            </a:pPr>
            <a:endParaRPr lang="en-US" sz="1600" noProof="0" dirty="0"/>
          </a:p>
        </p:txBody>
      </p:sp>
    </p:spTree>
    <p:extLst>
      <p:ext uri="{BB962C8B-B14F-4D97-AF65-F5344CB8AC3E}">
        <p14:creationId xmlns:p14="http://schemas.microsoft.com/office/powerpoint/2010/main" val="33894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-784625" y="854492"/>
            <a:ext cx="5463112" cy="10332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sz="2800" b="1" dirty="0" err="1" smtClean="0">
                <a:solidFill>
                  <a:schemeClr val="accent2">
                    <a:lumMod val="75000"/>
                  </a:schemeClr>
                </a:solidFill>
                <a:latin typeface="Helvetica Neue Light"/>
                <a:cs typeface="Helvetica Neue Light"/>
              </a:rPr>
              <a:t>Summary</a:t>
            </a:r>
            <a:endParaRPr lang="fr-FR" sz="2800" b="1" dirty="0">
              <a:solidFill>
                <a:schemeClr val="accent2">
                  <a:lumMod val="75000"/>
                </a:schemeClr>
              </a:solidFill>
              <a:latin typeface="Helvetica Neue Light"/>
              <a:cs typeface="Helvetica Neue Light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18534" y="6299196"/>
            <a:ext cx="85682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100" b="1" dirty="0" smtClean="0">
                <a:latin typeface="Helvetica Neue"/>
                <a:cs typeface="Helvetica Neue"/>
              </a:rPr>
              <a:t>02</a:t>
            </a:r>
          </a:p>
          <a:p>
            <a:pPr algn="r"/>
            <a:r>
              <a:rPr lang="fr-FR" sz="900" i="1" dirty="0" smtClean="0">
                <a:latin typeface="Helvetica Neue"/>
                <a:cs typeface="Helvetica Neue"/>
              </a:rPr>
              <a:t>©Xavier Oberson  </a:t>
            </a:r>
            <a:r>
              <a:rPr lang="en-US" sz="900" i="1" dirty="0" smtClean="0">
                <a:latin typeface="Helvetica Neue"/>
                <a:cs typeface="Helvetica Neue"/>
              </a:rPr>
              <a:t>University of Geneva  </a:t>
            </a:r>
            <a:endParaRPr lang="en-US" sz="900" i="1" dirty="0">
              <a:latin typeface="Helvetica Neue"/>
              <a:cs typeface="Helvetica Neue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27215" y="2045203"/>
            <a:ext cx="749926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400050">
              <a:buFont typeface="+mj-lt"/>
              <a:buAutoNum type="romanUcPeriod"/>
            </a:pPr>
            <a:r>
              <a:rPr lang="en-US" sz="2000" dirty="0" smtClean="0"/>
              <a:t>  Development </a:t>
            </a:r>
            <a:r>
              <a:rPr lang="en-US" sz="2000" dirty="0"/>
              <a:t>of Artificial Intelligence (AI)</a:t>
            </a:r>
          </a:p>
          <a:p>
            <a:endParaRPr lang="fr-CH" sz="2000" dirty="0" smtClean="0">
              <a:latin typeface="Helvetica Neue Light"/>
            </a:endParaRPr>
          </a:p>
          <a:p>
            <a:pPr marL="400050" indent="-400050">
              <a:buFont typeface="+mj-lt"/>
              <a:buAutoNum type="romanUcPeriod" startAt="2"/>
            </a:pPr>
            <a:r>
              <a:rPr lang="en-US" sz="2000" dirty="0" smtClean="0"/>
              <a:t>  Impact </a:t>
            </a:r>
            <a:r>
              <a:rPr lang="en-US" sz="2000" dirty="0"/>
              <a:t>on jobs </a:t>
            </a:r>
          </a:p>
          <a:p>
            <a:pPr marL="514350" indent="-514350">
              <a:buFont typeface="+mj-lt"/>
              <a:buAutoNum type="romanUcPeriod"/>
            </a:pPr>
            <a:endParaRPr lang="fr-CH" sz="2000" dirty="0">
              <a:latin typeface="Helvetica Neue Light"/>
            </a:endParaRPr>
          </a:p>
          <a:p>
            <a:pPr marL="400050" indent="-400050">
              <a:buFont typeface="+mj-lt"/>
              <a:buAutoNum type="romanUcPeriod" startAt="3"/>
            </a:pPr>
            <a:r>
              <a:rPr lang="en-US" sz="2000" dirty="0" smtClean="0"/>
              <a:t>  Recent </a:t>
            </a:r>
            <a:r>
              <a:rPr lang="en-US" sz="2000" dirty="0"/>
              <a:t>trends towards a recognition of robots as a “legal entity”</a:t>
            </a:r>
          </a:p>
          <a:p>
            <a:pPr marL="514350" indent="-514350">
              <a:buFont typeface="+mj-lt"/>
              <a:buAutoNum type="romanUcPeriod"/>
            </a:pPr>
            <a:endParaRPr lang="fr-CH" sz="2000" dirty="0">
              <a:latin typeface="Helvetica Neue Light"/>
            </a:endParaRPr>
          </a:p>
          <a:p>
            <a:pPr marL="400050" indent="-400050">
              <a:buFont typeface="+mj-lt"/>
              <a:buAutoNum type="romanUcPeriod" startAt="4"/>
            </a:pPr>
            <a:r>
              <a:rPr lang="en-US" sz="2000" dirty="0" smtClean="0"/>
              <a:t>  Towards </a:t>
            </a:r>
            <a:r>
              <a:rPr lang="en-US" sz="2000" dirty="0"/>
              <a:t>a “tax capacity” of </a:t>
            </a:r>
            <a:r>
              <a:rPr lang="en-US" sz="2000" dirty="0" smtClean="0"/>
              <a:t>robots </a:t>
            </a:r>
            <a:r>
              <a:rPr lang="en-US" sz="2000" dirty="0"/>
              <a:t>or the use of robots ?</a:t>
            </a:r>
          </a:p>
          <a:p>
            <a:endParaRPr lang="en-GB" sz="2000" dirty="0">
              <a:latin typeface="Helvetica Neue Light"/>
            </a:endParaRPr>
          </a:p>
          <a:p>
            <a:pPr marL="400050" indent="-400050">
              <a:buFont typeface="+mj-lt"/>
              <a:buAutoNum type="romanUcPeriod" startAt="5"/>
            </a:pPr>
            <a:r>
              <a:rPr lang="en-US" sz="2000" dirty="0" smtClean="0"/>
              <a:t>  Potential </a:t>
            </a:r>
            <a:r>
              <a:rPr lang="en-US" sz="2000" dirty="0"/>
              <a:t>solutions </a:t>
            </a:r>
            <a:endParaRPr lang="en-US" sz="2000" dirty="0" smtClean="0"/>
          </a:p>
          <a:p>
            <a:pPr marL="400050" indent="-400050">
              <a:buFont typeface="+mj-lt"/>
              <a:buAutoNum type="romanUcPeriod" startAt="5"/>
            </a:pPr>
            <a:endParaRPr lang="en-US" sz="2000" dirty="0"/>
          </a:p>
          <a:p>
            <a:pPr marL="400050" indent="-400050">
              <a:buFont typeface="+mj-lt"/>
              <a:buAutoNum type="romanUcPeriod" startAt="5"/>
            </a:pPr>
            <a:r>
              <a:rPr lang="en-US" sz="2000" dirty="0" smtClean="0"/>
              <a:t>  The </a:t>
            </a:r>
            <a:r>
              <a:rPr lang="en-US" sz="2000" dirty="0"/>
              <a:t>need for an international framework </a:t>
            </a:r>
          </a:p>
          <a:p>
            <a:pPr marL="400050" indent="-400050">
              <a:buFont typeface="+mj-lt"/>
              <a:buAutoNum type="romanUcPeriod" startAt="5"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67511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18534" y="6299196"/>
            <a:ext cx="85682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100" b="1" dirty="0" smtClean="0">
                <a:latin typeface="Helvetica Neue"/>
                <a:cs typeface="Helvetica Neue"/>
              </a:rPr>
              <a:t>03</a:t>
            </a:r>
          </a:p>
          <a:p>
            <a:pPr algn="r"/>
            <a:r>
              <a:rPr lang="fr-FR" sz="900" i="1" dirty="0" smtClean="0">
                <a:latin typeface="Helvetica Neue"/>
                <a:cs typeface="Helvetica Neue"/>
              </a:rPr>
              <a:t>@Xavier </a:t>
            </a:r>
            <a:r>
              <a:rPr lang="fr-FR" sz="900" i="1" dirty="0">
                <a:latin typeface="Helvetica Neue"/>
                <a:cs typeface="Helvetica Neue"/>
              </a:rPr>
              <a:t>Oberson  </a:t>
            </a:r>
            <a:r>
              <a:rPr lang="en-US" sz="900" i="1" dirty="0">
                <a:latin typeface="Helvetica Neue"/>
                <a:cs typeface="Helvetica Neue"/>
              </a:rPr>
              <a:t>University of Geneva</a:t>
            </a:r>
            <a:endParaRPr lang="fr-FR" sz="900" i="1" dirty="0">
              <a:latin typeface="Helvetica Neue"/>
              <a:cs typeface="Helvetica Neue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27215" y="1273306"/>
            <a:ext cx="749926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romanUcPeriod"/>
            </a:pP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Helvetica Neue Light"/>
                <a:ea typeface="+mj-ea"/>
                <a:cs typeface="Helvetica Neue Light"/>
              </a:rPr>
              <a:t>Development of Artificial Intelligence (AI)</a:t>
            </a:r>
          </a:p>
          <a:p>
            <a:pPr algn="just"/>
            <a:r>
              <a:rPr lang="fr-CH" sz="3200" b="1" dirty="0" smtClean="0">
                <a:solidFill>
                  <a:schemeClr val="accent2">
                    <a:lumMod val="75000"/>
                  </a:schemeClr>
                </a:solidFill>
                <a:latin typeface="Helvetica Neue Light"/>
                <a:ea typeface="+mj-ea"/>
                <a:cs typeface="Helvetica Neue Light"/>
              </a:rPr>
              <a:t> </a:t>
            </a:r>
            <a:endParaRPr lang="fr-CH" sz="3200" b="1" dirty="0">
              <a:solidFill>
                <a:schemeClr val="accent2">
                  <a:lumMod val="75000"/>
                </a:schemeClr>
              </a:solidFill>
              <a:latin typeface="Helvetica Neue Light"/>
              <a:ea typeface="+mj-ea"/>
              <a:cs typeface="Helvetica Neue Light"/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914400" y="1995321"/>
            <a:ext cx="7772400" cy="39779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noProof="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sz="2000" noProof="0" dirty="0" smtClean="0"/>
          </a:p>
          <a:p>
            <a:pPr marL="0" indent="0">
              <a:buNone/>
            </a:pPr>
            <a:endParaRPr lang="en-US" sz="1600" noProof="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1600" noProof="0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902526" y="2531075"/>
            <a:ext cx="8009906" cy="4708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/>
              <a:buNone/>
            </a:pPr>
            <a:endParaRPr lang="fr-CH" sz="1800" b="1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Industrial robots;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Robots in the service economy (doctors, bankers, entertainers, lawyers, administrations, agriculture, etc.).</a:t>
            </a:r>
          </a:p>
          <a:p>
            <a:pPr marL="0" indent="0">
              <a:buFont typeface="Arial"/>
              <a:buNone/>
            </a:pPr>
            <a:endParaRPr lang="fr-CH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16282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18534" y="6299196"/>
            <a:ext cx="85682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100" b="1" dirty="0" smtClean="0">
                <a:latin typeface="Helvetica Neue"/>
                <a:cs typeface="Helvetica Neue"/>
              </a:rPr>
              <a:t>04</a:t>
            </a:r>
          </a:p>
          <a:p>
            <a:pPr algn="r"/>
            <a:r>
              <a:rPr lang="fr-FR" sz="900" i="1" dirty="0">
                <a:latin typeface="Helvetica Neue"/>
                <a:cs typeface="Helvetica Neue"/>
              </a:rPr>
              <a:t>@Xavier Oberson  </a:t>
            </a:r>
            <a:r>
              <a:rPr lang="en-US" sz="900" i="1" dirty="0">
                <a:latin typeface="Helvetica Neue"/>
                <a:cs typeface="Helvetica Neue"/>
              </a:rPr>
              <a:t>University of Geneva</a:t>
            </a:r>
            <a:endParaRPr lang="fr-FR" sz="900" i="1" dirty="0">
              <a:latin typeface="Helvetica Neue"/>
              <a:cs typeface="Helvetica Neue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27215" y="1308933"/>
            <a:ext cx="74992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CH" sz="2800" b="1" dirty="0">
                <a:solidFill>
                  <a:schemeClr val="accent2">
                    <a:lumMod val="75000"/>
                  </a:schemeClr>
                </a:solidFill>
                <a:latin typeface="Helvetica Neue Light"/>
                <a:ea typeface="+mj-ea"/>
                <a:cs typeface="Helvetica Neue Light"/>
              </a:rPr>
              <a:t>Impact on jobs </a:t>
            </a: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914400" y="1995321"/>
            <a:ext cx="7772400" cy="397796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en-US" b="1" noProof="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noProof="0" dirty="0" smtClean="0"/>
              <a:t>The impact of artificial intelligence on jobs is controversial. Two schools of thoughts : (</a:t>
            </a:r>
            <a:r>
              <a:rPr lang="en-US" sz="2000" noProof="0" dirty="0" err="1" smtClean="0"/>
              <a:t>i</a:t>
            </a:r>
            <a:r>
              <a:rPr lang="en-US" sz="2000" noProof="0" dirty="0" smtClean="0"/>
              <a:t>) innovation will create new jobs; (ii) AI will destroy more jobs than it will create.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2000" noProof="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noProof="0" dirty="0" smtClean="0"/>
              <a:t>Potential triple negative effects : (</a:t>
            </a:r>
            <a:r>
              <a:rPr lang="en-US" sz="2000" noProof="0" dirty="0" err="1" smtClean="0"/>
              <a:t>i</a:t>
            </a:r>
            <a:r>
              <a:rPr lang="en-US" sz="2000" noProof="0" dirty="0" smtClean="0"/>
              <a:t>) loss of income (salaries, etc.); (ii) increase of additional financial needs (social security); (iii) diminution of consumption. </a:t>
            </a:r>
          </a:p>
          <a:p>
            <a:endParaRPr lang="en-US" sz="1600" noProof="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1600" noProof="0" dirty="0"/>
          </a:p>
        </p:txBody>
      </p:sp>
    </p:spTree>
    <p:extLst>
      <p:ext uri="{BB962C8B-B14F-4D97-AF65-F5344CB8AC3E}">
        <p14:creationId xmlns:p14="http://schemas.microsoft.com/office/powerpoint/2010/main" val="242961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18534" y="6299196"/>
            <a:ext cx="85682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100" b="1" dirty="0" smtClean="0">
                <a:latin typeface="Helvetica Neue"/>
                <a:cs typeface="Helvetica Neue"/>
              </a:rPr>
              <a:t>05</a:t>
            </a:r>
          </a:p>
          <a:p>
            <a:pPr algn="r"/>
            <a:r>
              <a:rPr lang="fr-FR" sz="900" i="1" dirty="0">
                <a:latin typeface="Helvetica Neue"/>
                <a:cs typeface="Helvetica Neue"/>
              </a:rPr>
              <a:t>@Xavier Oberson  </a:t>
            </a:r>
            <a:r>
              <a:rPr lang="en-US" sz="900" i="1" dirty="0">
                <a:latin typeface="Helvetica Neue"/>
                <a:cs typeface="Helvetica Neue"/>
              </a:rPr>
              <a:t>University of Geneva</a:t>
            </a:r>
            <a:endParaRPr lang="fr-FR" sz="900" i="1" dirty="0">
              <a:latin typeface="Helvetica Neue"/>
              <a:cs typeface="Helvetica Neue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27215" y="1260373"/>
            <a:ext cx="79861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0" indent="-857250">
              <a:buFont typeface="+mj-lt"/>
              <a:buAutoNum type="romanUcPeriod" startAt="3"/>
            </a:pP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Helvetica Neue Light"/>
                <a:ea typeface="+mj-ea"/>
                <a:cs typeface="Helvetica Neue Light"/>
              </a:rPr>
              <a:t>Recent trends towards a recognition of robots as a “legal entity”</a:t>
            </a: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902526" y="2531075"/>
            <a:ext cx="8009906" cy="4708525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en-US" sz="1800" b="1" noProof="0" dirty="0" smtClean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noProof="0" dirty="0" smtClean="0"/>
              <a:t>EU Parliament Report on February 2017;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sz="2000" noProof="0" dirty="0" smtClean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noProof="0" dirty="0" smtClean="0"/>
              <a:t>Legal discussion among scholars.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fr-CH" sz="2000" dirty="0"/>
          </a:p>
          <a:p>
            <a:pPr marL="0" indent="0">
              <a:buNone/>
            </a:pPr>
            <a:endParaRPr lang="en-US" sz="1600" noProof="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1600" noProof="0" dirty="0"/>
          </a:p>
        </p:txBody>
      </p:sp>
    </p:spTree>
    <p:extLst>
      <p:ext uri="{BB962C8B-B14F-4D97-AF65-F5344CB8AC3E}">
        <p14:creationId xmlns:p14="http://schemas.microsoft.com/office/powerpoint/2010/main" val="155213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18534" y="6299196"/>
            <a:ext cx="8568266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100" b="1" dirty="0" smtClean="0">
                <a:latin typeface="Helvetica Neue"/>
                <a:cs typeface="Helvetica Neue"/>
              </a:rPr>
              <a:t>06</a:t>
            </a:r>
          </a:p>
          <a:p>
            <a:pPr algn="r"/>
            <a:r>
              <a:rPr lang="fr-FR" sz="900" i="1" dirty="0">
                <a:latin typeface="Helvetica Neue"/>
                <a:cs typeface="Helvetica Neue"/>
              </a:rPr>
              <a:t>@Xavier Oberson  </a:t>
            </a:r>
            <a:r>
              <a:rPr lang="en-US" sz="900" i="1" dirty="0">
                <a:latin typeface="Helvetica Neue"/>
                <a:cs typeface="Helvetica Neue"/>
              </a:rPr>
              <a:t>University of Geneva</a:t>
            </a:r>
            <a:endParaRPr lang="fr-FR" sz="900" i="1" dirty="0">
              <a:latin typeface="Helvetica Neue"/>
              <a:cs typeface="Helvetica Neue"/>
            </a:endParaRPr>
          </a:p>
          <a:p>
            <a:pPr algn="r"/>
            <a:r>
              <a:rPr lang="fr-FR" sz="900" i="1" dirty="0" smtClean="0">
                <a:latin typeface="Helvetica Neue"/>
                <a:cs typeface="Helvetica Neue"/>
              </a:rPr>
              <a:t> </a:t>
            </a:r>
            <a:endParaRPr lang="fr-FR" sz="900" i="1" dirty="0">
              <a:latin typeface="Helvetica Neue"/>
              <a:cs typeface="Helvetica Neue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27215" y="1260373"/>
            <a:ext cx="79861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0" indent="-857250">
              <a:buFont typeface="+mj-lt"/>
              <a:buAutoNum type="romanUcPeriod" startAt="3"/>
            </a:pP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Helvetica Neue Light"/>
                <a:ea typeface="+mj-ea"/>
                <a:cs typeface="Helvetica Neue Light"/>
              </a:rPr>
              <a:t>Recent trends towards a recognition of robots as a “legal entity”</a:t>
            </a: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902526" y="2531075"/>
            <a:ext cx="8009906" cy="4708525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50000"/>
              </a:lnSpc>
              <a:buNone/>
            </a:pPr>
            <a:endParaRPr lang="fr-CH" sz="20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Estonia is currently studying the issue of creating a legal personality for some types of robots;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fr-CH" sz="20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CH" sz="2000" noProof="0" dirty="0" smtClean="0"/>
              <a:t>The introduction of a </a:t>
            </a:r>
            <a:r>
              <a:rPr lang="fr-CH" sz="2000" noProof="0" dirty="0" err="1" smtClean="0"/>
              <a:t>legal</a:t>
            </a:r>
            <a:r>
              <a:rPr lang="fr-CH" sz="2000" noProof="0" dirty="0" smtClean="0"/>
              <a:t> </a:t>
            </a:r>
            <a:r>
              <a:rPr lang="en-US" sz="2000" dirty="0"/>
              <a:t>personality</a:t>
            </a:r>
            <a:r>
              <a:rPr lang="fr-CH" sz="2000" noProof="0" dirty="0" smtClean="0"/>
              <a:t> for </a:t>
            </a:r>
            <a:r>
              <a:rPr lang="en-US" sz="2000" noProof="0" dirty="0" smtClean="0"/>
              <a:t>robots requires a </a:t>
            </a:r>
            <a:r>
              <a:rPr lang="en-US" sz="2000" noProof="0" dirty="0" err="1" smtClean="0"/>
              <a:t>clea</a:t>
            </a:r>
            <a:r>
              <a:rPr lang="en-US" sz="2000" dirty="0" smtClean="0"/>
              <a:t>r </a:t>
            </a:r>
            <a:r>
              <a:rPr lang="fr-CH" sz="2000" dirty="0" smtClean="0"/>
              <a:t>and </a:t>
            </a:r>
            <a:r>
              <a:rPr lang="en-US" sz="2000" dirty="0" smtClean="0"/>
              <a:t>practicable definition of robots </a:t>
            </a:r>
            <a:r>
              <a:rPr lang="fr-CH" sz="2000" dirty="0" smtClean="0"/>
              <a:t>or smart robots. </a:t>
            </a:r>
            <a:endParaRPr lang="en-US" sz="2000" noProof="0" dirty="0" smtClean="0"/>
          </a:p>
          <a:p>
            <a:pPr marL="0" indent="0">
              <a:buNone/>
            </a:pPr>
            <a:endParaRPr lang="en-US" sz="1600" noProof="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1600" noProof="0" dirty="0"/>
          </a:p>
        </p:txBody>
      </p:sp>
    </p:spTree>
    <p:extLst>
      <p:ext uri="{BB962C8B-B14F-4D97-AF65-F5344CB8AC3E}">
        <p14:creationId xmlns:p14="http://schemas.microsoft.com/office/powerpoint/2010/main" val="107898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18534" y="6299196"/>
            <a:ext cx="8568266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100" b="1" dirty="0" smtClean="0">
                <a:latin typeface="Helvetica Neue"/>
                <a:cs typeface="Helvetica Neue"/>
              </a:rPr>
              <a:t>07</a:t>
            </a:r>
          </a:p>
          <a:p>
            <a:pPr algn="r"/>
            <a:r>
              <a:rPr lang="fr-FR" sz="900" i="1" dirty="0">
                <a:latin typeface="Helvetica Neue"/>
                <a:cs typeface="Helvetica Neue"/>
              </a:rPr>
              <a:t>@Xavier Oberson  </a:t>
            </a:r>
            <a:r>
              <a:rPr lang="en-US" sz="900" i="1" dirty="0">
                <a:latin typeface="Helvetica Neue"/>
                <a:cs typeface="Helvetica Neue"/>
              </a:rPr>
              <a:t>University of Geneva</a:t>
            </a:r>
            <a:endParaRPr lang="fr-FR" sz="900" i="1" dirty="0">
              <a:latin typeface="Helvetica Neue"/>
              <a:cs typeface="Helvetica Neue"/>
            </a:endParaRPr>
          </a:p>
          <a:p>
            <a:pPr algn="r"/>
            <a:r>
              <a:rPr lang="fr-FR" sz="900" i="1" dirty="0" smtClean="0">
                <a:latin typeface="Helvetica Neue"/>
                <a:cs typeface="Helvetica Neue"/>
              </a:rPr>
              <a:t> </a:t>
            </a:r>
            <a:endParaRPr lang="fr-FR" sz="900" i="1" dirty="0">
              <a:latin typeface="Helvetica Neue"/>
              <a:cs typeface="Helvetica Neue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27215" y="1273307"/>
            <a:ext cx="79861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0" indent="-857250">
              <a:buFont typeface="+mj-lt"/>
              <a:buAutoNum type="romanUcPeriod" startAt="4"/>
            </a:pP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Helvetica Neue Light"/>
                <a:ea typeface="+mj-ea"/>
                <a:cs typeface="Helvetica Neue Light"/>
              </a:rPr>
              <a:t>Towards a “tax capacity” </a:t>
            </a:r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Helvetica Neue Light"/>
                <a:ea typeface="+mj-ea"/>
                <a:cs typeface="Helvetica Neue Light"/>
              </a:rPr>
              <a:t>of </a:t>
            </a:r>
            <a:r>
              <a:rPr lang="en-US" sz="2800" b="1" smtClean="0">
                <a:solidFill>
                  <a:schemeClr val="accent2">
                    <a:lumMod val="75000"/>
                  </a:schemeClr>
                </a:solidFill>
                <a:latin typeface="Helvetica Neue Light"/>
                <a:ea typeface="+mj-ea"/>
                <a:cs typeface="Helvetica Neue Light"/>
              </a:rPr>
              <a:t>robots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Helvetica Neue Light"/>
                <a:ea typeface="+mj-ea"/>
                <a:cs typeface="Helvetica Neue Light"/>
              </a:rPr>
              <a:t>or the use of robots ?</a:t>
            </a: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1003465" y="2079732"/>
            <a:ext cx="8009906" cy="50199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noProof="0" dirty="0" smtClean="0"/>
              <a:t>	</a:t>
            </a:r>
          </a:p>
          <a:p>
            <a:pPr marL="0" indent="0">
              <a:buNone/>
            </a:pPr>
            <a:endParaRPr lang="en-US" sz="800" b="1" noProof="0" dirty="0" smtClean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noProof="0" dirty="0" smtClean="0"/>
              <a:t>Economic perspective (neutrality between robots and humans ?) ;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fr-CH" sz="800" noProof="0" dirty="0" smtClean="0"/>
          </a:p>
          <a:p>
            <a:pPr marL="0" lvl="0" indent="0" algn="just">
              <a:lnSpc>
                <a:spcPct val="150000"/>
              </a:lnSpc>
              <a:buNone/>
            </a:pPr>
            <a:endParaRPr lang="en-US" sz="800" noProof="0" dirty="0" smtClean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noProof="0" dirty="0" smtClean="0"/>
              <a:t>Constitutional perspective (the introduction of a new tax should be just objectively justified in accordance with the principle of ability to pay and with the principle of equality of treatment).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sz="800" noProof="0" dirty="0" smtClean="0"/>
          </a:p>
          <a:p>
            <a:pPr marL="0" indent="0">
              <a:buNone/>
            </a:pPr>
            <a:endParaRPr lang="en-US" sz="1600" noProof="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1600" noProof="0" dirty="0"/>
          </a:p>
        </p:txBody>
      </p:sp>
    </p:spTree>
    <p:extLst>
      <p:ext uri="{BB962C8B-B14F-4D97-AF65-F5344CB8AC3E}">
        <p14:creationId xmlns:p14="http://schemas.microsoft.com/office/powerpoint/2010/main" val="182954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18534" y="6299196"/>
            <a:ext cx="8568266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100" b="1" dirty="0" smtClean="0">
                <a:latin typeface="Helvetica Neue"/>
                <a:cs typeface="Helvetica Neue"/>
              </a:rPr>
              <a:t>08</a:t>
            </a:r>
          </a:p>
          <a:p>
            <a:pPr algn="r"/>
            <a:r>
              <a:rPr lang="fr-FR" sz="900" i="1" dirty="0">
                <a:latin typeface="Helvetica Neue"/>
                <a:cs typeface="Helvetica Neue"/>
              </a:rPr>
              <a:t>@Xavier Oberson  </a:t>
            </a:r>
            <a:r>
              <a:rPr lang="en-US" sz="900" i="1" dirty="0">
                <a:latin typeface="Helvetica Neue"/>
                <a:cs typeface="Helvetica Neue"/>
              </a:rPr>
              <a:t>University of Geneva</a:t>
            </a:r>
            <a:endParaRPr lang="fr-FR" sz="900" i="1" dirty="0">
              <a:latin typeface="Helvetica Neue"/>
              <a:cs typeface="Helvetica Neue"/>
            </a:endParaRPr>
          </a:p>
          <a:p>
            <a:pPr algn="r"/>
            <a:r>
              <a:rPr lang="fr-FR" sz="900" i="1" dirty="0" smtClean="0">
                <a:latin typeface="Helvetica Neue"/>
                <a:cs typeface="Helvetica Neue"/>
              </a:rPr>
              <a:t> </a:t>
            </a:r>
            <a:endParaRPr lang="fr-FR" sz="900" i="1" dirty="0">
              <a:latin typeface="Helvetica Neue"/>
              <a:cs typeface="Helvetica Neue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27215" y="1273307"/>
            <a:ext cx="79861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0" indent="-857250">
              <a:buFont typeface="+mj-lt"/>
              <a:buAutoNum type="romanUcPeriod" startAt="4"/>
            </a:pP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Helvetica Neue Light"/>
                <a:ea typeface="+mj-ea"/>
                <a:cs typeface="Helvetica Neue Light"/>
              </a:rPr>
              <a:t>Towards a “tax capacity” </a:t>
            </a:r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Helvetica Neue Light"/>
                <a:ea typeface="+mj-ea"/>
                <a:cs typeface="Helvetica Neue Light"/>
              </a:rPr>
              <a:t>of </a:t>
            </a:r>
            <a:r>
              <a:rPr lang="en-US" sz="2800" b="1" smtClean="0">
                <a:solidFill>
                  <a:schemeClr val="accent2">
                    <a:lumMod val="75000"/>
                  </a:schemeClr>
                </a:solidFill>
                <a:latin typeface="Helvetica Neue Light"/>
                <a:ea typeface="+mj-ea"/>
                <a:cs typeface="Helvetica Neue Light"/>
              </a:rPr>
              <a:t>robots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Helvetica Neue Light"/>
                <a:ea typeface="+mj-ea"/>
                <a:cs typeface="Helvetica Neue Light"/>
              </a:rPr>
              <a:t>or the use of robots ?</a:t>
            </a: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1003465" y="2079732"/>
            <a:ext cx="8009906" cy="5019997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000" dirty="0"/>
              <a:t>	</a:t>
            </a:r>
            <a:endParaRPr lang="en-US" sz="1050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en-US" sz="100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Ability to pay of the </a:t>
            </a:r>
            <a:r>
              <a:rPr lang="fr-CH" sz="2000" dirty="0" smtClean="0"/>
              <a:t>robots or of the use of robots?</a:t>
            </a:r>
            <a:endParaRPr lang="fr-CH" sz="2000" dirty="0"/>
          </a:p>
          <a:p>
            <a:pPr marL="0" lvl="0" indent="0" algn="just">
              <a:lnSpc>
                <a:spcPct val="150000"/>
              </a:lnSpc>
              <a:buNone/>
            </a:pPr>
            <a:endParaRPr lang="en-US" sz="800" noProof="0" dirty="0" smtClean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noProof="0" dirty="0" smtClean="0"/>
              <a:t>Issues :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en-US" sz="1800" noProof="0" dirty="0" smtClean="0"/>
              <a:t>	(</a:t>
            </a:r>
            <a:r>
              <a:rPr lang="en-US" sz="1800" noProof="0" dirty="0" err="1" smtClean="0"/>
              <a:t>i</a:t>
            </a:r>
            <a:r>
              <a:rPr lang="en-US" sz="1800" noProof="0" dirty="0" smtClean="0"/>
              <a:t>) Definition of the taxpayer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en-US" sz="1800" noProof="0" dirty="0" smtClean="0"/>
              <a:t>	(ii) Tax base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en-US" sz="1800" noProof="0" dirty="0" smtClean="0"/>
              <a:t>	(iii) Rate </a:t>
            </a:r>
          </a:p>
          <a:p>
            <a:pPr marL="0" indent="0">
              <a:buNone/>
            </a:pPr>
            <a:endParaRPr lang="en-US" sz="1600" noProof="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1600" noProof="0" dirty="0"/>
          </a:p>
        </p:txBody>
      </p:sp>
    </p:spTree>
    <p:extLst>
      <p:ext uri="{BB962C8B-B14F-4D97-AF65-F5344CB8AC3E}">
        <p14:creationId xmlns:p14="http://schemas.microsoft.com/office/powerpoint/2010/main" val="20771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13536" y="6319391"/>
            <a:ext cx="8568266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100" b="1" dirty="0" smtClean="0">
                <a:latin typeface="Helvetica Neue"/>
                <a:cs typeface="Helvetica Neue"/>
              </a:rPr>
              <a:t>09</a:t>
            </a:r>
          </a:p>
          <a:p>
            <a:pPr algn="r"/>
            <a:r>
              <a:rPr lang="fr-FR" sz="900" i="1" dirty="0">
                <a:latin typeface="Helvetica Neue"/>
                <a:cs typeface="Helvetica Neue"/>
              </a:rPr>
              <a:t>@Xavier Oberson  </a:t>
            </a:r>
            <a:r>
              <a:rPr lang="en-US" sz="900" i="1" dirty="0">
                <a:latin typeface="Helvetica Neue"/>
                <a:cs typeface="Helvetica Neue"/>
              </a:rPr>
              <a:t>University of Geneva</a:t>
            </a:r>
            <a:endParaRPr lang="fr-FR" sz="900" i="1" dirty="0">
              <a:latin typeface="Helvetica Neue"/>
              <a:cs typeface="Helvetica Neue"/>
            </a:endParaRPr>
          </a:p>
          <a:p>
            <a:pPr algn="r"/>
            <a:r>
              <a:rPr lang="fr-FR" sz="900" i="1" dirty="0" smtClean="0">
                <a:latin typeface="Helvetica Neue"/>
                <a:cs typeface="Helvetica Neue"/>
              </a:rPr>
              <a:t> </a:t>
            </a:r>
            <a:endParaRPr lang="fr-FR" sz="900" i="1" dirty="0">
              <a:latin typeface="Helvetica Neue"/>
              <a:cs typeface="Helvetica Neue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27215" y="1320808"/>
            <a:ext cx="79861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0" indent="-857250">
              <a:buFont typeface="+mj-lt"/>
              <a:buAutoNum type="romanUcPeriod" startAt="5"/>
            </a:pPr>
            <a:r>
              <a:rPr lang="en-GB" sz="2800" b="1" dirty="0">
                <a:solidFill>
                  <a:schemeClr val="accent2">
                    <a:lumMod val="75000"/>
                  </a:schemeClr>
                </a:solidFill>
                <a:latin typeface="Helvetica Neue Light"/>
                <a:ea typeface="+mj-ea"/>
                <a:cs typeface="Helvetica Neue Light"/>
              </a:rPr>
              <a:t>Potential solutions </a:t>
            </a: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890650" y="1790726"/>
            <a:ext cx="8009906" cy="44200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100" noProof="0" dirty="0" smtClean="0"/>
              <a:t>	</a:t>
            </a:r>
          </a:p>
          <a:p>
            <a:pPr marL="0" indent="0">
              <a:buNone/>
            </a:pPr>
            <a:endParaRPr lang="en-US" b="1" noProof="0" dirty="0" smtClean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noProof="0" dirty="0" smtClean="0"/>
              <a:t>Corporate tax :</a:t>
            </a:r>
          </a:p>
          <a:p>
            <a:pPr lvl="0" algn="just">
              <a:lnSpc>
                <a:spcPct val="150000"/>
              </a:lnSpc>
              <a:buFontTx/>
              <a:buChar char="-"/>
            </a:pPr>
            <a:r>
              <a:rPr lang="fr-CH" sz="2000" dirty="0" smtClean="0"/>
              <a:t>Profits </a:t>
            </a:r>
            <a:r>
              <a:rPr lang="en-US" sz="2000" dirty="0" smtClean="0"/>
              <a:t>emerging from the use of robots</a:t>
            </a:r>
            <a:r>
              <a:rPr lang="fr-CH" sz="2000" dirty="0" smtClean="0"/>
              <a:t>;</a:t>
            </a:r>
          </a:p>
          <a:p>
            <a:pPr lvl="0" algn="just">
              <a:lnSpc>
                <a:spcPct val="150000"/>
              </a:lnSpc>
              <a:buFontTx/>
              <a:buChar char="-"/>
            </a:pPr>
            <a:r>
              <a:rPr lang="fr-CH" sz="2000" dirty="0" smtClean="0"/>
              <a:t>Taxation of an </a:t>
            </a:r>
            <a:r>
              <a:rPr lang="en-US" sz="2000" dirty="0" smtClean="0"/>
              <a:t>imputed salary </a:t>
            </a:r>
            <a:r>
              <a:rPr lang="fr-CH" sz="2000" dirty="0" smtClean="0"/>
              <a:t>of </a:t>
            </a:r>
            <a:r>
              <a:rPr lang="en-US" sz="2000" dirty="0" smtClean="0"/>
              <a:t>robots activities</a:t>
            </a:r>
            <a:r>
              <a:rPr lang="fr-CH" sz="2000" dirty="0" smtClean="0"/>
              <a:t>; </a:t>
            </a:r>
          </a:p>
          <a:p>
            <a:pPr lvl="0" algn="just">
              <a:lnSpc>
                <a:spcPct val="150000"/>
              </a:lnSpc>
              <a:buFontTx/>
              <a:buChar char="-"/>
            </a:pPr>
            <a:r>
              <a:rPr lang="fr-CH" sz="2000" noProof="0" dirty="0" smtClean="0"/>
              <a:t>South </a:t>
            </a:r>
            <a:r>
              <a:rPr lang="en-US" sz="2000" dirty="0" smtClean="0"/>
              <a:t>Korea is studying an indirect method (limitation of deduction).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en-US" sz="1000" noProof="0" dirty="0" smtClean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noProof="0" dirty="0" smtClean="0"/>
              <a:t>Income tax :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fr-CH" sz="2000" dirty="0" smtClean="0"/>
              <a:t>- The </a:t>
            </a:r>
            <a:r>
              <a:rPr lang="en-US" sz="2000" dirty="0" smtClean="0"/>
              <a:t>theoretical imputed income </a:t>
            </a:r>
            <a:r>
              <a:rPr lang="fr-CH" sz="2000" dirty="0" smtClean="0"/>
              <a:t>of robots</a:t>
            </a:r>
            <a:endParaRPr lang="en-US" sz="2000" noProof="0" dirty="0" smtClean="0"/>
          </a:p>
          <a:p>
            <a:pPr marL="0" indent="0">
              <a:buNone/>
            </a:pPr>
            <a:endParaRPr lang="en-US" sz="1600" noProof="0" dirty="0" smtClean="0"/>
          </a:p>
          <a:p>
            <a:pPr marL="0" lvl="0" indent="0">
              <a:buNone/>
            </a:pPr>
            <a:endParaRPr lang="en-US" sz="1600" noProof="0" dirty="0"/>
          </a:p>
        </p:txBody>
      </p:sp>
    </p:spTree>
    <p:extLst>
      <p:ext uri="{BB962C8B-B14F-4D97-AF65-F5344CB8AC3E}">
        <p14:creationId xmlns:p14="http://schemas.microsoft.com/office/powerpoint/2010/main" val="223500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̀me par défaut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Thème par défaut</Template>
  <TotalTime>1</TotalTime>
  <Words>424</Words>
  <Application>Microsoft Office PowerPoint</Application>
  <PresentationFormat>Presentación en pantalla (4:3)</PresentationFormat>
  <Paragraphs>121</Paragraphs>
  <Slides>12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Arial</vt:lpstr>
      <vt:lpstr>Calibri</vt:lpstr>
      <vt:lpstr>Helvetica Neue</vt:lpstr>
      <vt:lpstr>Helvetica Neue Light</vt:lpstr>
      <vt:lpstr>Wingdings</vt:lpstr>
      <vt:lpstr>Thème par défaut</vt:lpstr>
      <vt:lpstr>Taxing Robots 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Taxer les robots ?</dc:title>
  <dc:creator>melanie fontanet</dc:creator>
  <cp:lastModifiedBy>FERNANDO SERRANO ANTON</cp:lastModifiedBy>
  <cp:revision>145</cp:revision>
  <cp:lastPrinted>2017-11-16T14:40:23Z</cp:lastPrinted>
  <dcterms:created xsi:type="dcterms:W3CDTF">2017-02-01T14:53:55Z</dcterms:created>
  <dcterms:modified xsi:type="dcterms:W3CDTF">2019-04-23T18:05:23Z</dcterms:modified>
</cp:coreProperties>
</file>