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8"/>
  </p:notesMasterIdLst>
  <p:sldIdLst>
    <p:sldId id="256" r:id="rId2"/>
    <p:sldId id="495" r:id="rId3"/>
    <p:sldId id="302" r:id="rId4"/>
    <p:sldId id="257" r:id="rId5"/>
    <p:sldId id="494" r:id="rId6"/>
    <p:sldId id="265" r:id="rId7"/>
    <p:sldId id="258" r:id="rId8"/>
    <p:sldId id="263" r:id="rId9"/>
    <p:sldId id="259" r:id="rId10"/>
    <p:sldId id="497" r:id="rId11"/>
    <p:sldId id="260" r:id="rId12"/>
    <p:sldId id="261" r:id="rId13"/>
    <p:sldId id="502" r:id="rId14"/>
    <p:sldId id="266" r:id="rId15"/>
    <p:sldId id="274" r:id="rId16"/>
    <p:sldId id="262" r:id="rId17"/>
    <p:sldId id="267" r:id="rId18"/>
    <p:sldId id="500" r:id="rId19"/>
    <p:sldId id="503" r:id="rId20"/>
    <p:sldId id="591" r:id="rId21"/>
    <p:sldId id="575" r:id="rId22"/>
    <p:sldId id="496" r:id="rId23"/>
    <p:sldId id="321" r:id="rId24"/>
    <p:sldId id="322" r:id="rId25"/>
    <p:sldId id="268" r:id="rId26"/>
    <p:sldId id="269" r:id="rId27"/>
    <p:sldId id="593" r:id="rId28"/>
    <p:sldId id="594" r:id="rId29"/>
    <p:sldId id="498" r:id="rId30"/>
    <p:sldId id="270" r:id="rId31"/>
    <p:sldId id="595" r:id="rId32"/>
    <p:sldId id="499" r:id="rId33"/>
    <p:sldId id="271" r:id="rId34"/>
    <p:sldId id="592" r:id="rId35"/>
    <p:sldId id="501" r:id="rId36"/>
    <p:sldId id="272" r:id="rId37"/>
  </p:sldIdLst>
  <p:sldSz cx="12192000" cy="6858000"/>
  <p:notesSz cx="6797675" cy="9928225"/>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78" autoAdjust="0"/>
    <p:restoredTop sz="94660"/>
  </p:normalViewPr>
  <p:slideViewPr>
    <p:cSldViewPr snapToGrid="0">
      <p:cViewPr varScale="1">
        <p:scale>
          <a:sx n="76" d="100"/>
          <a:sy n="76" d="100"/>
        </p:scale>
        <p:origin x="534" y="60"/>
      </p:cViewPr>
      <p:guideLst/>
    </p:cSldViewPr>
  </p:slideViewPr>
  <p:notesTextViewPr>
    <p:cViewPr>
      <p:scale>
        <a:sx n="1" d="1"/>
        <a:sy n="1" d="1"/>
      </p:scale>
      <p:origin x="0" y="0"/>
    </p:cViewPr>
  </p:notesTextViewPr>
  <p:sorterViewPr>
    <p:cViewPr varScale="1">
      <p:scale>
        <a:sx n="100" d="100"/>
        <a:sy n="100" d="100"/>
      </p:scale>
      <p:origin x="0" y="-726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0D89DAB7-BEA5-4789-B6B1-8B51D3796A54}" type="datetimeFigureOut">
              <a:rPr lang="es-ES" smtClean="0"/>
              <a:t>31/05/2018</a:t>
            </a:fld>
            <a:endParaRPr lang="es-ES"/>
          </a:p>
        </p:txBody>
      </p:sp>
      <p:sp>
        <p:nvSpPr>
          <p:cNvPr id="4" name="Marcador de imagen d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4D5D3958-9428-4943-9245-F0858B0FD10C}" type="slidenum">
              <a:rPr lang="es-ES" smtClean="0"/>
              <a:t>‹Nº›</a:t>
            </a:fld>
            <a:endParaRPr lang="es-ES"/>
          </a:p>
        </p:txBody>
      </p:sp>
    </p:spTree>
    <p:extLst>
      <p:ext uri="{BB962C8B-B14F-4D97-AF65-F5344CB8AC3E}">
        <p14:creationId xmlns:p14="http://schemas.microsoft.com/office/powerpoint/2010/main" val="3119255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p:spPr>
        <p:txBody>
          <a:bodyPr/>
          <a:lstStyle>
            <a:lvl1pPr defTabSz="1073018" eaLnBrk="0" hangingPunct="0">
              <a:defRPr>
                <a:solidFill>
                  <a:schemeClr val="tx1"/>
                </a:solidFill>
                <a:latin typeface="Arial" panose="020B0604020202020204" pitchFamily="34" charset="0"/>
              </a:defRPr>
            </a:lvl1pPr>
            <a:lvl2pPr marL="804763" indent="-309524" defTabSz="1073018" eaLnBrk="0" hangingPunct="0">
              <a:defRPr>
                <a:solidFill>
                  <a:schemeClr val="tx1"/>
                </a:solidFill>
                <a:latin typeface="Arial" panose="020B0604020202020204" pitchFamily="34" charset="0"/>
              </a:defRPr>
            </a:lvl2pPr>
            <a:lvl3pPr marL="1238098" indent="-247620" defTabSz="1073018" eaLnBrk="0" hangingPunct="0">
              <a:defRPr>
                <a:solidFill>
                  <a:schemeClr val="tx1"/>
                </a:solidFill>
                <a:latin typeface="Arial" panose="020B0604020202020204" pitchFamily="34" charset="0"/>
              </a:defRPr>
            </a:lvl3pPr>
            <a:lvl4pPr marL="1733337" indent="-247620" defTabSz="1073018" eaLnBrk="0" hangingPunct="0">
              <a:defRPr>
                <a:solidFill>
                  <a:schemeClr val="tx1"/>
                </a:solidFill>
                <a:latin typeface="Arial" panose="020B0604020202020204" pitchFamily="34" charset="0"/>
              </a:defRPr>
            </a:lvl4pPr>
            <a:lvl5pPr marL="2228576" indent="-247620" defTabSz="1073018" eaLnBrk="0" hangingPunct="0">
              <a:defRPr>
                <a:solidFill>
                  <a:schemeClr val="tx1"/>
                </a:solidFill>
                <a:latin typeface="Arial" panose="020B0604020202020204" pitchFamily="34" charset="0"/>
              </a:defRPr>
            </a:lvl5pPr>
            <a:lvl6pPr marL="2723815" indent="-247620" defTabSz="1073018" eaLnBrk="0" fontAlgn="base" hangingPunct="0">
              <a:spcBef>
                <a:spcPct val="0"/>
              </a:spcBef>
              <a:spcAft>
                <a:spcPct val="0"/>
              </a:spcAft>
              <a:defRPr>
                <a:solidFill>
                  <a:schemeClr val="tx1"/>
                </a:solidFill>
                <a:latin typeface="Arial" panose="020B0604020202020204" pitchFamily="34" charset="0"/>
              </a:defRPr>
            </a:lvl6pPr>
            <a:lvl7pPr marL="3219054" indent="-247620" defTabSz="1073018" eaLnBrk="0" fontAlgn="base" hangingPunct="0">
              <a:spcBef>
                <a:spcPct val="0"/>
              </a:spcBef>
              <a:spcAft>
                <a:spcPct val="0"/>
              </a:spcAft>
              <a:defRPr>
                <a:solidFill>
                  <a:schemeClr val="tx1"/>
                </a:solidFill>
                <a:latin typeface="Arial" panose="020B0604020202020204" pitchFamily="34" charset="0"/>
              </a:defRPr>
            </a:lvl7pPr>
            <a:lvl8pPr marL="3714293" indent="-247620" defTabSz="1073018" eaLnBrk="0" fontAlgn="base" hangingPunct="0">
              <a:spcBef>
                <a:spcPct val="0"/>
              </a:spcBef>
              <a:spcAft>
                <a:spcPct val="0"/>
              </a:spcAft>
              <a:defRPr>
                <a:solidFill>
                  <a:schemeClr val="tx1"/>
                </a:solidFill>
                <a:latin typeface="Arial" panose="020B0604020202020204" pitchFamily="34" charset="0"/>
              </a:defRPr>
            </a:lvl8pPr>
            <a:lvl9pPr marL="4209532" indent="-247620" defTabSz="1073018"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83E44B1-1E53-4C92-B7ED-D9D38087934A}" type="slidenum">
              <a:rPr lang="es-ES"/>
              <a:pPr eaLnBrk="1" hangingPunct="1"/>
              <a:t>23</a:t>
            </a:fld>
            <a:endParaRPr lang="es-ES"/>
          </a:p>
        </p:txBody>
      </p:sp>
      <p:sp>
        <p:nvSpPr>
          <p:cNvPr id="101379" name="Rectangle 2"/>
          <p:cNvSpPr>
            <a:spLocks noGrp="1" noRot="1" noChangeAspect="1" noChangeArrowheads="1" noTextEdit="1"/>
          </p:cNvSpPr>
          <p:nvPr>
            <p:ph type="sldImg"/>
          </p:nvPr>
        </p:nvSpPr>
        <p:spPr>
          <a:xfrm>
            <a:off x="-141288" y="860425"/>
            <a:ext cx="7631113" cy="4294188"/>
          </a:xfrm>
          <a:ln/>
        </p:spPr>
      </p:sp>
      <p:sp>
        <p:nvSpPr>
          <p:cNvPr id="101380" name="Rectangle 3"/>
          <p:cNvSpPr>
            <a:spLocks noGrp="1" noChangeArrowheads="1"/>
          </p:cNvSpPr>
          <p:nvPr>
            <p:ph type="body" idx="1"/>
          </p:nvPr>
        </p:nvSpPr>
        <p:spPr>
          <a:noFill/>
        </p:spPr>
        <p:txBody>
          <a:bodyPr/>
          <a:lstStyle/>
          <a:p>
            <a:pPr eaLnBrk="1" hangingPunct="1"/>
            <a:endParaRPr lang="es-ES_tradnl">
              <a:latin typeface="Arial" panose="020B0604020202020204" pitchFamily="34" charset="0"/>
            </a:endParaRPr>
          </a:p>
        </p:txBody>
      </p:sp>
    </p:spTree>
    <p:extLst>
      <p:ext uri="{BB962C8B-B14F-4D97-AF65-F5344CB8AC3E}">
        <p14:creationId xmlns:p14="http://schemas.microsoft.com/office/powerpoint/2010/main" val="33037342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481013" y="1279525"/>
            <a:ext cx="6137275" cy="3452813"/>
          </a:xfrm>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0B35E6EE-3FF7-4A77-956D-2F1DD01C0A86}" type="slidenum">
              <a:rPr lang="es-ES" smtClean="0"/>
              <a:t>24</a:t>
            </a:fld>
            <a:endParaRPr lang="es-ES"/>
          </a:p>
        </p:txBody>
      </p:sp>
    </p:spTree>
    <p:extLst>
      <p:ext uri="{BB962C8B-B14F-4D97-AF65-F5344CB8AC3E}">
        <p14:creationId xmlns:p14="http://schemas.microsoft.com/office/powerpoint/2010/main" val="32242868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4846998-B51B-4335-93B3-A1FEBB5BF4B0}"/>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es-ES" dirty="0"/>
              <a:t>Haga clic </a:t>
            </a:r>
            <a:r>
              <a:rPr lang="es-ES" dirty="0" err="1"/>
              <a:t>pReguara</a:t>
            </a:r>
            <a:r>
              <a:rPr lang="es-ES" dirty="0"/>
              <a:t> modificar el estilo de título del patrón</a:t>
            </a:r>
          </a:p>
        </p:txBody>
      </p:sp>
      <p:sp>
        <p:nvSpPr>
          <p:cNvPr id="3" name="Subtítulo 2">
            <a:extLst>
              <a:ext uri="{FF2B5EF4-FFF2-40B4-BE49-F238E27FC236}">
                <a16:creationId xmlns:a16="http://schemas.microsoft.com/office/drawing/2014/main" xmlns="" id="{288692FE-4A8C-45E7-813F-2F3BF681C6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xmlns="" id="{FE83FECE-402E-4C8B-AF8B-557E8D7907B5}"/>
              </a:ext>
            </a:extLst>
          </p:cNvPr>
          <p:cNvSpPr>
            <a:spLocks noGrp="1"/>
          </p:cNvSpPr>
          <p:nvPr>
            <p:ph type="dt" sz="half" idx="10"/>
          </p:nvPr>
        </p:nvSpPr>
        <p:spPr/>
        <p:txBody>
          <a:bodyPr/>
          <a:lstStyle/>
          <a:p>
            <a:fld id="{7087CA42-DB25-4FB4-A295-C0A61893B9D5}" type="datetime1">
              <a:rPr lang="es-ES" smtClean="0"/>
              <a:t>31/05/2018</a:t>
            </a:fld>
            <a:endParaRPr lang="es-ES"/>
          </a:p>
        </p:txBody>
      </p:sp>
      <p:sp>
        <p:nvSpPr>
          <p:cNvPr id="5" name="Marcador de pie de página 4">
            <a:extLst>
              <a:ext uri="{FF2B5EF4-FFF2-40B4-BE49-F238E27FC236}">
                <a16:creationId xmlns:a16="http://schemas.microsoft.com/office/drawing/2014/main" xmlns="" id="{F937F7DC-B28A-4314-BB90-BDEA914397B2}"/>
              </a:ext>
            </a:extLst>
          </p:cNvPr>
          <p:cNvSpPr>
            <a:spLocks noGrp="1"/>
          </p:cNvSpPr>
          <p:nvPr>
            <p:ph type="ftr" sz="quarter" idx="11"/>
          </p:nvPr>
        </p:nvSpPr>
        <p:spPr/>
        <p:txBody>
          <a:bodyPr/>
          <a:lstStyle/>
          <a:p>
            <a:r>
              <a:rPr lang="es-ES"/>
              <a:t>Ángel Vilariño</a:t>
            </a:r>
          </a:p>
        </p:txBody>
      </p:sp>
      <p:sp>
        <p:nvSpPr>
          <p:cNvPr id="6" name="Marcador de número de diapositiva 5">
            <a:extLst>
              <a:ext uri="{FF2B5EF4-FFF2-40B4-BE49-F238E27FC236}">
                <a16:creationId xmlns:a16="http://schemas.microsoft.com/office/drawing/2014/main" xmlns="" id="{667FAF45-EEE7-48B1-9929-4FD5C1DD8729}"/>
              </a:ext>
            </a:extLst>
          </p:cNvPr>
          <p:cNvSpPr>
            <a:spLocks noGrp="1"/>
          </p:cNvSpPr>
          <p:nvPr>
            <p:ph type="sldNum" sz="quarter" idx="12"/>
          </p:nvPr>
        </p:nvSpPr>
        <p:spPr/>
        <p:txBody>
          <a:bodyPr/>
          <a:lstStyle/>
          <a:p>
            <a:fld id="{77D1005A-4FC1-49E1-8F6E-9304069E1431}" type="slidenum">
              <a:rPr lang="es-ES" smtClean="0"/>
              <a:t>‹Nº›</a:t>
            </a:fld>
            <a:endParaRPr lang="es-ES"/>
          </a:p>
        </p:txBody>
      </p:sp>
    </p:spTree>
    <p:extLst>
      <p:ext uri="{BB962C8B-B14F-4D97-AF65-F5344CB8AC3E}">
        <p14:creationId xmlns:p14="http://schemas.microsoft.com/office/powerpoint/2010/main" val="2062401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2AF20F8-035E-464B-9B61-05AA06DBDD0C}"/>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xmlns="" id="{867CFB55-62BA-4D78-8691-FDA9C82A3D3F}"/>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xmlns="" id="{F313634D-E37A-4651-8B27-6E225BC24062}"/>
              </a:ext>
            </a:extLst>
          </p:cNvPr>
          <p:cNvSpPr>
            <a:spLocks noGrp="1"/>
          </p:cNvSpPr>
          <p:nvPr>
            <p:ph type="dt" sz="half" idx="10"/>
          </p:nvPr>
        </p:nvSpPr>
        <p:spPr/>
        <p:txBody>
          <a:bodyPr/>
          <a:lstStyle/>
          <a:p>
            <a:fld id="{35933803-3087-4ED0-9B7C-B7E112CCDE51}" type="datetime1">
              <a:rPr lang="es-ES" smtClean="0"/>
              <a:t>31/05/2018</a:t>
            </a:fld>
            <a:endParaRPr lang="es-ES"/>
          </a:p>
        </p:txBody>
      </p:sp>
      <p:sp>
        <p:nvSpPr>
          <p:cNvPr id="5" name="Marcador de pie de página 4">
            <a:extLst>
              <a:ext uri="{FF2B5EF4-FFF2-40B4-BE49-F238E27FC236}">
                <a16:creationId xmlns:a16="http://schemas.microsoft.com/office/drawing/2014/main" xmlns="" id="{02EE8D0A-55D3-4CAE-82E9-6FFEBFBD6344}"/>
              </a:ext>
            </a:extLst>
          </p:cNvPr>
          <p:cNvSpPr>
            <a:spLocks noGrp="1"/>
          </p:cNvSpPr>
          <p:nvPr>
            <p:ph type="ftr" sz="quarter" idx="11"/>
          </p:nvPr>
        </p:nvSpPr>
        <p:spPr/>
        <p:txBody>
          <a:bodyPr/>
          <a:lstStyle/>
          <a:p>
            <a:r>
              <a:rPr lang="es-ES"/>
              <a:t>Ángel Vilariño</a:t>
            </a:r>
          </a:p>
        </p:txBody>
      </p:sp>
      <p:sp>
        <p:nvSpPr>
          <p:cNvPr id="6" name="Marcador de número de diapositiva 5">
            <a:extLst>
              <a:ext uri="{FF2B5EF4-FFF2-40B4-BE49-F238E27FC236}">
                <a16:creationId xmlns:a16="http://schemas.microsoft.com/office/drawing/2014/main" xmlns="" id="{0FD8529A-3A0C-4045-9042-7EFA45FC0F31}"/>
              </a:ext>
            </a:extLst>
          </p:cNvPr>
          <p:cNvSpPr>
            <a:spLocks noGrp="1"/>
          </p:cNvSpPr>
          <p:nvPr>
            <p:ph type="sldNum" sz="quarter" idx="12"/>
          </p:nvPr>
        </p:nvSpPr>
        <p:spPr/>
        <p:txBody>
          <a:bodyPr/>
          <a:lstStyle/>
          <a:p>
            <a:fld id="{77D1005A-4FC1-49E1-8F6E-9304069E1431}" type="slidenum">
              <a:rPr lang="es-ES" smtClean="0"/>
              <a:t>‹Nº›</a:t>
            </a:fld>
            <a:endParaRPr lang="es-ES"/>
          </a:p>
        </p:txBody>
      </p:sp>
    </p:spTree>
    <p:extLst>
      <p:ext uri="{BB962C8B-B14F-4D97-AF65-F5344CB8AC3E}">
        <p14:creationId xmlns:p14="http://schemas.microsoft.com/office/powerpoint/2010/main" val="2445713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xmlns="" id="{30F228F4-3E01-4C1A-8830-B1CCEC1F74B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xmlns="" id="{2436FA8B-5ED4-4A7D-A06C-D94BD38397E6}"/>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xmlns="" id="{49669063-AC04-4C33-8FDA-F36F1505238E}"/>
              </a:ext>
            </a:extLst>
          </p:cNvPr>
          <p:cNvSpPr>
            <a:spLocks noGrp="1"/>
          </p:cNvSpPr>
          <p:nvPr>
            <p:ph type="dt" sz="half" idx="10"/>
          </p:nvPr>
        </p:nvSpPr>
        <p:spPr/>
        <p:txBody>
          <a:bodyPr/>
          <a:lstStyle/>
          <a:p>
            <a:fld id="{64DE0E7B-B45F-48FF-8053-038686D55A50}" type="datetime1">
              <a:rPr lang="es-ES" smtClean="0"/>
              <a:t>31/05/2018</a:t>
            </a:fld>
            <a:endParaRPr lang="es-ES"/>
          </a:p>
        </p:txBody>
      </p:sp>
      <p:sp>
        <p:nvSpPr>
          <p:cNvPr id="5" name="Marcador de pie de página 4">
            <a:extLst>
              <a:ext uri="{FF2B5EF4-FFF2-40B4-BE49-F238E27FC236}">
                <a16:creationId xmlns:a16="http://schemas.microsoft.com/office/drawing/2014/main" xmlns="" id="{FBE6550E-272C-4C3E-8489-1DDA1AAB797C}"/>
              </a:ext>
            </a:extLst>
          </p:cNvPr>
          <p:cNvSpPr>
            <a:spLocks noGrp="1"/>
          </p:cNvSpPr>
          <p:nvPr>
            <p:ph type="ftr" sz="quarter" idx="11"/>
          </p:nvPr>
        </p:nvSpPr>
        <p:spPr/>
        <p:txBody>
          <a:bodyPr/>
          <a:lstStyle/>
          <a:p>
            <a:r>
              <a:rPr lang="es-ES"/>
              <a:t>Ángel Vilariño</a:t>
            </a:r>
          </a:p>
        </p:txBody>
      </p:sp>
      <p:sp>
        <p:nvSpPr>
          <p:cNvPr id="6" name="Marcador de número de diapositiva 5">
            <a:extLst>
              <a:ext uri="{FF2B5EF4-FFF2-40B4-BE49-F238E27FC236}">
                <a16:creationId xmlns:a16="http://schemas.microsoft.com/office/drawing/2014/main" xmlns="" id="{2691AB23-0298-4620-8C0F-DF96D738ADD6}"/>
              </a:ext>
            </a:extLst>
          </p:cNvPr>
          <p:cNvSpPr>
            <a:spLocks noGrp="1"/>
          </p:cNvSpPr>
          <p:nvPr>
            <p:ph type="sldNum" sz="quarter" idx="12"/>
          </p:nvPr>
        </p:nvSpPr>
        <p:spPr/>
        <p:txBody>
          <a:bodyPr/>
          <a:lstStyle/>
          <a:p>
            <a:fld id="{77D1005A-4FC1-49E1-8F6E-9304069E1431}" type="slidenum">
              <a:rPr lang="es-ES" smtClean="0"/>
              <a:t>‹Nº›</a:t>
            </a:fld>
            <a:endParaRPr lang="es-ES"/>
          </a:p>
        </p:txBody>
      </p:sp>
    </p:spTree>
    <p:extLst>
      <p:ext uri="{BB962C8B-B14F-4D97-AF65-F5344CB8AC3E}">
        <p14:creationId xmlns:p14="http://schemas.microsoft.com/office/powerpoint/2010/main" val="2945049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D6171E0-69BA-4952-A4DD-9B7AA9F7F7BA}"/>
              </a:ext>
            </a:extLst>
          </p:cNvPr>
          <p:cNvSpPr>
            <a:spLocks noGrp="1"/>
          </p:cNvSpPr>
          <p:nvPr>
            <p:ph type="title"/>
          </p:nvPr>
        </p:nvSpPr>
        <p:spPr>
          <a:xfrm>
            <a:off x="838200" y="333595"/>
            <a:ext cx="10515600" cy="696420"/>
          </a:xfrm>
          <a:ln w="38100">
            <a:solidFill>
              <a:srgbClr val="00B0F0"/>
            </a:solidFill>
          </a:ln>
        </p:spPr>
        <p:txBody>
          <a:bodyPr>
            <a:normAutofit/>
          </a:bodyPr>
          <a:lstStyle>
            <a:lvl1pPr algn="ctr">
              <a:defRPr sz="2800" b="0">
                <a:latin typeface="Abadi" panose="020B0604020104020204" pitchFamily="34" charset="0"/>
              </a:defRPr>
            </a:lvl1pPr>
          </a:lstStyle>
          <a:p>
            <a:r>
              <a:rPr lang="es-ES" dirty="0"/>
              <a:t>Haga clic para modificar el estilo de título del patrón</a:t>
            </a:r>
          </a:p>
        </p:txBody>
      </p:sp>
      <p:sp>
        <p:nvSpPr>
          <p:cNvPr id="3" name="Marcador de contenido 2">
            <a:extLst>
              <a:ext uri="{FF2B5EF4-FFF2-40B4-BE49-F238E27FC236}">
                <a16:creationId xmlns:a16="http://schemas.microsoft.com/office/drawing/2014/main" xmlns="" id="{05AD4CF7-22A6-49FC-82B1-6E026BF0B6FD}"/>
              </a:ext>
            </a:extLst>
          </p:cNvPr>
          <p:cNvSpPr>
            <a:spLocks noGrp="1"/>
          </p:cNvSpPr>
          <p:nvPr>
            <p:ph idx="1"/>
          </p:nvPr>
        </p:nvSpPr>
        <p:spPr>
          <a:xfrm>
            <a:off x="838200" y="1376855"/>
            <a:ext cx="10515600" cy="4800108"/>
          </a:xfrm>
          <a:ln w="38100">
            <a:solidFill>
              <a:srgbClr val="00B0F0"/>
            </a:solidFill>
          </a:ln>
        </p:spPr>
        <p:txBody>
          <a:bodyPr/>
          <a:lstStyle>
            <a:lvl1pPr algn="just">
              <a:defRPr sz="2400">
                <a:latin typeface="Ebrima" panose="02000000000000000000" pitchFamily="2" charset="0"/>
                <a:ea typeface="Ebrima" panose="02000000000000000000" pitchFamily="2" charset="0"/>
                <a:cs typeface="Ebrima" panose="02000000000000000000" pitchFamily="2" charset="0"/>
              </a:defRPr>
            </a:lvl1pPr>
            <a:lvl2pPr algn="just">
              <a:defRPr sz="2400">
                <a:latin typeface="Ebrima" panose="02000000000000000000" pitchFamily="2" charset="0"/>
                <a:ea typeface="Ebrima" panose="02000000000000000000" pitchFamily="2" charset="0"/>
                <a:cs typeface="Ebrima" panose="02000000000000000000" pitchFamily="2" charset="0"/>
              </a:defRPr>
            </a:lvl2pPr>
            <a:lvl3pPr algn="just">
              <a:defRPr sz="2400">
                <a:latin typeface="Ebrima" panose="02000000000000000000" pitchFamily="2" charset="0"/>
                <a:ea typeface="Ebrima" panose="02000000000000000000" pitchFamily="2" charset="0"/>
                <a:cs typeface="Ebrima" panose="02000000000000000000" pitchFamily="2" charset="0"/>
              </a:defRPr>
            </a:lvl3pPr>
            <a:lvl4pPr algn="just">
              <a:defRPr sz="2400">
                <a:latin typeface="Ebrima" panose="02000000000000000000" pitchFamily="2" charset="0"/>
                <a:ea typeface="Ebrima" panose="02000000000000000000" pitchFamily="2" charset="0"/>
                <a:cs typeface="Ebrima" panose="02000000000000000000" pitchFamily="2" charset="0"/>
              </a:defRPr>
            </a:lvl4pPr>
            <a:lvl5pPr algn="just">
              <a:defRPr sz="2400">
                <a:latin typeface="Ebrima" panose="02000000000000000000" pitchFamily="2" charset="0"/>
                <a:ea typeface="Ebrima" panose="02000000000000000000" pitchFamily="2" charset="0"/>
                <a:cs typeface="Ebrima" panose="02000000000000000000" pitchFamily="2" charset="0"/>
              </a:defRPr>
            </a:lvl5pPr>
          </a:lstStyle>
          <a:p>
            <a:pPr lvl="0"/>
            <a:r>
              <a:rPr lang="es-ES" dirty="0"/>
              <a:t>Editar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p>
        </p:txBody>
      </p:sp>
      <p:sp>
        <p:nvSpPr>
          <p:cNvPr id="4" name="Marcador de fecha 3">
            <a:extLst>
              <a:ext uri="{FF2B5EF4-FFF2-40B4-BE49-F238E27FC236}">
                <a16:creationId xmlns:a16="http://schemas.microsoft.com/office/drawing/2014/main" xmlns="" id="{CE162C86-9560-46F7-BDAB-1DCF7B7609E6}"/>
              </a:ext>
            </a:extLst>
          </p:cNvPr>
          <p:cNvSpPr>
            <a:spLocks noGrp="1"/>
          </p:cNvSpPr>
          <p:nvPr>
            <p:ph type="dt" sz="half" idx="10"/>
          </p:nvPr>
        </p:nvSpPr>
        <p:spPr/>
        <p:txBody>
          <a:bodyPr/>
          <a:lstStyle/>
          <a:p>
            <a:fld id="{38F3FFA2-FD62-443B-8830-74DA9D033BEE}" type="datetime1">
              <a:rPr lang="es-ES" smtClean="0"/>
              <a:t>31/05/2018</a:t>
            </a:fld>
            <a:endParaRPr lang="es-ES"/>
          </a:p>
        </p:txBody>
      </p:sp>
      <p:sp>
        <p:nvSpPr>
          <p:cNvPr id="5" name="Marcador de pie de página 4">
            <a:extLst>
              <a:ext uri="{FF2B5EF4-FFF2-40B4-BE49-F238E27FC236}">
                <a16:creationId xmlns:a16="http://schemas.microsoft.com/office/drawing/2014/main" xmlns="" id="{F1043E2D-82AD-4775-9AC2-3B56E9A566BA}"/>
              </a:ext>
            </a:extLst>
          </p:cNvPr>
          <p:cNvSpPr>
            <a:spLocks noGrp="1"/>
          </p:cNvSpPr>
          <p:nvPr>
            <p:ph type="ftr" sz="quarter" idx="11"/>
          </p:nvPr>
        </p:nvSpPr>
        <p:spPr/>
        <p:txBody>
          <a:bodyPr/>
          <a:lstStyle>
            <a:lvl1pPr>
              <a:defRPr b="1">
                <a:solidFill>
                  <a:schemeClr val="tx1"/>
                </a:solidFill>
              </a:defRPr>
            </a:lvl1pPr>
          </a:lstStyle>
          <a:p>
            <a:r>
              <a:rPr lang="es-ES" dirty="0"/>
              <a:t>Ángel Vilariño</a:t>
            </a:r>
          </a:p>
        </p:txBody>
      </p:sp>
      <p:sp>
        <p:nvSpPr>
          <p:cNvPr id="6" name="Marcador de número de diapositiva 5">
            <a:extLst>
              <a:ext uri="{FF2B5EF4-FFF2-40B4-BE49-F238E27FC236}">
                <a16:creationId xmlns:a16="http://schemas.microsoft.com/office/drawing/2014/main" xmlns="" id="{12929DD2-D873-49CB-8B0B-4B0269054F3C}"/>
              </a:ext>
            </a:extLst>
          </p:cNvPr>
          <p:cNvSpPr>
            <a:spLocks noGrp="1"/>
          </p:cNvSpPr>
          <p:nvPr>
            <p:ph type="sldNum" sz="quarter" idx="12"/>
          </p:nvPr>
        </p:nvSpPr>
        <p:spPr/>
        <p:txBody>
          <a:bodyPr/>
          <a:lstStyle>
            <a:lvl1pPr>
              <a:defRPr sz="2400" b="0">
                <a:solidFill>
                  <a:schemeClr val="tx1"/>
                </a:solidFill>
              </a:defRPr>
            </a:lvl1pPr>
          </a:lstStyle>
          <a:p>
            <a:fld id="{77D1005A-4FC1-49E1-8F6E-9304069E1431}" type="slidenum">
              <a:rPr lang="es-ES" smtClean="0"/>
              <a:pPr/>
              <a:t>‹Nº›</a:t>
            </a:fld>
            <a:endParaRPr lang="es-ES" dirty="0"/>
          </a:p>
        </p:txBody>
      </p:sp>
    </p:spTree>
    <p:extLst>
      <p:ext uri="{BB962C8B-B14F-4D97-AF65-F5344CB8AC3E}">
        <p14:creationId xmlns:p14="http://schemas.microsoft.com/office/powerpoint/2010/main" val="2587905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B6D9C02-7321-45F3-823A-3686E254AC57}"/>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xmlns="" id="{26700FE8-3AF6-4141-B54F-0D602AECED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Marcador de fecha 3">
            <a:extLst>
              <a:ext uri="{FF2B5EF4-FFF2-40B4-BE49-F238E27FC236}">
                <a16:creationId xmlns:a16="http://schemas.microsoft.com/office/drawing/2014/main" xmlns="" id="{60412019-0F01-4843-A33E-4B3C8B8B1852}"/>
              </a:ext>
            </a:extLst>
          </p:cNvPr>
          <p:cNvSpPr>
            <a:spLocks noGrp="1"/>
          </p:cNvSpPr>
          <p:nvPr>
            <p:ph type="dt" sz="half" idx="10"/>
          </p:nvPr>
        </p:nvSpPr>
        <p:spPr/>
        <p:txBody>
          <a:bodyPr/>
          <a:lstStyle/>
          <a:p>
            <a:fld id="{FA8ED057-977C-413D-B999-3F4DA27932EB}" type="datetime1">
              <a:rPr lang="es-ES" smtClean="0"/>
              <a:t>31/05/2018</a:t>
            </a:fld>
            <a:endParaRPr lang="es-ES"/>
          </a:p>
        </p:txBody>
      </p:sp>
      <p:sp>
        <p:nvSpPr>
          <p:cNvPr id="5" name="Marcador de pie de página 4">
            <a:extLst>
              <a:ext uri="{FF2B5EF4-FFF2-40B4-BE49-F238E27FC236}">
                <a16:creationId xmlns:a16="http://schemas.microsoft.com/office/drawing/2014/main" xmlns="" id="{9E4F1227-96E1-4510-9E47-63D11DF7115F}"/>
              </a:ext>
            </a:extLst>
          </p:cNvPr>
          <p:cNvSpPr>
            <a:spLocks noGrp="1"/>
          </p:cNvSpPr>
          <p:nvPr>
            <p:ph type="ftr" sz="quarter" idx="11"/>
          </p:nvPr>
        </p:nvSpPr>
        <p:spPr/>
        <p:txBody>
          <a:bodyPr/>
          <a:lstStyle/>
          <a:p>
            <a:r>
              <a:rPr lang="es-ES"/>
              <a:t>Ángel Vilariño</a:t>
            </a:r>
          </a:p>
        </p:txBody>
      </p:sp>
      <p:sp>
        <p:nvSpPr>
          <p:cNvPr id="6" name="Marcador de número de diapositiva 5">
            <a:extLst>
              <a:ext uri="{FF2B5EF4-FFF2-40B4-BE49-F238E27FC236}">
                <a16:creationId xmlns:a16="http://schemas.microsoft.com/office/drawing/2014/main" xmlns="" id="{90D40E2A-1157-4E19-9B42-CB90E4C03BF5}"/>
              </a:ext>
            </a:extLst>
          </p:cNvPr>
          <p:cNvSpPr>
            <a:spLocks noGrp="1"/>
          </p:cNvSpPr>
          <p:nvPr>
            <p:ph type="sldNum" sz="quarter" idx="12"/>
          </p:nvPr>
        </p:nvSpPr>
        <p:spPr/>
        <p:txBody>
          <a:bodyPr/>
          <a:lstStyle/>
          <a:p>
            <a:fld id="{77D1005A-4FC1-49E1-8F6E-9304069E1431}" type="slidenum">
              <a:rPr lang="es-ES" smtClean="0"/>
              <a:t>‹Nº›</a:t>
            </a:fld>
            <a:endParaRPr lang="es-ES"/>
          </a:p>
        </p:txBody>
      </p:sp>
    </p:spTree>
    <p:extLst>
      <p:ext uri="{BB962C8B-B14F-4D97-AF65-F5344CB8AC3E}">
        <p14:creationId xmlns:p14="http://schemas.microsoft.com/office/powerpoint/2010/main" val="2187827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F6012F6C-4E8D-455D-8DBF-25E4AC4373B6}"/>
              </a:ext>
            </a:extLst>
          </p:cNvPr>
          <p:cNvSpPr>
            <a:spLocks noGrp="1"/>
          </p:cNvSpPr>
          <p:nvPr>
            <p:ph type="title"/>
          </p:nvPr>
        </p:nvSpPr>
        <p:spPr>
          <a:xfrm>
            <a:off x="838200" y="365125"/>
            <a:ext cx="10515600" cy="780503"/>
          </a:xfrm>
          <a:ln w="38100">
            <a:solidFill>
              <a:srgbClr val="00B0F0"/>
            </a:solidFill>
          </a:ln>
        </p:spPr>
        <p:txBody>
          <a:bodyPr>
            <a:normAutofit/>
          </a:bodyPr>
          <a:lstStyle>
            <a:lvl1pPr algn="ctr">
              <a:defRPr sz="2800" b="1">
                <a:latin typeface="Abadi" panose="020B0604020104020204" pitchFamily="34" charset="0"/>
              </a:defRPr>
            </a:lvl1pPr>
          </a:lstStyle>
          <a:p>
            <a:r>
              <a:rPr lang="es-ES" dirty="0"/>
              <a:t>Haga clic para modificar el estilo de título del patrón</a:t>
            </a:r>
          </a:p>
        </p:txBody>
      </p:sp>
      <p:sp>
        <p:nvSpPr>
          <p:cNvPr id="3" name="Marcador de contenido 2">
            <a:extLst>
              <a:ext uri="{FF2B5EF4-FFF2-40B4-BE49-F238E27FC236}">
                <a16:creationId xmlns:a16="http://schemas.microsoft.com/office/drawing/2014/main" xmlns="" id="{DA103F56-D712-4CF2-AE66-8984B9974792}"/>
              </a:ext>
            </a:extLst>
          </p:cNvPr>
          <p:cNvSpPr>
            <a:spLocks noGrp="1"/>
          </p:cNvSpPr>
          <p:nvPr>
            <p:ph sz="half" idx="1"/>
          </p:nvPr>
        </p:nvSpPr>
        <p:spPr>
          <a:xfrm>
            <a:off x="838200" y="1597572"/>
            <a:ext cx="5181600" cy="4579391"/>
          </a:xfrm>
          <a:ln w="38100">
            <a:solidFill>
              <a:srgbClr val="00B0F0"/>
            </a:solidFill>
          </a:ln>
        </p:spPr>
        <p:txBody>
          <a:bodyPr/>
          <a:lstStyle/>
          <a:p>
            <a:pPr lvl="0"/>
            <a:r>
              <a:rPr lang="es-ES" dirty="0"/>
              <a:t>Editar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p>
        </p:txBody>
      </p:sp>
      <p:sp>
        <p:nvSpPr>
          <p:cNvPr id="4" name="Marcador de contenido 3">
            <a:extLst>
              <a:ext uri="{FF2B5EF4-FFF2-40B4-BE49-F238E27FC236}">
                <a16:creationId xmlns:a16="http://schemas.microsoft.com/office/drawing/2014/main" xmlns="" id="{10D9AD6D-9F84-4F1A-A529-4314659AF00C}"/>
              </a:ext>
            </a:extLst>
          </p:cNvPr>
          <p:cNvSpPr>
            <a:spLocks noGrp="1"/>
          </p:cNvSpPr>
          <p:nvPr>
            <p:ph sz="half" idx="2"/>
          </p:nvPr>
        </p:nvSpPr>
        <p:spPr>
          <a:xfrm>
            <a:off x="6172200" y="1597572"/>
            <a:ext cx="5181600" cy="4579391"/>
          </a:xfrm>
          <a:ln w="38100">
            <a:solidFill>
              <a:srgbClr val="00B0F0"/>
            </a:solidFill>
          </a:ln>
        </p:spPr>
        <p:txBody>
          <a:bodyPr/>
          <a:lstStyle/>
          <a:p>
            <a:pPr lvl="0"/>
            <a:r>
              <a:rPr lang="es-ES" dirty="0"/>
              <a:t>Editar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p>
        </p:txBody>
      </p:sp>
      <p:sp>
        <p:nvSpPr>
          <p:cNvPr id="5" name="Marcador de fecha 4">
            <a:extLst>
              <a:ext uri="{FF2B5EF4-FFF2-40B4-BE49-F238E27FC236}">
                <a16:creationId xmlns:a16="http://schemas.microsoft.com/office/drawing/2014/main" xmlns="" id="{A6AB4639-AB87-4956-A5F9-D7A1EC1F925A}"/>
              </a:ext>
            </a:extLst>
          </p:cNvPr>
          <p:cNvSpPr>
            <a:spLocks noGrp="1"/>
          </p:cNvSpPr>
          <p:nvPr>
            <p:ph type="dt" sz="half" idx="10"/>
          </p:nvPr>
        </p:nvSpPr>
        <p:spPr/>
        <p:txBody>
          <a:bodyPr/>
          <a:lstStyle/>
          <a:p>
            <a:fld id="{AFC62FA5-6772-4C71-9170-FB404A24420F}" type="datetime1">
              <a:rPr lang="es-ES" smtClean="0"/>
              <a:t>31/05/2018</a:t>
            </a:fld>
            <a:endParaRPr lang="es-ES"/>
          </a:p>
        </p:txBody>
      </p:sp>
      <p:sp>
        <p:nvSpPr>
          <p:cNvPr id="6" name="Marcador de pie de página 5">
            <a:extLst>
              <a:ext uri="{FF2B5EF4-FFF2-40B4-BE49-F238E27FC236}">
                <a16:creationId xmlns:a16="http://schemas.microsoft.com/office/drawing/2014/main" xmlns="" id="{DB458FF6-7960-4502-ADF2-C09DC19691E5}"/>
              </a:ext>
            </a:extLst>
          </p:cNvPr>
          <p:cNvSpPr>
            <a:spLocks noGrp="1"/>
          </p:cNvSpPr>
          <p:nvPr>
            <p:ph type="ftr" sz="quarter" idx="11"/>
          </p:nvPr>
        </p:nvSpPr>
        <p:spPr/>
        <p:txBody>
          <a:bodyPr/>
          <a:lstStyle/>
          <a:p>
            <a:r>
              <a:rPr lang="es-ES"/>
              <a:t>Ángel Vilariño</a:t>
            </a:r>
          </a:p>
        </p:txBody>
      </p:sp>
      <p:sp>
        <p:nvSpPr>
          <p:cNvPr id="7" name="Marcador de número de diapositiva 6">
            <a:extLst>
              <a:ext uri="{FF2B5EF4-FFF2-40B4-BE49-F238E27FC236}">
                <a16:creationId xmlns:a16="http://schemas.microsoft.com/office/drawing/2014/main" xmlns="" id="{FB93423D-6853-4B57-960A-62669DFC4944}"/>
              </a:ext>
            </a:extLst>
          </p:cNvPr>
          <p:cNvSpPr>
            <a:spLocks noGrp="1"/>
          </p:cNvSpPr>
          <p:nvPr>
            <p:ph type="sldNum" sz="quarter" idx="12"/>
          </p:nvPr>
        </p:nvSpPr>
        <p:spPr/>
        <p:txBody>
          <a:bodyPr/>
          <a:lstStyle>
            <a:lvl1pPr>
              <a:defRPr sz="2400" b="1">
                <a:solidFill>
                  <a:schemeClr val="tx1"/>
                </a:solidFill>
              </a:defRPr>
            </a:lvl1pPr>
          </a:lstStyle>
          <a:p>
            <a:fld id="{77D1005A-4FC1-49E1-8F6E-9304069E1431}" type="slidenum">
              <a:rPr lang="es-ES" smtClean="0"/>
              <a:pPr/>
              <a:t>‹Nº›</a:t>
            </a:fld>
            <a:endParaRPr lang="es-ES" dirty="0"/>
          </a:p>
        </p:txBody>
      </p:sp>
    </p:spTree>
    <p:extLst>
      <p:ext uri="{BB962C8B-B14F-4D97-AF65-F5344CB8AC3E}">
        <p14:creationId xmlns:p14="http://schemas.microsoft.com/office/powerpoint/2010/main" val="2479558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3FD98B4-331C-4F62-9B2C-A516D5A3D6BE}"/>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xmlns="" id="{34D551E5-55CE-446F-B8C4-39CF782D58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a16="http://schemas.microsoft.com/office/drawing/2014/main" xmlns="" id="{4C195983-AE0F-438A-B8BA-A07CD0DED7EA}"/>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xmlns="" id="{C8648E12-0F8A-4FFB-B798-865E2EFA8DF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a16="http://schemas.microsoft.com/office/drawing/2014/main" xmlns="" id="{2298E727-E574-4C98-85CF-E68306929540}"/>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xmlns="" id="{663E2EE9-486B-4E8A-9BB9-CF8B5C961D48}"/>
              </a:ext>
            </a:extLst>
          </p:cNvPr>
          <p:cNvSpPr>
            <a:spLocks noGrp="1"/>
          </p:cNvSpPr>
          <p:nvPr>
            <p:ph type="dt" sz="half" idx="10"/>
          </p:nvPr>
        </p:nvSpPr>
        <p:spPr/>
        <p:txBody>
          <a:bodyPr/>
          <a:lstStyle/>
          <a:p>
            <a:fld id="{7A895914-3033-4D15-AD5B-7B1647065C97}" type="datetime1">
              <a:rPr lang="es-ES" smtClean="0"/>
              <a:t>31/05/2018</a:t>
            </a:fld>
            <a:endParaRPr lang="es-ES"/>
          </a:p>
        </p:txBody>
      </p:sp>
      <p:sp>
        <p:nvSpPr>
          <p:cNvPr id="8" name="Marcador de pie de página 7">
            <a:extLst>
              <a:ext uri="{FF2B5EF4-FFF2-40B4-BE49-F238E27FC236}">
                <a16:creationId xmlns:a16="http://schemas.microsoft.com/office/drawing/2014/main" xmlns="" id="{618DC46B-CDB8-46B2-A7F1-493FF159E283}"/>
              </a:ext>
            </a:extLst>
          </p:cNvPr>
          <p:cNvSpPr>
            <a:spLocks noGrp="1"/>
          </p:cNvSpPr>
          <p:nvPr>
            <p:ph type="ftr" sz="quarter" idx="11"/>
          </p:nvPr>
        </p:nvSpPr>
        <p:spPr/>
        <p:txBody>
          <a:bodyPr/>
          <a:lstStyle/>
          <a:p>
            <a:r>
              <a:rPr lang="es-ES"/>
              <a:t>Ángel Vilariño</a:t>
            </a:r>
          </a:p>
        </p:txBody>
      </p:sp>
      <p:sp>
        <p:nvSpPr>
          <p:cNvPr id="9" name="Marcador de número de diapositiva 8">
            <a:extLst>
              <a:ext uri="{FF2B5EF4-FFF2-40B4-BE49-F238E27FC236}">
                <a16:creationId xmlns:a16="http://schemas.microsoft.com/office/drawing/2014/main" xmlns="" id="{16C466C7-E521-4EA1-9D31-D5BF9DF801CA}"/>
              </a:ext>
            </a:extLst>
          </p:cNvPr>
          <p:cNvSpPr>
            <a:spLocks noGrp="1"/>
          </p:cNvSpPr>
          <p:nvPr>
            <p:ph type="sldNum" sz="quarter" idx="12"/>
          </p:nvPr>
        </p:nvSpPr>
        <p:spPr/>
        <p:txBody>
          <a:bodyPr/>
          <a:lstStyle/>
          <a:p>
            <a:fld id="{77D1005A-4FC1-49E1-8F6E-9304069E1431}" type="slidenum">
              <a:rPr lang="es-ES" smtClean="0"/>
              <a:t>‹Nº›</a:t>
            </a:fld>
            <a:endParaRPr lang="es-ES"/>
          </a:p>
        </p:txBody>
      </p:sp>
    </p:spTree>
    <p:extLst>
      <p:ext uri="{BB962C8B-B14F-4D97-AF65-F5344CB8AC3E}">
        <p14:creationId xmlns:p14="http://schemas.microsoft.com/office/powerpoint/2010/main" val="3084402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BCD2E83-2049-46C9-A05F-E1AD7CEBA0F5}"/>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xmlns="" id="{5DC6AFF3-2B38-4E01-A4CF-7F57ACC60001}"/>
              </a:ext>
            </a:extLst>
          </p:cNvPr>
          <p:cNvSpPr>
            <a:spLocks noGrp="1"/>
          </p:cNvSpPr>
          <p:nvPr>
            <p:ph type="dt" sz="half" idx="10"/>
          </p:nvPr>
        </p:nvSpPr>
        <p:spPr/>
        <p:txBody>
          <a:bodyPr/>
          <a:lstStyle/>
          <a:p>
            <a:fld id="{CC26D26E-6B3B-4056-9723-1F0E308B924A}" type="datetime1">
              <a:rPr lang="es-ES" smtClean="0"/>
              <a:t>31/05/2018</a:t>
            </a:fld>
            <a:endParaRPr lang="es-ES"/>
          </a:p>
        </p:txBody>
      </p:sp>
      <p:sp>
        <p:nvSpPr>
          <p:cNvPr id="4" name="Marcador de pie de página 3">
            <a:extLst>
              <a:ext uri="{FF2B5EF4-FFF2-40B4-BE49-F238E27FC236}">
                <a16:creationId xmlns:a16="http://schemas.microsoft.com/office/drawing/2014/main" xmlns="" id="{A67E4DBC-F479-4546-B648-DC9EEC417C20}"/>
              </a:ext>
            </a:extLst>
          </p:cNvPr>
          <p:cNvSpPr>
            <a:spLocks noGrp="1"/>
          </p:cNvSpPr>
          <p:nvPr>
            <p:ph type="ftr" sz="quarter" idx="11"/>
          </p:nvPr>
        </p:nvSpPr>
        <p:spPr/>
        <p:txBody>
          <a:bodyPr/>
          <a:lstStyle/>
          <a:p>
            <a:r>
              <a:rPr lang="es-ES"/>
              <a:t>Ángel Vilariño</a:t>
            </a:r>
          </a:p>
        </p:txBody>
      </p:sp>
      <p:sp>
        <p:nvSpPr>
          <p:cNvPr id="5" name="Marcador de número de diapositiva 4">
            <a:extLst>
              <a:ext uri="{FF2B5EF4-FFF2-40B4-BE49-F238E27FC236}">
                <a16:creationId xmlns:a16="http://schemas.microsoft.com/office/drawing/2014/main" xmlns="" id="{F83068F6-4606-4F90-B51E-7BFED1C07357}"/>
              </a:ext>
            </a:extLst>
          </p:cNvPr>
          <p:cNvSpPr>
            <a:spLocks noGrp="1"/>
          </p:cNvSpPr>
          <p:nvPr>
            <p:ph type="sldNum" sz="quarter" idx="12"/>
          </p:nvPr>
        </p:nvSpPr>
        <p:spPr/>
        <p:txBody>
          <a:bodyPr/>
          <a:lstStyle/>
          <a:p>
            <a:fld id="{77D1005A-4FC1-49E1-8F6E-9304069E1431}" type="slidenum">
              <a:rPr lang="es-ES" smtClean="0"/>
              <a:t>‹Nº›</a:t>
            </a:fld>
            <a:endParaRPr lang="es-ES"/>
          </a:p>
        </p:txBody>
      </p:sp>
    </p:spTree>
    <p:extLst>
      <p:ext uri="{BB962C8B-B14F-4D97-AF65-F5344CB8AC3E}">
        <p14:creationId xmlns:p14="http://schemas.microsoft.com/office/powerpoint/2010/main" val="1084404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xmlns="" id="{1ECFB2DD-48C1-4374-9EC3-62BEC89D5A4C}"/>
              </a:ext>
            </a:extLst>
          </p:cNvPr>
          <p:cNvSpPr>
            <a:spLocks noGrp="1"/>
          </p:cNvSpPr>
          <p:nvPr>
            <p:ph type="dt" sz="half" idx="10"/>
          </p:nvPr>
        </p:nvSpPr>
        <p:spPr/>
        <p:txBody>
          <a:bodyPr/>
          <a:lstStyle/>
          <a:p>
            <a:fld id="{F03CAB38-9B75-4F77-ADD7-36F3EC703064}" type="datetime1">
              <a:rPr lang="es-ES" smtClean="0"/>
              <a:t>31/05/2018</a:t>
            </a:fld>
            <a:endParaRPr lang="es-ES"/>
          </a:p>
        </p:txBody>
      </p:sp>
      <p:sp>
        <p:nvSpPr>
          <p:cNvPr id="3" name="Marcador de pie de página 2">
            <a:extLst>
              <a:ext uri="{FF2B5EF4-FFF2-40B4-BE49-F238E27FC236}">
                <a16:creationId xmlns:a16="http://schemas.microsoft.com/office/drawing/2014/main" xmlns="" id="{276BCE14-EE1F-479B-A246-B85D4C974953}"/>
              </a:ext>
            </a:extLst>
          </p:cNvPr>
          <p:cNvSpPr>
            <a:spLocks noGrp="1"/>
          </p:cNvSpPr>
          <p:nvPr>
            <p:ph type="ftr" sz="quarter" idx="11"/>
          </p:nvPr>
        </p:nvSpPr>
        <p:spPr/>
        <p:txBody>
          <a:bodyPr/>
          <a:lstStyle/>
          <a:p>
            <a:r>
              <a:rPr lang="es-ES"/>
              <a:t>Ángel Vilariño</a:t>
            </a:r>
          </a:p>
        </p:txBody>
      </p:sp>
      <p:sp>
        <p:nvSpPr>
          <p:cNvPr id="4" name="Marcador de número de diapositiva 3">
            <a:extLst>
              <a:ext uri="{FF2B5EF4-FFF2-40B4-BE49-F238E27FC236}">
                <a16:creationId xmlns:a16="http://schemas.microsoft.com/office/drawing/2014/main" xmlns="" id="{EADA8E92-7072-4903-80E0-CB5ABC9B8E3E}"/>
              </a:ext>
            </a:extLst>
          </p:cNvPr>
          <p:cNvSpPr>
            <a:spLocks noGrp="1"/>
          </p:cNvSpPr>
          <p:nvPr>
            <p:ph type="sldNum" sz="quarter" idx="12"/>
          </p:nvPr>
        </p:nvSpPr>
        <p:spPr/>
        <p:txBody>
          <a:bodyPr/>
          <a:lstStyle/>
          <a:p>
            <a:fld id="{77D1005A-4FC1-49E1-8F6E-9304069E1431}" type="slidenum">
              <a:rPr lang="es-ES" smtClean="0"/>
              <a:t>‹Nº›</a:t>
            </a:fld>
            <a:endParaRPr lang="es-ES"/>
          </a:p>
        </p:txBody>
      </p:sp>
    </p:spTree>
    <p:extLst>
      <p:ext uri="{BB962C8B-B14F-4D97-AF65-F5344CB8AC3E}">
        <p14:creationId xmlns:p14="http://schemas.microsoft.com/office/powerpoint/2010/main" val="3331350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FFFA22C8-A2A0-4380-94C4-5E3CDEA25DC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xmlns="" id="{2D34BD5B-93FB-4AF3-BB31-E3957B486D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xmlns="" id="{6B74DF10-F021-49E5-9A0B-47F6C73332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xmlns="" id="{0D722CB5-58BC-422B-A2A5-A08D0B27AD82}"/>
              </a:ext>
            </a:extLst>
          </p:cNvPr>
          <p:cNvSpPr>
            <a:spLocks noGrp="1"/>
          </p:cNvSpPr>
          <p:nvPr>
            <p:ph type="dt" sz="half" idx="10"/>
          </p:nvPr>
        </p:nvSpPr>
        <p:spPr/>
        <p:txBody>
          <a:bodyPr/>
          <a:lstStyle/>
          <a:p>
            <a:fld id="{8D6CE26A-ED70-45D0-AC97-F7E6B01240D5}" type="datetime1">
              <a:rPr lang="es-ES" smtClean="0"/>
              <a:t>31/05/2018</a:t>
            </a:fld>
            <a:endParaRPr lang="es-ES"/>
          </a:p>
        </p:txBody>
      </p:sp>
      <p:sp>
        <p:nvSpPr>
          <p:cNvPr id="6" name="Marcador de pie de página 5">
            <a:extLst>
              <a:ext uri="{FF2B5EF4-FFF2-40B4-BE49-F238E27FC236}">
                <a16:creationId xmlns:a16="http://schemas.microsoft.com/office/drawing/2014/main" xmlns="" id="{63BF9CFE-D3F1-45AC-8078-2AA01086F7A5}"/>
              </a:ext>
            </a:extLst>
          </p:cNvPr>
          <p:cNvSpPr>
            <a:spLocks noGrp="1"/>
          </p:cNvSpPr>
          <p:nvPr>
            <p:ph type="ftr" sz="quarter" idx="11"/>
          </p:nvPr>
        </p:nvSpPr>
        <p:spPr/>
        <p:txBody>
          <a:bodyPr/>
          <a:lstStyle/>
          <a:p>
            <a:r>
              <a:rPr lang="es-ES"/>
              <a:t>Ángel Vilariño</a:t>
            </a:r>
          </a:p>
        </p:txBody>
      </p:sp>
      <p:sp>
        <p:nvSpPr>
          <p:cNvPr id="7" name="Marcador de número de diapositiva 6">
            <a:extLst>
              <a:ext uri="{FF2B5EF4-FFF2-40B4-BE49-F238E27FC236}">
                <a16:creationId xmlns:a16="http://schemas.microsoft.com/office/drawing/2014/main" xmlns="" id="{EC950FC6-9493-4EB0-AA3D-FC8B40947BAE}"/>
              </a:ext>
            </a:extLst>
          </p:cNvPr>
          <p:cNvSpPr>
            <a:spLocks noGrp="1"/>
          </p:cNvSpPr>
          <p:nvPr>
            <p:ph type="sldNum" sz="quarter" idx="12"/>
          </p:nvPr>
        </p:nvSpPr>
        <p:spPr/>
        <p:txBody>
          <a:bodyPr/>
          <a:lstStyle/>
          <a:p>
            <a:fld id="{77D1005A-4FC1-49E1-8F6E-9304069E1431}" type="slidenum">
              <a:rPr lang="es-ES" smtClean="0"/>
              <a:t>‹Nº›</a:t>
            </a:fld>
            <a:endParaRPr lang="es-ES"/>
          </a:p>
        </p:txBody>
      </p:sp>
    </p:spTree>
    <p:extLst>
      <p:ext uri="{BB962C8B-B14F-4D97-AF65-F5344CB8AC3E}">
        <p14:creationId xmlns:p14="http://schemas.microsoft.com/office/powerpoint/2010/main" val="1401147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0D319133-7834-48E8-921F-8B7E91A0704E}"/>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xmlns="" id="{7683A28E-85FA-4030-BDB7-761154E3B37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xmlns="" id="{A3172CA7-DDFF-41F6-9301-50168B5209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xmlns="" id="{C5968172-A9BA-4C19-AB44-30533163F4E3}"/>
              </a:ext>
            </a:extLst>
          </p:cNvPr>
          <p:cNvSpPr>
            <a:spLocks noGrp="1"/>
          </p:cNvSpPr>
          <p:nvPr>
            <p:ph type="dt" sz="half" idx="10"/>
          </p:nvPr>
        </p:nvSpPr>
        <p:spPr/>
        <p:txBody>
          <a:bodyPr/>
          <a:lstStyle/>
          <a:p>
            <a:fld id="{F5D54EC4-F8C1-497E-9FD1-48CD5F93EEB9}" type="datetime1">
              <a:rPr lang="es-ES" smtClean="0"/>
              <a:t>31/05/2018</a:t>
            </a:fld>
            <a:endParaRPr lang="es-ES"/>
          </a:p>
        </p:txBody>
      </p:sp>
      <p:sp>
        <p:nvSpPr>
          <p:cNvPr id="6" name="Marcador de pie de página 5">
            <a:extLst>
              <a:ext uri="{FF2B5EF4-FFF2-40B4-BE49-F238E27FC236}">
                <a16:creationId xmlns:a16="http://schemas.microsoft.com/office/drawing/2014/main" xmlns="" id="{8998F9F7-ABAF-425A-A49B-7FB6471ADEAF}"/>
              </a:ext>
            </a:extLst>
          </p:cNvPr>
          <p:cNvSpPr>
            <a:spLocks noGrp="1"/>
          </p:cNvSpPr>
          <p:nvPr>
            <p:ph type="ftr" sz="quarter" idx="11"/>
          </p:nvPr>
        </p:nvSpPr>
        <p:spPr/>
        <p:txBody>
          <a:bodyPr/>
          <a:lstStyle/>
          <a:p>
            <a:r>
              <a:rPr lang="es-ES"/>
              <a:t>Ángel Vilariño</a:t>
            </a:r>
          </a:p>
        </p:txBody>
      </p:sp>
      <p:sp>
        <p:nvSpPr>
          <p:cNvPr id="7" name="Marcador de número de diapositiva 6">
            <a:extLst>
              <a:ext uri="{FF2B5EF4-FFF2-40B4-BE49-F238E27FC236}">
                <a16:creationId xmlns:a16="http://schemas.microsoft.com/office/drawing/2014/main" xmlns="" id="{49F42D37-F73F-460B-B6C5-808C2BC57820}"/>
              </a:ext>
            </a:extLst>
          </p:cNvPr>
          <p:cNvSpPr>
            <a:spLocks noGrp="1"/>
          </p:cNvSpPr>
          <p:nvPr>
            <p:ph type="sldNum" sz="quarter" idx="12"/>
          </p:nvPr>
        </p:nvSpPr>
        <p:spPr/>
        <p:txBody>
          <a:bodyPr/>
          <a:lstStyle/>
          <a:p>
            <a:fld id="{77D1005A-4FC1-49E1-8F6E-9304069E1431}" type="slidenum">
              <a:rPr lang="es-ES" smtClean="0"/>
              <a:t>‹Nº›</a:t>
            </a:fld>
            <a:endParaRPr lang="es-ES"/>
          </a:p>
        </p:txBody>
      </p:sp>
    </p:spTree>
    <p:extLst>
      <p:ext uri="{BB962C8B-B14F-4D97-AF65-F5344CB8AC3E}">
        <p14:creationId xmlns:p14="http://schemas.microsoft.com/office/powerpoint/2010/main" val="2578027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xmlns="" id="{1BAFFCAE-8E76-4EE3-BF03-638407CFD2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xmlns="" id="{BCB49D23-6405-4490-993A-5DFEDE9D6B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xmlns="" id="{DDB984C0-C6AA-4FB6-A249-2B87038E7B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6C81D7-553A-4EDA-AF14-239F5D071B6A}" type="datetime1">
              <a:rPr lang="es-ES" smtClean="0"/>
              <a:t>31/05/2018</a:t>
            </a:fld>
            <a:endParaRPr lang="es-ES"/>
          </a:p>
        </p:txBody>
      </p:sp>
      <p:sp>
        <p:nvSpPr>
          <p:cNvPr id="5" name="Marcador de pie de página 4">
            <a:extLst>
              <a:ext uri="{FF2B5EF4-FFF2-40B4-BE49-F238E27FC236}">
                <a16:creationId xmlns:a16="http://schemas.microsoft.com/office/drawing/2014/main" xmlns="" id="{A342F0CC-2661-4DB0-B36E-1618199BE6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s-ES"/>
              <a:t>Ángel Vilariño</a:t>
            </a:r>
          </a:p>
        </p:txBody>
      </p:sp>
      <p:sp>
        <p:nvSpPr>
          <p:cNvPr id="6" name="Marcador de número de diapositiva 5">
            <a:extLst>
              <a:ext uri="{FF2B5EF4-FFF2-40B4-BE49-F238E27FC236}">
                <a16:creationId xmlns:a16="http://schemas.microsoft.com/office/drawing/2014/main" xmlns="" id="{2E242841-BC22-4800-8F41-6C6B065F94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D1005A-4FC1-49E1-8F6E-9304069E1431}" type="slidenum">
              <a:rPr lang="es-ES" smtClean="0"/>
              <a:t>‹Nº›</a:t>
            </a:fld>
            <a:endParaRPr lang="es-ES"/>
          </a:p>
        </p:txBody>
      </p:sp>
    </p:spTree>
    <p:extLst>
      <p:ext uri="{BB962C8B-B14F-4D97-AF65-F5344CB8AC3E}">
        <p14:creationId xmlns:p14="http://schemas.microsoft.com/office/powerpoint/2010/main" val="7413107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0482A7D0-DB09-4EBA-8D52-E6A5934B668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xmlns="" id="{1A3688C8-DFCE-4CCD-BCF0-5FB239E5072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030410"/>
            <a:ext cx="7005134" cy="4827590"/>
          </a:xfrm>
          <a:custGeom>
            <a:avLst/>
            <a:gdLst>
              <a:gd name="connsiteX0" fmla="*/ 1974535 w 7005134"/>
              <a:gd name="connsiteY0" fmla="*/ 0 h 4827590"/>
              <a:gd name="connsiteX1" fmla="*/ 7003848 w 7005134"/>
              <a:gd name="connsiteY1" fmla="*/ 4776721 h 4827590"/>
              <a:gd name="connsiteX2" fmla="*/ 7005134 w 7005134"/>
              <a:gd name="connsiteY2" fmla="*/ 4827590 h 4827590"/>
              <a:gd name="connsiteX3" fmla="*/ 0 w 7005134"/>
              <a:gd name="connsiteY3" fmla="*/ 4827590 h 4827590"/>
              <a:gd name="connsiteX4" fmla="*/ 0 w 7005134"/>
              <a:gd name="connsiteY4" fmla="*/ 402231 h 4827590"/>
              <a:gd name="connsiteX5" fmla="*/ 14349 w 7005134"/>
              <a:gd name="connsiteY5" fmla="*/ 395744 h 4827590"/>
              <a:gd name="connsiteX6" fmla="*/ 1974535 w 7005134"/>
              <a:gd name="connsiteY6" fmla="*/ 0 h 48275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005134" h="4827590">
                <a:moveTo>
                  <a:pt x="1974535" y="0"/>
                </a:moveTo>
                <a:cubicBezTo>
                  <a:pt x="4668853" y="0"/>
                  <a:pt x="6868971" y="2115921"/>
                  <a:pt x="7003848" y="4776721"/>
                </a:cubicBezTo>
                <a:lnTo>
                  <a:pt x="7005134" y="4827590"/>
                </a:lnTo>
                <a:lnTo>
                  <a:pt x="0" y="4827590"/>
                </a:lnTo>
                <a:lnTo>
                  <a:pt x="0" y="402231"/>
                </a:lnTo>
                <a:lnTo>
                  <a:pt x="14349" y="395744"/>
                </a:lnTo>
                <a:cubicBezTo>
                  <a:pt x="616832" y="140915"/>
                  <a:pt x="1279227" y="0"/>
                  <a:pt x="1974535" y="0"/>
                </a:cubicBezTo>
                <a:close/>
              </a:path>
            </a:pathLst>
          </a:cu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2" name="Straight Connector 11">
            <a:extLst>
              <a:ext uri="{FF2B5EF4-FFF2-40B4-BE49-F238E27FC236}">
                <a16:creationId xmlns:a16="http://schemas.microsoft.com/office/drawing/2014/main" xmlns="" id="{D598FBE3-48D2-40A2-B7E6-F485834C8213}"/>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272540" y="4450080"/>
            <a:ext cx="1234440" cy="0"/>
          </a:xfrm>
          <a:prstGeom prst="line">
            <a:avLst/>
          </a:prstGeom>
          <a:ln w="508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xmlns="" id="{8482FDCF-45F3-40F1-8751-19B7AFB3CFC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134348" y="1005839"/>
            <a:ext cx="3444236" cy="3444236"/>
          </a:xfrm>
          <a:prstGeom prst="ellipse">
            <a:avLst/>
          </a:prstGeom>
          <a:solidFill>
            <a:schemeClr val="tx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xmlns="" id="{59F8B422-08AB-4B15-95B6-CAF1401767FE}"/>
              </a:ext>
            </a:extLst>
          </p:cNvPr>
          <p:cNvSpPr>
            <a:spLocks noGrp="1"/>
          </p:cNvSpPr>
          <p:nvPr>
            <p:ph type="ctrTitle"/>
          </p:nvPr>
        </p:nvSpPr>
        <p:spPr>
          <a:xfrm>
            <a:off x="1158239" y="1122363"/>
            <a:ext cx="6481051" cy="2387600"/>
          </a:xfrm>
        </p:spPr>
        <p:txBody>
          <a:bodyPr>
            <a:normAutofit fontScale="90000"/>
          </a:bodyPr>
          <a:lstStyle/>
          <a:p>
            <a:pPr algn="l">
              <a:lnSpc>
                <a:spcPts val="5000"/>
              </a:lnSpc>
            </a:pPr>
            <a:r>
              <a:rPr lang="es-ES" sz="4100" b="1" dirty="0">
                <a:solidFill>
                  <a:schemeClr val="tx1">
                    <a:lumMod val="85000"/>
                    <a:lumOff val="15000"/>
                  </a:schemeClr>
                </a:solidFill>
                <a:latin typeface="Abadi" panose="020B0604020104020204" pitchFamily="34" charset="0"/>
              </a:rPr>
              <a:t>Regulación financiera y</a:t>
            </a:r>
            <a:br>
              <a:rPr lang="es-ES" sz="4100" b="1" dirty="0">
                <a:solidFill>
                  <a:schemeClr val="tx1">
                    <a:lumMod val="85000"/>
                    <a:lumOff val="15000"/>
                  </a:schemeClr>
                </a:solidFill>
                <a:latin typeface="Abadi" panose="020B0604020104020204" pitchFamily="34" charset="0"/>
              </a:rPr>
            </a:br>
            <a:r>
              <a:rPr lang="es-ES" sz="4100" b="1" dirty="0">
                <a:solidFill>
                  <a:schemeClr val="tx1">
                    <a:lumMod val="85000"/>
                    <a:lumOff val="15000"/>
                  </a:schemeClr>
                </a:solidFill>
                <a:latin typeface="Abadi" panose="020B0604020104020204" pitchFamily="34" charset="0"/>
              </a:rPr>
              <a:t>riesgos sistémicos bajo la hegemonía del capital financiero</a:t>
            </a:r>
          </a:p>
        </p:txBody>
      </p:sp>
      <p:sp>
        <p:nvSpPr>
          <p:cNvPr id="3" name="Subtítulo 2">
            <a:extLst>
              <a:ext uri="{FF2B5EF4-FFF2-40B4-BE49-F238E27FC236}">
                <a16:creationId xmlns:a16="http://schemas.microsoft.com/office/drawing/2014/main" xmlns="" id="{1930FC48-CF01-4C20-8936-CBBF4DBE2578}"/>
              </a:ext>
            </a:extLst>
          </p:cNvPr>
          <p:cNvSpPr>
            <a:spLocks noGrp="1"/>
          </p:cNvSpPr>
          <p:nvPr>
            <p:ph type="subTitle" idx="1"/>
          </p:nvPr>
        </p:nvSpPr>
        <p:spPr>
          <a:xfrm>
            <a:off x="1158240" y="4700588"/>
            <a:ext cx="5252288" cy="1655762"/>
          </a:xfrm>
        </p:spPr>
        <p:txBody>
          <a:bodyPr>
            <a:normAutofit/>
          </a:bodyPr>
          <a:lstStyle/>
          <a:p>
            <a:pPr algn="l"/>
            <a:endParaRPr lang="es-ES" dirty="0">
              <a:solidFill>
                <a:schemeClr val="tx1">
                  <a:lumMod val="85000"/>
                  <a:lumOff val="15000"/>
                </a:schemeClr>
              </a:solidFill>
            </a:endParaRPr>
          </a:p>
          <a:p>
            <a:pPr algn="l"/>
            <a:r>
              <a:rPr lang="es-ES" sz="3200" dirty="0">
                <a:solidFill>
                  <a:schemeClr val="tx1">
                    <a:lumMod val="85000"/>
                    <a:lumOff val="15000"/>
                  </a:schemeClr>
                </a:solidFill>
              </a:rPr>
              <a:t>Ángel Vilariño</a:t>
            </a:r>
          </a:p>
          <a:p>
            <a:pPr algn="l"/>
            <a:r>
              <a:rPr lang="es-ES" dirty="0">
                <a:solidFill>
                  <a:schemeClr val="tx1">
                    <a:lumMod val="85000"/>
                    <a:lumOff val="15000"/>
                  </a:schemeClr>
                </a:solidFill>
              </a:rPr>
              <a:t>31 de mayo de 2018</a:t>
            </a:r>
          </a:p>
        </p:txBody>
      </p:sp>
      <p:pic>
        <p:nvPicPr>
          <p:cNvPr id="5" name="Imagen 4">
            <a:extLst>
              <a:ext uri="{FF2B5EF4-FFF2-40B4-BE49-F238E27FC236}">
                <a16:creationId xmlns:a16="http://schemas.microsoft.com/office/drawing/2014/main" xmlns="" id="{FD8C36A2-7417-4281-9DE8-4F755BCB03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87689" y="914404"/>
            <a:ext cx="5272604" cy="3584798"/>
          </a:xfrm>
          <a:prstGeom prst="rect">
            <a:avLst/>
          </a:prstGeom>
        </p:spPr>
      </p:pic>
    </p:spTree>
    <p:extLst>
      <p:ext uri="{BB962C8B-B14F-4D97-AF65-F5344CB8AC3E}">
        <p14:creationId xmlns:p14="http://schemas.microsoft.com/office/powerpoint/2010/main" val="1793013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xmlns="" id="{A8DBBDBB-1CB8-4286-8E7E-CEE643E89B80}"/>
              </a:ext>
            </a:extLst>
          </p:cNvPr>
          <p:cNvSpPr>
            <a:spLocks noGrp="1"/>
          </p:cNvSpPr>
          <p:nvPr>
            <p:ph type="title"/>
          </p:nvPr>
        </p:nvSpPr>
        <p:spPr/>
        <p:txBody>
          <a:bodyPr/>
          <a:lstStyle/>
          <a:p>
            <a:r>
              <a:rPr lang="es-ES" dirty="0"/>
              <a:t>Principales transformaciones (globalización financiera)</a:t>
            </a:r>
          </a:p>
        </p:txBody>
      </p:sp>
      <p:sp>
        <p:nvSpPr>
          <p:cNvPr id="6" name="Marcador de contenido 5">
            <a:extLst>
              <a:ext uri="{FF2B5EF4-FFF2-40B4-BE49-F238E27FC236}">
                <a16:creationId xmlns:a16="http://schemas.microsoft.com/office/drawing/2014/main" xmlns="" id="{00184E3E-301E-497D-9D10-6B20F49A9E9B}"/>
              </a:ext>
            </a:extLst>
          </p:cNvPr>
          <p:cNvSpPr>
            <a:spLocks noGrp="1"/>
          </p:cNvSpPr>
          <p:nvPr>
            <p:ph idx="1"/>
          </p:nvPr>
        </p:nvSpPr>
        <p:spPr/>
        <p:txBody>
          <a:bodyPr/>
          <a:lstStyle/>
          <a:p>
            <a:r>
              <a:rPr lang="es-ES" dirty="0"/>
              <a:t>Flotación de los tipos de cambio </a:t>
            </a:r>
            <a:r>
              <a:rPr lang="es-ES" dirty="0">
                <a:sym typeface="Wingdings" panose="05000000000000000000" pitchFamily="2" charset="2"/>
              </a:rPr>
              <a:t> Riesgo de cambio</a:t>
            </a:r>
          </a:p>
          <a:p>
            <a:r>
              <a:rPr lang="es-ES" dirty="0">
                <a:sym typeface="Wingdings" panose="05000000000000000000" pitchFamily="2" charset="2"/>
              </a:rPr>
              <a:t>Desregulación de los flujos de capitales y otras desregulaciones</a:t>
            </a:r>
          </a:p>
          <a:p>
            <a:r>
              <a:rPr lang="es-ES" dirty="0">
                <a:sym typeface="Wingdings" panose="05000000000000000000" pitchFamily="2" charset="2"/>
              </a:rPr>
              <a:t>Eliminación de los controles sobre los tipos de interés de los depósitos</a:t>
            </a:r>
          </a:p>
          <a:p>
            <a:r>
              <a:rPr lang="es-ES" dirty="0">
                <a:sym typeface="Wingdings" panose="05000000000000000000" pitchFamily="2" charset="2"/>
              </a:rPr>
              <a:t>Irrupción de los derivados  Apalancamiento  Riesgos amplificados</a:t>
            </a:r>
          </a:p>
          <a:p>
            <a:r>
              <a:rPr lang="es-ES" dirty="0">
                <a:sym typeface="Wingdings" panose="05000000000000000000" pitchFamily="2" charset="2"/>
              </a:rPr>
              <a:t>Titulizaciones  Transferencia del riesgo de crédito  Opacidad y globalización del riesgo de crédito</a:t>
            </a:r>
          </a:p>
          <a:p>
            <a:r>
              <a:rPr lang="es-ES" dirty="0">
                <a:sym typeface="Wingdings" panose="05000000000000000000" pitchFamily="2" charset="2"/>
              </a:rPr>
              <a:t>Reforma y creación de nuevos mercados de capitales con las nuevas TIC</a:t>
            </a:r>
          </a:p>
          <a:p>
            <a:r>
              <a:rPr lang="es-ES" dirty="0">
                <a:sym typeface="Wingdings" panose="05000000000000000000" pitchFamily="2" charset="2"/>
              </a:rPr>
              <a:t>Nuevos vehículos de inversión para las grandes fortunas: Hedge funds, Sociedades de capital riesgo y Sociedades de titulización.</a:t>
            </a:r>
          </a:p>
          <a:p>
            <a:r>
              <a:rPr lang="es-ES" dirty="0">
                <a:sym typeface="Wingdings" panose="05000000000000000000" pitchFamily="2" charset="2"/>
              </a:rPr>
              <a:t>Altísimo crecimiento de los incentivos para los gestores financieros  Gran apetito al riesgo</a:t>
            </a:r>
          </a:p>
          <a:p>
            <a:endParaRPr lang="es-ES" dirty="0">
              <a:sym typeface="Wingdings" panose="05000000000000000000" pitchFamily="2" charset="2"/>
            </a:endParaRPr>
          </a:p>
          <a:p>
            <a:endParaRPr lang="es-ES" dirty="0"/>
          </a:p>
        </p:txBody>
      </p:sp>
      <p:sp>
        <p:nvSpPr>
          <p:cNvPr id="3" name="Marcador de pie de página 2">
            <a:extLst>
              <a:ext uri="{FF2B5EF4-FFF2-40B4-BE49-F238E27FC236}">
                <a16:creationId xmlns:a16="http://schemas.microsoft.com/office/drawing/2014/main" xmlns="" id="{AB45BA7D-9D49-4275-A9B8-70E5C7262791}"/>
              </a:ext>
            </a:extLst>
          </p:cNvPr>
          <p:cNvSpPr>
            <a:spLocks noGrp="1"/>
          </p:cNvSpPr>
          <p:nvPr>
            <p:ph type="ftr" sz="quarter" idx="11"/>
          </p:nvPr>
        </p:nvSpPr>
        <p:spPr/>
        <p:txBody>
          <a:bodyPr/>
          <a:lstStyle/>
          <a:p>
            <a:r>
              <a:rPr lang="es-ES"/>
              <a:t>Ángel Vilariño</a:t>
            </a:r>
          </a:p>
        </p:txBody>
      </p:sp>
      <p:sp>
        <p:nvSpPr>
          <p:cNvPr id="4" name="Marcador de número de diapositiva 3">
            <a:extLst>
              <a:ext uri="{FF2B5EF4-FFF2-40B4-BE49-F238E27FC236}">
                <a16:creationId xmlns:a16="http://schemas.microsoft.com/office/drawing/2014/main" xmlns="" id="{5F71751D-8086-4A6C-9F02-057D1414ED16}"/>
              </a:ext>
            </a:extLst>
          </p:cNvPr>
          <p:cNvSpPr>
            <a:spLocks noGrp="1"/>
          </p:cNvSpPr>
          <p:nvPr>
            <p:ph type="sldNum" sz="quarter" idx="12"/>
          </p:nvPr>
        </p:nvSpPr>
        <p:spPr/>
        <p:txBody>
          <a:bodyPr/>
          <a:lstStyle/>
          <a:p>
            <a:fld id="{77D1005A-4FC1-49E1-8F6E-9304069E1431}" type="slidenum">
              <a:rPr lang="es-ES" smtClean="0"/>
              <a:t>10</a:t>
            </a:fld>
            <a:endParaRPr lang="es-ES"/>
          </a:p>
        </p:txBody>
      </p:sp>
    </p:spTree>
    <p:extLst>
      <p:ext uri="{BB962C8B-B14F-4D97-AF65-F5344CB8AC3E}">
        <p14:creationId xmlns:p14="http://schemas.microsoft.com/office/powerpoint/2010/main" val="25452735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EC483EF-EE43-4CC5-8058-D67E2C3F2D66}"/>
              </a:ext>
            </a:extLst>
          </p:cNvPr>
          <p:cNvSpPr>
            <a:spLocks noGrp="1"/>
          </p:cNvSpPr>
          <p:nvPr>
            <p:ph type="title"/>
          </p:nvPr>
        </p:nvSpPr>
        <p:spPr>
          <a:ln w="76200">
            <a:solidFill>
              <a:srgbClr val="00B0F0"/>
            </a:solidFill>
          </a:ln>
        </p:spPr>
        <p:txBody>
          <a:bodyPr/>
          <a:lstStyle/>
          <a:p>
            <a:pPr algn="just"/>
            <a:r>
              <a:rPr lang="es-ES" dirty="0">
                <a:latin typeface="AR CENA" panose="02000000000000000000" pitchFamily="2" charset="0"/>
              </a:rPr>
              <a:t> El ecosistema financiero</a:t>
            </a:r>
          </a:p>
        </p:txBody>
      </p:sp>
      <p:sp>
        <p:nvSpPr>
          <p:cNvPr id="4" name="Marcador de pie de página 3">
            <a:extLst>
              <a:ext uri="{FF2B5EF4-FFF2-40B4-BE49-F238E27FC236}">
                <a16:creationId xmlns:a16="http://schemas.microsoft.com/office/drawing/2014/main" xmlns="" id="{46BD4533-DA4F-4B5C-A4BA-F77552BA70F8}"/>
              </a:ext>
            </a:extLst>
          </p:cNvPr>
          <p:cNvSpPr>
            <a:spLocks noGrp="1"/>
          </p:cNvSpPr>
          <p:nvPr>
            <p:ph type="ftr" sz="quarter" idx="11"/>
          </p:nvPr>
        </p:nvSpPr>
        <p:spPr/>
        <p:txBody>
          <a:bodyPr/>
          <a:lstStyle/>
          <a:p>
            <a:r>
              <a:rPr lang="es-ES"/>
              <a:t>Ángel Vilariño</a:t>
            </a:r>
          </a:p>
        </p:txBody>
      </p:sp>
      <p:sp>
        <p:nvSpPr>
          <p:cNvPr id="5" name="Marcador de número de diapositiva 4">
            <a:extLst>
              <a:ext uri="{FF2B5EF4-FFF2-40B4-BE49-F238E27FC236}">
                <a16:creationId xmlns:a16="http://schemas.microsoft.com/office/drawing/2014/main" xmlns="" id="{A53DECC9-8C72-4008-B67F-B0A64F213A11}"/>
              </a:ext>
            </a:extLst>
          </p:cNvPr>
          <p:cNvSpPr>
            <a:spLocks noGrp="1"/>
          </p:cNvSpPr>
          <p:nvPr>
            <p:ph type="sldNum" sz="quarter" idx="12"/>
          </p:nvPr>
        </p:nvSpPr>
        <p:spPr/>
        <p:txBody>
          <a:bodyPr/>
          <a:lstStyle/>
          <a:p>
            <a:fld id="{77D1005A-4FC1-49E1-8F6E-9304069E1431}" type="slidenum">
              <a:rPr lang="es-ES" smtClean="0"/>
              <a:t>11</a:t>
            </a:fld>
            <a:endParaRPr lang="es-ES"/>
          </a:p>
        </p:txBody>
      </p:sp>
    </p:spTree>
    <p:extLst>
      <p:ext uri="{BB962C8B-B14F-4D97-AF65-F5344CB8AC3E}">
        <p14:creationId xmlns:p14="http://schemas.microsoft.com/office/powerpoint/2010/main" val="15112806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BBC5841-4088-48C1-A28D-2E6AB3AB31B8}"/>
              </a:ext>
            </a:extLst>
          </p:cNvPr>
          <p:cNvSpPr>
            <a:spLocks noGrp="1"/>
          </p:cNvSpPr>
          <p:nvPr>
            <p:ph type="title"/>
          </p:nvPr>
        </p:nvSpPr>
        <p:spPr/>
        <p:txBody>
          <a:bodyPr/>
          <a:lstStyle/>
          <a:p>
            <a:r>
              <a:rPr lang="es-ES" dirty="0"/>
              <a:t>Principales actores del ecosistema financiero</a:t>
            </a:r>
          </a:p>
        </p:txBody>
      </p:sp>
      <p:sp>
        <p:nvSpPr>
          <p:cNvPr id="3" name="Marcador de contenido 2">
            <a:extLst>
              <a:ext uri="{FF2B5EF4-FFF2-40B4-BE49-F238E27FC236}">
                <a16:creationId xmlns:a16="http://schemas.microsoft.com/office/drawing/2014/main" xmlns="" id="{B97E513E-A0F0-405C-963C-57C976762FBC}"/>
              </a:ext>
            </a:extLst>
          </p:cNvPr>
          <p:cNvSpPr>
            <a:spLocks noGrp="1"/>
          </p:cNvSpPr>
          <p:nvPr>
            <p:ph idx="1"/>
          </p:nvPr>
        </p:nvSpPr>
        <p:spPr/>
        <p:txBody>
          <a:bodyPr>
            <a:normAutofit/>
          </a:bodyPr>
          <a:lstStyle/>
          <a:p>
            <a:pPr>
              <a:lnSpc>
                <a:spcPts val="3400"/>
              </a:lnSpc>
            </a:pPr>
            <a:r>
              <a:rPr lang="es-ES" dirty="0"/>
              <a:t>Banco centrales con gran poder para inyectar liquidez y determinar los tipos de interés a </a:t>
            </a:r>
            <a:r>
              <a:rPr lang="es-ES" dirty="0" err="1"/>
              <a:t>cp</a:t>
            </a:r>
            <a:r>
              <a:rPr lang="es-ES" dirty="0"/>
              <a:t> y también a </a:t>
            </a:r>
            <a:r>
              <a:rPr lang="es-ES" dirty="0" err="1"/>
              <a:t>lp</a:t>
            </a:r>
            <a:r>
              <a:rPr lang="es-ES" dirty="0"/>
              <a:t> (compras masivas de deuda)</a:t>
            </a:r>
          </a:p>
          <a:p>
            <a:pPr>
              <a:lnSpc>
                <a:spcPts val="3400"/>
              </a:lnSpc>
            </a:pPr>
            <a:r>
              <a:rPr lang="es-ES" dirty="0"/>
              <a:t>Los gobiernos como emisores de deuda </a:t>
            </a:r>
          </a:p>
          <a:p>
            <a:pPr>
              <a:lnSpc>
                <a:spcPts val="3400"/>
              </a:lnSpc>
            </a:pPr>
            <a:r>
              <a:rPr lang="es-ES" dirty="0"/>
              <a:t>Los grandes bancos comerciales internacionales y dentro de ese grupo los definidos como bancos sistémicos ( y los sistémicos nacionales)</a:t>
            </a:r>
          </a:p>
          <a:p>
            <a:pPr>
              <a:lnSpc>
                <a:spcPts val="3400"/>
              </a:lnSpc>
            </a:pPr>
            <a:r>
              <a:rPr lang="es-ES" dirty="0"/>
              <a:t>Millares de bancos de tamaño medio</a:t>
            </a:r>
          </a:p>
          <a:p>
            <a:pPr>
              <a:lnSpc>
                <a:spcPts val="3400"/>
              </a:lnSpc>
            </a:pPr>
            <a:r>
              <a:rPr lang="es-ES" dirty="0"/>
              <a:t>Bancos de inversión (ahora los principales son bancos comerciales)</a:t>
            </a:r>
          </a:p>
          <a:p>
            <a:pPr>
              <a:lnSpc>
                <a:spcPts val="3400"/>
              </a:lnSpc>
            </a:pPr>
            <a:r>
              <a:rPr lang="es-ES" dirty="0"/>
              <a:t>Banca en la sombra</a:t>
            </a:r>
          </a:p>
          <a:p>
            <a:pPr>
              <a:lnSpc>
                <a:spcPts val="3400"/>
              </a:lnSpc>
            </a:pPr>
            <a:r>
              <a:rPr lang="es-ES" dirty="0"/>
              <a:t>Las Sociedades de inversión</a:t>
            </a:r>
          </a:p>
        </p:txBody>
      </p:sp>
      <p:sp>
        <p:nvSpPr>
          <p:cNvPr id="4" name="Marcador de pie de página 3">
            <a:extLst>
              <a:ext uri="{FF2B5EF4-FFF2-40B4-BE49-F238E27FC236}">
                <a16:creationId xmlns:a16="http://schemas.microsoft.com/office/drawing/2014/main" xmlns="" id="{296A1D9C-DB41-42B1-8D2A-0804EBC61AAB}"/>
              </a:ext>
            </a:extLst>
          </p:cNvPr>
          <p:cNvSpPr>
            <a:spLocks noGrp="1"/>
          </p:cNvSpPr>
          <p:nvPr>
            <p:ph type="ftr" sz="quarter" idx="11"/>
          </p:nvPr>
        </p:nvSpPr>
        <p:spPr/>
        <p:txBody>
          <a:bodyPr/>
          <a:lstStyle/>
          <a:p>
            <a:r>
              <a:rPr lang="es-ES"/>
              <a:t>Ángel Vilariño</a:t>
            </a:r>
          </a:p>
        </p:txBody>
      </p:sp>
      <p:sp>
        <p:nvSpPr>
          <p:cNvPr id="5" name="Marcador de número de diapositiva 4">
            <a:extLst>
              <a:ext uri="{FF2B5EF4-FFF2-40B4-BE49-F238E27FC236}">
                <a16:creationId xmlns:a16="http://schemas.microsoft.com/office/drawing/2014/main" xmlns="" id="{99109818-2F59-496B-A2EE-AA1773C29F99}"/>
              </a:ext>
            </a:extLst>
          </p:cNvPr>
          <p:cNvSpPr>
            <a:spLocks noGrp="1"/>
          </p:cNvSpPr>
          <p:nvPr>
            <p:ph type="sldNum" sz="quarter" idx="12"/>
          </p:nvPr>
        </p:nvSpPr>
        <p:spPr/>
        <p:txBody>
          <a:bodyPr/>
          <a:lstStyle/>
          <a:p>
            <a:fld id="{77D1005A-4FC1-49E1-8F6E-9304069E1431}" type="slidenum">
              <a:rPr lang="es-ES" smtClean="0"/>
              <a:t>12</a:t>
            </a:fld>
            <a:endParaRPr lang="es-ES"/>
          </a:p>
        </p:txBody>
      </p:sp>
    </p:spTree>
    <p:extLst>
      <p:ext uri="{BB962C8B-B14F-4D97-AF65-F5344CB8AC3E}">
        <p14:creationId xmlns:p14="http://schemas.microsoft.com/office/powerpoint/2010/main" val="21520540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8EDD3BBD-E426-4CA0-84D3-D8C22054EE9C}"/>
              </a:ext>
            </a:extLst>
          </p:cNvPr>
          <p:cNvSpPr>
            <a:spLocks noGrp="1"/>
          </p:cNvSpPr>
          <p:nvPr>
            <p:ph type="title"/>
          </p:nvPr>
        </p:nvSpPr>
        <p:spPr/>
        <p:txBody>
          <a:bodyPr/>
          <a:lstStyle/>
          <a:p>
            <a:r>
              <a:rPr lang="es-ES" dirty="0"/>
              <a:t>Principales actores del ecosistema financiero</a:t>
            </a:r>
          </a:p>
        </p:txBody>
      </p:sp>
      <p:sp>
        <p:nvSpPr>
          <p:cNvPr id="3" name="Marcador de contenido 2">
            <a:extLst>
              <a:ext uri="{FF2B5EF4-FFF2-40B4-BE49-F238E27FC236}">
                <a16:creationId xmlns:a16="http://schemas.microsoft.com/office/drawing/2014/main" xmlns="" id="{E146303A-3AFB-47B8-A8E4-8CF1679A7302}"/>
              </a:ext>
            </a:extLst>
          </p:cNvPr>
          <p:cNvSpPr>
            <a:spLocks noGrp="1"/>
          </p:cNvSpPr>
          <p:nvPr>
            <p:ph idx="1"/>
          </p:nvPr>
        </p:nvSpPr>
        <p:spPr/>
        <p:txBody>
          <a:bodyPr/>
          <a:lstStyle/>
          <a:p>
            <a:pPr>
              <a:lnSpc>
                <a:spcPts val="3400"/>
              </a:lnSpc>
            </a:pPr>
            <a:r>
              <a:rPr lang="es-ES" dirty="0"/>
              <a:t>Compañías de seguros</a:t>
            </a:r>
          </a:p>
          <a:p>
            <a:pPr>
              <a:lnSpc>
                <a:spcPts val="3400"/>
              </a:lnSpc>
            </a:pPr>
            <a:r>
              <a:rPr lang="es-ES" dirty="0"/>
              <a:t>Tesorerías de las grandes grupos empresariales transnacionales </a:t>
            </a:r>
          </a:p>
          <a:p>
            <a:pPr>
              <a:lnSpc>
                <a:spcPts val="3400"/>
              </a:lnSpc>
            </a:pPr>
            <a:r>
              <a:rPr lang="es-ES" dirty="0"/>
              <a:t>Las grandes agencias de calificación (</a:t>
            </a:r>
            <a:r>
              <a:rPr lang="es-ES" dirty="0" err="1"/>
              <a:t>Standard&amp;Poor’s</a:t>
            </a:r>
            <a:r>
              <a:rPr lang="es-ES" dirty="0"/>
              <a:t>, Moody’s, Fitch,…)</a:t>
            </a:r>
          </a:p>
          <a:p>
            <a:pPr>
              <a:lnSpc>
                <a:spcPts val="3400"/>
              </a:lnSpc>
            </a:pPr>
            <a:r>
              <a:rPr lang="es-ES" dirty="0"/>
              <a:t>Las grandes empresas de auditoria (Deloitte, </a:t>
            </a:r>
            <a:r>
              <a:rPr lang="es-ES" dirty="0" err="1"/>
              <a:t>KPMG</a:t>
            </a:r>
            <a:r>
              <a:rPr lang="es-ES" dirty="0"/>
              <a:t>, </a:t>
            </a:r>
            <a:r>
              <a:rPr lang="es-ES" dirty="0" err="1"/>
              <a:t>Ernst&amp;Young</a:t>
            </a:r>
            <a:r>
              <a:rPr lang="es-ES" dirty="0"/>
              <a:t>, PWC)</a:t>
            </a:r>
          </a:p>
          <a:p>
            <a:pPr>
              <a:lnSpc>
                <a:spcPts val="3400"/>
              </a:lnSpc>
            </a:pPr>
            <a:r>
              <a:rPr lang="es-ES" dirty="0"/>
              <a:t>Las Bolsas de valores</a:t>
            </a:r>
          </a:p>
          <a:p>
            <a:pPr>
              <a:lnSpc>
                <a:spcPts val="3400"/>
              </a:lnSpc>
            </a:pPr>
            <a:r>
              <a:rPr lang="es-ES" dirty="0"/>
              <a:t>Las Centrales de contraparte y las sociedades de compensación y liquidación</a:t>
            </a:r>
          </a:p>
          <a:p>
            <a:pPr>
              <a:lnSpc>
                <a:spcPts val="3400"/>
              </a:lnSpc>
            </a:pPr>
            <a:r>
              <a:rPr lang="es-ES" dirty="0"/>
              <a:t>Los organismos internacionales (BIS, FMI, BM, </a:t>
            </a:r>
            <a:r>
              <a:rPr lang="es-ES" dirty="0" err="1"/>
              <a:t>IOSCO</a:t>
            </a:r>
            <a:r>
              <a:rPr lang="es-ES" dirty="0"/>
              <a:t>, SEC, FSB, </a:t>
            </a:r>
            <a:r>
              <a:rPr lang="es-ES" dirty="0" err="1"/>
              <a:t>EBA</a:t>
            </a:r>
            <a:r>
              <a:rPr lang="es-ES" dirty="0"/>
              <a:t>,…)</a:t>
            </a:r>
          </a:p>
          <a:p>
            <a:endParaRPr lang="es-ES" dirty="0"/>
          </a:p>
        </p:txBody>
      </p:sp>
      <p:sp>
        <p:nvSpPr>
          <p:cNvPr id="4" name="Marcador de pie de página 3">
            <a:extLst>
              <a:ext uri="{FF2B5EF4-FFF2-40B4-BE49-F238E27FC236}">
                <a16:creationId xmlns:a16="http://schemas.microsoft.com/office/drawing/2014/main" xmlns="" id="{7E0E87A0-3235-4F79-86D7-D4FD034B170B}"/>
              </a:ext>
            </a:extLst>
          </p:cNvPr>
          <p:cNvSpPr>
            <a:spLocks noGrp="1"/>
          </p:cNvSpPr>
          <p:nvPr>
            <p:ph type="ftr" sz="quarter" idx="11"/>
          </p:nvPr>
        </p:nvSpPr>
        <p:spPr/>
        <p:txBody>
          <a:bodyPr/>
          <a:lstStyle/>
          <a:p>
            <a:r>
              <a:rPr lang="es-ES"/>
              <a:t>Ángel Vilariño</a:t>
            </a:r>
            <a:endParaRPr lang="es-ES" dirty="0"/>
          </a:p>
        </p:txBody>
      </p:sp>
      <p:sp>
        <p:nvSpPr>
          <p:cNvPr id="5" name="Marcador de número de diapositiva 4">
            <a:extLst>
              <a:ext uri="{FF2B5EF4-FFF2-40B4-BE49-F238E27FC236}">
                <a16:creationId xmlns:a16="http://schemas.microsoft.com/office/drawing/2014/main" xmlns="" id="{2EFE42B2-CBC8-4753-82BA-3C826A855EB6}"/>
              </a:ext>
            </a:extLst>
          </p:cNvPr>
          <p:cNvSpPr>
            <a:spLocks noGrp="1"/>
          </p:cNvSpPr>
          <p:nvPr>
            <p:ph type="sldNum" sz="quarter" idx="12"/>
          </p:nvPr>
        </p:nvSpPr>
        <p:spPr/>
        <p:txBody>
          <a:bodyPr/>
          <a:lstStyle/>
          <a:p>
            <a:fld id="{77D1005A-4FC1-49E1-8F6E-9304069E1431}" type="slidenum">
              <a:rPr lang="es-ES" smtClean="0"/>
              <a:pPr/>
              <a:t>13</a:t>
            </a:fld>
            <a:endParaRPr lang="es-ES" dirty="0"/>
          </a:p>
        </p:txBody>
      </p:sp>
    </p:spTree>
    <p:extLst>
      <p:ext uri="{BB962C8B-B14F-4D97-AF65-F5344CB8AC3E}">
        <p14:creationId xmlns:p14="http://schemas.microsoft.com/office/powerpoint/2010/main" val="823096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CAB06F1-2958-41F1-BA80-E457FA35FA19}"/>
              </a:ext>
            </a:extLst>
          </p:cNvPr>
          <p:cNvSpPr>
            <a:spLocks noGrp="1"/>
          </p:cNvSpPr>
          <p:nvPr>
            <p:ph type="title"/>
          </p:nvPr>
        </p:nvSpPr>
        <p:spPr/>
        <p:txBody>
          <a:bodyPr/>
          <a:lstStyle/>
          <a:p>
            <a:r>
              <a:rPr lang="es-ES" dirty="0"/>
              <a:t>Bancos comerciales sistémicos (Nov 2017)</a:t>
            </a:r>
          </a:p>
        </p:txBody>
      </p:sp>
      <p:pic>
        <p:nvPicPr>
          <p:cNvPr id="4" name="Marcador de contenido 3">
            <a:extLst>
              <a:ext uri="{FF2B5EF4-FFF2-40B4-BE49-F238E27FC236}">
                <a16:creationId xmlns:a16="http://schemas.microsoft.com/office/drawing/2014/main" xmlns="" id="{BE326E10-7A12-4EF7-92EB-C6FB0BB88391}"/>
              </a:ext>
            </a:extLst>
          </p:cNvPr>
          <p:cNvPicPr>
            <a:picLocks noGrp="1" noChangeAspect="1"/>
          </p:cNvPicPr>
          <p:nvPr>
            <p:ph idx="1"/>
          </p:nvPr>
        </p:nvPicPr>
        <p:blipFill>
          <a:blip r:embed="rId2"/>
          <a:stretch>
            <a:fillRect/>
          </a:stretch>
        </p:blipFill>
        <p:spPr>
          <a:xfrm>
            <a:off x="838200" y="1423686"/>
            <a:ext cx="10515599" cy="4350977"/>
          </a:xfrm>
          <a:prstGeom prst="rect">
            <a:avLst/>
          </a:prstGeom>
        </p:spPr>
      </p:pic>
      <p:sp>
        <p:nvSpPr>
          <p:cNvPr id="5" name="Marcador de pie de página 4">
            <a:extLst>
              <a:ext uri="{FF2B5EF4-FFF2-40B4-BE49-F238E27FC236}">
                <a16:creationId xmlns:a16="http://schemas.microsoft.com/office/drawing/2014/main" xmlns="" id="{A6099537-F3B2-4DA3-BA12-B3A653A01994}"/>
              </a:ext>
            </a:extLst>
          </p:cNvPr>
          <p:cNvSpPr>
            <a:spLocks noGrp="1"/>
          </p:cNvSpPr>
          <p:nvPr>
            <p:ph type="ftr" sz="quarter" idx="11"/>
          </p:nvPr>
        </p:nvSpPr>
        <p:spPr/>
        <p:txBody>
          <a:bodyPr/>
          <a:lstStyle/>
          <a:p>
            <a:r>
              <a:rPr lang="es-ES"/>
              <a:t>Ángel Vilariño</a:t>
            </a:r>
          </a:p>
        </p:txBody>
      </p:sp>
      <p:sp>
        <p:nvSpPr>
          <p:cNvPr id="6" name="Marcador de número de diapositiva 5">
            <a:extLst>
              <a:ext uri="{FF2B5EF4-FFF2-40B4-BE49-F238E27FC236}">
                <a16:creationId xmlns:a16="http://schemas.microsoft.com/office/drawing/2014/main" xmlns="" id="{13B8AE3F-01BE-435F-AFA9-F14C77CE21FC}"/>
              </a:ext>
            </a:extLst>
          </p:cNvPr>
          <p:cNvSpPr>
            <a:spLocks noGrp="1"/>
          </p:cNvSpPr>
          <p:nvPr>
            <p:ph type="sldNum" sz="quarter" idx="12"/>
          </p:nvPr>
        </p:nvSpPr>
        <p:spPr/>
        <p:txBody>
          <a:bodyPr/>
          <a:lstStyle/>
          <a:p>
            <a:fld id="{77D1005A-4FC1-49E1-8F6E-9304069E1431}" type="slidenum">
              <a:rPr lang="es-ES" smtClean="0"/>
              <a:t>14</a:t>
            </a:fld>
            <a:endParaRPr lang="es-ES"/>
          </a:p>
        </p:txBody>
      </p:sp>
    </p:spTree>
    <p:extLst>
      <p:ext uri="{BB962C8B-B14F-4D97-AF65-F5344CB8AC3E}">
        <p14:creationId xmlns:p14="http://schemas.microsoft.com/office/powerpoint/2010/main" val="17117969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Marcador de contenido 8">
            <a:extLst>
              <a:ext uri="{FF2B5EF4-FFF2-40B4-BE49-F238E27FC236}">
                <a16:creationId xmlns:a16="http://schemas.microsoft.com/office/drawing/2014/main" xmlns="" id="{27F43920-D49A-4023-AE0F-69D577178CEF}"/>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1" b="3114"/>
          <a:stretch/>
        </p:blipFill>
        <p:spPr>
          <a:xfrm>
            <a:off x="4247909" y="1342663"/>
            <a:ext cx="7105891" cy="4834299"/>
          </a:xfrm>
          <a:prstGeom prst="rect">
            <a:avLst/>
          </a:prstGeom>
        </p:spPr>
      </p:pic>
      <p:sp>
        <p:nvSpPr>
          <p:cNvPr id="2" name="Título 1">
            <a:extLst>
              <a:ext uri="{FF2B5EF4-FFF2-40B4-BE49-F238E27FC236}">
                <a16:creationId xmlns:a16="http://schemas.microsoft.com/office/drawing/2014/main" xmlns="" id="{DF5F3068-E7FC-469D-BE1C-010526AD3AAC}"/>
              </a:ext>
            </a:extLst>
          </p:cNvPr>
          <p:cNvSpPr>
            <a:spLocks noGrp="1"/>
          </p:cNvSpPr>
          <p:nvPr>
            <p:ph type="title"/>
          </p:nvPr>
        </p:nvSpPr>
        <p:spPr>
          <a:xfrm>
            <a:off x="838200" y="365125"/>
            <a:ext cx="10515600" cy="688171"/>
          </a:xfrm>
        </p:spPr>
        <p:txBody>
          <a:bodyPr>
            <a:normAutofit/>
          </a:bodyPr>
          <a:lstStyle/>
          <a:p>
            <a:r>
              <a:rPr lang="es-ES" dirty="0"/>
              <a:t>Entidades sistémicas</a:t>
            </a:r>
          </a:p>
        </p:txBody>
      </p:sp>
      <p:sp>
        <p:nvSpPr>
          <p:cNvPr id="4" name="Marcador de pie de página 3">
            <a:extLst>
              <a:ext uri="{FF2B5EF4-FFF2-40B4-BE49-F238E27FC236}">
                <a16:creationId xmlns:a16="http://schemas.microsoft.com/office/drawing/2014/main" xmlns="" id="{59AE0BA9-322C-4A8F-84F0-FCD680D0FCE9}"/>
              </a:ext>
            </a:extLst>
          </p:cNvPr>
          <p:cNvSpPr>
            <a:spLocks noGrp="1"/>
          </p:cNvSpPr>
          <p:nvPr>
            <p:ph type="ftr" sz="quarter" idx="11"/>
          </p:nvPr>
        </p:nvSpPr>
        <p:spPr>
          <a:xfrm>
            <a:off x="4038600" y="6356350"/>
            <a:ext cx="4114800" cy="365125"/>
          </a:xfrm>
        </p:spPr>
        <p:txBody>
          <a:bodyPr>
            <a:normAutofit/>
          </a:bodyPr>
          <a:lstStyle/>
          <a:p>
            <a:pPr>
              <a:spcAft>
                <a:spcPts val="600"/>
              </a:spcAft>
            </a:pPr>
            <a:r>
              <a:rPr lang="es-ES"/>
              <a:t>Ángel Vilariño</a:t>
            </a:r>
          </a:p>
        </p:txBody>
      </p:sp>
      <p:sp>
        <p:nvSpPr>
          <p:cNvPr id="5" name="Marcador de número de diapositiva 4">
            <a:extLst>
              <a:ext uri="{FF2B5EF4-FFF2-40B4-BE49-F238E27FC236}">
                <a16:creationId xmlns:a16="http://schemas.microsoft.com/office/drawing/2014/main" xmlns="" id="{A2FBE14E-5C7D-44E0-A054-06A95BD7D5C9}"/>
              </a:ext>
            </a:extLst>
          </p:cNvPr>
          <p:cNvSpPr>
            <a:spLocks noGrp="1"/>
          </p:cNvSpPr>
          <p:nvPr>
            <p:ph type="sldNum" sz="quarter" idx="12"/>
          </p:nvPr>
        </p:nvSpPr>
        <p:spPr>
          <a:xfrm>
            <a:off x="8610600" y="6356350"/>
            <a:ext cx="2743200" cy="365125"/>
          </a:xfrm>
        </p:spPr>
        <p:txBody>
          <a:bodyPr>
            <a:normAutofit/>
          </a:bodyPr>
          <a:lstStyle/>
          <a:p>
            <a:pPr>
              <a:lnSpc>
                <a:spcPct val="90000"/>
              </a:lnSpc>
              <a:spcAft>
                <a:spcPts val="600"/>
              </a:spcAft>
            </a:pPr>
            <a:fld id="{77D1005A-4FC1-49E1-8F6E-9304069E1431}" type="slidenum">
              <a:rPr lang="es-ES" sz="1900" smtClean="0"/>
              <a:pPr>
                <a:lnSpc>
                  <a:spcPct val="90000"/>
                </a:lnSpc>
                <a:spcAft>
                  <a:spcPts val="600"/>
                </a:spcAft>
              </a:pPr>
              <a:t>15</a:t>
            </a:fld>
            <a:endParaRPr lang="es-ES" sz="1900"/>
          </a:p>
        </p:txBody>
      </p:sp>
      <p:sp>
        <p:nvSpPr>
          <p:cNvPr id="14" name="Content Placeholder 13">
            <a:extLst>
              <a:ext uri="{FF2B5EF4-FFF2-40B4-BE49-F238E27FC236}">
                <a16:creationId xmlns:a16="http://schemas.microsoft.com/office/drawing/2014/main" xmlns="" id="{FA9DE804-C152-4D6D-9907-07C062DCBAC9}"/>
              </a:ext>
            </a:extLst>
          </p:cNvPr>
          <p:cNvSpPr>
            <a:spLocks noGrp="1"/>
          </p:cNvSpPr>
          <p:nvPr>
            <p:ph idx="1"/>
          </p:nvPr>
        </p:nvSpPr>
        <p:spPr>
          <a:xfrm>
            <a:off x="838201" y="1423686"/>
            <a:ext cx="3200400" cy="4753277"/>
          </a:xfrm>
        </p:spPr>
        <p:txBody>
          <a:bodyPr>
            <a:normAutofit/>
          </a:bodyPr>
          <a:lstStyle/>
          <a:p>
            <a:r>
              <a:rPr lang="en-US" sz="2000" dirty="0" err="1"/>
              <a:t>Estados</a:t>
            </a:r>
            <a:r>
              <a:rPr lang="en-US" sz="2000" dirty="0"/>
              <a:t> </a:t>
            </a:r>
            <a:r>
              <a:rPr lang="en-US" sz="2000" dirty="0" err="1"/>
              <a:t>Unidos</a:t>
            </a:r>
            <a:r>
              <a:rPr lang="en-US" sz="2000" dirty="0"/>
              <a:t> 8</a:t>
            </a:r>
          </a:p>
          <a:p>
            <a:r>
              <a:rPr lang="en-US" sz="2000" dirty="0" err="1"/>
              <a:t>Reino</a:t>
            </a:r>
            <a:r>
              <a:rPr lang="en-US" sz="2000" dirty="0"/>
              <a:t> </a:t>
            </a:r>
            <a:r>
              <a:rPr lang="en-US" sz="2000" dirty="0" err="1"/>
              <a:t>Unido</a:t>
            </a:r>
            <a:r>
              <a:rPr lang="en-US" sz="2000" dirty="0"/>
              <a:t> 4</a:t>
            </a:r>
          </a:p>
          <a:p>
            <a:r>
              <a:rPr lang="en-US" sz="2000" dirty="0"/>
              <a:t>China 4</a:t>
            </a:r>
          </a:p>
          <a:p>
            <a:r>
              <a:rPr lang="en-US" sz="2000" dirty="0" err="1"/>
              <a:t>Japón</a:t>
            </a:r>
            <a:r>
              <a:rPr lang="en-US" sz="2000" dirty="0"/>
              <a:t> 3</a:t>
            </a:r>
          </a:p>
          <a:p>
            <a:r>
              <a:rPr lang="en-US" sz="2000" dirty="0"/>
              <a:t>Francia 3</a:t>
            </a:r>
          </a:p>
          <a:p>
            <a:r>
              <a:rPr lang="en-US" sz="2000" dirty="0" err="1"/>
              <a:t>Suiza</a:t>
            </a:r>
            <a:r>
              <a:rPr lang="en-US" sz="2000" dirty="0"/>
              <a:t> 2</a:t>
            </a:r>
          </a:p>
          <a:p>
            <a:r>
              <a:rPr lang="en-US" sz="2000" dirty="0" err="1"/>
              <a:t>Suecia</a:t>
            </a:r>
            <a:r>
              <a:rPr lang="en-US" sz="2000" dirty="0"/>
              <a:t> 1</a:t>
            </a:r>
          </a:p>
          <a:p>
            <a:r>
              <a:rPr lang="en-US" sz="2000" dirty="0" err="1"/>
              <a:t>Holanda</a:t>
            </a:r>
            <a:r>
              <a:rPr lang="en-US" sz="2000" dirty="0"/>
              <a:t> 1</a:t>
            </a:r>
          </a:p>
          <a:p>
            <a:r>
              <a:rPr lang="en-US" sz="2000" dirty="0" err="1"/>
              <a:t>España</a:t>
            </a:r>
            <a:r>
              <a:rPr lang="en-US" sz="2000" dirty="0"/>
              <a:t> 1</a:t>
            </a:r>
          </a:p>
          <a:p>
            <a:r>
              <a:rPr lang="en-US" sz="2000" dirty="0"/>
              <a:t>Italia 1</a:t>
            </a:r>
          </a:p>
        </p:txBody>
      </p:sp>
    </p:spTree>
    <p:extLst>
      <p:ext uri="{BB962C8B-B14F-4D97-AF65-F5344CB8AC3E}">
        <p14:creationId xmlns:p14="http://schemas.microsoft.com/office/powerpoint/2010/main" val="30296238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F7A229F-F40C-471C-AD3D-53954E4D2263}"/>
              </a:ext>
            </a:extLst>
          </p:cNvPr>
          <p:cNvSpPr>
            <a:spLocks noGrp="1"/>
          </p:cNvSpPr>
          <p:nvPr>
            <p:ph type="title"/>
          </p:nvPr>
        </p:nvSpPr>
        <p:spPr/>
        <p:txBody>
          <a:bodyPr/>
          <a:lstStyle/>
          <a:p>
            <a:r>
              <a:rPr lang="es-ES" dirty="0"/>
              <a:t>Bancos comerciales sistémicos</a:t>
            </a:r>
          </a:p>
        </p:txBody>
      </p:sp>
      <p:sp>
        <p:nvSpPr>
          <p:cNvPr id="5" name="Marcador de pie de página 4">
            <a:extLst>
              <a:ext uri="{FF2B5EF4-FFF2-40B4-BE49-F238E27FC236}">
                <a16:creationId xmlns:a16="http://schemas.microsoft.com/office/drawing/2014/main" xmlns="" id="{F3D051CC-B2B9-47A7-B36F-1B975B97D2F7}"/>
              </a:ext>
            </a:extLst>
          </p:cNvPr>
          <p:cNvSpPr>
            <a:spLocks noGrp="1"/>
          </p:cNvSpPr>
          <p:nvPr>
            <p:ph type="ftr" sz="quarter" idx="11"/>
          </p:nvPr>
        </p:nvSpPr>
        <p:spPr/>
        <p:txBody>
          <a:bodyPr/>
          <a:lstStyle/>
          <a:p>
            <a:r>
              <a:rPr lang="es-ES"/>
              <a:t>Ángel Vilariño</a:t>
            </a:r>
          </a:p>
        </p:txBody>
      </p:sp>
      <p:sp>
        <p:nvSpPr>
          <p:cNvPr id="6" name="Marcador de número de diapositiva 5">
            <a:extLst>
              <a:ext uri="{FF2B5EF4-FFF2-40B4-BE49-F238E27FC236}">
                <a16:creationId xmlns:a16="http://schemas.microsoft.com/office/drawing/2014/main" xmlns="" id="{470A4527-07D3-439B-8C3D-5D0A15B5170F}"/>
              </a:ext>
            </a:extLst>
          </p:cNvPr>
          <p:cNvSpPr>
            <a:spLocks noGrp="1"/>
          </p:cNvSpPr>
          <p:nvPr>
            <p:ph type="sldNum" sz="quarter" idx="12"/>
          </p:nvPr>
        </p:nvSpPr>
        <p:spPr/>
        <p:txBody>
          <a:bodyPr/>
          <a:lstStyle/>
          <a:p>
            <a:fld id="{77D1005A-4FC1-49E1-8F6E-9304069E1431}" type="slidenum">
              <a:rPr lang="es-ES" smtClean="0"/>
              <a:t>16</a:t>
            </a:fld>
            <a:endParaRPr lang="es-ES"/>
          </a:p>
        </p:txBody>
      </p:sp>
      <p:pic>
        <p:nvPicPr>
          <p:cNvPr id="8" name="Marcador de contenido 7">
            <a:extLst>
              <a:ext uri="{FF2B5EF4-FFF2-40B4-BE49-F238E27FC236}">
                <a16:creationId xmlns:a16="http://schemas.microsoft.com/office/drawing/2014/main" xmlns="" id="{93C3ECD2-E55A-4636-93E8-A3569F09C35E}"/>
              </a:ext>
            </a:extLst>
          </p:cNvPr>
          <p:cNvPicPr>
            <a:picLocks noGrp="1" noChangeAspect="1"/>
          </p:cNvPicPr>
          <p:nvPr>
            <p:ph idx="1"/>
          </p:nvPr>
        </p:nvPicPr>
        <p:blipFill>
          <a:blip r:embed="rId2"/>
          <a:stretch>
            <a:fillRect/>
          </a:stretch>
        </p:blipFill>
        <p:spPr>
          <a:xfrm>
            <a:off x="838200" y="1350334"/>
            <a:ext cx="10515599" cy="4859079"/>
          </a:xfrm>
          <a:prstGeom prst="rect">
            <a:avLst/>
          </a:prstGeom>
        </p:spPr>
      </p:pic>
    </p:spTree>
    <p:extLst>
      <p:ext uri="{BB962C8B-B14F-4D97-AF65-F5344CB8AC3E}">
        <p14:creationId xmlns:p14="http://schemas.microsoft.com/office/powerpoint/2010/main" val="26680587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1E324BD-A1D5-40E3-AFB5-21AE4A5E74BB}"/>
              </a:ext>
            </a:extLst>
          </p:cNvPr>
          <p:cNvSpPr>
            <a:spLocks noGrp="1"/>
          </p:cNvSpPr>
          <p:nvPr>
            <p:ph type="title"/>
          </p:nvPr>
        </p:nvSpPr>
        <p:spPr/>
        <p:txBody>
          <a:bodyPr/>
          <a:lstStyle/>
          <a:p>
            <a:r>
              <a:rPr lang="es-ES" dirty="0"/>
              <a:t>Dimensiones de la banca en la sombra</a:t>
            </a:r>
          </a:p>
        </p:txBody>
      </p:sp>
      <p:sp>
        <p:nvSpPr>
          <p:cNvPr id="3" name="Marcador de contenido 2">
            <a:extLst>
              <a:ext uri="{FF2B5EF4-FFF2-40B4-BE49-F238E27FC236}">
                <a16:creationId xmlns:a16="http://schemas.microsoft.com/office/drawing/2014/main" xmlns="" id="{FFB06959-57AB-4D1A-B5B8-F0518B4A584D}"/>
              </a:ext>
            </a:extLst>
          </p:cNvPr>
          <p:cNvSpPr>
            <a:spLocks noGrp="1"/>
          </p:cNvSpPr>
          <p:nvPr>
            <p:ph idx="1"/>
          </p:nvPr>
        </p:nvSpPr>
        <p:spPr/>
        <p:txBody>
          <a:bodyPr/>
          <a:lstStyle/>
          <a:p>
            <a:pPr>
              <a:lnSpc>
                <a:spcPct val="150000"/>
              </a:lnSpc>
            </a:pPr>
            <a:r>
              <a:rPr lang="es-ES" dirty="0"/>
              <a:t>Vehículos de inversión (hedge funds, capital riesgo, titulizaciones)</a:t>
            </a:r>
          </a:p>
          <a:p>
            <a:pPr>
              <a:lnSpc>
                <a:spcPct val="150000"/>
              </a:lnSpc>
            </a:pPr>
            <a:r>
              <a:rPr lang="es-ES" dirty="0"/>
              <a:t>Transformaciones de vencimientos (</a:t>
            </a:r>
            <a:r>
              <a:rPr lang="es-ES" dirty="0" err="1"/>
              <a:t>cp</a:t>
            </a:r>
            <a:r>
              <a:rPr lang="es-ES" dirty="0"/>
              <a:t> a </a:t>
            </a:r>
            <a:r>
              <a:rPr lang="es-ES" dirty="0" err="1"/>
              <a:t>lp</a:t>
            </a:r>
            <a:r>
              <a:rPr lang="es-ES" dirty="0"/>
              <a:t>)</a:t>
            </a:r>
          </a:p>
          <a:p>
            <a:pPr>
              <a:lnSpc>
                <a:spcPct val="150000"/>
              </a:lnSpc>
            </a:pPr>
            <a:r>
              <a:rPr lang="es-ES" dirty="0"/>
              <a:t>Transformación de liquidez (líquido menos coste a menos líquido más rentable)</a:t>
            </a:r>
          </a:p>
          <a:p>
            <a:pPr>
              <a:lnSpc>
                <a:spcPct val="150000"/>
              </a:lnSpc>
            </a:pPr>
            <a:r>
              <a:rPr lang="es-ES" dirty="0"/>
              <a:t>Transformación y difusión del riesgo de crédito (titulizaciones)</a:t>
            </a:r>
          </a:p>
          <a:p>
            <a:pPr>
              <a:lnSpc>
                <a:spcPct val="150000"/>
              </a:lnSpc>
            </a:pPr>
            <a:r>
              <a:rPr lang="es-ES" dirty="0"/>
              <a:t>Préstamos de valores</a:t>
            </a:r>
          </a:p>
          <a:p>
            <a:pPr>
              <a:lnSpc>
                <a:spcPct val="150000"/>
              </a:lnSpc>
            </a:pPr>
            <a:r>
              <a:rPr lang="es-ES" dirty="0"/>
              <a:t>Mercados de repos</a:t>
            </a:r>
          </a:p>
          <a:p>
            <a:endParaRPr lang="es-ES" dirty="0"/>
          </a:p>
        </p:txBody>
      </p:sp>
      <p:sp>
        <p:nvSpPr>
          <p:cNvPr id="4" name="Marcador de pie de página 3">
            <a:extLst>
              <a:ext uri="{FF2B5EF4-FFF2-40B4-BE49-F238E27FC236}">
                <a16:creationId xmlns:a16="http://schemas.microsoft.com/office/drawing/2014/main" xmlns="" id="{33D6BD3D-DC6B-406F-8C98-52D5D144A284}"/>
              </a:ext>
            </a:extLst>
          </p:cNvPr>
          <p:cNvSpPr>
            <a:spLocks noGrp="1"/>
          </p:cNvSpPr>
          <p:nvPr>
            <p:ph type="ftr" sz="quarter" idx="11"/>
          </p:nvPr>
        </p:nvSpPr>
        <p:spPr/>
        <p:txBody>
          <a:bodyPr/>
          <a:lstStyle/>
          <a:p>
            <a:r>
              <a:rPr lang="es-ES"/>
              <a:t>Ángel Vilariño</a:t>
            </a:r>
            <a:endParaRPr lang="es-ES" dirty="0"/>
          </a:p>
        </p:txBody>
      </p:sp>
      <p:sp>
        <p:nvSpPr>
          <p:cNvPr id="5" name="Marcador de número de diapositiva 4">
            <a:extLst>
              <a:ext uri="{FF2B5EF4-FFF2-40B4-BE49-F238E27FC236}">
                <a16:creationId xmlns:a16="http://schemas.microsoft.com/office/drawing/2014/main" xmlns="" id="{5682F68F-94D4-4AEE-9DA9-BB9A82F1EABD}"/>
              </a:ext>
            </a:extLst>
          </p:cNvPr>
          <p:cNvSpPr>
            <a:spLocks noGrp="1"/>
          </p:cNvSpPr>
          <p:nvPr>
            <p:ph type="sldNum" sz="quarter" idx="12"/>
          </p:nvPr>
        </p:nvSpPr>
        <p:spPr/>
        <p:txBody>
          <a:bodyPr/>
          <a:lstStyle/>
          <a:p>
            <a:fld id="{77D1005A-4FC1-49E1-8F6E-9304069E1431}" type="slidenum">
              <a:rPr lang="es-ES" smtClean="0"/>
              <a:pPr/>
              <a:t>17</a:t>
            </a:fld>
            <a:endParaRPr lang="es-ES" dirty="0"/>
          </a:p>
        </p:txBody>
      </p:sp>
    </p:spTree>
    <p:extLst>
      <p:ext uri="{BB962C8B-B14F-4D97-AF65-F5344CB8AC3E}">
        <p14:creationId xmlns:p14="http://schemas.microsoft.com/office/powerpoint/2010/main" val="31675442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a:extLst>
              <a:ext uri="{FF2B5EF4-FFF2-40B4-BE49-F238E27FC236}">
                <a16:creationId xmlns:a16="http://schemas.microsoft.com/office/drawing/2014/main" xmlns="" id="{5129C0F2-7512-43A8-92E8-82275B318BE1}"/>
              </a:ext>
            </a:extLst>
          </p:cNvPr>
          <p:cNvSpPr>
            <a:spLocks noGrp="1"/>
          </p:cNvSpPr>
          <p:nvPr>
            <p:ph type="title"/>
          </p:nvPr>
        </p:nvSpPr>
        <p:spPr>
          <a:ln w="76200">
            <a:solidFill>
              <a:srgbClr val="00B0F0"/>
            </a:solidFill>
          </a:ln>
        </p:spPr>
        <p:txBody>
          <a:bodyPr/>
          <a:lstStyle/>
          <a:p>
            <a:r>
              <a:rPr lang="es-ES" dirty="0">
                <a:latin typeface="AR CENA" panose="02000000000000000000" pitchFamily="2" charset="0"/>
              </a:rPr>
              <a:t>El capital financiero</a:t>
            </a:r>
          </a:p>
        </p:txBody>
      </p:sp>
      <p:sp>
        <p:nvSpPr>
          <p:cNvPr id="4" name="Marcador de pie de página 3">
            <a:extLst>
              <a:ext uri="{FF2B5EF4-FFF2-40B4-BE49-F238E27FC236}">
                <a16:creationId xmlns:a16="http://schemas.microsoft.com/office/drawing/2014/main" xmlns="" id="{D8C7EA63-DD61-4C81-BA92-931AC79B8D97}"/>
              </a:ext>
            </a:extLst>
          </p:cNvPr>
          <p:cNvSpPr>
            <a:spLocks noGrp="1"/>
          </p:cNvSpPr>
          <p:nvPr>
            <p:ph type="ftr" sz="quarter" idx="11"/>
          </p:nvPr>
        </p:nvSpPr>
        <p:spPr/>
        <p:txBody>
          <a:bodyPr/>
          <a:lstStyle/>
          <a:p>
            <a:r>
              <a:rPr lang="es-ES"/>
              <a:t>Ángel Vilariño</a:t>
            </a:r>
            <a:endParaRPr lang="es-ES" dirty="0"/>
          </a:p>
        </p:txBody>
      </p:sp>
      <p:sp>
        <p:nvSpPr>
          <p:cNvPr id="5" name="Marcador de número de diapositiva 4">
            <a:extLst>
              <a:ext uri="{FF2B5EF4-FFF2-40B4-BE49-F238E27FC236}">
                <a16:creationId xmlns:a16="http://schemas.microsoft.com/office/drawing/2014/main" xmlns="" id="{D8D01593-83D3-4C65-8932-1697771F29A6}"/>
              </a:ext>
            </a:extLst>
          </p:cNvPr>
          <p:cNvSpPr>
            <a:spLocks noGrp="1"/>
          </p:cNvSpPr>
          <p:nvPr>
            <p:ph type="sldNum" sz="quarter" idx="12"/>
          </p:nvPr>
        </p:nvSpPr>
        <p:spPr/>
        <p:txBody>
          <a:bodyPr/>
          <a:lstStyle/>
          <a:p>
            <a:fld id="{77D1005A-4FC1-49E1-8F6E-9304069E1431}" type="slidenum">
              <a:rPr lang="es-ES" smtClean="0"/>
              <a:pPr/>
              <a:t>18</a:t>
            </a:fld>
            <a:endParaRPr lang="es-ES" dirty="0"/>
          </a:p>
        </p:txBody>
      </p:sp>
    </p:spTree>
    <p:extLst>
      <p:ext uri="{BB962C8B-B14F-4D97-AF65-F5344CB8AC3E}">
        <p14:creationId xmlns:p14="http://schemas.microsoft.com/office/powerpoint/2010/main" val="21486553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xmlns="" id="{54B4996E-DD96-4293-B9C3-3F5F63805FF0}"/>
              </a:ext>
            </a:extLst>
          </p:cNvPr>
          <p:cNvSpPr>
            <a:spLocks noGrp="1"/>
          </p:cNvSpPr>
          <p:nvPr>
            <p:ph type="title"/>
          </p:nvPr>
        </p:nvSpPr>
        <p:spPr/>
        <p:txBody>
          <a:bodyPr/>
          <a:lstStyle/>
          <a:p>
            <a:r>
              <a:rPr lang="es-ES" dirty="0"/>
              <a:t>Capital financiero internacional</a:t>
            </a:r>
          </a:p>
        </p:txBody>
      </p:sp>
      <p:sp>
        <p:nvSpPr>
          <p:cNvPr id="6" name="Marcador de contenido 5">
            <a:extLst>
              <a:ext uri="{FF2B5EF4-FFF2-40B4-BE49-F238E27FC236}">
                <a16:creationId xmlns:a16="http://schemas.microsoft.com/office/drawing/2014/main" xmlns="" id="{D172B2C6-8A7C-4A35-9169-AC1F6A20D56D}"/>
              </a:ext>
            </a:extLst>
          </p:cNvPr>
          <p:cNvSpPr>
            <a:spLocks noGrp="1"/>
          </p:cNvSpPr>
          <p:nvPr>
            <p:ph idx="1"/>
          </p:nvPr>
        </p:nvSpPr>
        <p:spPr/>
        <p:txBody>
          <a:bodyPr/>
          <a:lstStyle/>
          <a:p>
            <a:pPr>
              <a:lnSpc>
                <a:spcPts val="3400"/>
              </a:lnSpc>
            </a:pPr>
            <a:r>
              <a:rPr lang="es-ES" dirty="0"/>
              <a:t>Aquí capital financiero se denomina a</a:t>
            </a:r>
            <a:r>
              <a:rPr lang="es-ES_tradnl" altLang="es-ES" dirty="0"/>
              <a:t>l grupo social cuyo patrimonio e ingresos depende directa y fundamentalmente del </a:t>
            </a:r>
            <a:r>
              <a:rPr lang="es-ES_tradnl" altLang="es-ES" b="1" dirty="0"/>
              <a:t>valor de instrumentos financieros </a:t>
            </a:r>
            <a:r>
              <a:rPr lang="es-ES_tradnl" altLang="es-ES" dirty="0"/>
              <a:t>en las diferentes economías y mercados del mundo y no, únicamente, de los resultados de una empresa o sector particular.</a:t>
            </a:r>
          </a:p>
          <a:p>
            <a:pPr>
              <a:lnSpc>
                <a:spcPts val="3400"/>
              </a:lnSpc>
            </a:pPr>
            <a:r>
              <a:rPr lang="es-ES_tradnl" altLang="es-ES" dirty="0"/>
              <a:t>Los instrumentos financieros fundamentales son títulos de propiedad sobre empresas (</a:t>
            </a:r>
            <a:r>
              <a:rPr lang="es-ES_tradnl" altLang="es-ES" b="1" dirty="0"/>
              <a:t>acciones</a:t>
            </a:r>
            <a:r>
              <a:rPr lang="es-ES_tradnl" altLang="es-ES" dirty="0"/>
              <a:t>), títulos de propiedad de instrumentos de deuda pública y privada (</a:t>
            </a:r>
            <a:r>
              <a:rPr lang="es-ES_tradnl" altLang="es-ES" b="1" dirty="0"/>
              <a:t>bonos y préstamos</a:t>
            </a:r>
            <a:r>
              <a:rPr lang="es-ES_tradnl" altLang="es-ES" dirty="0"/>
              <a:t>), </a:t>
            </a:r>
            <a:r>
              <a:rPr lang="es-ES_tradnl" altLang="es-ES" b="1" dirty="0"/>
              <a:t>derivados</a:t>
            </a:r>
            <a:r>
              <a:rPr lang="es-ES_tradnl" altLang="es-ES" dirty="0"/>
              <a:t> (derechos sobre flujos de efectivo futuros) y combinaciones de los anteriores (</a:t>
            </a:r>
            <a:r>
              <a:rPr lang="es-ES_tradnl" altLang="es-ES" b="1" dirty="0"/>
              <a:t>productos estructurados</a:t>
            </a:r>
            <a:r>
              <a:rPr lang="es-ES_tradnl" altLang="es-ES" dirty="0"/>
              <a:t>) bien directamente o a través de fondos de inversión de diverso tipo.</a:t>
            </a:r>
          </a:p>
          <a:p>
            <a:endParaRPr lang="es-ES" dirty="0"/>
          </a:p>
        </p:txBody>
      </p:sp>
      <p:sp>
        <p:nvSpPr>
          <p:cNvPr id="3" name="Marcador de pie de página 2">
            <a:extLst>
              <a:ext uri="{FF2B5EF4-FFF2-40B4-BE49-F238E27FC236}">
                <a16:creationId xmlns:a16="http://schemas.microsoft.com/office/drawing/2014/main" xmlns="" id="{3122907C-BFF0-43B0-9C65-79156B01FFBD}"/>
              </a:ext>
            </a:extLst>
          </p:cNvPr>
          <p:cNvSpPr>
            <a:spLocks noGrp="1"/>
          </p:cNvSpPr>
          <p:nvPr>
            <p:ph type="ftr" sz="quarter" idx="11"/>
          </p:nvPr>
        </p:nvSpPr>
        <p:spPr/>
        <p:txBody>
          <a:bodyPr/>
          <a:lstStyle/>
          <a:p>
            <a:r>
              <a:rPr lang="es-ES"/>
              <a:t>Ángel Vilariño</a:t>
            </a:r>
          </a:p>
        </p:txBody>
      </p:sp>
      <p:sp>
        <p:nvSpPr>
          <p:cNvPr id="4" name="Marcador de número de diapositiva 3">
            <a:extLst>
              <a:ext uri="{FF2B5EF4-FFF2-40B4-BE49-F238E27FC236}">
                <a16:creationId xmlns:a16="http://schemas.microsoft.com/office/drawing/2014/main" xmlns="" id="{95306E3A-191D-4E32-8138-805DF562B033}"/>
              </a:ext>
            </a:extLst>
          </p:cNvPr>
          <p:cNvSpPr>
            <a:spLocks noGrp="1"/>
          </p:cNvSpPr>
          <p:nvPr>
            <p:ph type="sldNum" sz="quarter" idx="12"/>
          </p:nvPr>
        </p:nvSpPr>
        <p:spPr/>
        <p:txBody>
          <a:bodyPr/>
          <a:lstStyle/>
          <a:p>
            <a:fld id="{77D1005A-4FC1-49E1-8F6E-9304069E1431}" type="slidenum">
              <a:rPr lang="es-ES" smtClean="0"/>
              <a:t>19</a:t>
            </a:fld>
            <a:endParaRPr lang="es-ES"/>
          </a:p>
        </p:txBody>
      </p:sp>
    </p:spTree>
    <p:extLst>
      <p:ext uri="{BB962C8B-B14F-4D97-AF65-F5344CB8AC3E}">
        <p14:creationId xmlns:p14="http://schemas.microsoft.com/office/powerpoint/2010/main" val="20580521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a:extLst>
              <a:ext uri="{FF2B5EF4-FFF2-40B4-BE49-F238E27FC236}">
                <a16:creationId xmlns:a16="http://schemas.microsoft.com/office/drawing/2014/main" xmlns="" id="{84E487DD-A940-4D11-92C3-A0335E69B816}"/>
              </a:ext>
            </a:extLst>
          </p:cNvPr>
          <p:cNvSpPr>
            <a:spLocks noGrp="1"/>
          </p:cNvSpPr>
          <p:nvPr>
            <p:ph type="title"/>
          </p:nvPr>
        </p:nvSpPr>
        <p:spPr>
          <a:xfrm>
            <a:off x="838200" y="365125"/>
            <a:ext cx="10515600" cy="2966798"/>
          </a:xfrm>
          <a:ln w="57150">
            <a:solidFill>
              <a:srgbClr val="00B0F0"/>
            </a:solidFill>
          </a:ln>
        </p:spPr>
        <p:txBody>
          <a:bodyPr>
            <a:normAutofit/>
          </a:bodyPr>
          <a:lstStyle/>
          <a:p>
            <a:pPr algn="just">
              <a:lnSpc>
                <a:spcPct val="150000"/>
              </a:lnSpc>
            </a:pPr>
            <a:r>
              <a:rPr lang="es-ES" sz="4000" dirty="0">
                <a:latin typeface="AR CENA" panose="02000000000000000000" pitchFamily="2" charset="0"/>
              </a:rPr>
              <a:t> Grandes convulsiones financieras en los últimos </a:t>
            </a:r>
            <a:r>
              <a:rPr lang="es-ES" sz="4000">
                <a:latin typeface="AR CENA" panose="02000000000000000000" pitchFamily="2" charset="0"/>
              </a:rPr>
              <a:t>cuarenta   </a:t>
            </a:r>
            <a:r>
              <a:rPr lang="es-ES" sz="4000" smtClean="0">
                <a:latin typeface="AR CENA" panose="02000000000000000000" pitchFamily="2" charset="0"/>
              </a:rPr>
              <a:t>años</a:t>
            </a:r>
            <a:endParaRPr lang="es-ES" sz="4000" dirty="0">
              <a:latin typeface="AR CENA" panose="02000000000000000000" pitchFamily="2" charset="0"/>
            </a:endParaRPr>
          </a:p>
        </p:txBody>
      </p:sp>
      <p:sp>
        <p:nvSpPr>
          <p:cNvPr id="4" name="Marcador de pie de página 3">
            <a:extLst>
              <a:ext uri="{FF2B5EF4-FFF2-40B4-BE49-F238E27FC236}">
                <a16:creationId xmlns:a16="http://schemas.microsoft.com/office/drawing/2014/main" xmlns="" id="{27203738-9FB1-4793-9211-2400EB0E9364}"/>
              </a:ext>
            </a:extLst>
          </p:cNvPr>
          <p:cNvSpPr>
            <a:spLocks noGrp="1"/>
          </p:cNvSpPr>
          <p:nvPr>
            <p:ph type="ftr" sz="quarter" idx="11"/>
          </p:nvPr>
        </p:nvSpPr>
        <p:spPr>
          <a:xfrm>
            <a:off x="4038600" y="6356350"/>
            <a:ext cx="4114800" cy="365125"/>
          </a:xfrm>
        </p:spPr>
        <p:txBody>
          <a:bodyPr/>
          <a:lstStyle/>
          <a:p>
            <a:r>
              <a:rPr lang="es-ES"/>
              <a:t>Ángel Vilariño</a:t>
            </a:r>
            <a:endParaRPr lang="es-ES" dirty="0"/>
          </a:p>
        </p:txBody>
      </p:sp>
      <p:sp>
        <p:nvSpPr>
          <p:cNvPr id="5" name="Marcador de número de diapositiva 4">
            <a:extLst>
              <a:ext uri="{FF2B5EF4-FFF2-40B4-BE49-F238E27FC236}">
                <a16:creationId xmlns:a16="http://schemas.microsoft.com/office/drawing/2014/main" xmlns="" id="{B80DEC2B-037D-4615-88BB-66F5E0C4E94F}"/>
              </a:ext>
            </a:extLst>
          </p:cNvPr>
          <p:cNvSpPr>
            <a:spLocks noGrp="1"/>
          </p:cNvSpPr>
          <p:nvPr>
            <p:ph type="sldNum" sz="quarter" idx="12"/>
          </p:nvPr>
        </p:nvSpPr>
        <p:spPr>
          <a:xfrm>
            <a:off x="8610600" y="6356350"/>
            <a:ext cx="2743200" cy="365125"/>
          </a:xfrm>
        </p:spPr>
        <p:txBody>
          <a:bodyPr/>
          <a:lstStyle/>
          <a:p>
            <a:fld id="{77D1005A-4FC1-49E1-8F6E-9304069E1431}" type="slidenum">
              <a:rPr lang="es-ES" smtClean="0"/>
              <a:pPr/>
              <a:t>2</a:t>
            </a:fld>
            <a:endParaRPr lang="es-ES" dirty="0"/>
          </a:p>
        </p:txBody>
      </p:sp>
    </p:spTree>
    <p:extLst>
      <p:ext uri="{BB962C8B-B14F-4D97-AF65-F5344CB8AC3E}">
        <p14:creationId xmlns:p14="http://schemas.microsoft.com/office/powerpoint/2010/main" val="29018630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xmlns="" id="{D91018F7-BC08-4733-A0CB-777035E35744}"/>
              </a:ext>
            </a:extLst>
          </p:cNvPr>
          <p:cNvSpPr>
            <a:spLocks noGrp="1"/>
          </p:cNvSpPr>
          <p:nvPr>
            <p:ph type="title"/>
          </p:nvPr>
        </p:nvSpPr>
        <p:spPr/>
        <p:txBody>
          <a:bodyPr/>
          <a:lstStyle/>
          <a:p>
            <a:r>
              <a:rPr lang="es-ES" dirty="0"/>
              <a:t>Distribución de la riqueza financiera</a:t>
            </a:r>
          </a:p>
        </p:txBody>
      </p:sp>
      <p:pic>
        <p:nvPicPr>
          <p:cNvPr id="7" name="Marcador de contenido 6">
            <a:extLst>
              <a:ext uri="{FF2B5EF4-FFF2-40B4-BE49-F238E27FC236}">
                <a16:creationId xmlns:a16="http://schemas.microsoft.com/office/drawing/2014/main" xmlns="" id="{C2C5FC8B-30C4-48EE-BBB4-8E09C157B95B}"/>
              </a:ext>
            </a:extLst>
          </p:cNvPr>
          <p:cNvPicPr>
            <a:picLocks noGrp="1" noChangeAspect="1"/>
          </p:cNvPicPr>
          <p:nvPr>
            <p:ph sz="half" idx="1"/>
          </p:nvPr>
        </p:nvPicPr>
        <p:blipFill>
          <a:blip r:embed="rId2"/>
          <a:stretch>
            <a:fillRect/>
          </a:stretch>
        </p:blipFill>
        <p:spPr>
          <a:xfrm>
            <a:off x="891000" y="1597572"/>
            <a:ext cx="4722992" cy="4579390"/>
          </a:xfrm>
          <a:prstGeom prst="rect">
            <a:avLst/>
          </a:prstGeom>
        </p:spPr>
      </p:pic>
      <p:pic>
        <p:nvPicPr>
          <p:cNvPr id="9" name="Marcador de contenido 8">
            <a:extLst>
              <a:ext uri="{FF2B5EF4-FFF2-40B4-BE49-F238E27FC236}">
                <a16:creationId xmlns:a16="http://schemas.microsoft.com/office/drawing/2014/main" xmlns="" id="{E1390D45-471B-40BB-AB38-65DC3989D53E}"/>
              </a:ext>
            </a:extLst>
          </p:cNvPr>
          <p:cNvPicPr>
            <a:picLocks noGrp="1" noChangeAspect="1"/>
          </p:cNvPicPr>
          <p:nvPr>
            <p:ph sz="half" idx="2"/>
          </p:nvPr>
        </p:nvPicPr>
        <p:blipFill>
          <a:blip r:embed="rId3"/>
          <a:stretch>
            <a:fillRect/>
          </a:stretch>
        </p:blipFill>
        <p:spPr>
          <a:xfrm>
            <a:off x="5986131" y="1597572"/>
            <a:ext cx="5314870" cy="4579390"/>
          </a:xfrm>
          <a:prstGeom prst="rect">
            <a:avLst/>
          </a:prstGeom>
        </p:spPr>
      </p:pic>
      <p:sp>
        <p:nvSpPr>
          <p:cNvPr id="3" name="Marcador de pie de página 2">
            <a:extLst>
              <a:ext uri="{FF2B5EF4-FFF2-40B4-BE49-F238E27FC236}">
                <a16:creationId xmlns:a16="http://schemas.microsoft.com/office/drawing/2014/main" xmlns="" id="{57D348C9-8B85-42ED-8265-A0D41BA4CBCC}"/>
              </a:ext>
            </a:extLst>
          </p:cNvPr>
          <p:cNvSpPr>
            <a:spLocks noGrp="1"/>
          </p:cNvSpPr>
          <p:nvPr>
            <p:ph type="ftr" sz="quarter" idx="11"/>
          </p:nvPr>
        </p:nvSpPr>
        <p:spPr/>
        <p:txBody>
          <a:bodyPr/>
          <a:lstStyle/>
          <a:p>
            <a:r>
              <a:rPr lang="es-ES"/>
              <a:t>Ángel Vilariño</a:t>
            </a:r>
          </a:p>
        </p:txBody>
      </p:sp>
      <p:sp>
        <p:nvSpPr>
          <p:cNvPr id="4" name="Marcador de número de diapositiva 3">
            <a:extLst>
              <a:ext uri="{FF2B5EF4-FFF2-40B4-BE49-F238E27FC236}">
                <a16:creationId xmlns:a16="http://schemas.microsoft.com/office/drawing/2014/main" xmlns="" id="{E3B1EC72-995D-4B00-9DF7-C1E1BFACF78E}"/>
              </a:ext>
            </a:extLst>
          </p:cNvPr>
          <p:cNvSpPr>
            <a:spLocks noGrp="1"/>
          </p:cNvSpPr>
          <p:nvPr>
            <p:ph type="sldNum" sz="quarter" idx="12"/>
          </p:nvPr>
        </p:nvSpPr>
        <p:spPr/>
        <p:txBody>
          <a:bodyPr/>
          <a:lstStyle/>
          <a:p>
            <a:fld id="{77D1005A-4FC1-49E1-8F6E-9304069E1431}" type="slidenum">
              <a:rPr lang="es-ES" smtClean="0"/>
              <a:t>20</a:t>
            </a:fld>
            <a:endParaRPr lang="es-ES"/>
          </a:p>
        </p:txBody>
      </p:sp>
    </p:spTree>
    <p:extLst>
      <p:ext uri="{BB962C8B-B14F-4D97-AF65-F5344CB8AC3E}">
        <p14:creationId xmlns:p14="http://schemas.microsoft.com/office/powerpoint/2010/main" val="35716371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es-ES" dirty="0"/>
              <a:t>Las consecuencias de la gestión de la riqueza del capital financiero</a:t>
            </a:r>
          </a:p>
        </p:txBody>
      </p:sp>
      <p:sp>
        <p:nvSpPr>
          <p:cNvPr id="5" name="Marcador de contenido 4"/>
          <p:cNvSpPr>
            <a:spLocks noGrp="1"/>
          </p:cNvSpPr>
          <p:nvPr>
            <p:ph idx="1"/>
          </p:nvPr>
        </p:nvSpPr>
        <p:spPr>
          <a:xfrm>
            <a:off x="838200" y="1307805"/>
            <a:ext cx="10515600" cy="4869158"/>
          </a:xfrm>
        </p:spPr>
        <p:txBody>
          <a:bodyPr>
            <a:normAutofit/>
          </a:bodyPr>
          <a:lstStyle/>
          <a:p>
            <a:pPr>
              <a:lnSpc>
                <a:spcPct val="120000"/>
              </a:lnSpc>
            </a:pPr>
            <a:r>
              <a:rPr lang="es-ES" dirty="0"/>
              <a:t>La </a:t>
            </a:r>
            <a:r>
              <a:rPr lang="es-ES" b="1" dirty="0">
                <a:highlight>
                  <a:srgbClr val="FFFF00"/>
                </a:highlight>
              </a:rPr>
              <a:t>gran volatilidad </a:t>
            </a:r>
            <a:r>
              <a:rPr lang="es-ES" dirty="0"/>
              <a:t>de los mercados financieros </a:t>
            </a:r>
            <a:r>
              <a:rPr lang="es-ES" b="1" dirty="0"/>
              <a:t>generada</a:t>
            </a:r>
            <a:r>
              <a:rPr lang="es-ES" dirty="0"/>
              <a:t> por los gestores.</a:t>
            </a:r>
          </a:p>
          <a:p>
            <a:pPr>
              <a:lnSpc>
                <a:spcPct val="120000"/>
              </a:lnSpc>
            </a:pPr>
            <a:r>
              <a:rPr lang="es-ES" dirty="0"/>
              <a:t>El </a:t>
            </a:r>
            <a:r>
              <a:rPr lang="es-ES" b="1" dirty="0"/>
              <a:t>sometimiento de los creadores de opinión pública </a:t>
            </a:r>
            <a:r>
              <a:rPr lang="es-ES" dirty="0"/>
              <a:t>a los indicadores de los mercados financieros</a:t>
            </a:r>
          </a:p>
          <a:p>
            <a:pPr>
              <a:lnSpc>
                <a:spcPct val="120000"/>
              </a:lnSpc>
            </a:pPr>
            <a:r>
              <a:rPr lang="es-ES" dirty="0"/>
              <a:t>La </a:t>
            </a:r>
            <a:r>
              <a:rPr lang="es-ES" b="1" dirty="0"/>
              <a:t>supremacía de los indicadores de los mercados financieros </a:t>
            </a:r>
            <a:r>
              <a:rPr lang="es-ES" dirty="0"/>
              <a:t>como indicadores solventes de la salud de la actividad económica</a:t>
            </a:r>
          </a:p>
          <a:p>
            <a:pPr>
              <a:lnSpc>
                <a:spcPct val="120000"/>
              </a:lnSpc>
            </a:pPr>
            <a:r>
              <a:rPr lang="es-ES" dirty="0"/>
              <a:t>El recurso al </a:t>
            </a:r>
            <a:r>
              <a:rPr lang="es-ES" b="1" dirty="0"/>
              <a:t>apalancamiento creciente (deuda) </a:t>
            </a:r>
            <a:r>
              <a:rPr lang="es-ES" dirty="0"/>
              <a:t>para amplificar las ganancias (y los riesgos)</a:t>
            </a:r>
          </a:p>
          <a:p>
            <a:pPr>
              <a:lnSpc>
                <a:spcPct val="120000"/>
              </a:lnSpc>
            </a:pPr>
            <a:r>
              <a:rPr lang="es-ES" b="1" dirty="0"/>
              <a:t>La frecuencia y amplitud de las crisis financieras </a:t>
            </a:r>
            <a:r>
              <a:rPr lang="es-ES" dirty="0"/>
              <a:t>y sus efectos </a:t>
            </a:r>
          </a:p>
          <a:p>
            <a:endParaRPr lang="es-ES" dirty="0"/>
          </a:p>
        </p:txBody>
      </p:sp>
      <p:sp>
        <p:nvSpPr>
          <p:cNvPr id="2" name="Marcador de pie de página 1"/>
          <p:cNvSpPr>
            <a:spLocks noGrp="1"/>
          </p:cNvSpPr>
          <p:nvPr>
            <p:ph type="ftr" sz="quarter" idx="11"/>
          </p:nvPr>
        </p:nvSpPr>
        <p:spPr/>
        <p:txBody>
          <a:bodyPr/>
          <a:lstStyle/>
          <a:p>
            <a:endParaRPr lang="es-ES"/>
          </a:p>
        </p:txBody>
      </p:sp>
      <p:sp>
        <p:nvSpPr>
          <p:cNvPr id="3" name="Marcador de número de diapositiva 2"/>
          <p:cNvSpPr>
            <a:spLocks noGrp="1"/>
          </p:cNvSpPr>
          <p:nvPr>
            <p:ph type="sldNum" sz="quarter" idx="12"/>
          </p:nvPr>
        </p:nvSpPr>
        <p:spPr/>
        <p:txBody>
          <a:bodyPr/>
          <a:lstStyle/>
          <a:p>
            <a:fld id="{0DF3290C-5EA1-4826-83A3-D3ED09721510}" type="slidenum">
              <a:rPr lang="es-ES" smtClean="0"/>
              <a:t>21</a:t>
            </a:fld>
            <a:endParaRPr lang="es-ES"/>
          </a:p>
        </p:txBody>
      </p:sp>
    </p:spTree>
    <p:extLst>
      <p:ext uri="{BB962C8B-B14F-4D97-AF65-F5344CB8AC3E}">
        <p14:creationId xmlns:p14="http://schemas.microsoft.com/office/powerpoint/2010/main" val="7386058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a:extLst>
              <a:ext uri="{FF2B5EF4-FFF2-40B4-BE49-F238E27FC236}">
                <a16:creationId xmlns:a16="http://schemas.microsoft.com/office/drawing/2014/main" xmlns="" id="{282AEABA-2AE6-4D33-A225-92A46578FFB1}"/>
              </a:ext>
            </a:extLst>
          </p:cNvPr>
          <p:cNvSpPr>
            <a:spLocks noGrp="1"/>
          </p:cNvSpPr>
          <p:nvPr>
            <p:ph type="title"/>
          </p:nvPr>
        </p:nvSpPr>
        <p:spPr>
          <a:ln w="57150">
            <a:solidFill>
              <a:srgbClr val="00B0F0"/>
            </a:solidFill>
          </a:ln>
        </p:spPr>
        <p:txBody>
          <a:bodyPr/>
          <a:lstStyle/>
          <a:p>
            <a:r>
              <a:rPr lang="es-ES" dirty="0">
                <a:latin typeface="AR CENA" panose="02000000000000000000" pitchFamily="2" charset="0"/>
              </a:rPr>
              <a:t> Los riesgos financieros</a:t>
            </a:r>
          </a:p>
        </p:txBody>
      </p:sp>
      <p:sp>
        <p:nvSpPr>
          <p:cNvPr id="4" name="Marcador de pie de página 3">
            <a:extLst>
              <a:ext uri="{FF2B5EF4-FFF2-40B4-BE49-F238E27FC236}">
                <a16:creationId xmlns:a16="http://schemas.microsoft.com/office/drawing/2014/main" xmlns="" id="{D4339FCD-8EDA-4C89-BCDA-FBEDE8E0E459}"/>
              </a:ext>
            </a:extLst>
          </p:cNvPr>
          <p:cNvSpPr>
            <a:spLocks noGrp="1"/>
          </p:cNvSpPr>
          <p:nvPr>
            <p:ph type="ftr" sz="quarter" idx="11"/>
          </p:nvPr>
        </p:nvSpPr>
        <p:spPr/>
        <p:txBody>
          <a:bodyPr/>
          <a:lstStyle/>
          <a:p>
            <a:r>
              <a:rPr lang="es-ES"/>
              <a:t>Ángel Vilariño</a:t>
            </a:r>
            <a:endParaRPr lang="es-ES" dirty="0"/>
          </a:p>
        </p:txBody>
      </p:sp>
      <p:sp>
        <p:nvSpPr>
          <p:cNvPr id="5" name="Marcador de número de diapositiva 4">
            <a:extLst>
              <a:ext uri="{FF2B5EF4-FFF2-40B4-BE49-F238E27FC236}">
                <a16:creationId xmlns:a16="http://schemas.microsoft.com/office/drawing/2014/main" xmlns="" id="{AA4D341E-7205-40EB-B7C8-1607C7ED7C7F}"/>
              </a:ext>
            </a:extLst>
          </p:cNvPr>
          <p:cNvSpPr>
            <a:spLocks noGrp="1"/>
          </p:cNvSpPr>
          <p:nvPr>
            <p:ph type="sldNum" sz="quarter" idx="12"/>
          </p:nvPr>
        </p:nvSpPr>
        <p:spPr/>
        <p:txBody>
          <a:bodyPr/>
          <a:lstStyle/>
          <a:p>
            <a:fld id="{77D1005A-4FC1-49E1-8F6E-9304069E1431}" type="slidenum">
              <a:rPr lang="es-ES" smtClean="0"/>
              <a:pPr/>
              <a:t>22</a:t>
            </a:fld>
            <a:endParaRPr lang="es-ES" dirty="0"/>
          </a:p>
        </p:txBody>
      </p:sp>
    </p:spTree>
    <p:extLst>
      <p:ext uri="{BB962C8B-B14F-4D97-AF65-F5344CB8AC3E}">
        <p14:creationId xmlns:p14="http://schemas.microsoft.com/office/powerpoint/2010/main" val="9791429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5 Marcador de número de diapositiva"/>
          <p:cNvSpPr>
            <a:spLocks noGrp="1"/>
          </p:cNvSpPr>
          <p:nvPr>
            <p:ph type="sldNum" sz="quarter" idx="12"/>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90BA74F-AD8F-47C0-B0BE-1B64E17A55E5}" type="slidenum">
              <a:rPr lang="es-ES"/>
              <a:pPr eaLnBrk="1" hangingPunct="1"/>
              <a:t>23</a:t>
            </a:fld>
            <a:endParaRPr lang="es-ES"/>
          </a:p>
        </p:txBody>
      </p:sp>
      <p:sp>
        <p:nvSpPr>
          <p:cNvPr id="6148" name="Rectangle 2"/>
          <p:cNvSpPr>
            <a:spLocks noGrp="1" noChangeArrowheads="1"/>
          </p:cNvSpPr>
          <p:nvPr>
            <p:ph type="title"/>
          </p:nvPr>
        </p:nvSpPr>
        <p:spPr/>
        <p:txBody>
          <a:bodyPr/>
          <a:lstStyle/>
          <a:p>
            <a:pPr eaLnBrk="1" hangingPunct="1"/>
            <a:r>
              <a:rPr lang="es-ES" dirty="0"/>
              <a:t>Tipología de los riesgos de los bancos</a:t>
            </a:r>
          </a:p>
        </p:txBody>
      </p:sp>
      <p:sp>
        <p:nvSpPr>
          <p:cNvPr id="6149" name="Rectangle 3"/>
          <p:cNvSpPr>
            <a:spLocks noGrp="1" noChangeArrowheads="1"/>
          </p:cNvSpPr>
          <p:nvPr>
            <p:ph type="body" idx="1"/>
          </p:nvPr>
        </p:nvSpPr>
        <p:spPr>
          <a:xfrm>
            <a:off x="838200" y="1222744"/>
            <a:ext cx="10515599" cy="4903420"/>
          </a:xfrm>
        </p:spPr>
        <p:txBody>
          <a:bodyPr>
            <a:normAutofit lnSpcReduction="10000"/>
          </a:bodyPr>
          <a:lstStyle/>
          <a:p>
            <a:pPr eaLnBrk="1" hangingPunct="1">
              <a:lnSpc>
                <a:spcPct val="100000"/>
              </a:lnSpc>
            </a:pPr>
            <a:r>
              <a:rPr lang="es-ES" b="1" dirty="0"/>
              <a:t>Crédito</a:t>
            </a:r>
          </a:p>
          <a:p>
            <a:pPr eaLnBrk="1" hangingPunct="1">
              <a:lnSpc>
                <a:spcPct val="100000"/>
              </a:lnSpc>
            </a:pPr>
            <a:r>
              <a:rPr lang="es-ES" b="1" dirty="0"/>
              <a:t>Contraparte</a:t>
            </a:r>
            <a:r>
              <a:rPr lang="es-ES" dirty="0"/>
              <a:t> (derivados y otros)</a:t>
            </a:r>
          </a:p>
          <a:p>
            <a:pPr eaLnBrk="1" hangingPunct="1">
              <a:lnSpc>
                <a:spcPct val="100000"/>
              </a:lnSpc>
            </a:pPr>
            <a:r>
              <a:rPr lang="es-ES" b="1" dirty="0"/>
              <a:t>Liquidez</a:t>
            </a:r>
          </a:p>
          <a:p>
            <a:pPr eaLnBrk="1" hangingPunct="1">
              <a:lnSpc>
                <a:spcPct val="100000"/>
              </a:lnSpc>
            </a:pPr>
            <a:r>
              <a:rPr lang="es-ES" b="1" dirty="0"/>
              <a:t>Mercado</a:t>
            </a:r>
          </a:p>
          <a:p>
            <a:pPr lvl="1" eaLnBrk="1" hangingPunct="1">
              <a:lnSpc>
                <a:spcPct val="100000"/>
              </a:lnSpc>
            </a:pPr>
            <a:r>
              <a:rPr lang="es-ES" dirty="0"/>
              <a:t>Riesgo de precio</a:t>
            </a:r>
          </a:p>
          <a:p>
            <a:pPr lvl="1" eaLnBrk="1" hangingPunct="1">
              <a:lnSpc>
                <a:spcPct val="100000"/>
              </a:lnSpc>
            </a:pPr>
            <a:r>
              <a:rPr lang="es-ES" dirty="0"/>
              <a:t>Riesgo de tasa de interés</a:t>
            </a:r>
          </a:p>
          <a:p>
            <a:pPr lvl="1" eaLnBrk="1" hangingPunct="1">
              <a:lnSpc>
                <a:spcPct val="100000"/>
              </a:lnSpc>
            </a:pPr>
            <a:r>
              <a:rPr lang="es-ES" dirty="0"/>
              <a:t>Riesgo de tipo de cambio</a:t>
            </a:r>
          </a:p>
          <a:p>
            <a:pPr eaLnBrk="1" hangingPunct="1">
              <a:lnSpc>
                <a:spcPct val="100000"/>
              </a:lnSpc>
            </a:pPr>
            <a:r>
              <a:rPr lang="es-ES" dirty="0"/>
              <a:t>Operacional (sistemas, personas, procesos, productos y servicios)</a:t>
            </a:r>
          </a:p>
          <a:p>
            <a:pPr lvl="1" eaLnBrk="1" hangingPunct="1">
              <a:lnSpc>
                <a:spcPct val="100000"/>
              </a:lnSpc>
            </a:pPr>
            <a:r>
              <a:rPr lang="es-ES" dirty="0"/>
              <a:t>Riesgo legal</a:t>
            </a:r>
          </a:p>
          <a:p>
            <a:pPr lvl="1" eaLnBrk="1" hangingPunct="1">
              <a:lnSpc>
                <a:spcPct val="100000"/>
              </a:lnSpc>
            </a:pPr>
            <a:r>
              <a:rPr lang="es-ES" dirty="0"/>
              <a:t>Riesgo de la información</a:t>
            </a:r>
          </a:p>
          <a:p>
            <a:pPr lvl="1" eaLnBrk="1" hangingPunct="1">
              <a:lnSpc>
                <a:spcPct val="100000"/>
              </a:lnSpc>
            </a:pPr>
            <a:r>
              <a:rPr lang="es-ES" dirty="0"/>
              <a:t>Riesgo de modelos</a:t>
            </a:r>
          </a:p>
        </p:txBody>
      </p:sp>
    </p:spTree>
    <p:extLst>
      <p:ext uri="{BB962C8B-B14F-4D97-AF65-F5344CB8AC3E}">
        <p14:creationId xmlns:p14="http://schemas.microsoft.com/office/powerpoint/2010/main" val="3783670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Título"/>
          <p:cNvSpPr>
            <a:spLocks noGrp="1"/>
          </p:cNvSpPr>
          <p:nvPr>
            <p:ph type="title"/>
          </p:nvPr>
        </p:nvSpPr>
        <p:spPr>
          <a:xfrm>
            <a:off x="967563" y="274638"/>
            <a:ext cx="10386237" cy="682292"/>
          </a:xfrm>
        </p:spPr>
        <p:txBody>
          <a:bodyPr/>
          <a:lstStyle/>
          <a:p>
            <a:r>
              <a:rPr lang="es-ES" dirty="0"/>
              <a:t>Tipología de los riesgos financieros</a:t>
            </a:r>
            <a:endParaRPr lang="es-ES_tradnl" dirty="0"/>
          </a:p>
        </p:txBody>
      </p:sp>
      <p:sp>
        <p:nvSpPr>
          <p:cNvPr id="7171" name="2 Marcador de contenido"/>
          <p:cNvSpPr>
            <a:spLocks noGrp="1"/>
          </p:cNvSpPr>
          <p:nvPr>
            <p:ph idx="1"/>
          </p:nvPr>
        </p:nvSpPr>
        <p:spPr>
          <a:xfrm>
            <a:off x="967563" y="1382233"/>
            <a:ext cx="10386237" cy="4743931"/>
          </a:xfrm>
        </p:spPr>
        <p:txBody>
          <a:bodyPr>
            <a:normAutofit/>
          </a:bodyPr>
          <a:lstStyle/>
          <a:p>
            <a:pPr eaLnBrk="1" hangingPunct="1">
              <a:lnSpc>
                <a:spcPct val="100000"/>
              </a:lnSpc>
            </a:pPr>
            <a:r>
              <a:rPr lang="es-ES" dirty="0"/>
              <a:t>Reputacional</a:t>
            </a:r>
          </a:p>
          <a:p>
            <a:pPr eaLnBrk="1" hangingPunct="1">
              <a:lnSpc>
                <a:spcPct val="100000"/>
              </a:lnSpc>
            </a:pPr>
            <a:r>
              <a:rPr lang="es-ES" dirty="0"/>
              <a:t>Riesgo país</a:t>
            </a:r>
          </a:p>
          <a:p>
            <a:pPr lvl="1" eaLnBrk="1" hangingPunct="1">
              <a:lnSpc>
                <a:spcPct val="100000"/>
              </a:lnSpc>
            </a:pPr>
            <a:r>
              <a:rPr lang="es-ES" dirty="0"/>
              <a:t>Riesgo de transferencia</a:t>
            </a:r>
          </a:p>
          <a:p>
            <a:pPr lvl="1" eaLnBrk="1" hangingPunct="1">
              <a:lnSpc>
                <a:spcPct val="100000"/>
              </a:lnSpc>
            </a:pPr>
            <a:r>
              <a:rPr lang="es-ES" dirty="0"/>
              <a:t>Riesgo político</a:t>
            </a:r>
          </a:p>
          <a:p>
            <a:pPr lvl="1" eaLnBrk="1" hangingPunct="1">
              <a:lnSpc>
                <a:spcPct val="100000"/>
              </a:lnSpc>
            </a:pPr>
            <a:r>
              <a:rPr lang="es-ES" dirty="0"/>
              <a:t>Riesgo soberano</a:t>
            </a:r>
          </a:p>
          <a:p>
            <a:pPr eaLnBrk="1" hangingPunct="1">
              <a:lnSpc>
                <a:spcPct val="100000"/>
              </a:lnSpc>
            </a:pPr>
            <a:r>
              <a:rPr lang="es-ES" dirty="0"/>
              <a:t>Riesgo de contagio (sistémico)</a:t>
            </a:r>
          </a:p>
          <a:p>
            <a:pPr eaLnBrk="1" hangingPunct="1">
              <a:lnSpc>
                <a:spcPct val="100000"/>
              </a:lnSpc>
            </a:pPr>
            <a:r>
              <a:rPr lang="es-ES" dirty="0"/>
              <a:t>Estratégico</a:t>
            </a:r>
          </a:p>
          <a:p>
            <a:pPr eaLnBrk="1" hangingPunct="1">
              <a:lnSpc>
                <a:spcPct val="100000"/>
              </a:lnSpc>
            </a:pPr>
            <a:r>
              <a:rPr lang="es-ES" dirty="0"/>
              <a:t>Riesgo de tecnología de la información (operacional)</a:t>
            </a:r>
          </a:p>
          <a:p>
            <a:pPr eaLnBrk="1" hangingPunct="1">
              <a:lnSpc>
                <a:spcPct val="100000"/>
              </a:lnSpc>
            </a:pPr>
            <a:r>
              <a:rPr lang="es-ES" dirty="0"/>
              <a:t>Riesgo de concentración</a:t>
            </a:r>
          </a:p>
          <a:p>
            <a:pPr eaLnBrk="1" hangingPunct="1">
              <a:lnSpc>
                <a:spcPct val="100000"/>
              </a:lnSpc>
            </a:pPr>
            <a:r>
              <a:rPr lang="es-ES" dirty="0"/>
              <a:t>Riesgo de interés del balance</a:t>
            </a:r>
          </a:p>
          <a:p>
            <a:pPr eaLnBrk="1" hangingPunct="1">
              <a:lnSpc>
                <a:spcPct val="100000"/>
              </a:lnSpc>
            </a:pPr>
            <a:endParaRPr lang="es-ES" b="1" dirty="0">
              <a:latin typeface="Calibri" panose="020F0502020204030204" pitchFamily="34" charset="0"/>
              <a:ea typeface="Calibri" panose="020F0502020204030204" pitchFamily="34" charset="0"/>
              <a:cs typeface="Calibri" panose="020F0502020204030204" pitchFamily="34" charset="0"/>
            </a:endParaRPr>
          </a:p>
          <a:p>
            <a:endParaRPr lang="es-ES_tradnl" dirty="0"/>
          </a:p>
        </p:txBody>
      </p:sp>
      <p:sp>
        <p:nvSpPr>
          <p:cNvPr id="7173" name="4 Marcador de número de diapositiva"/>
          <p:cNvSpPr>
            <a:spLocks noGrp="1"/>
          </p:cNvSpPr>
          <p:nvPr>
            <p:ph type="sldNum" sz="quarter" idx="12"/>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3FAFE56-8C0A-4D0C-B81D-D84EBD225E3E}" type="slidenum">
              <a:rPr lang="es-ES"/>
              <a:pPr eaLnBrk="1" hangingPunct="1"/>
              <a:t>24</a:t>
            </a:fld>
            <a:endParaRPr lang="es-ES"/>
          </a:p>
        </p:txBody>
      </p:sp>
    </p:spTree>
    <p:extLst>
      <p:ext uri="{BB962C8B-B14F-4D97-AF65-F5344CB8AC3E}">
        <p14:creationId xmlns:p14="http://schemas.microsoft.com/office/powerpoint/2010/main" val="26647779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D92B3D4-38E5-45E7-957A-3ED952ED30BE}"/>
              </a:ext>
            </a:extLst>
          </p:cNvPr>
          <p:cNvSpPr>
            <a:spLocks noGrp="1"/>
          </p:cNvSpPr>
          <p:nvPr>
            <p:ph type="title"/>
          </p:nvPr>
        </p:nvSpPr>
        <p:spPr>
          <a:xfrm>
            <a:off x="838200" y="333595"/>
            <a:ext cx="10515600" cy="719028"/>
          </a:xfrm>
        </p:spPr>
        <p:txBody>
          <a:bodyPr>
            <a:noAutofit/>
          </a:bodyPr>
          <a:lstStyle/>
          <a:p>
            <a:r>
              <a:rPr lang="es-ES" sz="2400" dirty="0"/>
              <a:t>El problema de la identificación y medición de los riesgos financieros</a:t>
            </a:r>
          </a:p>
        </p:txBody>
      </p:sp>
      <p:sp>
        <p:nvSpPr>
          <p:cNvPr id="3" name="Marcador de contenido 2">
            <a:extLst>
              <a:ext uri="{FF2B5EF4-FFF2-40B4-BE49-F238E27FC236}">
                <a16:creationId xmlns:a16="http://schemas.microsoft.com/office/drawing/2014/main" xmlns="" id="{2ADB4E7F-8149-4A58-896A-365925472D0C}"/>
              </a:ext>
            </a:extLst>
          </p:cNvPr>
          <p:cNvSpPr>
            <a:spLocks noGrp="1"/>
          </p:cNvSpPr>
          <p:nvPr>
            <p:ph idx="1"/>
          </p:nvPr>
        </p:nvSpPr>
        <p:spPr/>
        <p:txBody>
          <a:bodyPr/>
          <a:lstStyle/>
          <a:p>
            <a:pPr>
              <a:lnSpc>
                <a:spcPct val="150000"/>
              </a:lnSpc>
            </a:pPr>
            <a:r>
              <a:rPr lang="es-ES" dirty="0"/>
              <a:t>Los riesgos son variables no observables, son variables que no se puedan leer directamente en los estados financieros de las entidades.</a:t>
            </a:r>
          </a:p>
          <a:p>
            <a:pPr>
              <a:lnSpc>
                <a:spcPct val="150000"/>
              </a:lnSpc>
            </a:pPr>
            <a:r>
              <a:rPr lang="es-ES" dirty="0"/>
              <a:t>La medición del riesgo es el resultado de modelos.</a:t>
            </a:r>
          </a:p>
          <a:p>
            <a:pPr>
              <a:lnSpc>
                <a:spcPct val="150000"/>
              </a:lnSpc>
            </a:pPr>
            <a:r>
              <a:rPr lang="es-ES" dirty="0"/>
              <a:t>Los problemas no están solo en el diseño de los modelos sino también y, muy significativamente, en la calidad de la información necesaria para alimentar el modelo. </a:t>
            </a:r>
          </a:p>
          <a:p>
            <a:endParaRPr lang="es-ES" dirty="0"/>
          </a:p>
        </p:txBody>
      </p:sp>
      <p:sp>
        <p:nvSpPr>
          <p:cNvPr id="4" name="Marcador de pie de página 3">
            <a:extLst>
              <a:ext uri="{FF2B5EF4-FFF2-40B4-BE49-F238E27FC236}">
                <a16:creationId xmlns:a16="http://schemas.microsoft.com/office/drawing/2014/main" xmlns="" id="{EA012396-C6D8-4707-B64E-BB9B2CE4BE14}"/>
              </a:ext>
            </a:extLst>
          </p:cNvPr>
          <p:cNvSpPr>
            <a:spLocks noGrp="1"/>
          </p:cNvSpPr>
          <p:nvPr>
            <p:ph type="ftr" sz="quarter" idx="11"/>
          </p:nvPr>
        </p:nvSpPr>
        <p:spPr/>
        <p:txBody>
          <a:bodyPr/>
          <a:lstStyle/>
          <a:p>
            <a:r>
              <a:rPr lang="es-ES"/>
              <a:t>Ángel Vilariño</a:t>
            </a:r>
            <a:endParaRPr lang="es-ES" dirty="0"/>
          </a:p>
        </p:txBody>
      </p:sp>
      <p:sp>
        <p:nvSpPr>
          <p:cNvPr id="5" name="Marcador de número de diapositiva 4">
            <a:extLst>
              <a:ext uri="{FF2B5EF4-FFF2-40B4-BE49-F238E27FC236}">
                <a16:creationId xmlns:a16="http://schemas.microsoft.com/office/drawing/2014/main" xmlns="" id="{64794C22-E0E2-47CC-B520-79FE58DCF2CF}"/>
              </a:ext>
            </a:extLst>
          </p:cNvPr>
          <p:cNvSpPr>
            <a:spLocks noGrp="1"/>
          </p:cNvSpPr>
          <p:nvPr>
            <p:ph type="sldNum" sz="quarter" idx="12"/>
          </p:nvPr>
        </p:nvSpPr>
        <p:spPr/>
        <p:txBody>
          <a:bodyPr/>
          <a:lstStyle/>
          <a:p>
            <a:fld id="{77D1005A-4FC1-49E1-8F6E-9304069E1431}" type="slidenum">
              <a:rPr lang="es-ES" smtClean="0"/>
              <a:pPr/>
              <a:t>25</a:t>
            </a:fld>
            <a:endParaRPr lang="es-ES" dirty="0"/>
          </a:p>
        </p:txBody>
      </p:sp>
    </p:spTree>
    <p:extLst>
      <p:ext uri="{BB962C8B-B14F-4D97-AF65-F5344CB8AC3E}">
        <p14:creationId xmlns:p14="http://schemas.microsoft.com/office/powerpoint/2010/main" val="17289452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571546F-E8DE-488E-B669-09550B9D8CE3}"/>
              </a:ext>
            </a:extLst>
          </p:cNvPr>
          <p:cNvSpPr>
            <a:spLocks noGrp="1"/>
          </p:cNvSpPr>
          <p:nvPr>
            <p:ph type="title"/>
          </p:nvPr>
        </p:nvSpPr>
        <p:spPr/>
        <p:txBody>
          <a:bodyPr/>
          <a:lstStyle/>
          <a:p>
            <a:r>
              <a:rPr lang="es-ES" dirty="0"/>
              <a:t>Los riesgos sistémicos</a:t>
            </a:r>
          </a:p>
        </p:txBody>
      </p:sp>
      <p:sp>
        <p:nvSpPr>
          <p:cNvPr id="3" name="Marcador de contenido 2">
            <a:extLst>
              <a:ext uri="{FF2B5EF4-FFF2-40B4-BE49-F238E27FC236}">
                <a16:creationId xmlns:a16="http://schemas.microsoft.com/office/drawing/2014/main" xmlns="" id="{2F33AA10-29FE-4578-A4CA-FE3A715D73B4}"/>
              </a:ext>
            </a:extLst>
          </p:cNvPr>
          <p:cNvSpPr>
            <a:spLocks noGrp="1"/>
          </p:cNvSpPr>
          <p:nvPr>
            <p:ph idx="1"/>
          </p:nvPr>
        </p:nvSpPr>
        <p:spPr/>
        <p:txBody>
          <a:bodyPr/>
          <a:lstStyle/>
          <a:p>
            <a:pPr>
              <a:lnSpc>
                <a:spcPct val="150000"/>
              </a:lnSpc>
            </a:pPr>
            <a:r>
              <a:rPr lang="es-ES" dirty="0"/>
              <a:t>Los riesgos sistémicos son difíciles de definir, en el sentido de obtener un modelo, por la enorme complejidad y diversidad de factores que determinan la aparición de un evento sistémico. </a:t>
            </a:r>
          </a:p>
          <a:p>
            <a:pPr>
              <a:lnSpc>
                <a:spcPct val="150000"/>
              </a:lnSpc>
            </a:pPr>
            <a:r>
              <a:rPr lang="es-ES" dirty="0"/>
              <a:t>Se dice que un evento es sistémico cuando un problema, dificultad, deterioro de una entidad o un grupo de ellas, afecta a la mayoría de las restantes entidades y termina influyendo de forma negativa en la actividad económica general.</a:t>
            </a:r>
          </a:p>
          <a:p>
            <a:endParaRPr lang="es-ES" dirty="0"/>
          </a:p>
        </p:txBody>
      </p:sp>
      <p:sp>
        <p:nvSpPr>
          <p:cNvPr id="4" name="Marcador de pie de página 3">
            <a:extLst>
              <a:ext uri="{FF2B5EF4-FFF2-40B4-BE49-F238E27FC236}">
                <a16:creationId xmlns:a16="http://schemas.microsoft.com/office/drawing/2014/main" xmlns="" id="{A38759C1-336F-4CE0-8D0D-ABC271ECC84A}"/>
              </a:ext>
            </a:extLst>
          </p:cNvPr>
          <p:cNvSpPr>
            <a:spLocks noGrp="1"/>
          </p:cNvSpPr>
          <p:nvPr>
            <p:ph type="ftr" sz="quarter" idx="11"/>
          </p:nvPr>
        </p:nvSpPr>
        <p:spPr/>
        <p:txBody>
          <a:bodyPr/>
          <a:lstStyle/>
          <a:p>
            <a:r>
              <a:rPr lang="es-ES"/>
              <a:t>Ángel Vilariño</a:t>
            </a:r>
            <a:endParaRPr lang="es-ES" dirty="0"/>
          </a:p>
        </p:txBody>
      </p:sp>
      <p:sp>
        <p:nvSpPr>
          <p:cNvPr id="5" name="Marcador de número de diapositiva 4">
            <a:extLst>
              <a:ext uri="{FF2B5EF4-FFF2-40B4-BE49-F238E27FC236}">
                <a16:creationId xmlns:a16="http://schemas.microsoft.com/office/drawing/2014/main" xmlns="" id="{68DB907B-B9BF-4353-B353-22153413B3FA}"/>
              </a:ext>
            </a:extLst>
          </p:cNvPr>
          <p:cNvSpPr>
            <a:spLocks noGrp="1"/>
          </p:cNvSpPr>
          <p:nvPr>
            <p:ph type="sldNum" sz="quarter" idx="12"/>
          </p:nvPr>
        </p:nvSpPr>
        <p:spPr/>
        <p:txBody>
          <a:bodyPr/>
          <a:lstStyle/>
          <a:p>
            <a:fld id="{77D1005A-4FC1-49E1-8F6E-9304069E1431}" type="slidenum">
              <a:rPr lang="es-ES" smtClean="0"/>
              <a:pPr/>
              <a:t>26</a:t>
            </a:fld>
            <a:endParaRPr lang="es-ES" dirty="0"/>
          </a:p>
        </p:txBody>
      </p:sp>
    </p:spTree>
    <p:extLst>
      <p:ext uri="{BB962C8B-B14F-4D97-AF65-F5344CB8AC3E}">
        <p14:creationId xmlns:p14="http://schemas.microsoft.com/office/powerpoint/2010/main" val="17505548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69B67A1A-DD04-4DD5-84CE-74B67A7A9B83}"/>
              </a:ext>
            </a:extLst>
          </p:cNvPr>
          <p:cNvSpPr>
            <a:spLocks noGrp="1"/>
          </p:cNvSpPr>
          <p:nvPr>
            <p:ph type="title"/>
          </p:nvPr>
        </p:nvSpPr>
        <p:spPr/>
        <p:txBody>
          <a:bodyPr/>
          <a:lstStyle/>
          <a:p>
            <a:r>
              <a:rPr lang="es-ES" dirty="0"/>
              <a:t>Los riesgos sistémicos</a:t>
            </a:r>
          </a:p>
        </p:txBody>
      </p:sp>
      <p:sp>
        <p:nvSpPr>
          <p:cNvPr id="3" name="Marcador de contenido 2">
            <a:extLst>
              <a:ext uri="{FF2B5EF4-FFF2-40B4-BE49-F238E27FC236}">
                <a16:creationId xmlns:a16="http://schemas.microsoft.com/office/drawing/2014/main" xmlns="" id="{B72045B0-6CC5-4FCA-BC1A-988CD82759A3}"/>
              </a:ext>
            </a:extLst>
          </p:cNvPr>
          <p:cNvSpPr>
            <a:spLocks noGrp="1"/>
          </p:cNvSpPr>
          <p:nvPr>
            <p:ph idx="1"/>
          </p:nvPr>
        </p:nvSpPr>
        <p:spPr/>
        <p:txBody>
          <a:bodyPr/>
          <a:lstStyle/>
          <a:p>
            <a:r>
              <a:rPr lang="es-ES" dirty="0"/>
              <a:t>La investigación de la naturaleza profunda de las causas de los eventos sistémicos conduce a un amplio número de problemas teóricos y empíricos con sus complejidades específicas: </a:t>
            </a:r>
          </a:p>
          <a:p>
            <a:pPr marL="0" indent="0">
              <a:buNone/>
            </a:pPr>
            <a:r>
              <a:rPr lang="es-ES" dirty="0"/>
              <a:t>- La formación de expectativas en los mercados financieros, </a:t>
            </a:r>
          </a:p>
          <a:p>
            <a:pPr>
              <a:buFontTx/>
              <a:buChar char="-"/>
            </a:pPr>
            <a:r>
              <a:rPr lang="es-ES" dirty="0"/>
              <a:t>Las decisiones de gestión de los directivos de las entidades financieras,</a:t>
            </a:r>
          </a:p>
          <a:p>
            <a:pPr>
              <a:buFontTx/>
              <a:buChar char="-"/>
            </a:pPr>
            <a:r>
              <a:rPr lang="es-ES" dirty="0"/>
              <a:t>El papel de los altos incentivos económicos a corto plazo de los gestores,</a:t>
            </a:r>
          </a:p>
          <a:p>
            <a:pPr>
              <a:buFontTx/>
              <a:buChar char="-"/>
            </a:pPr>
            <a:r>
              <a:rPr lang="es-ES" dirty="0"/>
              <a:t>Las consecuencias del alto grado de oligopolio de la industria financiera,</a:t>
            </a:r>
          </a:p>
          <a:p>
            <a:pPr>
              <a:buFontTx/>
              <a:buChar char="-"/>
            </a:pPr>
            <a:r>
              <a:rPr lang="es-ES" dirty="0"/>
              <a:t>Las facilidades para los movimientos internacionales de capitales, </a:t>
            </a:r>
          </a:p>
          <a:p>
            <a:pPr>
              <a:buFontTx/>
              <a:buChar char="-"/>
            </a:pPr>
            <a:r>
              <a:rPr lang="es-ES" dirty="0"/>
              <a:t>El grado de acumulación y concentración de la riqueza financiera y </a:t>
            </a:r>
          </a:p>
          <a:p>
            <a:pPr>
              <a:buFontTx/>
              <a:buChar char="-"/>
            </a:pPr>
            <a:r>
              <a:rPr lang="es-ES" dirty="0"/>
              <a:t>Las debilidades y carencias de la regulación y supervisión financieras. </a:t>
            </a:r>
          </a:p>
          <a:p>
            <a:endParaRPr lang="es-ES" dirty="0"/>
          </a:p>
        </p:txBody>
      </p:sp>
      <p:sp>
        <p:nvSpPr>
          <p:cNvPr id="4" name="Marcador de pie de página 3">
            <a:extLst>
              <a:ext uri="{FF2B5EF4-FFF2-40B4-BE49-F238E27FC236}">
                <a16:creationId xmlns:a16="http://schemas.microsoft.com/office/drawing/2014/main" xmlns="" id="{D6CE2211-21BD-4656-BB01-EF1B6649D58D}"/>
              </a:ext>
            </a:extLst>
          </p:cNvPr>
          <p:cNvSpPr>
            <a:spLocks noGrp="1"/>
          </p:cNvSpPr>
          <p:nvPr>
            <p:ph type="ftr" sz="quarter" idx="11"/>
          </p:nvPr>
        </p:nvSpPr>
        <p:spPr/>
        <p:txBody>
          <a:bodyPr/>
          <a:lstStyle/>
          <a:p>
            <a:r>
              <a:rPr lang="es-ES"/>
              <a:t>Ángel Vilariño</a:t>
            </a:r>
            <a:endParaRPr lang="es-ES" dirty="0"/>
          </a:p>
        </p:txBody>
      </p:sp>
      <p:sp>
        <p:nvSpPr>
          <p:cNvPr id="5" name="Marcador de número de diapositiva 4">
            <a:extLst>
              <a:ext uri="{FF2B5EF4-FFF2-40B4-BE49-F238E27FC236}">
                <a16:creationId xmlns:a16="http://schemas.microsoft.com/office/drawing/2014/main" xmlns="" id="{6B0993DA-1C54-4388-9729-1D8B8385FAB2}"/>
              </a:ext>
            </a:extLst>
          </p:cNvPr>
          <p:cNvSpPr>
            <a:spLocks noGrp="1"/>
          </p:cNvSpPr>
          <p:nvPr>
            <p:ph type="sldNum" sz="quarter" idx="12"/>
          </p:nvPr>
        </p:nvSpPr>
        <p:spPr/>
        <p:txBody>
          <a:bodyPr/>
          <a:lstStyle/>
          <a:p>
            <a:fld id="{77D1005A-4FC1-49E1-8F6E-9304069E1431}" type="slidenum">
              <a:rPr lang="es-ES" smtClean="0"/>
              <a:pPr/>
              <a:t>27</a:t>
            </a:fld>
            <a:endParaRPr lang="es-ES" dirty="0"/>
          </a:p>
        </p:txBody>
      </p:sp>
    </p:spTree>
    <p:extLst>
      <p:ext uri="{BB962C8B-B14F-4D97-AF65-F5344CB8AC3E}">
        <p14:creationId xmlns:p14="http://schemas.microsoft.com/office/powerpoint/2010/main" val="22631911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352EC745-A152-4CDA-9464-5812B3321F1A}"/>
              </a:ext>
            </a:extLst>
          </p:cNvPr>
          <p:cNvSpPr>
            <a:spLocks noGrp="1"/>
          </p:cNvSpPr>
          <p:nvPr>
            <p:ph type="title"/>
          </p:nvPr>
        </p:nvSpPr>
        <p:spPr/>
        <p:txBody>
          <a:bodyPr/>
          <a:lstStyle/>
          <a:p>
            <a:r>
              <a:rPr lang="es-ES" dirty="0"/>
              <a:t>La confianza en la autorregulación del mercado</a:t>
            </a:r>
          </a:p>
        </p:txBody>
      </p:sp>
      <p:sp>
        <p:nvSpPr>
          <p:cNvPr id="3" name="Marcador de contenido 2">
            <a:extLst>
              <a:ext uri="{FF2B5EF4-FFF2-40B4-BE49-F238E27FC236}">
                <a16:creationId xmlns:a16="http://schemas.microsoft.com/office/drawing/2014/main" xmlns="" id="{48A2F13C-73C2-4330-8FF9-A02233F6D3BC}"/>
              </a:ext>
            </a:extLst>
          </p:cNvPr>
          <p:cNvSpPr>
            <a:spLocks noGrp="1"/>
          </p:cNvSpPr>
          <p:nvPr>
            <p:ph idx="1"/>
          </p:nvPr>
        </p:nvSpPr>
        <p:spPr/>
        <p:txBody>
          <a:bodyPr/>
          <a:lstStyle/>
          <a:p>
            <a:pPr>
              <a:lnSpc>
                <a:spcPct val="150000"/>
              </a:lnSpc>
            </a:pPr>
            <a:r>
              <a:rPr lang="es-ES" dirty="0"/>
              <a:t>El Subdirector General del Banco de Pagos Internacionales de Basilea, el BIS, Hervé </a:t>
            </a:r>
            <a:r>
              <a:rPr lang="es-ES" dirty="0" err="1"/>
              <a:t>Hannoun</a:t>
            </a:r>
            <a:r>
              <a:rPr lang="es-ES" dirty="0"/>
              <a:t>, reconoció en 2010 que “El riesgo sistémico se consideraba una posibilidad remota, ya que las autoridades económicas confiaban en la flexibilidad del sistema financiero. Realmente no se preveía que pudiera ocurrir lo impensable, a saber, una crisis que afectara al conjunto del sistema financiero internacional. Los hechos demostraron que esa confianza era equivocada” </a:t>
            </a:r>
          </a:p>
          <a:p>
            <a:endParaRPr lang="es-ES" dirty="0"/>
          </a:p>
        </p:txBody>
      </p:sp>
      <p:sp>
        <p:nvSpPr>
          <p:cNvPr id="4" name="Marcador de pie de página 3">
            <a:extLst>
              <a:ext uri="{FF2B5EF4-FFF2-40B4-BE49-F238E27FC236}">
                <a16:creationId xmlns:a16="http://schemas.microsoft.com/office/drawing/2014/main" xmlns="" id="{67C3D116-C2B4-43BA-982D-771916DA8CFB}"/>
              </a:ext>
            </a:extLst>
          </p:cNvPr>
          <p:cNvSpPr>
            <a:spLocks noGrp="1"/>
          </p:cNvSpPr>
          <p:nvPr>
            <p:ph type="ftr" sz="quarter" idx="11"/>
          </p:nvPr>
        </p:nvSpPr>
        <p:spPr/>
        <p:txBody>
          <a:bodyPr/>
          <a:lstStyle/>
          <a:p>
            <a:r>
              <a:rPr lang="es-ES"/>
              <a:t>Ángel Vilariño</a:t>
            </a:r>
            <a:endParaRPr lang="es-ES" dirty="0"/>
          </a:p>
        </p:txBody>
      </p:sp>
      <p:sp>
        <p:nvSpPr>
          <p:cNvPr id="5" name="Marcador de número de diapositiva 4">
            <a:extLst>
              <a:ext uri="{FF2B5EF4-FFF2-40B4-BE49-F238E27FC236}">
                <a16:creationId xmlns:a16="http://schemas.microsoft.com/office/drawing/2014/main" xmlns="" id="{2C7DCBC6-F554-434A-AB93-1174A7B57AF2}"/>
              </a:ext>
            </a:extLst>
          </p:cNvPr>
          <p:cNvSpPr>
            <a:spLocks noGrp="1"/>
          </p:cNvSpPr>
          <p:nvPr>
            <p:ph type="sldNum" sz="quarter" idx="12"/>
          </p:nvPr>
        </p:nvSpPr>
        <p:spPr/>
        <p:txBody>
          <a:bodyPr/>
          <a:lstStyle/>
          <a:p>
            <a:fld id="{77D1005A-4FC1-49E1-8F6E-9304069E1431}" type="slidenum">
              <a:rPr lang="es-ES" smtClean="0"/>
              <a:pPr/>
              <a:t>28</a:t>
            </a:fld>
            <a:endParaRPr lang="es-ES" dirty="0"/>
          </a:p>
        </p:txBody>
      </p:sp>
    </p:spTree>
    <p:extLst>
      <p:ext uri="{BB962C8B-B14F-4D97-AF65-F5344CB8AC3E}">
        <p14:creationId xmlns:p14="http://schemas.microsoft.com/office/powerpoint/2010/main" val="23560071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a:extLst>
              <a:ext uri="{FF2B5EF4-FFF2-40B4-BE49-F238E27FC236}">
                <a16:creationId xmlns:a16="http://schemas.microsoft.com/office/drawing/2014/main" xmlns="" id="{859D194E-90EA-4FEF-A683-1CB1FD7AD539}"/>
              </a:ext>
            </a:extLst>
          </p:cNvPr>
          <p:cNvSpPr>
            <a:spLocks noGrp="1"/>
          </p:cNvSpPr>
          <p:nvPr>
            <p:ph type="title"/>
          </p:nvPr>
        </p:nvSpPr>
        <p:spPr>
          <a:ln w="76200">
            <a:solidFill>
              <a:srgbClr val="00B0F0"/>
            </a:solidFill>
          </a:ln>
        </p:spPr>
        <p:txBody>
          <a:bodyPr/>
          <a:lstStyle/>
          <a:p>
            <a:r>
              <a:rPr lang="es-ES" dirty="0"/>
              <a:t> </a:t>
            </a:r>
            <a:r>
              <a:rPr lang="es-ES" dirty="0">
                <a:latin typeface="AR CENA" panose="02000000000000000000" pitchFamily="2" charset="0"/>
              </a:rPr>
              <a:t>La regulación financiera</a:t>
            </a:r>
          </a:p>
        </p:txBody>
      </p:sp>
      <p:sp>
        <p:nvSpPr>
          <p:cNvPr id="4" name="Marcador de pie de página 3">
            <a:extLst>
              <a:ext uri="{FF2B5EF4-FFF2-40B4-BE49-F238E27FC236}">
                <a16:creationId xmlns:a16="http://schemas.microsoft.com/office/drawing/2014/main" xmlns="" id="{C6906179-2AA0-4D63-8ABC-31BD416CF4A5}"/>
              </a:ext>
            </a:extLst>
          </p:cNvPr>
          <p:cNvSpPr>
            <a:spLocks noGrp="1"/>
          </p:cNvSpPr>
          <p:nvPr>
            <p:ph type="ftr" sz="quarter" idx="11"/>
          </p:nvPr>
        </p:nvSpPr>
        <p:spPr/>
        <p:txBody>
          <a:bodyPr/>
          <a:lstStyle/>
          <a:p>
            <a:r>
              <a:rPr lang="es-ES"/>
              <a:t>Ángel Vilariño</a:t>
            </a:r>
            <a:endParaRPr lang="es-ES" dirty="0"/>
          </a:p>
        </p:txBody>
      </p:sp>
      <p:sp>
        <p:nvSpPr>
          <p:cNvPr id="5" name="Marcador de número de diapositiva 4">
            <a:extLst>
              <a:ext uri="{FF2B5EF4-FFF2-40B4-BE49-F238E27FC236}">
                <a16:creationId xmlns:a16="http://schemas.microsoft.com/office/drawing/2014/main" xmlns="" id="{EFD76504-D9AA-499F-8865-ED2259EC2222}"/>
              </a:ext>
            </a:extLst>
          </p:cNvPr>
          <p:cNvSpPr>
            <a:spLocks noGrp="1"/>
          </p:cNvSpPr>
          <p:nvPr>
            <p:ph type="sldNum" sz="quarter" idx="12"/>
          </p:nvPr>
        </p:nvSpPr>
        <p:spPr/>
        <p:txBody>
          <a:bodyPr/>
          <a:lstStyle/>
          <a:p>
            <a:fld id="{77D1005A-4FC1-49E1-8F6E-9304069E1431}" type="slidenum">
              <a:rPr lang="es-ES" smtClean="0"/>
              <a:pPr/>
              <a:t>29</a:t>
            </a:fld>
            <a:endParaRPr lang="es-ES" dirty="0"/>
          </a:p>
        </p:txBody>
      </p:sp>
    </p:spTree>
    <p:extLst>
      <p:ext uri="{BB962C8B-B14F-4D97-AF65-F5344CB8AC3E}">
        <p14:creationId xmlns:p14="http://schemas.microsoft.com/office/powerpoint/2010/main" val="1629727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4 Marcador de pie de página">
            <a:extLst>
              <a:ext uri="{FF2B5EF4-FFF2-40B4-BE49-F238E27FC236}">
                <a16:creationId xmlns:a16="http://schemas.microsoft.com/office/drawing/2014/main" xmlns="" id="{1078F560-D58E-4244-A10F-C2E9AC0A3355}"/>
              </a:ext>
            </a:extLst>
          </p:cNvPr>
          <p:cNvSpPr>
            <a:spLocks noGrp="1"/>
          </p:cNvSpPr>
          <p:nvPr>
            <p:ph type="ftr" sz="quarter" idx="11"/>
          </p:nvPr>
        </p:nvSpPr>
        <p:spPr>
          <a:noFill/>
        </p:spPr>
        <p:txBody>
          <a:bodyPr/>
          <a:lstStyle>
            <a:lvl1pPr algn="just">
              <a:spcBef>
                <a:spcPct val="20000"/>
              </a:spcBef>
              <a:buChar char="•"/>
              <a:defRPr sz="2400">
                <a:solidFill>
                  <a:schemeClr val="tx1"/>
                </a:solidFill>
                <a:latin typeface="Gill Sans MT" panose="020B0502020104020203" pitchFamily="34" charset="0"/>
              </a:defRPr>
            </a:lvl1pPr>
            <a:lvl2pPr marL="742950" indent="-285750" algn="just">
              <a:spcBef>
                <a:spcPct val="20000"/>
              </a:spcBef>
              <a:buChar char="–"/>
              <a:defRPr sz="2400">
                <a:solidFill>
                  <a:schemeClr val="tx1"/>
                </a:solidFill>
                <a:latin typeface="Gill Sans MT" panose="020B0502020104020203" pitchFamily="34" charset="0"/>
              </a:defRPr>
            </a:lvl2pPr>
            <a:lvl3pPr marL="1143000" indent="-228600" algn="just">
              <a:spcBef>
                <a:spcPct val="20000"/>
              </a:spcBef>
              <a:buChar char="•"/>
              <a:defRPr sz="2400">
                <a:solidFill>
                  <a:schemeClr val="tx1"/>
                </a:solidFill>
                <a:latin typeface="Gill Sans MT" panose="020B0502020104020203" pitchFamily="34" charset="0"/>
              </a:defRPr>
            </a:lvl3pPr>
            <a:lvl4pPr marL="1600200" indent="-228600" algn="just">
              <a:spcBef>
                <a:spcPct val="20000"/>
              </a:spcBef>
              <a:buChar char="–"/>
              <a:defRPr sz="2400">
                <a:solidFill>
                  <a:schemeClr val="tx1"/>
                </a:solidFill>
                <a:latin typeface="Gill Sans MT" panose="020B0502020104020203" pitchFamily="34" charset="0"/>
              </a:defRPr>
            </a:lvl4pPr>
            <a:lvl5pPr marL="2057400" indent="-228600" algn="just">
              <a:spcBef>
                <a:spcPct val="20000"/>
              </a:spcBef>
              <a:buChar char="»"/>
              <a:defRPr sz="2400">
                <a:solidFill>
                  <a:schemeClr val="tx1"/>
                </a:solidFill>
                <a:latin typeface="Gill Sans MT" panose="020B0502020104020203" pitchFamily="34" charset="0"/>
              </a:defRPr>
            </a:lvl5pPr>
            <a:lvl6pPr marL="2514600" indent="-228600" algn="just" eaLnBrk="0" fontAlgn="base" hangingPunct="0">
              <a:spcBef>
                <a:spcPct val="20000"/>
              </a:spcBef>
              <a:spcAft>
                <a:spcPct val="0"/>
              </a:spcAft>
              <a:buChar char="»"/>
              <a:defRPr sz="2400">
                <a:solidFill>
                  <a:schemeClr val="tx1"/>
                </a:solidFill>
                <a:latin typeface="Gill Sans MT" panose="020B0502020104020203" pitchFamily="34" charset="0"/>
              </a:defRPr>
            </a:lvl6pPr>
            <a:lvl7pPr marL="2971800" indent="-228600" algn="just" eaLnBrk="0" fontAlgn="base" hangingPunct="0">
              <a:spcBef>
                <a:spcPct val="20000"/>
              </a:spcBef>
              <a:spcAft>
                <a:spcPct val="0"/>
              </a:spcAft>
              <a:buChar char="»"/>
              <a:defRPr sz="2400">
                <a:solidFill>
                  <a:schemeClr val="tx1"/>
                </a:solidFill>
                <a:latin typeface="Gill Sans MT" panose="020B0502020104020203" pitchFamily="34" charset="0"/>
              </a:defRPr>
            </a:lvl7pPr>
            <a:lvl8pPr marL="3429000" indent="-228600" algn="just" eaLnBrk="0" fontAlgn="base" hangingPunct="0">
              <a:spcBef>
                <a:spcPct val="20000"/>
              </a:spcBef>
              <a:spcAft>
                <a:spcPct val="0"/>
              </a:spcAft>
              <a:buChar char="»"/>
              <a:defRPr sz="2400">
                <a:solidFill>
                  <a:schemeClr val="tx1"/>
                </a:solidFill>
                <a:latin typeface="Gill Sans MT" panose="020B0502020104020203" pitchFamily="34" charset="0"/>
              </a:defRPr>
            </a:lvl8pPr>
            <a:lvl9pPr marL="3886200" indent="-228600" algn="just" eaLnBrk="0" fontAlgn="base" hangingPunct="0">
              <a:spcBef>
                <a:spcPct val="20000"/>
              </a:spcBef>
              <a:spcAft>
                <a:spcPct val="0"/>
              </a:spcAft>
              <a:buChar char="»"/>
              <a:defRPr sz="2400">
                <a:solidFill>
                  <a:schemeClr val="tx1"/>
                </a:solidFill>
                <a:latin typeface="Gill Sans MT" panose="020B0502020104020203" pitchFamily="34" charset="0"/>
              </a:defRPr>
            </a:lvl9pPr>
          </a:lstStyle>
          <a:p>
            <a:pPr algn="ctr">
              <a:spcBef>
                <a:spcPct val="0"/>
              </a:spcBef>
              <a:buFontTx/>
              <a:buNone/>
            </a:pPr>
            <a:r>
              <a:rPr lang="es-ES" altLang="es-ES" sz="1400">
                <a:latin typeface="Arial" panose="020B0604020202020204" pitchFamily="34" charset="0"/>
              </a:rPr>
              <a:t>Angel Vilariño</a:t>
            </a:r>
          </a:p>
        </p:txBody>
      </p:sp>
      <p:sp>
        <p:nvSpPr>
          <p:cNvPr id="5123" name="5 Marcador de número de diapositiva">
            <a:extLst>
              <a:ext uri="{FF2B5EF4-FFF2-40B4-BE49-F238E27FC236}">
                <a16:creationId xmlns:a16="http://schemas.microsoft.com/office/drawing/2014/main" xmlns="" id="{B7CCA267-DC7C-4FF9-BFF7-6C27241D7123}"/>
              </a:ext>
            </a:extLst>
          </p:cNvPr>
          <p:cNvSpPr>
            <a:spLocks noGrp="1"/>
          </p:cNvSpPr>
          <p:nvPr>
            <p:ph type="sldNum" sz="quarter" idx="12"/>
          </p:nvPr>
        </p:nvSpPr>
        <p:spPr>
          <a:noFill/>
        </p:spPr>
        <p:txBody>
          <a:bodyPr/>
          <a:lstStyle>
            <a:lvl1pPr algn="just">
              <a:spcBef>
                <a:spcPct val="20000"/>
              </a:spcBef>
              <a:buChar char="•"/>
              <a:defRPr sz="2400">
                <a:solidFill>
                  <a:schemeClr val="tx1"/>
                </a:solidFill>
                <a:latin typeface="Gill Sans MT" panose="020B0502020104020203" pitchFamily="34" charset="0"/>
              </a:defRPr>
            </a:lvl1pPr>
            <a:lvl2pPr marL="742950" indent="-285750" algn="just">
              <a:spcBef>
                <a:spcPct val="20000"/>
              </a:spcBef>
              <a:buChar char="–"/>
              <a:defRPr sz="2400">
                <a:solidFill>
                  <a:schemeClr val="tx1"/>
                </a:solidFill>
                <a:latin typeface="Gill Sans MT" panose="020B0502020104020203" pitchFamily="34" charset="0"/>
              </a:defRPr>
            </a:lvl2pPr>
            <a:lvl3pPr marL="1143000" indent="-228600" algn="just">
              <a:spcBef>
                <a:spcPct val="20000"/>
              </a:spcBef>
              <a:buChar char="•"/>
              <a:defRPr sz="2400">
                <a:solidFill>
                  <a:schemeClr val="tx1"/>
                </a:solidFill>
                <a:latin typeface="Gill Sans MT" panose="020B0502020104020203" pitchFamily="34" charset="0"/>
              </a:defRPr>
            </a:lvl3pPr>
            <a:lvl4pPr marL="1600200" indent="-228600" algn="just">
              <a:spcBef>
                <a:spcPct val="20000"/>
              </a:spcBef>
              <a:buChar char="–"/>
              <a:defRPr sz="2400">
                <a:solidFill>
                  <a:schemeClr val="tx1"/>
                </a:solidFill>
                <a:latin typeface="Gill Sans MT" panose="020B0502020104020203" pitchFamily="34" charset="0"/>
              </a:defRPr>
            </a:lvl4pPr>
            <a:lvl5pPr marL="2057400" indent="-228600" algn="just">
              <a:spcBef>
                <a:spcPct val="20000"/>
              </a:spcBef>
              <a:buChar char="»"/>
              <a:defRPr sz="2400">
                <a:solidFill>
                  <a:schemeClr val="tx1"/>
                </a:solidFill>
                <a:latin typeface="Gill Sans MT" panose="020B0502020104020203" pitchFamily="34" charset="0"/>
              </a:defRPr>
            </a:lvl5pPr>
            <a:lvl6pPr marL="2514600" indent="-228600" algn="just" eaLnBrk="0" fontAlgn="base" hangingPunct="0">
              <a:spcBef>
                <a:spcPct val="20000"/>
              </a:spcBef>
              <a:spcAft>
                <a:spcPct val="0"/>
              </a:spcAft>
              <a:buChar char="»"/>
              <a:defRPr sz="2400">
                <a:solidFill>
                  <a:schemeClr val="tx1"/>
                </a:solidFill>
                <a:latin typeface="Gill Sans MT" panose="020B0502020104020203" pitchFamily="34" charset="0"/>
              </a:defRPr>
            </a:lvl6pPr>
            <a:lvl7pPr marL="2971800" indent="-228600" algn="just" eaLnBrk="0" fontAlgn="base" hangingPunct="0">
              <a:spcBef>
                <a:spcPct val="20000"/>
              </a:spcBef>
              <a:spcAft>
                <a:spcPct val="0"/>
              </a:spcAft>
              <a:buChar char="»"/>
              <a:defRPr sz="2400">
                <a:solidFill>
                  <a:schemeClr val="tx1"/>
                </a:solidFill>
                <a:latin typeface="Gill Sans MT" panose="020B0502020104020203" pitchFamily="34" charset="0"/>
              </a:defRPr>
            </a:lvl7pPr>
            <a:lvl8pPr marL="3429000" indent="-228600" algn="just" eaLnBrk="0" fontAlgn="base" hangingPunct="0">
              <a:spcBef>
                <a:spcPct val="20000"/>
              </a:spcBef>
              <a:spcAft>
                <a:spcPct val="0"/>
              </a:spcAft>
              <a:buChar char="»"/>
              <a:defRPr sz="2400">
                <a:solidFill>
                  <a:schemeClr val="tx1"/>
                </a:solidFill>
                <a:latin typeface="Gill Sans MT" panose="020B0502020104020203" pitchFamily="34" charset="0"/>
              </a:defRPr>
            </a:lvl8pPr>
            <a:lvl9pPr marL="3886200" indent="-228600" algn="just" eaLnBrk="0" fontAlgn="base" hangingPunct="0">
              <a:spcBef>
                <a:spcPct val="20000"/>
              </a:spcBef>
              <a:spcAft>
                <a:spcPct val="0"/>
              </a:spcAft>
              <a:buChar char="»"/>
              <a:defRPr sz="2400">
                <a:solidFill>
                  <a:schemeClr val="tx1"/>
                </a:solidFill>
                <a:latin typeface="Gill Sans MT" panose="020B0502020104020203" pitchFamily="34" charset="0"/>
              </a:defRPr>
            </a:lvl9pPr>
          </a:lstStyle>
          <a:p>
            <a:pPr algn="r">
              <a:spcBef>
                <a:spcPct val="0"/>
              </a:spcBef>
              <a:buFontTx/>
              <a:buNone/>
            </a:pPr>
            <a:fld id="{1BC6A74D-D925-4150-B812-83C757AB23E1}" type="slidenum">
              <a:rPr lang="es-ES" altLang="es-ES" sz="1400">
                <a:latin typeface="Arial" panose="020B0604020202020204" pitchFamily="34" charset="0"/>
              </a:rPr>
              <a:pPr algn="r">
                <a:spcBef>
                  <a:spcPct val="0"/>
                </a:spcBef>
                <a:buFontTx/>
                <a:buNone/>
              </a:pPr>
              <a:t>3</a:t>
            </a:fld>
            <a:endParaRPr lang="es-ES" altLang="es-ES" sz="1400">
              <a:latin typeface="Arial" panose="020B0604020202020204" pitchFamily="34" charset="0"/>
            </a:endParaRPr>
          </a:p>
        </p:txBody>
      </p:sp>
      <p:sp>
        <p:nvSpPr>
          <p:cNvPr id="5124" name="Rectangle 2">
            <a:extLst>
              <a:ext uri="{FF2B5EF4-FFF2-40B4-BE49-F238E27FC236}">
                <a16:creationId xmlns:a16="http://schemas.microsoft.com/office/drawing/2014/main" xmlns="" id="{6F6BBB6D-8A2B-4EA9-A7D3-DFFC21DEE302}"/>
              </a:ext>
            </a:extLst>
          </p:cNvPr>
          <p:cNvSpPr>
            <a:spLocks noGrp="1" noChangeArrowheads="1"/>
          </p:cNvSpPr>
          <p:nvPr>
            <p:ph type="title"/>
          </p:nvPr>
        </p:nvSpPr>
        <p:spPr>
          <a:xfrm>
            <a:off x="838200" y="188913"/>
            <a:ext cx="10515600" cy="842445"/>
          </a:xfrm>
        </p:spPr>
        <p:txBody>
          <a:bodyPr>
            <a:normAutofit/>
          </a:bodyPr>
          <a:lstStyle/>
          <a:p>
            <a:pPr eaLnBrk="1" hangingPunct="1"/>
            <a:r>
              <a:rPr lang="es-ES_tradnl" altLang="es-ES" dirty="0">
                <a:solidFill>
                  <a:schemeClr val="tx1"/>
                </a:solidFill>
              </a:rPr>
              <a:t>Las principales crisis financiera de los últimos 40 años</a:t>
            </a:r>
            <a:endParaRPr lang="es-ES" altLang="es-ES" dirty="0">
              <a:solidFill>
                <a:schemeClr val="tx1"/>
              </a:solidFill>
            </a:endParaRPr>
          </a:p>
        </p:txBody>
      </p:sp>
      <p:sp>
        <p:nvSpPr>
          <p:cNvPr id="5125" name="Rectangle 3">
            <a:extLst>
              <a:ext uri="{FF2B5EF4-FFF2-40B4-BE49-F238E27FC236}">
                <a16:creationId xmlns:a16="http://schemas.microsoft.com/office/drawing/2014/main" xmlns="" id="{D3E1BFC4-F255-4D5F-9FF8-6F18FBCE540D}"/>
              </a:ext>
            </a:extLst>
          </p:cNvPr>
          <p:cNvSpPr>
            <a:spLocks noGrp="1" noChangeArrowheads="1"/>
          </p:cNvSpPr>
          <p:nvPr>
            <p:ph type="body" idx="1"/>
          </p:nvPr>
        </p:nvSpPr>
        <p:spPr/>
        <p:txBody>
          <a:bodyPr/>
          <a:lstStyle/>
          <a:p>
            <a:pPr eaLnBrk="1" hangingPunct="1"/>
            <a:r>
              <a:rPr lang="es-ES_tradnl" altLang="es-ES" dirty="0"/>
              <a:t>La crisis de la deuda externa </a:t>
            </a:r>
            <a:r>
              <a:rPr lang="es-ES_tradnl" altLang="es-ES" dirty="0">
                <a:latin typeface="Tahoma" panose="020B0604030504040204" pitchFamily="34" charset="0"/>
              </a:rPr>
              <a:t>1</a:t>
            </a:r>
            <a:r>
              <a:rPr lang="es-ES_tradnl" altLang="es-ES" dirty="0"/>
              <a:t>982-</a:t>
            </a:r>
            <a:r>
              <a:rPr lang="es-ES_tradnl" altLang="es-ES" dirty="0">
                <a:latin typeface="Tahoma" panose="020B0604030504040204" pitchFamily="34" charset="0"/>
              </a:rPr>
              <a:t>1</a:t>
            </a:r>
            <a:r>
              <a:rPr lang="es-ES_tradnl" altLang="es-ES" dirty="0"/>
              <a:t>989</a:t>
            </a:r>
          </a:p>
          <a:p>
            <a:pPr eaLnBrk="1" hangingPunct="1"/>
            <a:r>
              <a:rPr lang="es-ES_tradnl" altLang="es-ES" dirty="0"/>
              <a:t>Bolsa de Nueva York </a:t>
            </a:r>
            <a:r>
              <a:rPr lang="es-ES_tradnl" altLang="es-ES" dirty="0">
                <a:latin typeface="Tahoma" panose="020B0604030504040204" pitchFamily="34" charset="0"/>
              </a:rPr>
              <a:t>1</a:t>
            </a:r>
            <a:r>
              <a:rPr lang="es-ES_tradnl" altLang="es-ES" dirty="0"/>
              <a:t>987</a:t>
            </a:r>
          </a:p>
          <a:p>
            <a:pPr eaLnBrk="1" hangingPunct="1"/>
            <a:r>
              <a:rPr lang="es-ES_tradnl" altLang="es-ES" dirty="0"/>
              <a:t>Burbuja bursátil  e inmobiliaria Japón </a:t>
            </a:r>
            <a:r>
              <a:rPr lang="es-ES_tradnl" altLang="es-ES" dirty="0">
                <a:latin typeface="Tahoma" panose="020B0604030504040204" pitchFamily="34" charset="0"/>
              </a:rPr>
              <a:t>1</a:t>
            </a:r>
            <a:r>
              <a:rPr lang="es-ES_tradnl" altLang="es-ES" dirty="0"/>
              <a:t>990-2002</a:t>
            </a:r>
          </a:p>
          <a:p>
            <a:pPr eaLnBrk="1" hangingPunct="1"/>
            <a:r>
              <a:rPr lang="es-ES_tradnl" altLang="es-ES" dirty="0"/>
              <a:t>Crisis del Sistema Monetario Europeo </a:t>
            </a:r>
            <a:r>
              <a:rPr lang="es-ES_tradnl" altLang="es-ES" dirty="0">
                <a:latin typeface="Tahoma" panose="020B0604030504040204" pitchFamily="34" charset="0"/>
              </a:rPr>
              <a:t>1</a:t>
            </a:r>
            <a:r>
              <a:rPr lang="es-ES_tradnl" altLang="es-ES" dirty="0"/>
              <a:t>994</a:t>
            </a:r>
          </a:p>
          <a:p>
            <a:pPr eaLnBrk="1" hangingPunct="1"/>
            <a:r>
              <a:rPr lang="es-ES_tradnl" altLang="es-ES" dirty="0"/>
              <a:t>Crisis del peso mexicano </a:t>
            </a:r>
            <a:r>
              <a:rPr lang="es-ES_tradnl" altLang="es-ES" dirty="0">
                <a:latin typeface="Tahoma" panose="020B0604030504040204" pitchFamily="34" charset="0"/>
              </a:rPr>
              <a:t>1</a:t>
            </a:r>
            <a:r>
              <a:rPr lang="es-ES_tradnl" altLang="es-ES" dirty="0"/>
              <a:t>994-95</a:t>
            </a:r>
          </a:p>
          <a:p>
            <a:pPr eaLnBrk="1" hangingPunct="1"/>
            <a:r>
              <a:rPr lang="es-ES_tradnl" altLang="es-ES" dirty="0"/>
              <a:t>Crisis asiática </a:t>
            </a:r>
            <a:r>
              <a:rPr lang="es-ES_tradnl" altLang="es-ES" dirty="0">
                <a:latin typeface="Tahoma" panose="020B0604030504040204" pitchFamily="34" charset="0"/>
              </a:rPr>
              <a:t>1</a:t>
            </a:r>
            <a:r>
              <a:rPr lang="es-ES_tradnl" altLang="es-ES" dirty="0"/>
              <a:t>997-98</a:t>
            </a:r>
          </a:p>
          <a:p>
            <a:pPr eaLnBrk="1" hangingPunct="1"/>
            <a:r>
              <a:rPr lang="es-ES_tradnl" altLang="es-ES" dirty="0"/>
              <a:t>Crisis del Long </a:t>
            </a:r>
            <a:r>
              <a:rPr lang="es-ES_tradnl" altLang="es-ES" dirty="0" err="1"/>
              <a:t>Term</a:t>
            </a:r>
            <a:r>
              <a:rPr lang="es-ES_tradnl" altLang="es-ES" dirty="0"/>
              <a:t> Capital Management </a:t>
            </a:r>
            <a:r>
              <a:rPr lang="es-ES_tradnl" altLang="es-ES" dirty="0">
                <a:latin typeface="Tahoma" panose="020B0604030504040204" pitchFamily="34" charset="0"/>
              </a:rPr>
              <a:t>1</a:t>
            </a:r>
            <a:r>
              <a:rPr lang="es-ES_tradnl" altLang="es-ES" dirty="0"/>
              <a:t>998</a:t>
            </a:r>
          </a:p>
          <a:p>
            <a:pPr eaLnBrk="1" hangingPunct="1"/>
            <a:r>
              <a:rPr lang="es-ES_tradnl" altLang="es-ES" dirty="0"/>
              <a:t>Crisis del Nasdaq. Burbuja tecnológica 2000</a:t>
            </a:r>
          </a:p>
          <a:p>
            <a:pPr eaLnBrk="1" hangingPunct="1"/>
            <a:r>
              <a:rPr lang="es-ES_tradnl" altLang="es-ES" dirty="0"/>
              <a:t>Quiebra de Enron, </a:t>
            </a:r>
            <a:r>
              <a:rPr lang="es-ES_tradnl" altLang="es-ES" dirty="0" err="1"/>
              <a:t>World</a:t>
            </a:r>
            <a:r>
              <a:rPr lang="es-ES_tradnl" altLang="es-ES" dirty="0"/>
              <a:t> </a:t>
            </a:r>
            <a:r>
              <a:rPr lang="es-ES_tradnl" altLang="es-ES" dirty="0" err="1"/>
              <a:t>Com</a:t>
            </a:r>
            <a:r>
              <a:rPr lang="es-ES_tradnl" altLang="es-ES" dirty="0"/>
              <a:t>, Parmalat.</a:t>
            </a:r>
          </a:p>
          <a:p>
            <a:pPr eaLnBrk="1" hangingPunct="1"/>
            <a:r>
              <a:rPr lang="es-ES_tradnl" altLang="es-ES" dirty="0"/>
              <a:t>La gran crisis financiera 2007 </a:t>
            </a:r>
            <a:r>
              <a:rPr lang="es-ES_tradnl" altLang="es-ES" dirty="0">
                <a:sym typeface="Wingdings" panose="05000000000000000000" pitchFamily="2" charset="2"/>
              </a:rPr>
              <a:t></a:t>
            </a:r>
            <a:endParaRPr lang="es-ES_tradnl" altLang="es-ES" dirty="0"/>
          </a:p>
          <a:p>
            <a:pPr eaLnBrk="1" hangingPunct="1"/>
            <a:endParaRPr lang="es-ES_tradnl" altLang="es-ES" dirty="0"/>
          </a:p>
          <a:p>
            <a:pPr eaLnBrk="1" hangingPunct="1"/>
            <a:endParaRPr lang="es-ES" altLang="es-ES" dirty="0"/>
          </a:p>
        </p:txBody>
      </p:sp>
    </p:spTree>
    <p:extLst>
      <p:ext uri="{BB962C8B-B14F-4D97-AF65-F5344CB8AC3E}">
        <p14:creationId xmlns:p14="http://schemas.microsoft.com/office/powerpoint/2010/main" val="36807108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5D57AE5-3F99-4626-B9E6-ABFDD915634C}"/>
              </a:ext>
            </a:extLst>
          </p:cNvPr>
          <p:cNvSpPr>
            <a:spLocks noGrp="1"/>
          </p:cNvSpPr>
          <p:nvPr>
            <p:ph type="title"/>
          </p:nvPr>
        </p:nvSpPr>
        <p:spPr/>
        <p:txBody>
          <a:bodyPr/>
          <a:lstStyle/>
          <a:p>
            <a:r>
              <a:rPr lang="es-ES" dirty="0"/>
              <a:t>Basilea I, II, III y …</a:t>
            </a:r>
          </a:p>
        </p:txBody>
      </p:sp>
      <p:sp>
        <p:nvSpPr>
          <p:cNvPr id="3" name="Marcador de contenido 2">
            <a:extLst>
              <a:ext uri="{FF2B5EF4-FFF2-40B4-BE49-F238E27FC236}">
                <a16:creationId xmlns:a16="http://schemas.microsoft.com/office/drawing/2014/main" xmlns="" id="{08BE8F5E-FE0A-4806-9AE3-249B45348FAF}"/>
              </a:ext>
            </a:extLst>
          </p:cNvPr>
          <p:cNvSpPr>
            <a:spLocks noGrp="1"/>
          </p:cNvSpPr>
          <p:nvPr>
            <p:ph idx="1"/>
          </p:nvPr>
        </p:nvSpPr>
        <p:spPr/>
        <p:txBody>
          <a:bodyPr/>
          <a:lstStyle/>
          <a:p>
            <a:pPr>
              <a:lnSpc>
                <a:spcPts val="3400"/>
              </a:lnSpc>
            </a:pPr>
            <a:r>
              <a:rPr lang="es-ES" dirty="0"/>
              <a:t>El diseño de la regulación financiera es un problema con una dimensión técnica y una dimensión política, que es la más importante.</a:t>
            </a:r>
          </a:p>
          <a:p>
            <a:pPr>
              <a:lnSpc>
                <a:spcPts val="3400"/>
              </a:lnSpc>
            </a:pPr>
            <a:r>
              <a:rPr lang="es-ES" dirty="0"/>
              <a:t>La regulación actual no modifica el </a:t>
            </a:r>
            <a:r>
              <a:rPr lang="es-ES" i="1" dirty="0"/>
              <a:t>statu quo </a:t>
            </a:r>
            <a:r>
              <a:rPr lang="es-ES" dirty="0"/>
              <a:t>sino que trata de establecer los requerimientos de capital de las entidades reguladas para soportar choques sistémicos.</a:t>
            </a:r>
          </a:p>
          <a:p>
            <a:pPr>
              <a:lnSpc>
                <a:spcPts val="3400"/>
              </a:lnSpc>
            </a:pPr>
            <a:r>
              <a:rPr lang="es-ES" dirty="0"/>
              <a:t>La crisis reciente demostró el fracaso de los requerimientos de capital establecidos respecto a la dimensión de las pérdidas.</a:t>
            </a:r>
          </a:p>
          <a:p>
            <a:pPr>
              <a:lnSpc>
                <a:spcPts val="3400"/>
              </a:lnSpc>
            </a:pPr>
            <a:r>
              <a:rPr lang="es-ES" dirty="0"/>
              <a:t>La reacción de la regulación, en el nuevo Basilea III, ha sido, esencialmente aumentar de forma sensible los requerimientos de capital. </a:t>
            </a:r>
          </a:p>
        </p:txBody>
      </p:sp>
      <p:sp>
        <p:nvSpPr>
          <p:cNvPr id="4" name="Marcador de pie de página 3">
            <a:extLst>
              <a:ext uri="{FF2B5EF4-FFF2-40B4-BE49-F238E27FC236}">
                <a16:creationId xmlns:a16="http://schemas.microsoft.com/office/drawing/2014/main" xmlns="" id="{2001373F-20D8-428F-BDA3-6E5727685FF3}"/>
              </a:ext>
            </a:extLst>
          </p:cNvPr>
          <p:cNvSpPr>
            <a:spLocks noGrp="1"/>
          </p:cNvSpPr>
          <p:nvPr>
            <p:ph type="ftr" sz="quarter" idx="11"/>
          </p:nvPr>
        </p:nvSpPr>
        <p:spPr/>
        <p:txBody>
          <a:bodyPr/>
          <a:lstStyle/>
          <a:p>
            <a:r>
              <a:rPr lang="es-ES"/>
              <a:t>Ángel Vilariño</a:t>
            </a:r>
            <a:endParaRPr lang="es-ES" dirty="0"/>
          </a:p>
        </p:txBody>
      </p:sp>
      <p:sp>
        <p:nvSpPr>
          <p:cNvPr id="5" name="Marcador de número de diapositiva 4">
            <a:extLst>
              <a:ext uri="{FF2B5EF4-FFF2-40B4-BE49-F238E27FC236}">
                <a16:creationId xmlns:a16="http://schemas.microsoft.com/office/drawing/2014/main" xmlns="" id="{C01E8117-5A8C-4D5B-90F0-8F4C25273E93}"/>
              </a:ext>
            </a:extLst>
          </p:cNvPr>
          <p:cNvSpPr>
            <a:spLocks noGrp="1"/>
          </p:cNvSpPr>
          <p:nvPr>
            <p:ph type="sldNum" sz="quarter" idx="12"/>
          </p:nvPr>
        </p:nvSpPr>
        <p:spPr/>
        <p:txBody>
          <a:bodyPr/>
          <a:lstStyle/>
          <a:p>
            <a:fld id="{77D1005A-4FC1-49E1-8F6E-9304069E1431}" type="slidenum">
              <a:rPr lang="es-ES" smtClean="0"/>
              <a:pPr/>
              <a:t>30</a:t>
            </a:fld>
            <a:endParaRPr lang="es-ES" dirty="0"/>
          </a:p>
        </p:txBody>
      </p:sp>
    </p:spTree>
    <p:extLst>
      <p:ext uri="{BB962C8B-B14F-4D97-AF65-F5344CB8AC3E}">
        <p14:creationId xmlns:p14="http://schemas.microsoft.com/office/powerpoint/2010/main" val="4849580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5D83F302-D365-4DD6-9F8A-D94444FC7150}"/>
              </a:ext>
            </a:extLst>
          </p:cNvPr>
          <p:cNvSpPr>
            <a:spLocks noGrp="1"/>
          </p:cNvSpPr>
          <p:nvPr>
            <p:ph type="title"/>
          </p:nvPr>
        </p:nvSpPr>
        <p:spPr/>
        <p:txBody>
          <a:bodyPr/>
          <a:lstStyle/>
          <a:p>
            <a:r>
              <a:rPr lang="es-ES" dirty="0"/>
              <a:t>Los grandes ejes de Basilea III</a:t>
            </a:r>
          </a:p>
        </p:txBody>
      </p:sp>
      <p:sp>
        <p:nvSpPr>
          <p:cNvPr id="3" name="Marcador de contenido 2">
            <a:extLst>
              <a:ext uri="{FF2B5EF4-FFF2-40B4-BE49-F238E27FC236}">
                <a16:creationId xmlns:a16="http://schemas.microsoft.com/office/drawing/2014/main" xmlns="" id="{E6CE3EE9-C8A7-45D8-9E1B-7AA63B793B4A}"/>
              </a:ext>
            </a:extLst>
          </p:cNvPr>
          <p:cNvSpPr>
            <a:spLocks noGrp="1"/>
          </p:cNvSpPr>
          <p:nvPr>
            <p:ph idx="1"/>
          </p:nvPr>
        </p:nvSpPr>
        <p:spPr/>
        <p:txBody>
          <a:bodyPr/>
          <a:lstStyle/>
          <a:p>
            <a:r>
              <a:rPr lang="es-ES" b="1" dirty="0"/>
              <a:t>Capital</a:t>
            </a:r>
          </a:p>
          <a:p>
            <a:pPr lvl="1"/>
            <a:r>
              <a:rPr lang="es-ES" sz="2000" b="1" dirty="0"/>
              <a:t>Más capital  (colchones adicionales al 8%)</a:t>
            </a:r>
          </a:p>
          <a:p>
            <a:pPr lvl="1"/>
            <a:r>
              <a:rPr lang="es-ES" sz="2000" b="1" dirty="0"/>
              <a:t>Mejor calidad</a:t>
            </a:r>
          </a:p>
          <a:p>
            <a:r>
              <a:rPr lang="es-ES" dirty="0"/>
              <a:t>Colchones de </a:t>
            </a:r>
            <a:r>
              <a:rPr lang="es-ES" b="1" dirty="0"/>
              <a:t>liquidez</a:t>
            </a:r>
          </a:p>
          <a:p>
            <a:pPr lvl="1"/>
            <a:r>
              <a:rPr lang="es-ES" dirty="0"/>
              <a:t>Ratio de liquidez a corto plazo</a:t>
            </a:r>
          </a:p>
          <a:p>
            <a:pPr lvl="1"/>
            <a:r>
              <a:rPr lang="es-ES" dirty="0"/>
              <a:t>Ratio de financiación estable neta</a:t>
            </a:r>
          </a:p>
          <a:p>
            <a:r>
              <a:rPr lang="es-ES" dirty="0"/>
              <a:t>Limitación al </a:t>
            </a:r>
            <a:r>
              <a:rPr lang="es-ES" b="1" dirty="0"/>
              <a:t>apalancamiento</a:t>
            </a:r>
          </a:p>
          <a:p>
            <a:r>
              <a:rPr lang="es-ES" b="1" dirty="0"/>
              <a:t>Derivados</a:t>
            </a:r>
            <a:r>
              <a:rPr lang="es-ES" dirty="0"/>
              <a:t> </a:t>
            </a:r>
          </a:p>
          <a:p>
            <a:pPr lvl="1"/>
            <a:r>
              <a:rPr lang="es-ES" dirty="0"/>
              <a:t>Cámaras de contraparte</a:t>
            </a:r>
          </a:p>
          <a:p>
            <a:r>
              <a:rPr lang="es-ES" dirty="0"/>
              <a:t>Entidades </a:t>
            </a:r>
            <a:r>
              <a:rPr lang="es-ES" b="1" dirty="0"/>
              <a:t>sistémicas</a:t>
            </a:r>
          </a:p>
          <a:p>
            <a:r>
              <a:rPr lang="es-ES" dirty="0"/>
              <a:t>Mayores exigencias a las </a:t>
            </a:r>
            <a:r>
              <a:rPr lang="es-ES" b="1" dirty="0"/>
              <a:t>titulizaciones</a:t>
            </a:r>
          </a:p>
          <a:p>
            <a:endParaRPr lang="es-ES" dirty="0"/>
          </a:p>
        </p:txBody>
      </p:sp>
      <p:sp>
        <p:nvSpPr>
          <p:cNvPr id="4" name="Marcador de pie de página 3">
            <a:extLst>
              <a:ext uri="{FF2B5EF4-FFF2-40B4-BE49-F238E27FC236}">
                <a16:creationId xmlns:a16="http://schemas.microsoft.com/office/drawing/2014/main" xmlns="" id="{B64697BE-4FA1-485E-9A6D-156A40BBB92B}"/>
              </a:ext>
            </a:extLst>
          </p:cNvPr>
          <p:cNvSpPr>
            <a:spLocks noGrp="1"/>
          </p:cNvSpPr>
          <p:nvPr>
            <p:ph type="ftr" sz="quarter" idx="11"/>
          </p:nvPr>
        </p:nvSpPr>
        <p:spPr/>
        <p:txBody>
          <a:bodyPr/>
          <a:lstStyle/>
          <a:p>
            <a:r>
              <a:rPr lang="es-ES"/>
              <a:t>Ángel Vilariño</a:t>
            </a:r>
            <a:endParaRPr lang="es-ES" dirty="0"/>
          </a:p>
        </p:txBody>
      </p:sp>
      <p:sp>
        <p:nvSpPr>
          <p:cNvPr id="5" name="Marcador de número de diapositiva 4">
            <a:extLst>
              <a:ext uri="{FF2B5EF4-FFF2-40B4-BE49-F238E27FC236}">
                <a16:creationId xmlns:a16="http://schemas.microsoft.com/office/drawing/2014/main" xmlns="" id="{AC22AAD5-D069-4AF9-871B-70D1F21DD604}"/>
              </a:ext>
            </a:extLst>
          </p:cNvPr>
          <p:cNvSpPr>
            <a:spLocks noGrp="1"/>
          </p:cNvSpPr>
          <p:nvPr>
            <p:ph type="sldNum" sz="quarter" idx="12"/>
          </p:nvPr>
        </p:nvSpPr>
        <p:spPr/>
        <p:txBody>
          <a:bodyPr/>
          <a:lstStyle/>
          <a:p>
            <a:fld id="{77D1005A-4FC1-49E1-8F6E-9304069E1431}" type="slidenum">
              <a:rPr lang="es-ES" smtClean="0"/>
              <a:pPr/>
              <a:t>31</a:t>
            </a:fld>
            <a:endParaRPr lang="es-ES" dirty="0"/>
          </a:p>
        </p:txBody>
      </p:sp>
    </p:spTree>
    <p:extLst>
      <p:ext uri="{BB962C8B-B14F-4D97-AF65-F5344CB8AC3E}">
        <p14:creationId xmlns:p14="http://schemas.microsoft.com/office/powerpoint/2010/main" val="16253161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a:extLst>
              <a:ext uri="{FF2B5EF4-FFF2-40B4-BE49-F238E27FC236}">
                <a16:creationId xmlns:a16="http://schemas.microsoft.com/office/drawing/2014/main" xmlns="" id="{888B7FDC-9E31-4CB8-80D0-E4F96EEB4B85}"/>
              </a:ext>
            </a:extLst>
          </p:cNvPr>
          <p:cNvSpPr>
            <a:spLocks noGrp="1"/>
          </p:cNvSpPr>
          <p:nvPr>
            <p:ph type="title"/>
          </p:nvPr>
        </p:nvSpPr>
        <p:spPr>
          <a:ln w="76200">
            <a:solidFill>
              <a:srgbClr val="00B0F0"/>
            </a:solidFill>
          </a:ln>
        </p:spPr>
        <p:txBody>
          <a:bodyPr/>
          <a:lstStyle/>
          <a:p>
            <a:r>
              <a:rPr lang="es-ES" dirty="0"/>
              <a:t> </a:t>
            </a:r>
            <a:r>
              <a:rPr lang="es-ES" dirty="0">
                <a:latin typeface="AR CENA" panose="02000000000000000000" pitchFamily="2" charset="0"/>
              </a:rPr>
              <a:t>La supervisión financiera</a:t>
            </a:r>
          </a:p>
        </p:txBody>
      </p:sp>
      <p:sp>
        <p:nvSpPr>
          <p:cNvPr id="4" name="Marcador de pie de página 3">
            <a:extLst>
              <a:ext uri="{FF2B5EF4-FFF2-40B4-BE49-F238E27FC236}">
                <a16:creationId xmlns:a16="http://schemas.microsoft.com/office/drawing/2014/main" xmlns="" id="{5964446B-DB6C-4404-98B4-5EA5E8EA8372}"/>
              </a:ext>
            </a:extLst>
          </p:cNvPr>
          <p:cNvSpPr>
            <a:spLocks noGrp="1"/>
          </p:cNvSpPr>
          <p:nvPr>
            <p:ph type="ftr" sz="quarter" idx="11"/>
          </p:nvPr>
        </p:nvSpPr>
        <p:spPr/>
        <p:txBody>
          <a:bodyPr/>
          <a:lstStyle/>
          <a:p>
            <a:r>
              <a:rPr lang="es-ES"/>
              <a:t>Ángel Vilariño</a:t>
            </a:r>
            <a:endParaRPr lang="es-ES" dirty="0"/>
          </a:p>
        </p:txBody>
      </p:sp>
      <p:sp>
        <p:nvSpPr>
          <p:cNvPr id="5" name="Marcador de número de diapositiva 4">
            <a:extLst>
              <a:ext uri="{FF2B5EF4-FFF2-40B4-BE49-F238E27FC236}">
                <a16:creationId xmlns:a16="http://schemas.microsoft.com/office/drawing/2014/main" xmlns="" id="{2621B7EB-25A9-4366-8C75-635B201A573F}"/>
              </a:ext>
            </a:extLst>
          </p:cNvPr>
          <p:cNvSpPr>
            <a:spLocks noGrp="1"/>
          </p:cNvSpPr>
          <p:nvPr>
            <p:ph type="sldNum" sz="quarter" idx="12"/>
          </p:nvPr>
        </p:nvSpPr>
        <p:spPr/>
        <p:txBody>
          <a:bodyPr/>
          <a:lstStyle/>
          <a:p>
            <a:fld id="{77D1005A-4FC1-49E1-8F6E-9304069E1431}" type="slidenum">
              <a:rPr lang="es-ES" smtClean="0"/>
              <a:pPr/>
              <a:t>32</a:t>
            </a:fld>
            <a:endParaRPr lang="es-ES" dirty="0"/>
          </a:p>
        </p:txBody>
      </p:sp>
    </p:spTree>
    <p:extLst>
      <p:ext uri="{BB962C8B-B14F-4D97-AF65-F5344CB8AC3E}">
        <p14:creationId xmlns:p14="http://schemas.microsoft.com/office/powerpoint/2010/main" val="28632340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F059828-FCCF-429E-8474-5A850872D0D7}"/>
              </a:ext>
            </a:extLst>
          </p:cNvPr>
          <p:cNvSpPr>
            <a:spLocks noGrp="1"/>
          </p:cNvSpPr>
          <p:nvPr>
            <p:ph type="title"/>
          </p:nvPr>
        </p:nvSpPr>
        <p:spPr/>
        <p:txBody>
          <a:bodyPr/>
          <a:lstStyle/>
          <a:p>
            <a:r>
              <a:rPr lang="es-ES" dirty="0"/>
              <a:t>Dificultades de la supervisión financiera</a:t>
            </a:r>
          </a:p>
        </p:txBody>
      </p:sp>
      <p:sp>
        <p:nvSpPr>
          <p:cNvPr id="3" name="Marcador de contenido 2">
            <a:extLst>
              <a:ext uri="{FF2B5EF4-FFF2-40B4-BE49-F238E27FC236}">
                <a16:creationId xmlns:a16="http://schemas.microsoft.com/office/drawing/2014/main" xmlns="" id="{DB14E762-EA13-4AAE-94DE-FFB72CB1A78A}"/>
              </a:ext>
            </a:extLst>
          </p:cNvPr>
          <p:cNvSpPr>
            <a:spLocks noGrp="1"/>
          </p:cNvSpPr>
          <p:nvPr>
            <p:ph idx="1"/>
          </p:nvPr>
        </p:nvSpPr>
        <p:spPr/>
        <p:txBody>
          <a:bodyPr/>
          <a:lstStyle/>
          <a:p>
            <a:pPr>
              <a:lnSpc>
                <a:spcPts val="3400"/>
              </a:lnSpc>
            </a:pPr>
            <a:r>
              <a:rPr lang="es-ES" dirty="0"/>
              <a:t>i) la voluntad política supervisora, variable según épocas y jurisdicciones </a:t>
            </a:r>
          </a:p>
          <a:p>
            <a:pPr>
              <a:lnSpc>
                <a:spcPts val="3400"/>
              </a:lnSpc>
            </a:pPr>
            <a:r>
              <a:rPr lang="es-ES" dirty="0"/>
              <a:t>ii) la capacidad técnica de los supervisores, </a:t>
            </a:r>
          </a:p>
          <a:p>
            <a:pPr>
              <a:lnSpc>
                <a:spcPts val="3400"/>
              </a:lnSpc>
            </a:pPr>
            <a:r>
              <a:rPr lang="es-ES" dirty="0"/>
              <a:t>iii) los recursos humanos y materiales de los organismos supervisores, </a:t>
            </a:r>
          </a:p>
          <a:p>
            <a:pPr>
              <a:lnSpc>
                <a:spcPts val="3400"/>
              </a:lnSpc>
            </a:pPr>
            <a:r>
              <a:rPr lang="es-ES" dirty="0"/>
              <a:t>iv) el grado de captura de los supervisores por los entes regulados, que tiene que ver con la voluntad política, los recursos y las capacidades, </a:t>
            </a:r>
          </a:p>
          <a:p>
            <a:pPr>
              <a:lnSpc>
                <a:spcPts val="3400"/>
              </a:lnSpc>
            </a:pPr>
            <a:r>
              <a:rPr lang="es-ES" dirty="0"/>
              <a:t>v) la importancia del régimen sancionador, </a:t>
            </a:r>
          </a:p>
          <a:p>
            <a:pPr>
              <a:lnSpc>
                <a:spcPts val="3400"/>
              </a:lnSpc>
            </a:pPr>
            <a:r>
              <a:rPr lang="es-ES" dirty="0"/>
              <a:t>vi) las expectativas que ofrecen las puertas giratorias y no solo a los altos cargos de los organismos reguladores y supervisores, </a:t>
            </a:r>
          </a:p>
        </p:txBody>
      </p:sp>
      <p:sp>
        <p:nvSpPr>
          <p:cNvPr id="4" name="Marcador de pie de página 3">
            <a:extLst>
              <a:ext uri="{FF2B5EF4-FFF2-40B4-BE49-F238E27FC236}">
                <a16:creationId xmlns:a16="http://schemas.microsoft.com/office/drawing/2014/main" xmlns="" id="{E4EAE548-D484-4B25-97C6-A26732CB56BC}"/>
              </a:ext>
            </a:extLst>
          </p:cNvPr>
          <p:cNvSpPr>
            <a:spLocks noGrp="1"/>
          </p:cNvSpPr>
          <p:nvPr>
            <p:ph type="ftr" sz="quarter" idx="11"/>
          </p:nvPr>
        </p:nvSpPr>
        <p:spPr/>
        <p:txBody>
          <a:bodyPr/>
          <a:lstStyle/>
          <a:p>
            <a:r>
              <a:rPr lang="es-ES"/>
              <a:t>Ángel Vilariño</a:t>
            </a:r>
            <a:endParaRPr lang="es-ES" dirty="0"/>
          </a:p>
        </p:txBody>
      </p:sp>
      <p:sp>
        <p:nvSpPr>
          <p:cNvPr id="5" name="Marcador de número de diapositiva 4">
            <a:extLst>
              <a:ext uri="{FF2B5EF4-FFF2-40B4-BE49-F238E27FC236}">
                <a16:creationId xmlns:a16="http://schemas.microsoft.com/office/drawing/2014/main" xmlns="" id="{362CF00F-B6E1-4014-97D5-3A85732F6C9A}"/>
              </a:ext>
            </a:extLst>
          </p:cNvPr>
          <p:cNvSpPr>
            <a:spLocks noGrp="1"/>
          </p:cNvSpPr>
          <p:nvPr>
            <p:ph type="sldNum" sz="quarter" idx="12"/>
          </p:nvPr>
        </p:nvSpPr>
        <p:spPr/>
        <p:txBody>
          <a:bodyPr/>
          <a:lstStyle/>
          <a:p>
            <a:fld id="{77D1005A-4FC1-49E1-8F6E-9304069E1431}" type="slidenum">
              <a:rPr lang="es-ES" smtClean="0"/>
              <a:pPr/>
              <a:t>33</a:t>
            </a:fld>
            <a:endParaRPr lang="es-ES" dirty="0"/>
          </a:p>
        </p:txBody>
      </p:sp>
    </p:spTree>
    <p:extLst>
      <p:ext uri="{BB962C8B-B14F-4D97-AF65-F5344CB8AC3E}">
        <p14:creationId xmlns:p14="http://schemas.microsoft.com/office/powerpoint/2010/main" val="25849442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3C55F159-75D1-4AA2-948C-25A3672E76A3}"/>
              </a:ext>
            </a:extLst>
          </p:cNvPr>
          <p:cNvSpPr>
            <a:spLocks noGrp="1"/>
          </p:cNvSpPr>
          <p:nvPr>
            <p:ph type="title"/>
          </p:nvPr>
        </p:nvSpPr>
        <p:spPr/>
        <p:txBody>
          <a:bodyPr/>
          <a:lstStyle/>
          <a:p>
            <a:r>
              <a:rPr lang="es-ES" dirty="0"/>
              <a:t>Dificultades de la supervisión financiera</a:t>
            </a:r>
          </a:p>
        </p:txBody>
      </p:sp>
      <p:sp>
        <p:nvSpPr>
          <p:cNvPr id="3" name="Marcador de contenido 2">
            <a:extLst>
              <a:ext uri="{FF2B5EF4-FFF2-40B4-BE49-F238E27FC236}">
                <a16:creationId xmlns:a16="http://schemas.microsoft.com/office/drawing/2014/main" xmlns="" id="{CF305C98-9421-4EAD-95A8-B314CF71D14D}"/>
              </a:ext>
            </a:extLst>
          </p:cNvPr>
          <p:cNvSpPr>
            <a:spLocks noGrp="1"/>
          </p:cNvSpPr>
          <p:nvPr>
            <p:ph idx="1"/>
          </p:nvPr>
        </p:nvSpPr>
        <p:spPr/>
        <p:txBody>
          <a:bodyPr/>
          <a:lstStyle/>
          <a:p>
            <a:pPr>
              <a:lnSpc>
                <a:spcPct val="150000"/>
              </a:lnSpc>
            </a:pPr>
            <a:r>
              <a:rPr lang="es-ES" dirty="0"/>
              <a:t>vii) la información asimétrica y la opacidad general de los riesgos a los que está expuesto el banco, </a:t>
            </a:r>
          </a:p>
          <a:p>
            <a:pPr>
              <a:lnSpc>
                <a:spcPct val="150000"/>
              </a:lnSpc>
            </a:pPr>
            <a:r>
              <a:rPr lang="es-ES" dirty="0"/>
              <a:t>viii) en determinadas jurisdicciones la importancia de grandes grupos bancarios internacionales dentro de la economía del país y, en particular, en las necesidades de financiación de los gobiernos, </a:t>
            </a:r>
          </a:p>
          <a:p>
            <a:pPr>
              <a:lnSpc>
                <a:spcPct val="150000"/>
              </a:lnSpc>
            </a:pPr>
            <a:r>
              <a:rPr lang="es-ES" dirty="0"/>
              <a:t>ix) la distancia entre los salarios de la industria financiera en determinados puestos técnicos y de mercado y los salarios en los organismos reguladores y supervisores.</a:t>
            </a:r>
          </a:p>
          <a:p>
            <a:endParaRPr lang="es-ES" dirty="0"/>
          </a:p>
        </p:txBody>
      </p:sp>
      <p:sp>
        <p:nvSpPr>
          <p:cNvPr id="4" name="Marcador de pie de página 3">
            <a:extLst>
              <a:ext uri="{FF2B5EF4-FFF2-40B4-BE49-F238E27FC236}">
                <a16:creationId xmlns:a16="http://schemas.microsoft.com/office/drawing/2014/main" xmlns="" id="{B8A4EF45-32EF-49D0-A44E-F8D18E615B6E}"/>
              </a:ext>
            </a:extLst>
          </p:cNvPr>
          <p:cNvSpPr>
            <a:spLocks noGrp="1"/>
          </p:cNvSpPr>
          <p:nvPr>
            <p:ph type="ftr" sz="quarter" idx="11"/>
          </p:nvPr>
        </p:nvSpPr>
        <p:spPr/>
        <p:txBody>
          <a:bodyPr/>
          <a:lstStyle/>
          <a:p>
            <a:r>
              <a:rPr lang="es-ES"/>
              <a:t>Ángel Vilariño</a:t>
            </a:r>
            <a:endParaRPr lang="es-ES" dirty="0"/>
          </a:p>
        </p:txBody>
      </p:sp>
      <p:sp>
        <p:nvSpPr>
          <p:cNvPr id="5" name="Marcador de número de diapositiva 4">
            <a:extLst>
              <a:ext uri="{FF2B5EF4-FFF2-40B4-BE49-F238E27FC236}">
                <a16:creationId xmlns:a16="http://schemas.microsoft.com/office/drawing/2014/main" xmlns="" id="{18373B65-9362-4D35-872C-13B2F371306B}"/>
              </a:ext>
            </a:extLst>
          </p:cNvPr>
          <p:cNvSpPr>
            <a:spLocks noGrp="1"/>
          </p:cNvSpPr>
          <p:nvPr>
            <p:ph type="sldNum" sz="quarter" idx="12"/>
          </p:nvPr>
        </p:nvSpPr>
        <p:spPr/>
        <p:txBody>
          <a:bodyPr/>
          <a:lstStyle/>
          <a:p>
            <a:fld id="{77D1005A-4FC1-49E1-8F6E-9304069E1431}" type="slidenum">
              <a:rPr lang="es-ES" smtClean="0"/>
              <a:pPr/>
              <a:t>34</a:t>
            </a:fld>
            <a:endParaRPr lang="es-ES" dirty="0"/>
          </a:p>
        </p:txBody>
      </p:sp>
    </p:spTree>
    <p:extLst>
      <p:ext uri="{BB962C8B-B14F-4D97-AF65-F5344CB8AC3E}">
        <p14:creationId xmlns:p14="http://schemas.microsoft.com/office/powerpoint/2010/main" val="7300120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a:extLst>
              <a:ext uri="{FF2B5EF4-FFF2-40B4-BE49-F238E27FC236}">
                <a16:creationId xmlns:a16="http://schemas.microsoft.com/office/drawing/2014/main" xmlns="" id="{C762CBED-5B56-4D64-8053-1D7CEDDF6FC8}"/>
              </a:ext>
            </a:extLst>
          </p:cNvPr>
          <p:cNvSpPr>
            <a:spLocks noGrp="1"/>
          </p:cNvSpPr>
          <p:nvPr>
            <p:ph type="title"/>
          </p:nvPr>
        </p:nvSpPr>
        <p:spPr>
          <a:ln w="76200">
            <a:solidFill>
              <a:srgbClr val="00B0F0"/>
            </a:solidFill>
          </a:ln>
        </p:spPr>
        <p:txBody>
          <a:bodyPr/>
          <a:lstStyle/>
          <a:p>
            <a:r>
              <a:rPr lang="es-ES" dirty="0">
                <a:latin typeface="AR CENA" panose="02000000000000000000" pitchFamily="2" charset="0"/>
              </a:rPr>
              <a:t>Los límites de la regulación financiera actual</a:t>
            </a:r>
          </a:p>
        </p:txBody>
      </p:sp>
      <p:sp>
        <p:nvSpPr>
          <p:cNvPr id="4" name="Marcador de pie de página 3">
            <a:extLst>
              <a:ext uri="{FF2B5EF4-FFF2-40B4-BE49-F238E27FC236}">
                <a16:creationId xmlns:a16="http://schemas.microsoft.com/office/drawing/2014/main" xmlns="" id="{C984A31D-B08D-41DD-AC49-FC85AFDD5F59}"/>
              </a:ext>
            </a:extLst>
          </p:cNvPr>
          <p:cNvSpPr>
            <a:spLocks noGrp="1"/>
          </p:cNvSpPr>
          <p:nvPr>
            <p:ph type="ftr" sz="quarter" idx="11"/>
          </p:nvPr>
        </p:nvSpPr>
        <p:spPr/>
        <p:txBody>
          <a:bodyPr/>
          <a:lstStyle/>
          <a:p>
            <a:r>
              <a:rPr lang="es-ES"/>
              <a:t>Ángel Vilariño</a:t>
            </a:r>
            <a:endParaRPr lang="es-ES" dirty="0"/>
          </a:p>
        </p:txBody>
      </p:sp>
      <p:sp>
        <p:nvSpPr>
          <p:cNvPr id="5" name="Marcador de número de diapositiva 4">
            <a:extLst>
              <a:ext uri="{FF2B5EF4-FFF2-40B4-BE49-F238E27FC236}">
                <a16:creationId xmlns:a16="http://schemas.microsoft.com/office/drawing/2014/main" xmlns="" id="{4135B00C-310D-44C1-994D-D73A3E9C7D3C}"/>
              </a:ext>
            </a:extLst>
          </p:cNvPr>
          <p:cNvSpPr>
            <a:spLocks noGrp="1"/>
          </p:cNvSpPr>
          <p:nvPr>
            <p:ph type="sldNum" sz="quarter" idx="12"/>
          </p:nvPr>
        </p:nvSpPr>
        <p:spPr/>
        <p:txBody>
          <a:bodyPr/>
          <a:lstStyle/>
          <a:p>
            <a:fld id="{77D1005A-4FC1-49E1-8F6E-9304069E1431}" type="slidenum">
              <a:rPr lang="es-ES" smtClean="0"/>
              <a:pPr/>
              <a:t>35</a:t>
            </a:fld>
            <a:endParaRPr lang="es-ES" dirty="0"/>
          </a:p>
        </p:txBody>
      </p:sp>
    </p:spTree>
    <p:extLst>
      <p:ext uri="{BB962C8B-B14F-4D97-AF65-F5344CB8AC3E}">
        <p14:creationId xmlns:p14="http://schemas.microsoft.com/office/powerpoint/2010/main" val="29750288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EAC4CC6-6390-430C-B7A2-E33D2B173F8F}"/>
              </a:ext>
            </a:extLst>
          </p:cNvPr>
          <p:cNvSpPr>
            <a:spLocks noGrp="1"/>
          </p:cNvSpPr>
          <p:nvPr>
            <p:ph type="title"/>
          </p:nvPr>
        </p:nvSpPr>
        <p:spPr>
          <a:xfrm>
            <a:off x="838200" y="333595"/>
            <a:ext cx="10515600" cy="570172"/>
          </a:xfrm>
        </p:spPr>
        <p:txBody>
          <a:bodyPr/>
          <a:lstStyle/>
          <a:p>
            <a:r>
              <a:rPr lang="es-ES" dirty="0"/>
              <a:t>Los límites de la regulación y la supervisión</a:t>
            </a:r>
          </a:p>
        </p:txBody>
      </p:sp>
      <p:sp>
        <p:nvSpPr>
          <p:cNvPr id="3" name="Marcador de contenido 2">
            <a:extLst>
              <a:ext uri="{FF2B5EF4-FFF2-40B4-BE49-F238E27FC236}">
                <a16:creationId xmlns:a16="http://schemas.microsoft.com/office/drawing/2014/main" xmlns="" id="{018FCA3B-310C-4EED-8D7B-10F6035BB2E8}"/>
              </a:ext>
            </a:extLst>
          </p:cNvPr>
          <p:cNvSpPr>
            <a:spLocks noGrp="1"/>
          </p:cNvSpPr>
          <p:nvPr>
            <p:ph idx="1"/>
          </p:nvPr>
        </p:nvSpPr>
        <p:spPr>
          <a:xfrm>
            <a:off x="838200" y="1254642"/>
            <a:ext cx="10515600" cy="4922321"/>
          </a:xfrm>
        </p:spPr>
        <p:txBody>
          <a:bodyPr>
            <a:normAutofit/>
          </a:bodyPr>
          <a:lstStyle/>
          <a:p>
            <a:r>
              <a:rPr lang="es-ES" dirty="0"/>
              <a:t>Las dificultades técnicas</a:t>
            </a:r>
          </a:p>
          <a:p>
            <a:pPr lvl="1"/>
            <a:r>
              <a:rPr lang="es-ES" dirty="0"/>
              <a:t>Y la creencia de que las soluciones son técnicas  </a:t>
            </a:r>
          </a:p>
          <a:p>
            <a:r>
              <a:rPr lang="es-ES" dirty="0"/>
              <a:t>La necesidad del capital financiero de valorizarse en los mercados financieros asumiendo riesgos con alto grado de apalancamiento</a:t>
            </a:r>
          </a:p>
          <a:p>
            <a:r>
              <a:rPr lang="es-ES" dirty="0"/>
              <a:t>El poder político de los grandes bancos internacionales</a:t>
            </a:r>
          </a:p>
          <a:p>
            <a:pPr lvl="1"/>
            <a:r>
              <a:rPr lang="es-ES" dirty="0"/>
              <a:t>Financiación a los partidos</a:t>
            </a:r>
          </a:p>
          <a:p>
            <a:pPr lvl="1"/>
            <a:r>
              <a:rPr lang="es-ES" dirty="0"/>
              <a:t>Medios de comunicación</a:t>
            </a:r>
          </a:p>
          <a:p>
            <a:pPr lvl="1"/>
            <a:r>
              <a:rPr lang="es-ES" dirty="0"/>
              <a:t>Las puertas giratorias</a:t>
            </a:r>
          </a:p>
          <a:p>
            <a:pPr lvl="1"/>
            <a:r>
              <a:rPr lang="es-ES" dirty="0"/>
              <a:t>La ausencia de sanciones disuasorias</a:t>
            </a:r>
          </a:p>
          <a:p>
            <a:r>
              <a:rPr lang="es-ES" dirty="0"/>
              <a:t>La hegemonía de la visión neoliberal de los mercados y de la teoría económica.</a:t>
            </a:r>
          </a:p>
          <a:p>
            <a:pPr lvl="1"/>
            <a:r>
              <a:rPr lang="es-ES" dirty="0"/>
              <a:t>La captura de los organismos reguladores  	</a:t>
            </a:r>
          </a:p>
          <a:p>
            <a:endParaRPr lang="es-ES" dirty="0"/>
          </a:p>
          <a:p>
            <a:pPr lvl="1"/>
            <a:endParaRPr lang="es-ES" dirty="0"/>
          </a:p>
        </p:txBody>
      </p:sp>
      <p:sp>
        <p:nvSpPr>
          <p:cNvPr id="4" name="Marcador de pie de página 3">
            <a:extLst>
              <a:ext uri="{FF2B5EF4-FFF2-40B4-BE49-F238E27FC236}">
                <a16:creationId xmlns:a16="http://schemas.microsoft.com/office/drawing/2014/main" xmlns="" id="{47058327-89C4-4247-A681-FFC7537B688B}"/>
              </a:ext>
            </a:extLst>
          </p:cNvPr>
          <p:cNvSpPr>
            <a:spLocks noGrp="1"/>
          </p:cNvSpPr>
          <p:nvPr>
            <p:ph type="ftr" sz="quarter" idx="11"/>
          </p:nvPr>
        </p:nvSpPr>
        <p:spPr/>
        <p:txBody>
          <a:bodyPr/>
          <a:lstStyle/>
          <a:p>
            <a:r>
              <a:rPr lang="es-ES"/>
              <a:t>Ángel Vilariño</a:t>
            </a:r>
            <a:endParaRPr lang="es-ES" dirty="0"/>
          </a:p>
        </p:txBody>
      </p:sp>
      <p:sp>
        <p:nvSpPr>
          <p:cNvPr id="5" name="Marcador de número de diapositiva 4">
            <a:extLst>
              <a:ext uri="{FF2B5EF4-FFF2-40B4-BE49-F238E27FC236}">
                <a16:creationId xmlns:a16="http://schemas.microsoft.com/office/drawing/2014/main" xmlns="" id="{B7BDA1E9-6D69-44F4-84AC-C0AAC47D5ADC}"/>
              </a:ext>
            </a:extLst>
          </p:cNvPr>
          <p:cNvSpPr>
            <a:spLocks noGrp="1"/>
          </p:cNvSpPr>
          <p:nvPr>
            <p:ph type="sldNum" sz="quarter" idx="12"/>
          </p:nvPr>
        </p:nvSpPr>
        <p:spPr/>
        <p:txBody>
          <a:bodyPr/>
          <a:lstStyle/>
          <a:p>
            <a:fld id="{77D1005A-4FC1-49E1-8F6E-9304069E1431}" type="slidenum">
              <a:rPr lang="es-ES" smtClean="0"/>
              <a:pPr/>
              <a:t>36</a:t>
            </a:fld>
            <a:endParaRPr lang="es-ES" dirty="0"/>
          </a:p>
        </p:txBody>
      </p:sp>
    </p:spTree>
    <p:extLst>
      <p:ext uri="{BB962C8B-B14F-4D97-AF65-F5344CB8AC3E}">
        <p14:creationId xmlns:p14="http://schemas.microsoft.com/office/powerpoint/2010/main" val="1012674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EE67493-E3FC-4BD1-9A12-58772685E255}"/>
              </a:ext>
            </a:extLst>
          </p:cNvPr>
          <p:cNvSpPr>
            <a:spLocks noGrp="1"/>
          </p:cNvSpPr>
          <p:nvPr>
            <p:ph type="title"/>
          </p:nvPr>
        </p:nvSpPr>
        <p:spPr/>
        <p:txBody>
          <a:bodyPr/>
          <a:lstStyle/>
          <a:p>
            <a:r>
              <a:rPr lang="es-ES" dirty="0"/>
              <a:t>Crisis financieras recurrentes en los últimos 40 años</a:t>
            </a:r>
          </a:p>
        </p:txBody>
      </p:sp>
      <p:sp>
        <p:nvSpPr>
          <p:cNvPr id="3" name="Marcador de contenido 2">
            <a:extLst>
              <a:ext uri="{FF2B5EF4-FFF2-40B4-BE49-F238E27FC236}">
                <a16:creationId xmlns:a16="http://schemas.microsoft.com/office/drawing/2014/main" xmlns="" id="{5D30AE92-5D82-44FE-B22C-9F88C8368241}"/>
              </a:ext>
            </a:extLst>
          </p:cNvPr>
          <p:cNvSpPr>
            <a:spLocks noGrp="1"/>
          </p:cNvSpPr>
          <p:nvPr>
            <p:ph idx="1"/>
          </p:nvPr>
        </p:nvSpPr>
        <p:spPr/>
        <p:txBody>
          <a:bodyPr/>
          <a:lstStyle/>
          <a:p>
            <a:pPr>
              <a:lnSpc>
                <a:spcPct val="100000"/>
              </a:lnSpc>
            </a:pPr>
            <a:r>
              <a:rPr lang="es-ES" dirty="0"/>
              <a:t>En el período 1970-2011 se registraron crisis bancarias en </a:t>
            </a:r>
            <a:r>
              <a:rPr lang="es-ES" dirty="0">
                <a:highlight>
                  <a:srgbClr val="FFFF00"/>
                </a:highlight>
              </a:rPr>
              <a:t>116 países </a:t>
            </a:r>
            <a:r>
              <a:rPr lang="es-ES" dirty="0"/>
              <a:t>y en algún país más de un episodio de crisis.</a:t>
            </a:r>
          </a:p>
          <a:p>
            <a:pPr>
              <a:lnSpc>
                <a:spcPct val="100000"/>
              </a:lnSpc>
            </a:pPr>
            <a:r>
              <a:rPr lang="es-ES" dirty="0"/>
              <a:t>En el período 1970-2007 (antes de la gran crisis financiera) ocurrieron crisis bancarias en países de ingresos altos per cápita como Estados Unidos, Suecia, Finlandia, Noruega, Japón, Rusia y España, pero sobre todo en países de ingresos medios y bajos.</a:t>
            </a:r>
          </a:p>
          <a:p>
            <a:pPr>
              <a:lnSpc>
                <a:spcPct val="100000"/>
              </a:lnSpc>
            </a:pPr>
            <a:r>
              <a:rPr lang="es-ES" dirty="0">
                <a:highlight>
                  <a:srgbClr val="FFFF00"/>
                </a:highlight>
              </a:rPr>
              <a:t>En el periodo 2008-2011 las crisis bancarias ocurrieron masivamente en países de ingresos altos.</a:t>
            </a:r>
          </a:p>
          <a:p>
            <a:pPr>
              <a:lnSpc>
                <a:spcPct val="100000"/>
              </a:lnSpc>
            </a:pPr>
            <a:r>
              <a:rPr lang="es-ES" dirty="0"/>
              <a:t>Al mismo tiempo que esto ocurría ha sido imparable el aumento de la desigualdad económica y social</a:t>
            </a:r>
          </a:p>
        </p:txBody>
      </p:sp>
      <p:sp>
        <p:nvSpPr>
          <p:cNvPr id="4" name="Marcador de pie de página 3">
            <a:extLst>
              <a:ext uri="{FF2B5EF4-FFF2-40B4-BE49-F238E27FC236}">
                <a16:creationId xmlns:a16="http://schemas.microsoft.com/office/drawing/2014/main" xmlns="" id="{D57C25EE-CD00-44E1-AB09-847C1B47C767}"/>
              </a:ext>
            </a:extLst>
          </p:cNvPr>
          <p:cNvSpPr>
            <a:spLocks noGrp="1"/>
          </p:cNvSpPr>
          <p:nvPr>
            <p:ph type="ftr" sz="quarter" idx="11"/>
          </p:nvPr>
        </p:nvSpPr>
        <p:spPr/>
        <p:txBody>
          <a:bodyPr/>
          <a:lstStyle/>
          <a:p>
            <a:r>
              <a:rPr lang="es-ES"/>
              <a:t>Ángel Vilariño</a:t>
            </a:r>
          </a:p>
        </p:txBody>
      </p:sp>
      <p:sp>
        <p:nvSpPr>
          <p:cNvPr id="5" name="Marcador de número de diapositiva 4">
            <a:extLst>
              <a:ext uri="{FF2B5EF4-FFF2-40B4-BE49-F238E27FC236}">
                <a16:creationId xmlns:a16="http://schemas.microsoft.com/office/drawing/2014/main" xmlns="" id="{1BC9B628-A3AF-49BF-B6EE-AEFA42C81F57}"/>
              </a:ext>
            </a:extLst>
          </p:cNvPr>
          <p:cNvSpPr>
            <a:spLocks noGrp="1"/>
          </p:cNvSpPr>
          <p:nvPr>
            <p:ph type="sldNum" sz="quarter" idx="12"/>
          </p:nvPr>
        </p:nvSpPr>
        <p:spPr/>
        <p:txBody>
          <a:bodyPr/>
          <a:lstStyle/>
          <a:p>
            <a:fld id="{77D1005A-4FC1-49E1-8F6E-9304069E1431}" type="slidenum">
              <a:rPr lang="es-ES" smtClean="0"/>
              <a:t>4</a:t>
            </a:fld>
            <a:endParaRPr lang="es-ES"/>
          </a:p>
        </p:txBody>
      </p:sp>
    </p:spTree>
    <p:extLst>
      <p:ext uri="{BB962C8B-B14F-4D97-AF65-F5344CB8AC3E}">
        <p14:creationId xmlns:p14="http://schemas.microsoft.com/office/powerpoint/2010/main" val="20283513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0B320E6-F3F8-49DB-A982-0DE82A94EF45}"/>
              </a:ext>
            </a:extLst>
          </p:cNvPr>
          <p:cNvSpPr>
            <a:spLocks noGrp="1"/>
          </p:cNvSpPr>
          <p:nvPr>
            <p:ph type="title"/>
          </p:nvPr>
        </p:nvSpPr>
        <p:spPr/>
        <p:txBody>
          <a:bodyPr/>
          <a:lstStyle/>
          <a:p>
            <a:r>
              <a:rPr lang="es-ES" dirty="0"/>
              <a:t>Características de las crisis bancarias sistémicas</a:t>
            </a:r>
          </a:p>
        </p:txBody>
      </p:sp>
      <p:sp>
        <p:nvSpPr>
          <p:cNvPr id="3" name="Marcador de contenido 2">
            <a:extLst>
              <a:ext uri="{FF2B5EF4-FFF2-40B4-BE49-F238E27FC236}">
                <a16:creationId xmlns:a16="http://schemas.microsoft.com/office/drawing/2014/main" xmlns="" id="{060228D7-2DEC-4DCB-B95F-D847AB4E6399}"/>
              </a:ext>
            </a:extLst>
          </p:cNvPr>
          <p:cNvSpPr>
            <a:spLocks noGrp="1"/>
          </p:cNvSpPr>
          <p:nvPr>
            <p:ph idx="1"/>
          </p:nvPr>
        </p:nvSpPr>
        <p:spPr/>
        <p:txBody>
          <a:bodyPr/>
          <a:lstStyle/>
          <a:p>
            <a:pPr>
              <a:lnSpc>
                <a:spcPct val="150000"/>
              </a:lnSpc>
            </a:pPr>
            <a:r>
              <a:rPr lang="es-ES" dirty="0">
                <a:highlight>
                  <a:srgbClr val="FFFF00"/>
                </a:highlight>
              </a:rPr>
              <a:t>Los problemas </a:t>
            </a:r>
            <a:r>
              <a:rPr lang="es-ES" dirty="0"/>
              <a:t>surgen en una entidad o un pequeño grupo de entidades, pero </a:t>
            </a:r>
            <a:r>
              <a:rPr lang="es-ES" dirty="0">
                <a:highlight>
                  <a:srgbClr val="FFFF00"/>
                </a:highlight>
              </a:rPr>
              <a:t>se transmiten </a:t>
            </a:r>
            <a:r>
              <a:rPr lang="es-ES" dirty="0"/>
              <a:t>al resto o a la mayoría de entidades (</a:t>
            </a:r>
            <a:r>
              <a:rPr lang="es-ES" dirty="0">
                <a:highlight>
                  <a:srgbClr val="FFFF00"/>
                </a:highlight>
              </a:rPr>
              <a:t>efecto contagio</a:t>
            </a:r>
            <a:r>
              <a:rPr lang="es-ES" dirty="0"/>
              <a:t>)</a:t>
            </a:r>
          </a:p>
          <a:p>
            <a:pPr>
              <a:lnSpc>
                <a:spcPct val="150000"/>
              </a:lnSpc>
            </a:pPr>
            <a:r>
              <a:rPr lang="es-ES" dirty="0"/>
              <a:t>Los problemas que aparecen en el sistema bancario: pérdidas, retiradas de depósitos, grandes necesidades de financiación, caídas de los precios de las acciones, dificultades para obtener capital, </a:t>
            </a:r>
            <a:r>
              <a:rPr lang="es-ES" dirty="0">
                <a:highlight>
                  <a:srgbClr val="FFFF00"/>
                </a:highlight>
              </a:rPr>
              <a:t>afectan a la actividad económica general</a:t>
            </a:r>
            <a:r>
              <a:rPr lang="es-ES" dirty="0"/>
              <a:t> y la crisis bancaria induce una crisis económica: aumento del paro, paralización de la producción, cierre de empresas, impago de deudas que acentúa la crisis bancaria.</a:t>
            </a:r>
          </a:p>
        </p:txBody>
      </p:sp>
      <p:sp>
        <p:nvSpPr>
          <p:cNvPr id="4" name="Marcador de pie de página 3">
            <a:extLst>
              <a:ext uri="{FF2B5EF4-FFF2-40B4-BE49-F238E27FC236}">
                <a16:creationId xmlns:a16="http://schemas.microsoft.com/office/drawing/2014/main" xmlns="" id="{84BDC273-E197-4CC4-9E4C-1F89E62C4285}"/>
              </a:ext>
            </a:extLst>
          </p:cNvPr>
          <p:cNvSpPr>
            <a:spLocks noGrp="1"/>
          </p:cNvSpPr>
          <p:nvPr>
            <p:ph type="ftr" sz="quarter" idx="11"/>
          </p:nvPr>
        </p:nvSpPr>
        <p:spPr/>
        <p:txBody>
          <a:bodyPr/>
          <a:lstStyle/>
          <a:p>
            <a:r>
              <a:rPr lang="es-ES"/>
              <a:t>Ángel Vilariño</a:t>
            </a:r>
            <a:endParaRPr lang="es-ES" dirty="0"/>
          </a:p>
        </p:txBody>
      </p:sp>
      <p:sp>
        <p:nvSpPr>
          <p:cNvPr id="5" name="Marcador de número de diapositiva 4">
            <a:extLst>
              <a:ext uri="{FF2B5EF4-FFF2-40B4-BE49-F238E27FC236}">
                <a16:creationId xmlns:a16="http://schemas.microsoft.com/office/drawing/2014/main" xmlns="" id="{263B4274-FFCC-44D9-9598-AB8AB396C70C}"/>
              </a:ext>
            </a:extLst>
          </p:cNvPr>
          <p:cNvSpPr>
            <a:spLocks noGrp="1"/>
          </p:cNvSpPr>
          <p:nvPr>
            <p:ph type="sldNum" sz="quarter" idx="12"/>
          </p:nvPr>
        </p:nvSpPr>
        <p:spPr/>
        <p:txBody>
          <a:bodyPr/>
          <a:lstStyle/>
          <a:p>
            <a:fld id="{77D1005A-4FC1-49E1-8F6E-9304069E1431}" type="slidenum">
              <a:rPr lang="es-ES" smtClean="0"/>
              <a:pPr/>
              <a:t>5</a:t>
            </a:fld>
            <a:endParaRPr lang="es-ES" dirty="0"/>
          </a:p>
        </p:txBody>
      </p:sp>
    </p:spTree>
    <p:extLst>
      <p:ext uri="{BB962C8B-B14F-4D97-AF65-F5344CB8AC3E}">
        <p14:creationId xmlns:p14="http://schemas.microsoft.com/office/powerpoint/2010/main" val="21986521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A5D3B85B-D7C8-4A12-9161-9F0DA1484A46}"/>
              </a:ext>
            </a:extLst>
          </p:cNvPr>
          <p:cNvSpPr>
            <a:spLocks noGrp="1"/>
          </p:cNvSpPr>
          <p:nvPr>
            <p:ph type="title"/>
          </p:nvPr>
        </p:nvSpPr>
        <p:spPr/>
        <p:txBody>
          <a:bodyPr/>
          <a:lstStyle/>
          <a:p>
            <a:r>
              <a:rPr lang="es-ES" dirty="0"/>
              <a:t>Efectos de las crisis bancarias sistémicas</a:t>
            </a:r>
          </a:p>
        </p:txBody>
      </p:sp>
      <p:sp>
        <p:nvSpPr>
          <p:cNvPr id="3" name="Marcador de contenido 2">
            <a:extLst>
              <a:ext uri="{FF2B5EF4-FFF2-40B4-BE49-F238E27FC236}">
                <a16:creationId xmlns:a16="http://schemas.microsoft.com/office/drawing/2014/main" xmlns="" id="{66B30786-7D28-4F76-8D1D-D64DD012435E}"/>
              </a:ext>
            </a:extLst>
          </p:cNvPr>
          <p:cNvSpPr>
            <a:spLocks noGrp="1"/>
          </p:cNvSpPr>
          <p:nvPr>
            <p:ph idx="1"/>
          </p:nvPr>
        </p:nvSpPr>
        <p:spPr/>
        <p:txBody>
          <a:bodyPr>
            <a:normAutofit fontScale="92500" lnSpcReduction="10000"/>
          </a:bodyPr>
          <a:lstStyle/>
          <a:p>
            <a:pPr>
              <a:lnSpc>
                <a:spcPct val="150000"/>
              </a:lnSpc>
            </a:pPr>
            <a:r>
              <a:rPr lang="es-ES" dirty="0">
                <a:highlight>
                  <a:srgbClr val="FFFF00"/>
                </a:highlight>
              </a:rPr>
              <a:t>Pérdidas</a:t>
            </a:r>
            <a:r>
              <a:rPr lang="es-ES" dirty="0"/>
              <a:t> cuantiosas en el sector bancario </a:t>
            </a:r>
          </a:p>
          <a:p>
            <a:pPr>
              <a:lnSpc>
                <a:spcPct val="150000"/>
              </a:lnSpc>
            </a:pPr>
            <a:r>
              <a:rPr lang="es-ES" dirty="0">
                <a:highlight>
                  <a:srgbClr val="FFFF00"/>
                </a:highlight>
              </a:rPr>
              <a:t>Rescates</a:t>
            </a:r>
            <a:r>
              <a:rPr lang="es-ES" dirty="0"/>
              <a:t> bancarios y </a:t>
            </a:r>
            <a:r>
              <a:rPr lang="es-ES" dirty="0">
                <a:highlight>
                  <a:srgbClr val="FFFF00"/>
                </a:highlight>
              </a:rPr>
              <a:t>nacionalizaciones</a:t>
            </a:r>
            <a:r>
              <a:rPr lang="es-ES" dirty="0"/>
              <a:t> de bancos</a:t>
            </a:r>
          </a:p>
          <a:p>
            <a:pPr>
              <a:lnSpc>
                <a:spcPct val="150000"/>
              </a:lnSpc>
            </a:pPr>
            <a:r>
              <a:rPr lang="es-ES" dirty="0"/>
              <a:t>Grandes </a:t>
            </a:r>
            <a:r>
              <a:rPr lang="es-ES" dirty="0">
                <a:highlight>
                  <a:srgbClr val="FFFF00"/>
                </a:highlight>
              </a:rPr>
              <a:t>apoyos de liquidez </a:t>
            </a:r>
            <a:r>
              <a:rPr lang="es-ES" dirty="0"/>
              <a:t>de los bancos centrales, incluso a entidades no bancos.</a:t>
            </a:r>
          </a:p>
          <a:p>
            <a:pPr>
              <a:lnSpc>
                <a:spcPct val="150000"/>
              </a:lnSpc>
            </a:pPr>
            <a:r>
              <a:rPr lang="es-ES" dirty="0"/>
              <a:t>Grandes </a:t>
            </a:r>
            <a:r>
              <a:rPr lang="es-ES" dirty="0">
                <a:highlight>
                  <a:srgbClr val="FFFF00"/>
                </a:highlight>
              </a:rPr>
              <a:t>pérdidas de crecimiento </a:t>
            </a:r>
            <a:r>
              <a:rPr lang="es-ES" dirty="0"/>
              <a:t>económico</a:t>
            </a:r>
          </a:p>
          <a:p>
            <a:pPr>
              <a:lnSpc>
                <a:spcPct val="150000"/>
              </a:lnSpc>
            </a:pPr>
            <a:r>
              <a:rPr lang="es-ES" dirty="0">
                <a:highlight>
                  <a:srgbClr val="FFFF00"/>
                </a:highlight>
              </a:rPr>
              <a:t>Otorgamiento</a:t>
            </a:r>
            <a:r>
              <a:rPr lang="es-ES" dirty="0"/>
              <a:t> masivo </a:t>
            </a:r>
            <a:r>
              <a:rPr lang="es-ES" dirty="0">
                <a:highlight>
                  <a:srgbClr val="FFFF00"/>
                </a:highlight>
              </a:rPr>
              <a:t>de garantías </a:t>
            </a:r>
            <a:r>
              <a:rPr lang="es-ES" dirty="0"/>
              <a:t>de los gobiernos a los bancos</a:t>
            </a:r>
          </a:p>
          <a:p>
            <a:pPr>
              <a:lnSpc>
                <a:spcPct val="150000"/>
              </a:lnSpc>
            </a:pPr>
            <a:r>
              <a:rPr lang="es-ES" dirty="0">
                <a:highlight>
                  <a:srgbClr val="FFFF00"/>
                </a:highlight>
              </a:rPr>
              <a:t>Compras de activos deteriorados </a:t>
            </a:r>
            <a:r>
              <a:rPr lang="es-ES" dirty="0"/>
              <a:t>a los bancos por los gobiernos</a:t>
            </a:r>
          </a:p>
          <a:p>
            <a:pPr>
              <a:lnSpc>
                <a:spcPct val="150000"/>
              </a:lnSpc>
            </a:pPr>
            <a:r>
              <a:rPr lang="es-ES" dirty="0"/>
              <a:t>Crecimiento significativo de la deuda pública</a:t>
            </a:r>
          </a:p>
          <a:p>
            <a:endParaRPr lang="es-ES" dirty="0"/>
          </a:p>
        </p:txBody>
      </p:sp>
      <p:sp>
        <p:nvSpPr>
          <p:cNvPr id="4" name="Marcador de pie de página 3">
            <a:extLst>
              <a:ext uri="{FF2B5EF4-FFF2-40B4-BE49-F238E27FC236}">
                <a16:creationId xmlns:a16="http://schemas.microsoft.com/office/drawing/2014/main" xmlns="" id="{491917F0-852A-4A30-B3AE-20EED972CC6D}"/>
              </a:ext>
            </a:extLst>
          </p:cNvPr>
          <p:cNvSpPr>
            <a:spLocks noGrp="1"/>
          </p:cNvSpPr>
          <p:nvPr>
            <p:ph type="ftr" sz="quarter" idx="11"/>
          </p:nvPr>
        </p:nvSpPr>
        <p:spPr/>
        <p:txBody>
          <a:bodyPr/>
          <a:lstStyle/>
          <a:p>
            <a:r>
              <a:rPr lang="es-ES"/>
              <a:t>Ángel Vilariño</a:t>
            </a:r>
          </a:p>
        </p:txBody>
      </p:sp>
      <p:sp>
        <p:nvSpPr>
          <p:cNvPr id="5" name="Marcador de número de diapositiva 4">
            <a:extLst>
              <a:ext uri="{FF2B5EF4-FFF2-40B4-BE49-F238E27FC236}">
                <a16:creationId xmlns:a16="http://schemas.microsoft.com/office/drawing/2014/main" xmlns="" id="{25C01B73-7782-4825-BDF4-2D0C75C2CD5E}"/>
              </a:ext>
            </a:extLst>
          </p:cNvPr>
          <p:cNvSpPr>
            <a:spLocks noGrp="1"/>
          </p:cNvSpPr>
          <p:nvPr>
            <p:ph type="sldNum" sz="quarter" idx="12"/>
          </p:nvPr>
        </p:nvSpPr>
        <p:spPr/>
        <p:txBody>
          <a:bodyPr/>
          <a:lstStyle/>
          <a:p>
            <a:fld id="{77D1005A-4FC1-49E1-8F6E-9304069E1431}" type="slidenum">
              <a:rPr lang="es-ES" smtClean="0"/>
              <a:t>6</a:t>
            </a:fld>
            <a:endParaRPr lang="es-ES"/>
          </a:p>
        </p:txBody>
      </p:sp>
    </p:spTree>
    <p:extLst>
      <p:ext uri="{BB962C8B-B14F-4D97-AF65-F5344CB8AC3E}">
        <p14:creationId xmlns:p14="http://schemas.microsoft.com/office/powerpoint/2010/main" val="28402606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3B38ACAF-64D2-4D9B-B184-926C981D70D8}"/>
              </a:ext>
            </a:extLst>
          </p:cNvPr>
          <p:cNvSpPr>
            <a:spLocks noGrp="1"/>
          </p:cNvSpPr>
          <p:nvPr>
            <p:ph type="title"/>
          </p:nvPr>
        </p:nvSpPr>
        <p:spPr/>
        <p:txBody>
          <a:bodyPr/>
          <a:lstStyle/>
          <a:p>
            <a:r>
              <a:rPr lang="es-ES" dirty="0"/>
              <a:t>Efecto de las crisis bancarias en el período 1970-2011</a:t>
            </a:r>
          </a:p>
        </p:txBody>
      </p:sp>
      <p:pic>
        <p:nvPicPr>
          <p:cNvPr id="4" name="Marcador de contenido 3">
            <a:extLst>
              <a:ext uri="{FF2B5EF4-FFF2-40B4-BE49-F238E27FC236}">
                <a16:creationId xmlns:a16="http://schemas.microsoft.com/office/drawing/2014/main" xmlns="" id="{D9E5E445-AFE7-4DDD-A0F8-F09071027A10}"/>
              </a:ext>
            </a:extLst>
          </p:cNvPr>
          <p:cNvPicPr>
            <a:picLocks noGrp="1" noChangeAspect="1"/>
          </p:cNvPicPr>
          <p:nvPr>
            <p:ph idx="1"/>
          </p:nvPr>
        </p:nvPicPr>
        <p:blipFill>
          <a:blip r:embed="rId2"/>
          <a:stretch>
            <a:fillRect/>
          </a:stretch>
        </p:blipFill>
        <p:spPr>
          <a:xfrm>
            <a:off x="838201" y="1562582"/>
            <a:ext cx="10423966" cy="4166886"/>
          </a:xfrm>
          <a:prstGeom prst="rect">
            <a:avLst/>
          </a:prstGeom>
        </p:spPr>
      </p:pic>
      <p:sp>
        <p:nvSpPr>
          <p:cNvPr id="5" name="Marcador de pie de página 4">
            <a:extLst>
              <a:ext uri="{FF2B5EF4-FFF2-40B4-BE49-F238E27FC236}">
                <a16:creationId xmlns:a16="http://schemas.microsoft.com/office/drawing/2014/main" xmlns="" id="{4172D397-69DA-4B26-B558-8E4DDD5F1720}"/>
              </a:ext>
            </a:extLst>
          </p:cNvPr>
          <p:cNvSpPr>
            <a:spLocks noGrp="1"/>
          </p:cNvSpPr>
          <p:nvPr>
            <p:ph type="ftr" sz="quarter" idx="11"/>
          </p:nvPr>
        </p:nvSpPr>
        <p:spPr/>
        <p:txBody>
          <a:bodyPr/>
          <a:lstStyle/>
          <a:p>
            <a:r>
              <a:rPr lang="es-ES"/>
              <a:t>Ángel Vilariño</a:t>
            </a:r>
          </a:p>
        </p:txBody>
      </p:sp>
      <p:sp>
        <p:nvSpPr>
          <p:cNvPr id="6" name="Marcador de número de diapositiva 5">
            <a:extLst>
              <a:ext uri="{FF2B5EF4-FFF2-40B4-BE49-F238E27FC236}">
                <a16:creationId xmlns:a16="http://schemas.microsoft.com/office/drawing/2014/main" xmlns="" id="{1B8C8B58-B2FD-477D-B56B-F3F061866227}"/>
              </a:ext>
            </a:extLst>
          </p:cNvPr>
          <p:cNvSpPr>
            <a:spLocks noGrp="1"/>
          </p:cNvSpPr>
          <p:nvPr>
            <p:ph type="sldNum" sz="quarter" idx="12"/>
          </p:nvPr>
        </p:nvSpPr>
        <p:spPr/>
        <p:txBody>
          <a:bodyPr/>
          <a:lstStyle/>
          <a:p>
            <a:fld id="{77D1005A-4FC1-49E1-8F6E-9304069E1431}" type="slidenum">
              <a:rPr lang="es-ES" smtClean="0"/>
              <a:t>7</a:t>
            </a:fld>
            <a:endParaRPr lang="es-ES"/>
          </a:p>
        </p:txBody>
      </p:sp>
    </p:spTree>
    <p:extLst>
      <p:ext uri="{BB962C8B-B14F-4D97-AF65-F5344CB8AC3E}">
        <p14:creationId xmlns:p14="http://schemas.microsoft.com/office/powerpoint/2010/main" val="17424344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30D5BD2-AECB-4422-A5BA-4523795753B4}"/>
              </a:ext>
            </a:extLst>
          </p:cNvPr>
          <p:cNvSpPr>
            <a:spLocks noGrp="1"/>
          </p:cNvSpPr>
          <p:nvPr>
            <p:ph type="title"/>
          </p:nvPr>
        </p:nvSpPr>
        <p:spPr/>
        <p:txBody>
          <a:bodyPr/>
          <a:lstStyle/>
          <a:p>
            <a:r>
              <a:rPr lang="es-ES" dirty="0"/>
              <a:t>Crisis bancarias sistémicas en el período 2007-2011</a:t>
            </a:r>
          </a:p>
        </p:txBody>
      </p:sp>
      <p:sp>
        <p:nvSpPr>
          <p:cNvPr id="5" name="Marcador de pie de página 4">
            <a:extLst>
              <a:ext uri="{FF2B5EF4-FFF2-40B4-BE49-F238E27FC236}">
                <a16:creationId xmlns:a16="http://schemas.microsoft.com/office/drawing/2014/main" xmlns="" id="{137A9948-79D8-4942-B680-929279C5570F}"/>
              </a:ext>
            </a:extLst>
          </p:cNvPr>
          <p:cNvSpPr>
            <a:spLocks noGrp="1"/>
          </p:cNvSpPr>
          <p:nvPr>
            <p:ph type="ftr" sz="quarter" idx="11"/>
          </p:nvPr>
        </p:nvSpPr>
        <p:spPr/>
        <p:txBody>
          <a:bodyPr/>
          <a:lstStyle/>
          <a:p>
            <a:r>
              <a:rPr lang="es-ES"/>
              <a:t>Ángel Vilariño</a:t>
            </a:r>
          </a:p>
        </p:txBody>
      </p:sp>
      <p:sp>
        <p:nvSpPr>
          <p:cNvPr id="6" name="Marcador de número de diapositiva 5">
            <a:extLst>
              <a:ext uri="{FF2B5EF4-FFF2-40B4-BE49-F238E27FC236}">
                <a16:creationId xmlns:a16="http://schemas.microsoft.com/office/drawing/2014/main" xmlns="" id="{AF76967F-C5B6-47AC-9918-FA14C98ED828}"/>
              </a:ext>
            </a:extLst>
          </p:cNvPr>
          <p:cNvSpPr>
            <a:spLocks noGrp="1"/>
          </p:cNvSpPr>
          <p:nvPr>
            <p:ph type="sldNum" sz="quarter" idx="12"/>
          </p:nvPr>
        </p:nvSpPr>
        <p:spPr/>
        <p:txBody>
          <a:bodyPr/>
          <a:lstStyle/>
          <a:p>
            <a:fld id="{77D1005A-4FC1-49E1-8F6E-9304069E1431}" type="slidenum">
              <a:rPr lang="es-ES" smtClean="0"/>
              <a:t>8</a:t>
            </a:fld>
            <a:endParaRPr lang="es-ES"/>
          </a:p>
        </p:txBody>
      </p:sp>
      <p:pic>
        <p:nvPicPr>
          <p:cNvPr id="8" name="Marcador de contenido 7">
            <a:extLst>
              <a:ext uri="{FF2B5EF4-FFF2-40B4-BE49-F238E27FC236}">
                <a16:creationId xmlns:a16="http://schemas.microsoft.com/office/drawing/2014/main" xmlns="" id="{F61B28A7-66A1-4A5A-A5D7-1AE9F4407639}"/>
              </a:ext>
            </a:extLst>
          </p:cNvPr>
          <p:cNvPicPr>
            <a:picLocks noGrp="1" noChangeAspect="1"/>
          </p:cNvPicPr>
          <p:nvPr>
            <p:ph idx="1"/>
          </p:nvPr>
        </p:nvPicPr>
        <p:blipFill>
          <a:blip r:embed="rId2"/>
          <a:stretch>
            <a:fillRect/>
          </a:stretch>
        </p:blipFill>
        <p:spPr>
          <a:xfrm>
            <a:off x="838200" y="1314450"/>
            <a:ext cx="10363199" cy="5041900"/>
          </a:xfrm>
          <a:prstGeom prst="rect">
            <a:avLst/>
          </a:prstGeom>
        </p:spPr>
      </p:pic>
    </p:spTree>
    <p:extLst>
      <p:ext uri="{BB962C8B-B14F-4D97-AF65-F5344CB8AC3E}">
        <p14:creationId xmlns:p14="http://schemas.microsoft.com/office/powerpoint/2010/main" val="8477101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0B1BC090-1AC3-4821-8B37-DAAF20C6DE8E}"/>
              </a:ext>
            </a:extLst>
          </p:cNvPr>
          <p:cNvSpPr>
            <a:spLocks noGrp="1"/>
          </p:cNvSpPr>
          <p:nvPr>
            <p:ph type="title"/>
          </p:nvPr>
        </p:nvSpPr>
        <p:spPr>
          <a:xfrm>
            <a:off x="838200" y="365125"/>
            <a:ext cx="10515600" cy="1686959"/>
          </a:xfrm>
          <a:ln w="57150">
            <a:solidFill>
              <a:srgbClr val="00B0F0"/>
            </a:solidFill>
          </a:ln>
        </p:spPr>
        <p:txBody>
          <a:bodyPr>
            <a:normAutofit fontScale="90000"/>
          </a:bodyPr>
          <a:lstStyle/>
          <a:p>
            <a:pPr algn="just">
              <a:lnSpc>
                <a:spcPct val="150000"/>
              </a:lnSpc>
            </a:pPr>
            <a:r>
              <a:rPr lang="es-ES" dirty="0">
                <a:latin typeface="AR CENA" panose="02000000000000000000" pitchFamily="2" charset="0"/>
              </a:rPr>
              <a:t> Profundas transformaciones financieras (y tecnológicas)</a:t>
            </a:r>
            <a:br>
              <a:rPr lang="es-ES" dirty="0">
                <a:latin typeface="AR CENA" panose="02000000000000000000" pitchFamily="2" charset="0"/>
              </a:rPr>
            </a:br>
            <a:r>
              <a:rPr lang="es-ES" dirty="0">
                <a:latin typeface="AR CENA" panose="02000000000000000000" pitchFamily="2" charset="0"/>
              </a:rPr>
              <a:t> en el período    1980-2007</a:t>
            </a:r>
          </a:p>
        </p:txBody>
      </p:sp>
      <p:sp>
        <p:nvSpPr>
          <p:cNvPr id="4" name="Marcador de pie de página 3">
            <a:extLst>
              <a:ext uri="{FF2B5EF4-FFF2-40B4-BE49-F238E27FC236}">
                <a16:creationId xmlns:a16="http://schemas.microsoft.com/office/drawing/2014/main" xmlns="" id="{378E68B9-3D31-40B6-89C5-B65481256F09}"/>
              </a:ext>
            </a:extLst>
          </p:cNvPr>
          <p:cNvSpPr>
            <a:spLocks noGrp="1"/>
          </p:cNvSpPr>
          <p:nvPr>
            <p:ph type="ftr" sz="quarter" idx="11"/>
          </p:nvPr>
        </p:nvSpPr>
        <p:spPr/>
        <p:txBody>
          <a:bodyPr/>
          <a:lstStyle/>
          <a:p>
            <a:r>
              <a:rPr lang="es-ES"/>
              <a:t>Ángel Vilariño</a:t>
            </a:r>
          </a:p>
        </p:txBody>
      </p:sp>
      <p:sp>
        <p:nvSpPr>
          <p:cNvPr id="5" name="Marcador de número de diapositiva 4">
            <a:extLst>
              <a:ext uri="{FF2B5EF4-FFF2-40B4-BE49-F238E27FC236}">
                <a16:creationId xmlns:a16="http://schemas.microsoft.com/office/drawing/2014/main" xmlns="" id="{DE35AC7A-4D35-4041-9548-495D6508CB83}"/>
              </a:ext>
            </a:extLst>
          </p:cNvPr>
          <p:cNvSpPr>
            <a:spLocks noGrp="1"/>
          </p:cNvSpPr>
          <p:nvPr>
            <p:ph type="sldNum" sz="quarter" idx="12"/>
          </p:nvPr>
        </p:nvSpPr>
        <p:spPr/>
        <p:txBody>
          <a:bodyPr/>
          <a:lstStyle/>
          <a:p>
            <a:fld id="{77D1005A-4FC1-49E1-8F6E-9304069E1431}" type="slidenum">
              <a:rPr lang="es-ES" smtClean="0"/>
              <a:t>9</a:t>
            </a:fld>
            <a:endParaRPr lang="es-ES"/>
          </a:p>
        </p:txBody>
      </p:sp>
    </p:spTree>
    <p:extLst>
      <p:ext uri="{BB962C8B-B14F-4D97-AF65-F5344CB8AC3E}">
        <p14:creationId xmlns:p14="http://schemas.microsoft.com/office/powerpoint/2010/main" val="375469455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491</TotalTime>
  <Words>1920</Words>
  <Application>Microsoft Office PowerPoint</Application>
  <PresentationFormat>Panorámica</PresentationFormat>
  <Paragraphs>245</Paragraphs>
  <Slides>36</Slides>
  <Notes>2</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36</vt:i4>
      </vt:variant>
    </vt:vector>
  </HeadingPairs>
  <TitlesOfParts>
    <vt:vector size="45" baseType="lpstr">
      <vt:lpstr>Abadi</vt:lpstr>
      <vt:lpstr>AR CENA</vt:lpstr>
      <vt:lpstr>Arial</vt:lpstr>
      <vt:lpstr>Calibri</vt:lpstr>
      <vt:lpstr>Calibri Light</vt:lpstr>
      <vt:lpstr>Ebrima</vt:lpstr>
      <vt:lpstr>Tahoma</vt:lpstr>
      <vt:lpstr>Wingdings</vt:lpstr>
      <vt:lpstr>Tema de Office</vt:lpstr>
      <vt:lpstr>Regulación financiera y riesgos sistémicos bajo la hegemonía del capital financiero</vt:lpstr>
      <vt:lpstr> Grandes convulsiones financieras en los últimos cuarenta   años</vt:lpstr>
      <vt:lpstr>Las principales crisis financiera de los últimos 40 años</vt:lpstr>
      <vt:lpstr>Crisis financieras recurrentes en los últimos 40 años</vt:lpstr>
      <vt:lpstr>Características de las crisis bancarias sistémicas</vt:lpstr>
      <vt:lpstr>Efectos de las crisis bancarias sistémicas</vt:lpstr>
      <vt:lpstr>Efecto de las crisis bancarias en el período 1970-2011</vt:lpstr>
      <vt:lpstr>Crisis bancarias sistémicas en el período 2007-2011</vt:lpstr>
      <vt:lpstr> Profundas transformaciones financieras (y tecnológicas)  en el período    1980-2007</vt:lpstr>
      <vt:lpstr>Principales transformaciones (globalización financiera)</vt:lpstr>
      <vt:lpstr> El ecosistema financiero</vt:lpstr>
      <vt:lpstr>Principales actores del ecosistema financiero</vt:lpstr>
      <vt:lpstr>Principales actores del ecosistema financiero</vt:lpstr>
      <vt:lpstr>Bancos comerciales sistémicos (Nov 2017)</vt:lpstr>
      <vt:lpstr>Entidades sistémicas</vt:lpstr>
      <vt:lpstr>Bancos comerciales sistémicos</vt:lpstr>
      <vt:lpstr>Dimensiones de la banca en la sombra</vt:lpstr>
      <vt:lpstr>El capital financiero</vt:lpstr>
      <vt:lpstr>Capital financiero internacional</vt:lpstr>
      <vt:lpstr>Distribución de la riqueza financiera</vt:lpstr>
      <vt:lpstr>Las consecuencias de la gestión de la riqueza del capital financiero</vt:lpstr>
      <vt:lpstr> Los riesgos financieros</vt:lpstr>
      <vt:lpstr>Tipología de los riesgos de los bancos</vt:lpstr>
      <vt:lpstr>Tipología de los riesgos financieros</vt:lpstr>
      <vt:lpstr>El problema de la identificación y medición de los riesgos financieros</vt:lpstr>
      <vt:lpstr>Los riesgos sistémicos</vt:lpstr>
      <vt:lpstr>Los riesgos sistémicos</vt:lpstr>
      <vt:lpstr>La confianza en la autorregulación del mercado</vt:lpstr>
      <vt:lpstr> La regulación financiera</vt:lpstr>
      <vt:lpstr>Basilea I, II, III y …</vt:lpstr>
      <vt:lpstr>Los grandes ejes de Basilea III</vt:lpstr>
      <vt:lpstr> La supervisión financiera</vt:lpstr>
      <vt:lpstr>Dificultades de la supervisión financiera</vt:lpstr>
      <vt:lpstr>Dificultades de la supervisión financiera</vt:lpstr>
      <vt:lpstr>Los límites de la regulación financiera actual</vt:lpstr>
      <vt:lpstr>Los límites de la regulación y la supervisión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Angel Vilariño Sanz</dc:creator>
  <cp:lastModifiedBy>Admin</cp:lastModifiedBy>
  <cp:revision>70</cp:revision>
  <cp:lastPrinted>2018-05-31T08:46:28Z</cp:lastPrinted>
  <dcterms:created xsi:type="dcterms:W3CDTF">2018-05-27T19:42:02Z</dcterms:created>
  <dcterms:modified xsi:type="dcterms:W3CDTF">2018-05-31T15:35:54Z</dcterms:modified>
</cp:coreProperties>
</file>