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60" r:id="rId4"/>
    <p:sldId id="265" r:id="rId5"/>
    <p:sldId id="272" r:id="rId6"/>
    <p:sldId id="273" r:id="rId7"/>
    <p:sldId id="274" r:id="rId8"/>
    <p:sldId id="275" r:id="rId9"/>
    <p:sldId id="277" r:id="rId10"/>
  </p:sldIdLst>
  <p:sldSz cx="9144000" cy="6858000" type="screen4x3"/>
  <p:notesSz cx="6797675" cy="992822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5" autoAdjust="0"/>
    <p:restoredTop sz="94660"/>
  </p:normalViewPr>
  <p:slideViewPr>
    <p:cSldViewPr>
      <p:cViewPr varScale="1">
        <p:scale>
          <a:sx n="106" d="100"/>
          <a:sy n="106" d="100"/>
        </p:scale>
        <p:origin x="175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E9DCC2-EBDF-4414-8BD9-0C73AA7A762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107B259E-FD93-4402-8A76-7F2268DDBAAA}">
      <dgm:prSet phldrT="[Texto]"/>
      <dgm:spPr/>
      <dgm:t>
        <a:bodyPr/>
        <a:lstStyle/>
        <a:p>
          <a:r>
            <a:rPr lang="es-ES" b="1" dirty="0"/>
            <a:t>Ciencias de la Salud</a:t>
          </a:r>
        </a:p>
        <a:p>
          <a:r>
            <a:rPr lang="es-ES" dirty="0"/>
            <a:t>Ciencias de la Visión, Ciencias Odontológicas, Cuidados en Salud, Farmacia, Inv. Biomédica, Inv. Médico-Quirúrgica, Microbiología/Parasitología, Óptica, Psicología, Química Médica, Veterinaria</a:t>
          </a:r>
        </a:p>
      </dgm:t>
    </dgm:pt>
    <dgm:pt modelId="{7E6E7C8D-D5FA-4066-B1F1-E066FFD319E1}" type="parTrans" cxnId="{BC8D1819-7BD3-4557-9CD3-B82C672E9E60}">
      <dgm:prSet/>
      <dgm:spPr/>
      <dgm:t>
        <a:bodyPr/>
        <a:lstStyle/>
        <a:p>
          <a:endParaRPr lang="es-ES"/>
        </a:p>
      </dgm:t>
    </dgm:pt>
    <dgm:pt modelId="{B34BCE46-5DAC-4E97-A89F-F1F7E88292DF}" type="sibTrans" cxnId="{BC8D1819-7BD3-4557-9CD3-B82C672E9E60}">
      <dgm:prSet/>
      <dgm:spPr/>
      <dgm:t>
        <a:bodyPr/>
        <a:lstStyle/>
        <a:p>
          <a:endParaRPr lang="es-ES"/>
        </a:p>
      </dgm:t>
    </dgm:pt>
    <dgm:pt modelId="{168EAFD9-3264-4E54-B020-A6E7862AA0FC}">
      <dgm:prSet phldrT="[Texto]"/>
      <dgm:spPr/>
      <dgm:t>
        <a:bodyPr/>
        <a:lstStyle/>
        <a:p>
          <a:r>
            <a:rPr lang="es-ES" b="1" dirty="0"/>
            <a:t>Ciencias Sociales y Jurídicas</a:t>
          </a:r>
          <a:r>
            <a:rPr lang="es-ES" dirty="0"/>
            <a:t> </a:t>
          </a:r>
        </a:p>
        <a:p>
          <a:r>
            <a:rPr lang="es-ES" dirty="0"/>
            <a:t>ADE, Data </a:t>
          </a:r>
          <a:r>
            <a:rPr lang="es-ES" dirty="0" err="1"/>
            <a:t>Science</a:t>
          </a:r>
          <a:r>
            <a:rPr lang="es-ES" dirty="0"/>
            <a:t>, CC de la Documentación, CC Políticas y de la </a:t>
          </a:r>
          <a:r>
            <a:rPr lang="es-ES" dirty="0" err="1"/>
            <a:t>Admón</a:t>
          </a:r>
          <a:r>
            <a:rPr lang="es-ES" dirty="0"/>
            <a:t> y RR II, Com. Audiovisual, Publicidad y RRPP, Derecho, Didáctica de las CC Experimentales, Economía, Economía y Gestión de la Innovación, Educación, </a:t>
          </a:r>
          <a:r>
            <a:rPr lang="es-ES" dirty="0" err="1"/>
            <a:t>Est</a:t>
          </a:r>
          <a:r>
            <a:rPr lang="es-ES" dirty="0"/>
            <a:t>. Feministas y de Género, Finanzas y Economía Cuantitativas, Geografía, Medio Ambiente: Dimensiones Humanas y Socioeconómicas, Periodismo, Sociología y Antropología, Trabajo Social, Turismo</a:t>
          </a:r>
        </a:p>
      </dgm:t>
    </dgm:pt>
    <dgm:pt modelId="{E181E3F7-3F46-43FB-96C5-3946EDFC9A81}" type="parTrans" cxnId="{FFDE5B4F-90A3-4785-BA92-A2E87916EEDF}">
      <dgm:prSet/>
      <dgm:spPr/>
      <dgm:t>
        <a:bodyPr/>
        <a:lstStyle/>
        <a:p>
          <a:endParaRPr lang="es-ES"/>
        </a:p>
      </dgm:t>
    </dgm:pt>
    <dgm:pt modelId="{BA70864C-83D3-493D-8881-C1684740D9C5}" type="sibTrans" cxnId="{FFDE5B4F-90A3-4785-BA92-A2E87916EEDF}">
      <dgm:prSet/>
      <dgm:spPr/>
      <dgm:t>
        <a:bodyPr/>
        <a:lstStyle/>
        <a:p>
          <a:endParaRPr lang="es-ES"/>
        </a:p>
      </dgm:t>
    </dgm:pt>
    <dgm:pt modelId="{BD7C3498-707B-436F-BB33-C164DC97EA71}">
      <dgm:prSet phldrT="[Texto]"/>
      <dgm:spPr/>
      <dgm:t>
        <a:bodyPr/>
        <a:lstStyle/>
        <a:p>
          <a:r>
            <a:rPr lang="es-ES" b="1" dirty="0"/>
            <a:t>Arte y Humanidades</a:t>
          </a:r>
        </a:p>
        <a:p>
          <a:r>
            <a:rPr lang="es-ES" dirty="0"/>
            <a:t>Bellas Artes, Ciencias de las Religiones. </a:t>
          </a:r>
          <a:r>
            <a:rPr lang="es-ES" dirty="0" err="1"/>
            <a:t>Est</a:t>
          </a:r>
          <a:r>
            <a:rPr lang="es-ES" dirty="0"/>
            <a:t>. del Mundo Antiguo, </a:t>
          </a:r>
          <a:r>
            <a:rPr lang="es-ES" dirty="0" err="1"/>
            <a:t>Est</a:t>
          </a:r>
          <a:r>
            <a:rPr lang="es-ES" dirty="0"/>
            <a:t>. Franceses, </a:t>
          </a:r>
          <a:r>
            <a:rPr lang="es-ES" dirty="0" err="1"/>
            <a:t>Est</a:t>
          </a:r>
          <a:r>
            <a:rPr lang="es-ES" dirty="0"/>
            <a:t>. Literarios, </a:t>
          </a:r>
          <a:r>
            <a:rPr lang="es-ES" dirty="0" err="1"/>
            <a:t>Est</a:t>
          </a:r>
          <a:r>
            <a:rPr lang="es-ES" dirty="0"/>
            <a:t>. Teatrales, Filosofía, Historia Contemporánea, Historia del Arte, Historia y Arqueología, Lengua Española y sus Literaturas, Lingüística Inglesa, Lingüística Teórica y Aplicada, Literatura Hispanoamericana, Musicología</a:t>
          </a:r>
        </a:p>
      </dgm:t>
    </dgm:pt>
    <dgm:pt modelId="{2A6ACD7E-62C7-411B-A198-BE6875D1F559}" type="parTrans" cxnId="{7EBAE05D-42EB-4215-8914-4D42FEDE5A0A}">
      <dgm:prSet/>
      <dgm:spPr/>
      <dgm:t>
        <a:bodyPr/>
        <a:lstStyle/>
        <a:p>
          <a:endParaRPr lang="es-ES"/>
        </a:p>
      </dgm:t>
    </dgm:pt>
    <dgm:pt modelId="{BEC5668C-EB11-49A4-9626-B52BABF9D343}" type="sibTrans" cxnId="{7EBAE05D-42EB-4215-8914-4D42FEDE5A0A}">
      <dgm:prSet/>
      <dgm:spPr/>
      <dgm:t>
        <a:bodyPr/>
        <a:lstStyle/>
        <a:p>
          <a:endParaRPr lang="es-ES"/>
        </a:p>
      </dgm:t>
    </dgm:pt>
    <dgm:pt modelId="{67F35786-0C37-40C0-B598-C09DA1E93173}">
      <dgm:prSet phldrT="[Texto]"/>
      <dgm:spPr/>
      <dgm:t>
        <a:bodyPr/>
        <a:lstStyle/>
        <a:p>
          <a:r>
            <a:rPr lang="es-ES" b="1" dirty="0"/>
            <a:t>Ciencias e Ingeniería </a:t>
          </a:r>
          <a:endParaRPr lang="es-ES" dirty="0"/>
        </a:p>
        <a:p>
          <a:r>
            <a:rPr lang="es-ES" dirty="0"/>
            <a:t>Astrofísica, Biología, Bioquímica, Biología Molecular y Biomedicina, Ecología, Física, Geología e Ingeniería Geológica, Investigación Matemática, Química Avanzada, Química Orgánica, Química Teórica y Modelización Computacional , Ingeniería Informática</a:t>
          </a:r>
          <a:r>
            <a:rPr lang="es-ES" b="1" dirty="0"/>
            <a:t>, </a:t>
          </a:r>
          <a:r>
            <a:rPr lang="es-ES" dirty="0"/>
            <a:t>Ingeniería Matemática. Estadística e Investigación Operativa</a:t>
          </a:r>
          <a:r>
            <a:rPr lang="es-ES" b="1" dirty="0"/>
            <a:t>, </a:t>
          </a:r>
          <a:r>
            <a:rPr lang="es-ES" dirty="0"/>
            <a:t>Ingeniería Química</a:t>
          </a:r>
        </a:p>
      </dgm:t>
    </dgm:pt>
    <dgm:pt modelId="{B894431E-9547-4436-95A4-EC1CBC681F7E}" type="parTrans" cxnId="{CF1282B3-726C-4D3F-BC2C-0C1D66BE0D6B}">
      <dgm:prSet/>
      <dgm:spPr/>
      <dgm:t>
        <a:bodyPr/>
        <a:lstStyle/>
        <a:p>
          <a:endParaRPr lang="es-ES"/>
        </a:p>
      </dgm:t>
    </dgm:pt>
    <dgm:pt modelId="{A4817F9B-1F70-4FF5-986E-17B08C9DCC37}" type="sibTrans" cxnId="{CF1282B3-726C-4D3F-BC2C-0C1D66BE0D6B}">
      <dgm:prSet/>
      <dgm:spPr/>
      <dgm:t>
        <a:bodyPr/>
        <a:lstStyle/>
        <a:p>
          <a:endParaRPr lang="es-ES"/>
        </a:p>
      </dgm:t>
    </dgm:pt>
    <dgm:pt modelId="{0F704E4E-46ED-489C-8E04-69ECF29546D5}" type="pres">
      <dgm:prSet presAssocID="{D2E9DCC2-EBDF-4414-8BD9-0C73AA7A762D}" presName="diagram" presStyleCnt="0">
        <dgm:presLayoutVars>
          <dgm:dir/>
          <dgm:resizeHandles val="exact"/>
        </dgm:presLayoutVars>
      </dgm:prSet>
      <dgm:spPr/>
    </dgm:pt>
    <dgm:pt modelId="{DE755185-1951-4DD5-A5B8-9F5E34868352}" type="pres">
      <dgm:prSet presAssocID="{107B259E-FD93-4402-8A76-7F2268DDBAAA}" presName="node" presStyleLbl="node1" presStyleIdx="0" presStyleCnt="4">
        <dgm:presLayoutVars>
          <dgm:bulletEnabled val="1"/>
        </dgm:presLayoutVars>
      </dgm:prSet>
      <dgm:spPr/>
    </dgm:pt>
    <dgm:pt modelId="{9B7B4F90-2404-48EA-A792-34E0A42C721D}" type="pres">
      <dgm:prSet presAssocID="{B34BCE46-5DAC-4E97-A89F-F1F7E88292DF}" presName="sibTrans" presStyleCnt="0"/>
      <dgm:spPr/>
    </dgm:pt>
    <dgm:pt modelId="{BF949451-DC14-4E53-9818-87F027005678}" type="pres">
      <dgm:prSet presAssocID="{BD7C3498-707B-436F-BB33-C164DC97EA71}" presName="node" presStyleLbl="node1" presStyleIdx="1" presStyleCnt="4">
        <dgm:presLayoutVars>
          <dgm:bulletEnabled val="1"/>
        </dgm:presLayoutVars>
      </dgm:prSet>
      <dgm:spPr/>
    </dgm:pt>
    <dgm:pt modelId="{70BF04F5-700C-40A3-9B8B-0BDBE0A00E63}" type="pres">
      <dgm:prSet presAssocID="{BEC5668C-EB11-49A4-9626-B52BABF9D343}" presName="sibTrans" presStyleCnt="0"/>
      <dgm:spPr/>
    </dgm:pt>
    <dgm:pt modelId="{B3627204-9054-4403-A5C7-28E8C4C38066}" type="pres">
      <dgm:prSet presAssocID="{67F35786-0C37-40C0-B598-C09DA1E93173}" presName="node" presStyleLbl="node1" presStyleIdx="2" presStyleCnt="4">
        <dgm:presLayoutVars>
          <dgm:bulletEnabled val="1"/>
        </dgm:presLayoutVars>
      </dgm:prSet>
      <dgm:spPr/>
    </dgm:pt>
    <dgm:pt modelId="{99FD1541-D2C2-474F-867C-742D7873DE77}" type="pres">
      <dgm:prSet presAssocID="{A4817F9B-1F70-4FF5-986E-17B08C9DCC37}" presName="sibTrans" presStyleCnt="0"/>
      <dgm:spPr/>
    </dgm:pt>
    <dgm:pt modelId="{27D89DC9-AA59-407A-A963-F391FA2F9FB2}" type="pres">
      <dgm:prSet presAssocID="{168EAFD9-3264-4E54-B020-A6E7862AA0FC}" presName="node" presStyleLbl="node1" presStyleIdx="3" presStyleCnt="4">
        <dgm:presLayoutVars>
          <dgm:bulletEnabled val="1"/>
        </dgm:presLayoutVars>
      </dgm:prSet>
      <dgm:spPr/>
    </dgm:pt>
  </dgm:ptLst>
  <dgm:cxnLst>
    <dgm:cxn modelId="{34C9A417-346C-4C3F-9552-DE8246B006F7}" type="presOf" srcId="{107B259E-FD93-4402-8A76-7F2268DDBAAA}" destId="{DE755185-1951-4DD5-A5B8-9F5E34868352}" srcOrd="0" destOrd="0" presId="urn:microsoft.com/office/officeart/2005/8/layout/default"/>
    <dgm:cxn modelId="{BC8D1819-7BD3-4557-9CD3-B82C672E9E60}" srcId="{D2E9DCC2-EBDF-4414-8BD9-0C73AA7A762D}" destId="{107B259E-FD93-4402-8A76-7F2268DDBAAA}" srcOrd="0" destOrd="0" parTransId="{7E6E7C8D-D5FA-4066-B1F1-E066FFD319E1}" sibTransId="{B34BCE46-5DAC-4E97-A89F-F1F7E88292DF}"/>
    <dgm:cxn modelId="{7EBAE05D-42EB-4215-8914-4D42FEDE5A0A}" srcId="{D2E9DCC2-EBDF-4414-8BD9-0C73AA7A762D}" destId="{BD7C3498-707B-436F-BB33-C164DC97EA71}" srcOrd="1" destOrd="0" parTransId="{2A6ACD7E-62C7-411B-A198-BE6875D1F559}" sibTransId="{BEC5668C-EB11-49A4-9626-B52BABF9D343}"/>
    <dgm:cxn modelId="{1AEFD967-4DC9-47D6-BD66-E2851A867E5D}" type="presOf" srcId="{67F35786-0C37-40C0-B598-C09DA1E93173}" destId="{B3627204-9054-4403-A5C7-28E8C4C38066}" srcOrd="0" destOrd="0" presId="urn:microsoft.com/office/officeart/2005/8/layout/default"/>
    <dgm:cxn modelId="{FFDE5B4F-90A3-4785-BA92-A2E87916EEDF}" srcId="{D2E9DCC2-EBDF-4414-8BD9-0C73AA7A762D}" destId="{168EAFD9-3264-4E54-B020-A6E7862AA0FC}" srcOrd="3" destOrd="0" parTransId="{E181E3F7-3F46-43FB-96C5-3946EDFC9A81}" sibTransId="{BA70864C-83D3-493D-8881-C1684740D9C5}"/>
    <dgm:cxn modelId="{021FCC70-F642-49E3-B75A-AE64FA3FDE12}" type="presOf" srcId="{D2E9DCC2-EBDF-4414-8BD9-0C73AA7A762D}" destId="{0F704E4E-46ED-489C-8E04-69ECF29546D5}" srcOrd="0" destOrd="0" presId="urn:microsoft.com/office/officeart/2005/8/layout/default"/>
    <dgm:cxn modelId="{5601698F-8438-4601-84DD-5966DE4A1CC6}" type="presOf" srcId="{168EAFD9-3264-4E54-B020-A6E7862AA0FC}" destId="{27D89DC9-AA59-407A-A963-F391FA2F9FB2}" srcOrd="0" destOrd="0" presId="urn:microsoft.com/office/officeart/2005/8/layout/default"/>
    <dgm:cxn modelId="{0DA759A6-9B15-47A2-8BE7-63E1F9EE5976}" type="presOf" srcId="{BD7C3498-707B-436F-BB33-C164DC97EA71}" destId="{BF949451-DC14-4E53-9818-87F027005678}" srcOrd="0" destOrd="0" presId="urn:microsoft.com/office/officeart/2005/8/layout/default"/>
    <dgm:cxn modelId="{CF1282B3-726C-4D3F-BC2C-0C1D66BE0D6B}" srcId="{D2E9DCC2-EBDF-4414-8BD9-0C73AA7A762D}" destId="{67F35786-0C37-40C0-B598-C09DA1E93173}" srcOrd="2" destOrd="0" parTransId="{B894431E-9547-4436-95A4-EC1CBC681F7E}" sibTransId="{A4817F9B-1F70-4FF5-986E-17B08C9DCC37}"/>
    <dgm:cxn modelId="{E63C4658-99EB-48F6-9A5F-EDB3261B3CDF}" type="presParOf" srcId="{0F704E4E-46ED-489C-8E04-69ECF29546D5}" destId="{DE755185-1951-4DD5-A5B8-9F5E34868352}" srcOrd="0" destOrd="0" presId="urn:microsoft.com/office/officeart/2005/8/layout/default"/>
    <dgm:cxn modelId="{CA3B302C-8F8B-44B0-9669-F759C9C6AF9A}" type="presParOf" srcId="{0F704E4E-46ED-489C-8E04-69ECF29546D5}" destId="{9B7B4F90-2404-48EA-A792-34E0A42C721D}" srcOrd="1" destOrd="0" presId="urn:microsoft.com/office/officeart/2005/8/layout/default"/>
    <dgm:cxn modelId="{6C847AEB-1A1B-4AE0-871D-6AFD1D839A75}" type="presParOf" srcId="{0F704E4E-46ED-489C-8E04-69ECF29546D5}" destId="{BF949451-DC14-4E53-9818-87F027005678}" srcOrd="2" destOrd="0" presId="urn:microsoft.com/office/officeart/2005/8/layout/default"/>
    <dgm:cxn modelId="{D880EF4E-92C8-44FD-B0C0-6309A47D6980}" type="presParOf" srcId="{0F704E4E-46ED-489C-8E04-69ECF29546D5}" destId="{70BF04F5-700C-40A3-9B8B-0BDBE0A00E63}" srcOrd="3" destOrd="0" presId="urn:microsoft.com/office/officeart/2005/8/layout/default"/>
    <dgm:cxn modelId="{F9AA5595-7704-4835-BC02-6258D56EB98C}" type="presParOf" srcId="{0F704E4E-46ED-489C-8E04-69ECF29546D5}" destId="{B3627204-9054-4403-A5C7-28E8C4C38066}" srcOrd="4" destOrd="0" presId="urn:microsoft.com/office/officeart/2005/8/layout/default"/>
    <dgm:cxn modelId="{67146362-83B2-403B-A455-98DA49128047}" type="presParOf" srcId="{0F704E4E-46ED-489C-8E04-69ECF29546D5}" destId="{99FD1541-D2C2-474F-867C-742D7873DE77}" srcOrd="5" destOrd="0" presId="urn:microsoft.com/office/officeart/2005/8/layout/default"/>
    <dgm:cxn modelId="{FF6AEE38-680A-4294-BA9D-700A6C7BF2EF}" type="presParOf" srcId="{0F704E4E-46ED-489C-8E04-69ECF29546D5}" destId="{27D89DC9-AA59-407A-A963-F391FA2F9FB2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3C4496-1818-4FB4-B152-9D1368BF2C6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ED62F143-9E06-4876-A41F-C44D52450D6E}">
      <dgm:prSet phldrT="[Texto]"/>
      <dgm:spPr/>
      <dgm:t>
        <a:bodyPr/>
        <a:lstStyle/>
        <a:p>
          <a:r>
            <a:rPr lang="es-ES" i="1" dirty="0"/>
            <a:t>1. Competencias académico-investigadoras relacionadas con el proceso de elaboración de la tesis doctoral</a:t>
          </a:r>
          <a:endParaRPr lang="es-ES" dirty="0"/>
        </a:p>
      </dgm:t>
    </dgm:pt>
    <dgm:pt modelId="{53D9AEB6-1854-454C-BA1F-29B682A8D74C}" type="parTrans" cxnId="{0DC4269D-B38B-488B-A0B3-3D3883D3DCE8}">
      <dgm:prSet/>
      <dgm:spPr/>
      <dgm:t>
        <a:bodyPr/>
        <a:lstStyle/>
        <a:p>
          <a:endParaRPr lang="es-ES"/>
        </a:p>
      </dgm:t>
    </dgm:pt>
    <dgm:pt modelId="{12DDC281-EB50-4C46-A0CE-8912E51E6A66}" type="sibTrans" cxnId="{0DC4269D-B38B-488B-A0B3-3D3883D3DCE8}">
      <dgm:prSet/>
      <dgm:spPr/>
      <dgm:t>
        <a:bodyPr/>
        <a:lstStyle/>
        <a:p>
          <a:endParaRPr lang="es-ES"/>
        </a:p>
      </dgm:t>
    </dgm:pt>
    <dgm:pt modelId="{8CAFAD22-F7F2-4CC0-ACA0-EE5A596D1DB9}">
      <dgm:prSet phldrT="[Texto]"/>
      <dgm:spPr/>
      <dgm:t>
        <a:bodyPr/>
        <a:lstStyle/>
        <a:p>
          <a:pPr>
            <a:buNone/>
          </a:pPr>
          <a:r>
            <a:rPr lang="es-ES" i="1" dirty="0"/>
            <a:t>2. Competencias académico-investigadoras relacionadas con metodología investigadora</a:t>
          </a:r>
          <a:endParaRPr lang="es-ES" dirty="0"/>
        </a:p>
      </dgm:t>
    </dgm:pt>
    <dgm:pt modelId="{4FB266EA-36FF-4AAF-8022-0CFBC8CDE671}" type="parTrans" cxnId="{A8BF2AA4-9826-497C-8E9C-69F40E12E8A0}">
      <dgm:prSet/>
      <dgm:spPr/>
      <dgm:t>
        <a:bodyPr/>
        <a:lstStyle/>
        <a:p>
          <a:endParaRPr lang="es-ES"/>
        </a:p>
      </dgm:t>
    </dgm:pt>
    <dgm:pt modelId="{88CCF2E6-221E-430B-989A-72EE0A7E43B1}" type="sibTrans" cxnId="{A8BF2AA4-9826-497C-8E9C-69F40E12E8A0}">
      <dgm:prSet/>
      <dgm:spPr/>
      <dgm:t>
        <a:bodyPr/>
        <a:lstStyle/>
        <a:p>
          <a:endParaRPr lang="es-ES"/>
        </a:p>
      </dgm:t>
    </dgm:pt>
    <dgm:pt modelId="{46E24137-4A3B-4E27-89AB-5C44D92B3F8F}">
      <dgm:prSet phldrT="[Texto]"/>
      <dgm:spPr/>
      <dgm:t>
        <a:bodyPr/>
        <a:lstStyle/>
        <a:p>
          <a:r>
            <a:rPr lang="es-ES" i="1" dirty="0"/>
            <a:t>3. Competencias en relación con la publicación, difusión y transferencia de resultados de investigación</a:t>
          </a:r>
          <a:endParaRPr lang="es-ES" dirty="0"/>
        </a:p>
      </dgm:t>
    </dgm:pt>
    <dgm:pt modelId="{290AEA97-6D52-4ADA-B278-516E362B3BF9}" type="parTrans" cxnId="{65B5ADC1-6898-46DD-B584-A76492FAA4E8}">
      <dgm:prSet/>
      <dgm:spPr/>
      <dgm:t>
        <a:bodyPr/>
        <a:lstStyle/>
        <a:p>
          <a:endParaRPr lang="es-ES"/>
        </a:p>
      </dgm:t>
    </dgm:pt>
    <dgm:pt modelId="{0F46FD46-4F73-4E05-8A41-6B3852E9E572}" type="sibTrans" cxnId="{65B5ADC1-6898-46DD-B584-A76492FAA4E8}">
      <dgm:prSet/>
      <dgm:spPr/>
      <dgm:t>
        <a:bodyPr/>
        <a:lstStyle/>
        <a:p>
          <a:endParaRPr lang="es-ES"/>
        </a:p>
      </dgm:t>
    </dgm:pt>
    <dgm:pt modelId="{A1348C02-18C5-40F1-B015-816D16716D5C}">
      <dgm:prSet phldrT="[Texto]"/>
      <dgm:spPr/>
      <dgm:t>
        <a:bodyPr/>
        <a:lstStyle/>
        <a:p>
          <a:pPr>
            <a:buNone/>
          </a:pPr>
          <a:r>
            <a:rPr lang="es-ES" i="1" dirty="0"/>
            <a:t>4. Cuidado emocional del doctorando</a:t>
          </a:r>
          <a:endParaRPr lang="es-ES" dirty="0"/>
        </a:p>
      </dgm:t>
    </dgm:pt>
    <dgm:pt modelId="{D18B0551-8261-41EB-B592-2F7DF8B788D4}" type="parTrans" cxnId="{AA1787E1-E457-4AB6-A56F-CBA43E7B9F53}">
      <dgm:prSet/>
      <dgm:spPr/>
      <dgm:t>
        <a:bodyPr/>
        <a:lstStyle/>
        <a:p>
          <a:endParaRPr lang="es-ES"/>
        </a:p>
      </dgm:t>
    </dgm:pt>
    <dgm:pt modelId="{B7B442DC-2E25-4899-8317-C9B673576C19}" type="sibTrans" cxnId="{AA1787E1-E457-4AB6-A56F-CBA43E7B9F53}">
      <dgm:prSet/>
      <dgm:spPr/>
      <dgm:t>
        <a:bodyPr/>
        <a:lstStyle/>
        <a:p>
          <a:endParaRPr lang="es-ES"/>
        </a:p>
      </dgm:t>
    </dgm:pt>
    <dgm:pt modelId="{D73925C9-0D28-4B9C-89F8-8AF8436136D1}">
      <dgm:prSet phldrT="[Texto]"/>
      <dgm:spPr/>
      <dgm:t>
        <a:bodyPr/>
        <a:lstStyle/>
        <a:p>
          <a:pPr>
            <a:buNone/>
          </a:pPr>
          <a:r>
            <a:rPr lang="es-ES" i="1" dirty="0"/>
            <a:t>5. Carrera profesional, empleabilidad y emprendimiento</a:t>
          </a:r>
          <a:endParaRPr lang="es-ES" dirty="0"/>
        </a:p>
      </dgm:t>
    </dgm:pt>
    <dgm:pt modelId="{5519BF08-407F-46C1-9667-3B84834593FF}" type="parTrans" cxnId="{D72F028E-5A4E-480B-A60B-1EA90A1E47CA}">
      <dgm:prSet/>
      <dgm:spPr/>
      <dgm:t>
        <a:bodyPr/>
        <a:lstStyle/>
        <a:p>
          <a:endParaRPr lang="es-ES"/>
        </a:p>
      </dgm:t>
    </dgm:pt>
    <dgm:pt modelId="{49C1B7F3-BCBD-4EAD-AA23-79B797EA0BEA}" type="sibTrans" cxnId="{D72F028E-5A4E-480B-A60B-1EA90A1E47CA}">
      <dgm:prSet/>
      <dgm:spPr/>
      <dgm:t>
        <a:bodyPr/>
        <a:lstStyle/>
        <a:p>
          <a:endParaRPr lang="es-ES"/>
        </a:p>
      </dgm:t>
    </dgm:pt>
    <dgm:pt modelId="{9A162617-981D-4ED5-855C-448B0DD19A6F}">
      <dgm:prSet phldrT="[Texto]"/>
      <dgm:spPr/>
      <dgm:t>
        <a:bodyPr/>
        <a:lstStyle/>
        <a:p>
          <a:r>
            <a:rPr lang="es-ES" i="1" dirty="0"/>
            <a:t>6. Formación docente</a:t>
          </a:r>
          <a:endParaRPr lang="es-ES" dirty="0"/>
        </a:p>
      </dgm:t>
    </dgm:pt>
    <dgm:pt modelId="{D4684E7D-7696-4477-8243-EA36A52D40B2}" type="parTrans" cxnId="{BAA2C5CB-58C6-49F7-A93A-ECDA2EA2443F}">
      <dgm:prSet/>
      <dgm:spPr/>
      <dgm:t>
        <a:bodyPr/>
        <a:lstStyle/>
        <a:p>
          <a:endParaRPr lang="es-ES"/>
        </a:p>
      </dgm:t>
    </dgm:pt>
    <dgm:pt modelId="{7EB5AA91-B530-4F25-9646-B55EA364D7AD}" type="sibTrans" cxnId="{BAA2C5CB-58C6-49F7-A93A-ECDA2EA2443F}">
      <dgm:prSet/>
      <dgm:spPr/>
      <dgm:t>
        <a:bodyPr/>
        <a:lstStyle/>
        <a:p>
          <a:endParaRPr lang="es-ES"/>
        </a:p>
      </dgm:t>
    </dgm:pt>
    <dgm:pt modelId="{E4BC8FB6-7001-4292-A2B7-6FDBFD7F091E}" type="pres">
      <dgm:prSet presAssocID="{843C4496-1818-4FB4-B152-9D1368BF2C61}" presName="diagram" presStyleCnt="0">
        <dgm:presLayoutVars>
          <dgm:dir/>
          <dgm:resizeHandles val="exact"/>
        </dgm:presLayoutVars>
      </dgm:prSet>
      <dgm:spPr/>
    </dgm:pt>
    <dgm:pt modelId="{80F4CA77-1A2E-4D51-AC4C-7E748548F8DB}" type="pres">
      <dgm:prSet presAssocID="{ED62F143-9E06-4876-A41F-C44D52450D6E}" presName="node" presStyleLbl="node1" presStyleIdx="0" presStyleCnt="6" custScaleX="118666">
        <dgm:presLayoutVars>
          <dgm:bulletEnabled val="1"/>
        </dgm:presLayoutVars>
      </dgm:prSet>
      <dgm:spPr/>
    </dgm:pt>
    <dgm:pt modelId="{0B196B36-9D6F-4B99-84EC-234A948BB64E}" type="pres">
      <dgm:prSet presAssocID="{12DDC281-EB50-4C46-A0CE-8912E51E6A66}" presName="sibTrans" presStyleCnt="0"/>
      <dgm:spPr/>
    </dgm:pt>
    <dgm:pt modelId="{263C05BC-4197-44A8-B106-9880863D1ACB}" type="pres">
      <dgm:prSet presAssocID="{8CAFAD22-F7F2-4CC0-ACA0-EE5A596D1DB9}" presName="node" presStyleLbl="node1" presStyleIdx="1" presStyleCnt="6" custScaleX="115591">
        <dgm:presLayoutVars>
          <dgm:bulletEnabled val="1"/>
        </dgm:presLayoutVars>
      </dgm:prSet>
      <dgm:spPr/>
    </dgm:pt>
    <dgm:pt modelId="{13E4AB19-45DD-42F4-998D-DC6AB6DD348B}" type="pres">
      <dgm:prSet presAssocID="{88CCF2E6-221E-430B-989A-72EE0A7E43B1}" presName="sibTrans" presStyleCnt="0"/>
      <dgm:spPr/>
    </dgm:pt>
    <dgm:pt modelId="{2757C597-1AFB-4C15-BDF3-C8096C9632CE}" type="pres">
      <dgm:prSet presAssocID="{46E24137-4A3B-4E27-89AB-5C44D92B3F8F}" presName="node" presStyleLbl="node1" presStyleIdx="2" presStyleCnt="6" custScaleX="120787">
        <dgm:presLayoutVars>
          <dgm:bulletEnabled val="1"/>
        </dgm:presLayoutVars>
      </dgm:prSet>
      <dgm:spPr/>
    </dgm:pt>
    <dgm:pt modelId="{8D5C9807-99AA-4E49-90B1-A8BC23039FED}" type="pres">
      <dgm:prSet presAssocID="{0F46FD46-4F73-4E05-8A41-6B3852E9E572}" presName="sibTrans" presStyleCnt="0"/>
      <dgm:spPr/>
    </dgm:pt>
    <dgm:pt modelId="{38E34234-22A6-41A0-8EA6-3CFAA6F982B8}" type="pres">
      <dgm:prSet presAssocID="{A1348C02-18C5-40F1-B015-816D16716D5C}" presName="node" presStyleLbl="node1" presStyleIdx="3" presStyleCnt="6" custScaleX="134257">
        <dgm:presLayoutVars>
          <dgm:bulletEnabled val="1"/>
        </dgm:presLayoutVars>
      </dgm:prSet>
      <dgm:spPr/>
    </dgm:pt>
    <dgm:pt modelId="{5CA5E85F-BF4E-42AE-A384-E81EA99CC88D}" type="pres">
      <dgm:prSet presAssocID="{B7B442DC-2E25-4899-8317-C9B673576C19}" presName="sibTrans" presStyleCnt="0"/>
      <dgm:spPr/>
    </dgm:pt>
    <dgm:pt modelId="{57451EE7-8ACD-4FA6-994D-624C8A5A95B6}" type="pres">
      <dgm:prSet presAssocID="{D73925C9-0D28-4B9C-89F8-8AF8436136D1}" presName="node" presStyleLbl="node1" presStyleIdx="4" presStyleCnt="6" custScaleX="118666">
        <dgm:presLayoutVars>
          <dgm:bulletEnabled val="1"/>
        </dgm:presLayoutVars>
      </dgm:prSet>
      <dgm:spPr/>
    </dgm:pt>
    <dgm:pt modelId="{DED5067C-E342-441D-B1FF-A1586291FBB1}" type="pres">
      <dgm:prSet presAssocID="{49C1B7F3-BCBD-4EAD-AA23-79B797EA0BEA}" presName="sibTrans" presStyleCnt="0"/>
      <dgm:spPr/>
    </dgm:pt>
    <dgm:pt modelId="{C140C8AD-0F70-45E7-8BD7-10E095191CD1}" type="pres">
      <dgm:prSet presAssocID="{9A162617-981D-4ED5-855C-448B0DD19A6F}" presName="node" presStyleLbl="node1" presStyleIdx="5" presStyleCnt="6" custScaleX="120788">
        <dgm:presLayoutVars>
          <dgm:bulletEnabled val="1"/>
        </dgm:presLayoutVars>
      </dgm:prSet>
      <dgm:spPr/>
    </dgm:pt>
  </dgm:ptLst>
  <dgm:cxnLst>
    <dgm:cxn modelId="{83F1EF2B-1262-4A83-83B2-053D8D14907B}" type="presOf" srcId="{9A162617-981D-4ED5-855C-448B0DD19A6F}" destId="{C140C8AD-0F70-45E7-8BD7-10E095191CD1}" srcOrd="0" destOrd="0" presId="urn:microsoft.com/office/officeart/2005/8/layout/default"/>
    <dgm:cxn modelId="{ED0ED233-2F3B-44EC-8002-B19446D7996A}" type="presOf" srcId="{843C4496-1818-4FB4-B152-9D1368BF2C61}" destId="{E4BC8FB6-7001-4292-A2B7-6FDBFD7F091E}" srcOrd="0" destOrd="0" presId="urn:microsoft.com/office/officeart/2005/8/layout/default"/>
    <dgm:cxn modelId="{D72F028E-5A4E-480B-A60B-1EA90A1E47CA}" srcId="{843C4496-1818-4FB4-B152-9D1368BF2C61}" destId="{D73925C9-0D28-4B9C-89F8-8AF8436136D1}" srcOrd="4" destOrd="0" parTransId="{5519BF08-407F-46C1-9667-3B84834593FF}" sibTransId="{49C1B7F3-BCBD-4EAD-AA23-79B797EA0BEA}"/>
    <dgm:cxn modelId="{32BD4693-CA5E-4BE7-B46C-F8DBF0A5516D}" type="presOf" srcId="{D73925C9-0D28-4B9C-89F8-8AF8436136D1}" destId="{57451EE7-8ACD-4FA6-994D-624C8A5A95B6}" srcOrd="0" destOrd="0" presId="urn:microsoft.com/office/officeart/2005/8/layout/default"/>
    <dgm:cxn modelId="{74E8459A-BF03-491C-8ACF-C8C52CC8BACE}" type="presOf" srcId="{A1348C02-18C5-40F1-B015-816D16716D5C}" destId="{38E34234-22A6-41A0-8EA6-3CFAA6F982B8}" srcOrd="0" destOrd="0" presId="urn:microsoft.com/office/officeart/2005/8/layout/default"/>
    <dgm:cxn modelId="{0DC4269D-B38B-488B-A0B3-3D3883D3DCE8}" srcId="{843C4496-1818-4FB4-B152-9D1368BF2C61}" destId="{ED62F143-9E06-4876-A41F-C44D52450D6E}" srcOrd="0" destOrd="0" parTransId="{53D9AEB6-1854-454C-BA1F-29B682A8D74C}" sibTransId="{12DDC281-EB50-4C46-A0CE-8912E51E6A66}"/>
    <dgm:cxn modelId="{A8BF2AA4-9826-497C-8E9C-69F40E12E8A0}" srcId="{843C4496-1818-4FB4-B152-9D1368BF2C61}" destId="{8CAFAD22-F7F2-4CC0-ACA0-EE5A596D1DB9}" srcOrd="1" destOrd="0" parTransId="{4FB266EA-36FF-4AAF-8022-0CFBC8CDE671}" sibTransId="{88CCF2E6-221E-430B-989A-72EE0A7E43B1}"/>
    <dgm:cxn modelId="{65B5ADC1-6898-46DD-B584-A76492FAA4E8}" srcId="{843C4496-1818-4FB4-B152-9D1368BF2C61}" destId="{46E24137-4A3B-4E27-89AB-5C44D92B3F8F}" srcOrd="2" destOrd="0" parTransId="{290AEA97-6D52-4ADA-B278-516E362B3BF9}" sibTransId="{0F46FD46-4F73-4E05-8A41-6B3852E9E572}"/>
    <dgm:cxn modelId="{BAA2C5CB-58C6-49F7-A93A-ECDA2EA2443F}" srcId="{843C4496-1818-4FB4-B152-9D1368BF2C61}" destId="{9A162617-981D-4ED5-855C-448B0DD19A6F}" srcOrd="5" destOrd="0" parTransId="{D4684E7D-7696-4477-8243-EA36A52D40B2}" sibTransId="{7EB5AA91-B530-4F25-9646-B55EA364D7AD}"/>
    <dgm:cxn modelId="{3D45A6D7-26EA-4F37-96BC-9772766E9716}" type="presOf" srcId="{ED62F143-9E06-4876-A41F-C44D52450D6E}" destId="{80F4CA77-1A2E-4D51-AC4C-7E748548F8DB}" srcOrd="0" destOrd="0" presId="urn:microsoft.com/office/officeart/2005/8/layout/default"/>
    <dgm:cxn modelId="{AA1787E1-E457-4AB6-A56F-CBA43E7B9F53}" srcId="{843C4496-1818-4FB4-B152-9D1368BF2C61}" destId="{A1348C02-18C5-40F1-B015-816D16716D5C}" srcOrd="3" destOrd="0" parTransId="{D18B0551-8261-41EB-B592-2F7DF8B788D4}" sibTransId="{B7B442DC-2E25-4899-8317-C9B673576C19}"/>
    <dgm:cxn modelId="{1926BCEB-CE56-4435-9C6A-8E383170A239}" type="presOf" srcId="{8CAFAD22-F7F2-4CC0-ACA0-EE5A596D1DB9}" destId="{263C05BC-4197-44A8-B106-9880863D1ACB}" srcOrd="0" destOrd="0" presId="urn:microsoft.com/office/officeart/2005/8/layout/default"/>
    <dgm:cxn modelId="{553DE8F6-53EB-4671-815A-A969B00A99A3}" type="presOf" srcId="{46E24137-4A3B-4E27-89AB-5C44D92B3F8F}" destId="{2757C597-1AFB-4C15-BDF3-C8096C9632CE}" srcOrd="0" destOrd="0" presId="urn:microsoft.com/office/officeart/2005/8/layout/default"/>
    <dgm:cxn modelId="{B49FAE74-13A7-4764-B9E4-CFB4D86696A9}" type="presParOf" srcId="{E4BC8FB6-7001-4292-A2B7-6FDBFD7F091E}" destId="{80F4CA77-1A2E-4D51-AC4C-7E748548F8DB}" srcOrd="0" destOrd="0" presId="urn:microsoft.com/office/officeart/2005/8/layout/default"/>
    <dgm:cxn modelId="{1C8FFE27-5B9B-4133-B98E-439B2AD6CAA9}" type="presParOf" srcId="{E4BC8FB6-7001-4292-A2B7-6FDBFD7F091E}" destId="{0B196B36-9D6F-4B99-84EC-234A948BB64E}" srcOrd="1" destOrd="0" presId="urn:microsoft.com/office/officeart/2005/8/layout/default"/>
    <dgm:cxn modelId="{BDED6195-0390-45F7-9905-1EEBFAEB690D}" type="presParOf" srcId="{E4BC8FB6-7001-4292-A2B7-6FDBFD7F091E}" destId="{263C05BC-4197-44A8-B106-9880863D1ACB}" srcOrd="2" destOrd="0" presId="urn:microsoft.com/office/officeart/2005/8/layout/default"/>
    <dgm:cxn modelId="{180407C0-ED5B-4B5F-B7E3-E7239BAF1F5C}" type="presParOf" srcId="{E4BC8FB6-7001-4292-A2B7-6FDBFD7F091E}" destId="{13E4AB19-45DD-42F4-998D-DC6AB6DD348B}" srcOrd="3" destOrd="0" presId="urn:microsoft.com/office/officeart/2005/8/layout/default"/>
    <dgm:cxn modelId="{AC5892A9-92B8-4BEC-B172-BAE6D7C47CF4}" type="presParOf" srcId="{E4BC8FB6-7001-4292-A2B7-6FDBFD7F091E}" destId="{2757C597-1AFB-4C15-BDF3-C8096C9632CE}" srcOrd="4" destOrd="0" presId="urn:microsoft.com/office/officeart/2005/8/layout/default"/>
    <dgm:cxn modelId="{9D09EE93-8A2C-4D1A-963B-277AB5AF6A0A}" type="presParOf" srcId="{E4BC8FB6-7001-4292-A2B7-6FDBFD7F091E}" destId="{8D5C9807-99AA-4E49-90B1-A8BC23039FED}" srcOrd="5" destOrd="0" presId="urn:microsoft.com/office/officeart/2005/8/layout/default"/>
    <dgm:cxn modelId="{69B071E4-DDEB-4B40-811B-F44571DF81CF}" type="presParOf" srcId="{E4BC8FB6-7001-4292-A2B7-6FDBFD7F091E}" destId="{38E34234-22A6-41A0-8EA6-3CFAA6F982B8}" srcOrd="6" destOrd="0" presId="urn:microsoft.com/office/officeart/2005/8/layout/default"/>
    <dgm:cxn modelId="{66BCB02D-0378-4C76-80CC-5F1AA3AFB997}" type="presParOf" srcId="{E4BC8FB6-7001-4292-A2B7-6FDBFD7F091E}" destId="{5CA5E85F-BF4E-42AE-A384-E81EA99CC88D}" srcOrd="7" destOrd="0" presId="urn:microsoft.com/office/officeart/2005/8/layout/default"/>
    <dgm:cxn modelId="{A538C13B-3BED-4C31-917C-5C6E4BB94366}" type="presParOf" srcId="{E4BC8FB6-7001-4292-A2B7-6FDBFD7F091E}" destId="{57451EE7-8ACD-4FA6-994D-624C8A5A95B6}" srcOrd="8" destOrd="0" presId="urn:microsoft.com/office/officeart/2005/8/layout/default"/>
    <dgm:cxn modelId="{1AD06C1A-E5D2-49E1-ABB2-61484B98D443}" type="presParOf" srcId="{E4BC8FB6-7001-4292-A2B7-6FDBFD7F091E}" destId="{DED5067C-E342-441D-B1FF-A1586291FBB1}" srcOrd="9" destOrd="0" presId="urn:microsoft.com/office/officeart/2005/8/layout/default"/>
    <dgm:cxn modelId="{CEB0AA82-F801-4C62-B1E9-B903A32D984B}" type="presParOf" srcId="{E4BC8FB6-7001-4292-A2B7-6FDBFD7F091E}" destId="{C140C8AD-0F70-45E7-8BD7-10E095191CD1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755185-1951-4DD5-A5B8-9F5E34868352}">
      <dsp:nvSpPr>
        <dsp:cNvPr id="0" name=""/>
        <dsp:cNvSpPr/>
      </dsp:nvSpPr>
      <dsp:spPr>
        <a:xfrm>
          <a:off x="1085" y="56549"/>
          <a:ext cx="4233480" cy="25400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1" kern="1200" dirty="0"/>
            <a:t>Ciencias de la Salud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Ciencias de la Visión, Ciencias Odontológicas, Cuidados en Salud, Farmacia, Inv. Biomédica, Inv. Médico-Quirúrgica, Microbiología/Parasitología, Óptica, Psicología, Química Médica, Veterinaria</a:t>
          </a:r>
        </a:p>
      </dsp:txBody>
      <dsp:txXfrm>
        <a:off x="1085" y="56549"/>
        <a:ext cx="4233480" cy="2540088"/>
      </dsp:txXfrm>
    </dsp:sp>
    <dsp:sp modelId="{BF949451-DC14-4E53-9818-87F027005678}">
      <dsp:nvSpPr>
        <dsp:cNvPr id="0" name=""/>
        <dsp:cNvSpPr/>
      </dsp:nvSpPr>
      <dsp:spPr>
        <a:xfrm>
          <a:off x="4657914" y="56549"/>
          <a:ext cx="4233480" cy="25400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1" kern="1200" dirty="0"/>
            <a:t>Arte y Humanidades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Bellas Artes, Ciencias de las Religiones. </a:t>
          </a:r>
          <a:r>
            <a:rPr lang="es-ES" sz="1600" kern="1200" dirty="0" err="1"/>
            <a:t>Est</a:t>
          </a:r>
          <a:r>
            <a:rPr lang="es-ES" sz="1600" kern="1200" dirty="0"/>
            <a:t>. del Mundo Antiguo, </a:t>
          </a:r>
          <a:r>
            <a:rPr lang="es-ES" sz="1600" kern="1200" dirty="0" err="1"/>
            <a:t>Est</a:t>
          </a:r>
          <a:r>
            <a:rPr lang="es-ES" sz="1600" kern="1200" dirty="0"/>
            <a:t>. Franceses, </a:t>
          </a:r>
          <a:r>
            <a:rPr lang="es-ES" sz="1600" kern="1200" dirty="0" err="1"/>
            <a:t>Est</a:t>
          </a:r>
          <a:r>
            <a:rPr lang="es-ES" sz="1600" kern="1200" dirty="0"/>
            <a:t>. Literarios, </a:t>
          </a:r>
          <a:r>
            <a:rPr lang="es-ES" sz="1600" kern="1200" dirty="0" err="1"/>
            <a:t>Est</a:t>
          </a:r>
          <a:r>
            <a:rPr lang="es-ES" sz="1600" kern="1200" dirty="0"/>
            <a:t>. Teatrales, Filosofía, Historia Contemporánea, Historia del Arte, Historia y Arqueología, Lengua Española y sus Literaturas, Lingüística Inglesa, Lingüística Teórica y Aplicada, Literatura Hispanoamericana, Musicología</a:t>
          </a:r>
        </a:p>
      </dsp:txBody>
      <dsp:txXfrm>
        <a:off x="4657914" y="56549"/>
        <a:ext cx="4233480" cy="2540088"/>
      </dsp:txXfrm>
    </dsp:sp>
    <dsp:sp modelId="{B3627204-9054-4403-A5C7-28E8C4C38066}">
      <dsp:nvSpPr>
        <dsp:cNvPr id="0" name=""/>
        <dsp:cNvSpPr/>
      </dsp:nvSpPr>
      <dsp:spPr>
        <a:xfrm>
          <a:off x="1085" y="3019986"/>
          <a:ext cx="4233480" cy="25400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1" kern="1200" dirty="0"/>
            <a:t>Ciencias e Ingeniería </a:t>
          </a:r>
          <a:endParaRPr lang="es-ES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Astrofísica, Biología, Bioquímica, Biología Molecular y Biomedicina, Ecología, Física, Geología e Ingeniería Geológica, Investigación Matemática, Química Avanzada, Química Orgánica, Química Teórica y Modelización Computacional , Ingeniería Informática</a:t>
          </a:r>
          <a:r>
            <a:rPr lang="es-ES" sz="1600" b="1" kern="1200" dirty="0"/>
            <a:t>, </a:t>
          </a:r>
          <a:r>
            <a:rPr lang="es-ES" sz="1600" kern="1200" dirty="0"/>
            <a:t>Ingeniería Matemática. Estadística e Investigación Operativa</a:t>
          </a:r>
          <a:r>
            <a:rPr lang="es-ES" sz="1600" b="1" kern="1200" dirty="0"/>
            <a:t>, </a:t>
          </a:r>
          <a:r>
            <a:rPr lang="es-ES" sz="1600" kern="1200" dirty="0"/>
            <a:t>Ingeniería Química</a:t>
          </a:r>
        </a:p>
      </dsp:txBody>
      <dsp:txXfrm>
        <a:off x="1085" y="3019986"/>
        <a:ext cx="4233480" cy="2540088"/>
      </dsp:txXfrm>
    </dsp:sp>
    <dsp:sp modelId="{27D89DC9-AA59-407A-A963-F391FA2F9FB2}">
      <dsp:nvSpPr>
        <dsp:cNvPr id="0" name=""/>
        <dsp:cNvSpPr/>
      </dsp:nvSpPr>
      <dsp:spPr>
        <a:xfrm>
          <a:off x="4657914" y="3019986"/>
          <a:ext cx="4233480" cy="25400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1" kern="1200" dirty="0"/>
            <a:t>Ciencias Sociales y Jurídicas</a:t>
          </a:r>
          <a:r>
            <a:rPr lang="es-ES" sz="1600" kern="1200" dirty="0"/>
            <a:t>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ADE, Data </a:t>
          </a:r>
          <a:r>
            <a:rPr lang="es-ES" sz="1600" kern="1200" dirty="0" err="1"/>
            <a:t>Science</a:t>
          </a:r>
          <a:r>
            <a:rPr lang="es-ES" sz="1600" kern="1200" dirty="0"/>
            <a:t>, CC de la Documentación, CC Políticas y de la </a:t>
          </a:r>
          <a:r>
            <a:rPr lang="es-ES" sz="1600" kern="1200" dirty="0" err="1"/>
            <a:t>Admón</a:t>
          </a:r>
          <a:r>
            <a:rPr lang="es-ES" sz="1600" kern="1200" dirty="0"/>
            <a:t> y RR II, Com. Audiovisual, Publicidad y RRPP, Derecho, Didáctica de las CC Experimentales, Economía, Economía y Gestión de la Innovación, Educación, </a:t>
          </a:r>
          <a:r>
            <a:rPr lang="es-ES" sz="1600" kern="1200" dirty="0" err="1"/>
            <a:t>Est</a:t>
          </a:r>
          <a:r>
            <a:rPr lang="es-ES" sz="1600" kern="1200" dirty="0"/>
            <a:t>. Feministas y de Género, Finanzas y Economía Cuantitativas, Geografía, Medio Ambiente: Dimensiones Humanas y Socioeconómicas, Periodismo, Sociología y Antropología, Trabajo Social, Turismo</a:t>
          </a:r>
        </a:p>
      </dsp:txBody>
      <dsp:txXfrm>
        <a:off x="4657914" y="3019986"/>
        <a:ext cx="4233480" cy="25400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F4CA77-1A2E-4D51-AC4C-7E748548F8DB}">
      <dsp:nvSpPr>
        <dsp:cNvPr id="0" name=""/>
        <dsp:cNvSpPr/>
      </dsp:nvSpPr>
      <dsp:spPr>
        <a:xfrm>
          <a:off x="617977" y="1142"/>
          <a:ext cx="3288430" cy="16626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i="1" kern="1200" dirty="0"/>
            <a:t>1. Competencias académico-investigadoras relacionadas con el proceso de elaboración de la tesis doctoral</a:t>
          </a:r>
          <a:endParaRPr lang="es-ES" sz="2100" kern="1200" dirty="0"/>
        </a:p>
      </dsp:txBody>
      <dsp:txXfrm>
        <a:off x="617977" y="1142"/>
        <a:ext cx="3288430" cy="1662699"/>
      </dsp:txXfrm>
    </dsp:sp>
    <dsp:sp modelId="{263C05BC-4197-44A8-B106-9880863D1ACB}">
      <dsp:nvSpPr>
        <dsp:cNvPr id="0" name=""/>
        <dsp:cNvSpPr/>
      </dsp:nvSpPr>
      <dsp:spPr>
        <a:xfrm>
          <a:off x="4183524" y="1142"/>
          <a:ext cx="3203217" cy="16626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i="1" kern="1200" dirty="0"/>
            <a:t>2. Competencias académico-investigadoras relacionadas con metodología investigadora</a:t>
          </a:r>
          <a:endParaRPr lang="es-ES" sz="2100" kern="1200" dirty="0"/>
        </a:p>
      </dsp:txBody>
      <dsp:txXfrm>
        <a:off x="4183524" y="1142"/>
        <a:ext cx="3203217" cy="1662699"/>
      </dsp:txXfrm>
    </dsp:sp>
    <dsp:sp modelId="{2757C597-1AFB-4C15-BDF3-C8096C9632CE}">
      <dsp:nvSpPr>
        <dsp:cNvPr id="0" name=""/>
        <dsp:cNvSpPr/>
      </dsp:nvSpPr>
      <dsp:spPr>
        <a:xfrm>
          <a:off x="329956" y="1940958"/>
          <a:ext cx="3347207" cy="16626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i="1" kern="1200" dirty="0"/>
            <a:t>3. Competencias en relación con la publicación, difusión y transferencia de resultados de investigación</a:t>
          </a:r>
          <a:endParaRPr lang="es-ES" sz="2100" kern="1200" dirty="0"/>
        </a:p>
      </dsp:txBody>
      <dsp:txXfrm>
        <a:off x="329956" y="1940958"/>
        <a:ext cx="3347207" cy="1662699"/>
      </dsp:txXfrm>
    </dsp:sp>
    <dsp:sp modelId="{38E34234-22A6-41A0-8EA6-3CFAA6F982B8}">
      <dsp:nvSpPr>
        <dsp:cNvPr id="0" name=""/>
        <dsp:cNvSpPr/>
      </dsp:nvSpPr>
      <dsp:spPr>
        <a:xfrm>
          <a:off x="3954280" y="1940958"/>
          <a:ext cx="3720483" cy="16626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i="1" kern="1200" dirty="0"/>
            <a:t>4. Cuidado emocional del doctorando</a:t>
          </a:r>
          <a:endParaRPr lang="es-ES" sz="2100" kern="1200" dirty="0"/>
        </a:p>
      </dsp:txBody>
      <dsp:txXfrm>
        <a:off x="3954280" y="1940958"/>
        <a:ext cx="3720483" cy="1662699"/>
      </dsp:txXfrm>
    </dsp:sp>
    <dsp:sp modelId="{57451EE7-8ACD-4FA6-994D-624C8A5A95B6}">
      <dsp:nvSpPr>
        <dsp:cNvPr id="0" name=""/>
        <dsp:cNvSpPr/>
      </dsp:nvSpPr>
      <dsp:spPr>
        <a:xfrm>
          <a:off x="545968" y="3880774"/>
          <a:ext cx="3288430" cy="16626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i="1" kern="1200" dirty="0"/>
            <a:t>5. Carrera profesional, empleabilidad y emprendimiento</a:t>
          </a:r>
          <a:endParaRPr lang="es-ES" sz="2100" kern="1200" dirty="0"/>
        </a:p>
      </dsp:txBody>
      <dsp:txXfrm>
        <a:off x="545968" y="3880774"/>
        <a:ext cx="3288430" cy="1662699"/>
      </dsp:txXfrm>
    </dsp:sp>
    <dsp:sp modelId="{C140C8AD-0F70-45E7-8BD7-10E095191CD1}">
      <dsp:nvSpPr>
        <dsp:cNvPr id="0" name=""/>
        <dsp:cNvSpPr/>
      </dsp:nvSpPr>
      <dsp:spPr>
        <a:xfrm>
          <a:off x="4111516" y="3880774"/>
          <a:ext cx="3347235" cy="16626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i="1" kern="1200" dirty="0"/>
            <a:t>6. Formación docente</a:t>
          </a:r>
          <a:endParaRPr lang="es-ES" sz="2100" kern="1200" dirty="0"/>
        </a:p>
      </dsp:txBody>
      <dsp:txXfrm>
        <a:off x="4111516" y="3880774"/>
        <a:ext cx="3347235" cy="16626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EFD586-79F1-41B0-8A70-33A47DAEEC87}" type="datetimeFigureOut">
              <a:rPr lang="es-ES" smtClean="0"/>
              <a:t>27/03/2025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54E4FC-EA4E-4CE4-8748-8A31A4DA05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1833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BD6D6F-99EB-4F1B-BF91-5D7E7638BE03}" type="datetimeFigureOut">
              <a:rPr lang="es-ES" smtClean="0"/>
              <a:t>27/03/2025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729A21-28BD-4E44-87C5-034452E2D4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8593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729A21-28BD-4E44-87C5-034452E2D4A0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5204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729A21-28BD-4E44-87C5-034452E2D4A0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52041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729A21-28BD-4E44-87C5-034452E2D4A0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5204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729A21-28BD-4E44-87C5-034452E2D4A0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09142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729A21-28BD-4E44-87C5-034452E2D4A0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9053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gi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E:\Trabajo\Vicerrectorado de Planificación\Presentación Reestructuración de Departamentos\Rec\Fondo Azul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-1"/>
            <a:ext cx="9143999" cy="6869843"/>
          </a:xfrm>
          <a:prstGeom prst="rect">
            <a:avLst/>
          </a:prstGeom>
          <a:noFill/>
        </p:spPr>
      </p:pic>
      <p:pic>
        <p:nvPicPr>
          <p:cNvPr id="3" name="Picture 2" descr="E:\Recursos\Logos\Logo UCM 2012\Marca UCM logo Blanco.gif"/>
          <p:cNvPicPr>
            <a:picLocks noChangeAspect="1" noChangeArrowheads="1"/>
          </p:cNvPicPr>
          <p:nvPr userDrawn="1"/>
        </p:nvPicPr>
        <p:blipFill>
          <a:blip r:embed="rId3" cstate="print"/>
          <a:stretch>
            <a:fillRect/>
          </a:stretch>
        </p:blipFill>
        <p:spPr bwMode="auto">
          <a:xfrm>
            <a:off x="3779912" y="332656"/>
            <a:ext cx="1584176" cy="14554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71360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E:\Trabajo\Vicerrectorado de Planificación\Presentación Reestructuración de Departamentos\Rec\Fondo Azul.jpg"/>
          <p:cNvPicPr>
            <a:picLocks noChangeAspect="1" noChangeArrowheads="1"/>
          </p:cNvPicPr>
          <p:nvPr userDrawn="1"/>
        </p:nvPicPr>
        <p:blipFill>
          <a:blip r:embed="rId2" cstate="print"/>
          <a:srcRect t="94985"/>
          <a:stretch>
            <a:fillRect/>
          </a:stretch>
        </p:blipFill>
        <p:spPr bwMode="auto">
          <a:xfrm>
            <a:off x="0" y="6525344"/>
            <a:ext cx="9143999" cy="344500"/>
          </a:xfrm>
          <a:prstGeom prst="rect">
            <a:avLst/>
          </a:prstGeom>
          <a:noFill/>
        </p:spPr>
      </p:pic>
      <p:pic>
        <p:nvPicPr>
          <p:cNvPr id="13" name="Picture 2" descr="E:\Trabajo\Vicerrectorado de Planificación\Presentación Reestructuración de Departamentos\Rec\Fondo Azul.jpg"/>
          <p:cNvPicPr>
            <a:picLocks noChangeAspect="1" noChangeArrowheads="1"/>
          </p:cNvPicPr>
          <p:nvPr userDrawn="1"/>
        </p:nvPicPr>
        <p:blipFill>
          <a:blip r:embed="rId2" cstate="print"/>
          <a:srcRect b="89917"/>
          <a:stretch>
            <a:fillRect/>
          </a:stretch>
        </p:blipFill>
        <p:spPr bwMode="auto">
          <a:xfrm>
            <a:off x="0" y="0"/>
            <a:ext cx="9143999" cy="692696"/>
          </a:xfrm>
          <a:prstGeom prst="rect">
            <a:avLst/>
          </a:prstGeom>
          <a:noFill/>
        </p:spPr>
      </p:pic>
      <p:pic>
        <p:nvPicPr>
          <p:cNvPr id="20481" name="Picture 1" descr="E:\Recursos\Logos\Logo UCM 2012\Marca UCM Alternativa logo blanco.gif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428" y="150540"/>
            <a:ext cx="1800200" cy="4634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69470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 descr="E:\Trabajo\Vicerrectorado de Planificación\Presentación Reestructuración de Departamentos\Rec\Fondo muy claro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-1"/>
            <a:ext cx="9143999" cy="6869844"/>
          </a:xfrm>
          <a:prstGeom prst="rect">
            <a:avLst/>
          </a:prstGeom>
          <a:noFill/>
        </p:spPr>
      </p:pic>
      <p:pic>
        <p:nvPicPr>
          <p:cNvPr id="14" name="Picture 2" descr="E:\Trabajo\Vicerrectorado de Planificación\Presentación Reestructuración de Departamentos\Rec\Fondo Azul.jpg"/>
          <p:cNvPicPr>
            <a:picLocks noChangeAspect="1" noChangeArrowheads="1"/>
          </p:cNvPicPr>
          <p:nvPr userDrawn="1"/>
        </p:nvPicPr>
        <p:blipFill>
          <a:blip r:embed="rId3" cstate="print"/>
          <a:srcRect t="94985"/>
          <a:stretch>
            <a:fillRect/>
          </a:stretch>
        </p:blipFill>
        <p:spPr bwMode="auto">
          <a:xfrm>
            <a:off x="0" y="6525344"/>
            <a:ext cx="9143999" cy="344500"/>
          </a:xfrm>
          <a:prstGeom prst="rect">
            <a:avLst/>
          </a:prstGeom>
          <a:noFill/>
        </p:spPr>
      </p:pic>
      <p:pic>
        <p:nvPicPr>
          <p:cNvPr id="13" name="Picture 2" descr="E:\Trabajo\Vicerrectorado de Planificación\Presentación Reestructuración de Departamentos\Rec\Fondo Azul.jpg"/>
          <p:cNvPicPr>
            <a:picLocks noChangeAspect="1" noChangeArrowheads="1"/>
          </p:cNvPicPr>
          <p:nvPr userDrawn="1"/>
        </p:nvPicPr>
        <p:blipFill>
          <a:blip r:embed="rId3" cstate="print"/>
          <a:srcRect b="89917"/>
          <a:stretch>
            <a:fillRect/>
          </a:stretch>
        </p:blipFill>
        <p:spPr bwMode="auto">
          <a:xfrm>
            <a:off x="0" y="0"/>
            <a:ext cx="9143999" cy="692696"/>
          </a:xfrm>
          <a:prstGeom prst="rect">
            <a:avLst/>
          </a:prstGeom>
          <a:noFill/>
        </p:spPr>
      </p:pic>
      <p:pic>
        <p:nvPicPr>
          <p:cNvPr id="20481" name="Picture 1" descr="E:\Recursos\Logos\Logo UCM 2012\Marca UCM Alternativa logo blanco.gif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428" y="150540"/>
            <a:ext cx="1800200" cy="4634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71883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3250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827583" y="3068960"/>
            <a:ext cx="74888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800" b="1" dirty="0">
                <a:solidFill>
                  <a:srgbClr val="0070C0"/>
                </a:solidFill>
                <a:latin typeface="Aptos" panose="020B0004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Escuela de Doctorado y los Estudios de Doctorado en la UCM</a:t>
            </a:r>
            <a:endParaRPr lang="es-ES" sz="2800" dirty="0">
              <a:solidFill>
                <a:srgbClr val="0070C0"/>
              </a:solidFill>
              <a:latin typeface="Aptos" panose="020B000402020202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075520" y="5589240"/>
            <a:ext cx="5474576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sz="2000" dirty="0">
                <a:solidFill>
                  <a:prstClr val="black"/>
                </a:solidFill>
                <a:latin typeface="Aptos" panose="020B0004020202020204" pitchFamily="34" charset="0"/>
              </a:rPr>
              <a:t>Fernando </a:t>
            </a:r>
            <a:r>
              <a:rPr lang="es-ES" sz="2000" cap="small" dirty="0">
                <a:solidFill>
                  <a:prstClr val="black"/>
                </a:solidFill>
                <a:latin typeface="Aptos" panose="020B0004020202020204" pitchFamily="34" charset="0"/>
              </a:rPr>
              <a:t>Gascón Inchausti</a:t>
            </a:r>
          </a:p>
          <a:p>
            <a:pPr algn="r">
              <a:spcAft>
                <a:spcPts val="600"/>
              </a:spcAft>
            </a:pPr>
            <a:r>
              <a:rPr lang="es-ES" sz="2000" cap="small" dirty="0">
                <a:solidFill>
                  <a:prstClr val="black"/>
                </a:solidFill>
                <a:latin typeface="Aptos" panose="020B0004020202020204" pitchFamily="34" charset="0"/>
              </a:rPr>
              <a:t>Director de la Escuela de Doctorado de la UCM</a:t>
            </a:r>
          </a:p>
        </p:txBody>
      </p:sp>
    </p:spTree>
    <p:extLst>
      <p:ext uri="{BB962C8B-B14F-4D97-AF65-F5344CB8AC3E}">
        <p14:creationId xmlns:p14="http://schemas.microsoft.com/office/powerpoint/2010/main" val="3372446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04289" y="1050416"/>
            <a:ext cx="8064896" cy="4678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39432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39432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39432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39432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39432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432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432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432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432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es-ES_tradnl" sz="2000" b="1" dirty="0">
                <a:solidFill>
                  <a:srgbClr val="3C358E"/>
                </a:solidFill>
                <a:latin typeface="Aptos" panose="020B0004020202020204" pitchFamily="34" charset="0"/>
                <a:cs typeface="Calibri"/>
              </a:rPr>
              <a:t>LOS ESTUDIOS DE DOCTORADO EN LA UCM</a:t>
            </a:r>
          </a:p>
          <a:p>
            <a:pPr marL="400050" indent="-400050" algn="ctr">
              <a:spcAft>
                <a:spcPts val="600"/>
              </a:spcAft>
              <a:buAutoNum type="romanUcPeriod"/>
            </a:pPr>
            <a:endParaRPr lang="es-ES" sz="2000" b="1" dirty="0">
              <a:latin typeface="Aptos" panose="020B0004020202020204" pitchFamily="34" charset="0"/>
            </a:endParaRPr>
          </a:p>
          <a:p>
            <a:r>
              <a:rPr lang="es-ES_tradnl" sz="2000" b="1" dirty="0">
                <a:latin typeface="Aptos" panose="020B0004020202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Wingdings" panose="05000000000000000000" pitchFamily="2" charset="2"/>
              </a:rPr>
              <a:t>1. Los Programas de Doctorado de la UCM</a:t>
            </a:r>
          </a:p>
          <a:p>
            <a:endParaRPr lang="es-ES" sz="2000" b="1" i="1" dirty="0">
              <a:latin typeface="Aptos" panose="020B0004020202020204" pitchFamily="34" charset="0"/>
            </a:endParaRPr>
          </a:p>
          <a:p>
            <a:r>
              <a:rPr lang="es-ES" sz="2000" b="1" i="1" dirty="0">
                <a:latin typeface="Aptos" panose="020B0004020202020204" pitchFamily="34" charset="0"/>
              </a:rPr>
              <a:t>¿Cuántos programas de doctorado hay en la UCM? </a:t>
            </a:r>
            <a:endParaRPr lang="es-ES" sz="2000" dirty="0">
              <a:latin typeface="Aptos" panose="020B0004020202020204" pitchFamily="34" charset="0"/>
            </a:endParaRPr>
          </a:p>
          <a:p>
            <a:r>
              <a:rPr lang="es-ES" sz="2000" dirty="0">
                <a:latin typeface="Aptos" panose="020B0004020202020204" pitchFamily="34" charset="0"/>
              </a:rPr>
              <a:t>Curso 2024-2025: </a:t>
            </a:r>
            <a:r>
              <a:rPr lang="es-ES" sz="2000" b="1" dirty="0">
                <a:latin typeface="Aptos" panose="020B0004020202020204" pitchFamily="34" charset="0"/>
              </a:rPr>
              <a:t>57 Programas de Doctorado activos</a:t>
            </a:r>
            <a:r>
              <a:rPr lang="es-ES" sz="2000" dirty="0">
                <a:latin typeface="Aptos" panose="020B0004020202020204" pitchFamily="34" charset="0"/>
              </a:rPr>
              <a:t> en la UCM, de los cuales 15 son programas de doctorado conjuntos con otras Universidades.</a:t>
            </a:r>
          </a:p>
          <a:p>
            <a:endParaRPr lang="es-ES" sz="2000" b="1" i="1" dirty="0">
              <a:latin typeface="Aptos" panose="020B0004020202020204" pitchFamily="34" charset="0"/>
            </a:endParaRPr>
          </a:p>
          <a:p>
            <a:r>
              <a:rPr lang="es-ES" sz="2000" b="1" i="1" dirty="0">
                <a:latin typeface="Aptos" panose="020B0004020202020204" pitchFamily="34" charset="0"/>
              </a:rPr>
              <a:t>¿Sobre qué versan los programas de doctorado?</a:t>
            </a:r>
            <a:endParaRPr lang="es-ES" sz="2000" dirty="0">
              <a:latin typeface="Aptos" panose="020B0004020202020204" pitchFamily="34" charset="0"/>
            </a:endParaRPr>
          </a:p>
          <a:p>
            <a:r>
              <a:rPr lang="es-ES" sz="2000" dirty="0">
                <a:latin typeface="Aptos" panose="020B0004020202020204" pitchFamily="34" charset="0"/>
              </a:rPr>
              <a:t>Cuatro grandes áreas: Ciencias de la Salud, Arte y Humanidades, Ciencias e Ingenierías y Ciencias Sociales y Jurídicas.</a:t>
            </a:r>
          </a:p>
          <a:p>
            <a:endParaRPr lang="es-ES_tradnl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s-ES_tradnl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endParaRPr kumimoji="0" lang="es-ES" altLang="es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999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51520" y="3126897"/>
            <a:ext cx="864096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39432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39432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39432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39432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39432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432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432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432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432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endParaRPr lang="es-ES_tradnl" sz="2000" b="1" dirty="0">
              <a:solidFill>
                <a:srgbClr val="3B358B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57200" lvl="3"/>
            <a:endParaRPr lang="es-ES" dirty="0">
              <a:latin typeface="Century" panose="02040604050505020304" pitchFamily="18" charset="0"/>
            </a:endParaRP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BF55DC4B-307A-D4A7-0022-52F516B184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1774101"/>
              </p:ext>
            </p:extLst>
          </p:nvPr>
        </p:nvGraphicFramePr>
        <p:xfrm>
          <a:off x="0" y="692696"/>
          <a:ext cx="8892480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09190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uadroTexto 11">
            <a:extLst>
              <a:ext uri="{FF2B5EF4-FFF2-40B4-BE49-F238E27FC236}">
                <a16:creationId xmlns:a16="http://schemas.microsoft.com/office/drawing/2014/main" id="{8DCED075-6520-CA25-48ED-F2FDE1324375}"/>
              </a:ext>
            </a:extLst>
          </p:cNvPr>
          <p:cNvSpPr txBox="1"/>
          <p:nvPr/>
        </p:nvSpPr>
        <p:spPr>
          <a:xfrm>
            <a:off x="395536" y="811841"/>
            <a:ext cx="8136904" cy="5596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  <a:buNone/>
            </a:pPr>
            <a:r>
              <a:rPr lang="es-ES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 Datos relevantes en relación con los programas, su funcionamiento y sus resultados</a:t>
            </a:r>
            <a:endParaRPr lang="es-E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  <a:buNone/>
            </a:pPr>
            <a:r>
              <a:rPr lang="es-ES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600"/>
              </a:spcAft>
              <a:buNone/>
            </a:pPr>
            <a:r>
              <a:rPr lang="es-ES" sz="1400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Estudiantes de doctorado</a:t>
            </a:r>
            <a:endParaRPr lang="es-ES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  <a:buNone/>
            </a:pPr>
            <a:r>
              <a:rPr lang="es-ES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Curso 2023/2024: 6253</a:t>
            </a:r>
          </a:p>
          <a:p>
            <a:pPr>
              <a:lnSpc>
                <a:spcPct val="107000"/>
              </a:lnSpc>
              <a:spcAft>
                <a:spcPts val="600"/>
              </a:spcAft>
              <a:buNone/>
            </a:pPr>
            <a:r>
              <a:rPr lang="es-ES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 ellos, de nuevo ingreso 1304 y matriculados de cursos anteriores 4949</a:t>
            </a:r>
          </a:p>
          <a:p>
            <a:pPr>
              <a:lnSpc>
                <a:spcPct val="107000"/>
              </a:lnSpc>
              <a:spcAft>
                <a:spcPts val="600"/>
              </a:spcAft>
              <a:buNone/>
            </a:pPr>
            <a:r>
              <a:rPr lang="es-ES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600"/>
              </a:spcAft>
              <a:buNone/>
            </a:pPr>
            <a:r>
              <a:rPr lang="es-ES" sz="1400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Reparto de los estudiantes entre programas</a:t>
            </a:r>
            <a:endParaRPr lang="es-ES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  <a:buNone/>
            </a:pPr>
            <a:r>
              <a:rPr lang="es-ES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Ciencias de la Salud		1984</a:t>
            </a:r>
          </a:p>
          <a:p>
            <a:pPr>
              <a:lnSpc>
                <a:spcPct val="107000"/>
              </a:lnSpc>
              <a:spcAft>
                <a:spcPts val="600"/>
              </a:spcAft>
              <a:buNone/>
            </a:pPr>
            <a:r>
              <a:rPr lang="es-ES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Arte y Humanidades 		1585</a:t>
            </a:r>
          </a:p>
          <a:p>
            <a:pPr>
              <a:lnSpc>
                <a:spcPct val="107000"/>
              </a:lnSpc>
              <a:spcAft>
                <a:spcPts val="600"/>
              </a:spcAft>
              <a:buNone/>
            </a:pPr>
            <a:r>
              <a:rPr lang="es-ES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Ciencias e Ingenierías		990</a:t>
            </a:r>
          </a:p>
          <a:p>
            <a:pPr>
              <a:lnSpc>
                <a:spcPct val="107000"/>
              </a:lnSpc>
              <a:spcAft>
                <a:spcPts val="600"/>
              </a:spcAft>
              <a:buNone/>
            </a:pPr>
            <a:r>
              <a:rPr lang="es-ES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Ciencias Sociales y Jurídicas	1594</a:t>
            </a:r>
          </a:p>
          <a:p>
            <a:pPr>
              <a:lnSpc>
                <a:spcPct val="107000"/>
              </a:lnSpc>
              <a:spcAft>
                <a:spcPts val="600"/>
              </a:spcAft>
              <a:buNone/>
            </a:pPr>
            <a:r>
              <a:rPr lang="es-ES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600"/>
              </a:spcAft>
              <a:buNone/>
            </a:pPr>
            <a:r>
              <a:rPr lang="es-ES" sz="1400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Acceso competitivo</a:t>
            </a:r>
            <a:endParaRPr lang="es-ES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  <a:buNone/>
            </a:pPr>
            <a:r>
              <a:rPr lang="es-ES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Para el curso 2023/2024</a:t>
            </a:r>
          </a:p>
          <a:p>
            <a:pPr>
              <a:lnSpc>
                <a:spcPct val="107000"/>
              </a:lnSpc>
              <a:spcAft>
                <a:spcPts val="600"/>
              </a:spcAft>
              <a:buNone/>
            </a:pPr>
            <a:r>
              <a:rPr lang="es-ES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3645 solicitudes de admisión</a:t>
            </a:r>
          </a:p>
          <a:p>
            <a:pPr>
              <a:lnSpc>
                <a:spcPct val="107000"/>
              </a:lnSpc>
              <a:spcAft>
                <a:spcPts val="600"/>
              </a:spcAft>
              <a:buNone/>
            </a:pPr>
            <a:r>
              <a:rPr lang="es-ES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1582 adjudicadas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s-ES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1304 matriculados</a:t>
            </a:r>
          </a:p>
        </p:txBody>
      </p:sp>
    </p:spTree>
    <p:extLst>
      <p:ext uri="{BB962C8B-B14F-4D97-AF65-F5344CB8AC3E}">
        <p14:creationId xmlns:p14="http://schemas.microsoft.com/office/powerpoint/2010/main" val="3505575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79512" y="1604810"/>
            <a:ext cx="8064896" cy="4358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39432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39432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39432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39432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39432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432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432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432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432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1800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Tesis doctorales defendidas en la UCM</a:t>
            </a:r>
            <a:endParaRPr lang="es-E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Curso 2023/2024: 810 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Curso 2022/2023: 771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Curso 2021/2022: 765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Curso 2020/2021: 746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1800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Modalidades especiales de tesis, con “valor añadido”</a:t>
            </a:r>
            <a:endParaRPr lang="es-E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18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Tesis con Mención Internacional</a:t>
            </a:r>
            <a:endParaRPr lang="es-E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18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Tesis en </a:t>
            </a:r>
            <a:r>
              <a:rPr lang="es-ES" sz="1800" i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Cotutela</a:t>
            </a:r>
            <a:endParaRPr lang="es-E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18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Tesis con Mención Industrial</a:t>
            </a:r>
            <a:endParaRPr lang="es-E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endParaRPr lang="es-ES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433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FCF010E-4390-6F77-61C2-464B395A9C66}"/>
              </a:ext>
            </a:extLst>
          </p:cNvPr>
          <p:cNvSpPr txBox="1"/>
          <p:nvPr/>
        </p:nvSpPr>
        <p:spPr>
          <a:xfrm>
            <a:off x="251520" y="874454"/>
            <a:ext cx="8892480" cy="60437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1800" b="1" kern="100" cap="all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Las funciones de la Escuela de Doctorado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  <a:buNone/>
            </a:pPr>
            <a:endParaRPr lang="es-ES" sz="1800" kern="100" dirty="0">
              <a:solidFill>
                <a:schemeClr val="accent1">
                  <a:lumMod val="7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1. La Escuela de Doctorado como estructura de la UCM para la gobernanza del doctorado</a:t>
            </a:r>
            <a:endParaRPr lang="es-E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buNone/>
            </a:pP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Coordinación y supervisión de los Estudios de Doctorado</a:t>
            </a:r>
          </a:p>
          <a:p>
            <a:pPr>
              <a:lnSpc>
                <a:spcPct val="107000"/>
              </a:lnSpc>
              <a:buNone/>
            </a:pP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─ La fase inicial de admisión</a:t>
            </a:r>
          </a:p>
          <a:p>
            <a:pPr>
              <a:lnSpc>
                <a:spcPct val="107000"/>
              </a:lnSpc>
              <a:buNone/>
            </a:pP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─ La tramitación y aprobación de las tesis doctorales.</a:t>
            </a:r>
          </a:p>
          <a:p>
            <a:pPr>
              <a:lnSpc>
                <a:spcPct val="107000"/>
              </a:lnSpc>
              <a:buNone/>
            </a:pP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─ Solución de incidencias y recursos. 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─ </a:t>
            </a:r>
            <a:r>
              <a:rPr lang="es-ES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</a:t>
            </a: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eclaraciones de equivalencia a título de doctor.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endParaRPr lang="es-ES" b="1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 Formación complementaria: actividades formativas transversales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Datos cuantitativos: </a:t>
            </a: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 el curso 2023/2024 se organizaron e impartieron desde la Escuela 58 actividades formativas, que supusieron un total de 788 horas y en las que se inscribieron 1918 estudiantes.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endParaRPr lang="es-ES" sz="1800" b="1" i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1800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Actividades adicionales: </a:t>
            </a:r>
            <a:r>
              <a:rPr lang="es-E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PhDay</a:t>
            </a: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#HiloTesis y T3Minutos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ES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739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B142F9C-3838-6894-6E27-85B8532E3DA9}"/>
              </a:ext>
            </a:extLst>
          </p:cNvPr>
          <p:cNvSpPr txBox="1"/>
          <p:nvPr/>
        </p:nvSpPr>
        <p:spPr>
          <a:xfrm>
            <a:off x="107504" y="764704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s-ES_tradnl" sz="1800" b="1" dirty="0">
              <a:solidFill>
                <a:srgbClr val="3B358B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s-ES_tradnl" sz="1800" b="1" dirty="0">
              <a:solidFill>
                <a:srgbClr val="3B358B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3A13ED78-ADB1-20CE-A9FC-07B59DA3D2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80125542"/>
              </p:ext>
            </p:extLst>
          </p:nvPr>
        </p:nvGraphicFramePr>
        <p:xfrm>
          <a:off x="569640" y="764704"/>
          <a:ext cx="800472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50496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B3D7C0A1-9A33-251E-F60C-A9DB0CE7AE4A}"/>
              </a:ext>
            </a:extLst>
          </p:cNvPr>
          <p:cNvSpPr txBox="1"/>
          <p:nvPr/>
        </p:nvSpPr>
        <p:spPr>
          <a:xfrm>
            <a:off x="935596" y="1268760"/>
            <a:ext cx="7272808" cy="41629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3. Movilidad e internacionalización</a:t>
            </a:r>
            <a:endParaRPr lang="es-E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i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</a:t>
            </a:r>
            <a:r>
              <a:rPr lang="es-ES" sz="18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rograma de ayudas a la movilidad</a:t>
            </a: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 estudiantes de doctorado.</a:t>
            </a:r>
          </a:p>
          <a:p>
            <a:pPr marL="447675"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 2023/2024 financiamos 158 movilidades, entre congresos y estancias (de 325 solicitudes recibidas).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Trabajamos en red con otras universidades públicas de Madrid:</a:t>
            </a:r>
          </a:p>
          <a:p>
            <a:pPr marL="449580"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Ciclo interuniversitario de Formación Doctoral: Ciencia Abierta; Ciencia Ciudadana; Agenda 2030; e Inteligencia Artificial.</a:t>
            </a:r>
          </a:p>
          <a:p>
            <a:pPr marL="449580"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Concurso Tu Tesis en 3 Minutos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4. Desafíos</a:t>
            </a:r>
            <a:endParaRPr lang="es-E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978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B57843F6-F568-F9CD-F371-7924502853A9}"/>
              </a:ext>
            </a:extLst>
          </p:cNvPr>
          <p:cNvSpPr txBox="1"/>
          <p:nvPr/>
        </p:nvSpPr>
        <p:spPr>
          <a:xfrm>
            <a:off x="1295636" y="3059668"/>
            <a:ext cx="6552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cap="all" dirty="0">
                <a:solidFill>
                  <a:srgbClr val="0070C0"/>
                </a:solidFill>
              </a:rPr>
              <a:t>Muchas gracias</a:t>
            </a:r>
          </a:p>
        </p:txBody>
      </p:sp>
    </p:spTree>
    <p:extLst>
      <p:ext uri="{BB962C8B-B14F-4D97-AF65-F5344CB8AC3E}">
        <p14:creationId xmlns:p14="http://schemas.microsoft.com/office/powerpoint/2010/main" val="282110297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1562</TotalTime>
  <Words>714</Words>
  <Application>Microsoft Office PowerPoint</Application>
  <PresentationFormat>Presentación en pantalla (4:3)</PresentationFormat>
  <Paragraphs>82</Paragraphs>
  <Slides>9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Aptos</vt:lpstr>
      <vt:lpstr>Arial</vt:lpstr>
      <vt:lpstr>Calibri</vt:lpstr>
      <vt:lpstr>Century</vt:lpstr>
      <vt:lpstr>Open sans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Fernando</dc:creator>
  <cp:lastModifiedBy>FERNANDO GASCON INCHAUSTI</cp:lastModifiedBy>
  <cp:revision>43</cp:revision>
  <cp:lastPrinted>2017-03-13T10:24:01Z</cp:lastPrinted>
  <dcterms:created xsi:type="dcterms:W3CDTF">2017-03-12T19:06:04Z</dcterms:created>
  <dcterms:modified xsi:type="dcterms:W3CDTF">2025-03-27T12:39:07Z</dcterms:modified>
</cp:coreProperties>
</file>