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9" r:id="rId17"/>
    <p:sldId id="280" r:id="rId18"/>
    <p:sldId id="274" r:id="rId19"/>
    <p:sldId id="275" r:id="rId20"/>
    <p:sldId id="276" r:id="rId21"/>
    <p:sldId id="283" r:id="rId22"/>
    <p:sldId id="282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verpass Black" panose="020B0604020202020204" charset="0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mTODmfpUIYqMrnzRS1aWEn7kI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6" name="Google Shape;7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2" name="Google Shape;7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0" name="Google Shape;8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EXAMINAR IMPACTO DIFERENCIAL CON LA TERAPIA INDIVIDUAL ¿HAY POTENCIADOR?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trike="sngStrike"/>
              <a:t>VEMOS A VENDER HUMO Y CONTAR NUESTRA EXPERIENCIA EN LOS TALLERES, NO TANTO RESULTADOS DE DATOS Y DEMÁS DE EFECTIVIDAD. </a:t>
            </a:r>
            <a:endParaRPr strike="sng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VAMOS A EXPONER 3 EXPERIENCIAS NUESTRAS, 2 COADYUGANTES Y 1 PREVENTIVO.</a:t>
            </a:r>
            <a:endParaRPr/>
          </a:p>
        </p:txBody>
      </p:sp>
      <p:sp>
        <p:nvSpPr>
          <p:cNvPr id="654" name="Google Shape;6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ESTÁ MANUALIZADO ¿INCLUIR IMAGEN DEL MATERIAL?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SE PODRÍA AÑADIR TAMBIÉN ARTÍCULOS, POSTERS Y DEMÁS HECHO YA.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8" name="Google Shape;6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3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8456486" flipH="1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3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11" name="Google Shape;11;p2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23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3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23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49" name="Google Shape;49;p2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23"/>
          <p:cNvSpPr/>
          <p:nvPr/>
        </p:nvSpPr>
        <p:spPr>
          <a:xfrm rot="3011561">
            <a:off x="8384437" y="-796490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2" name="Google Shape;582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Google Shape;583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4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89" name="Google Shape;89;p2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732375" y="1637495"/>
            <a:ext cx="383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1"/>
          </p:nvPr>
        </p:nvSpPr>
        <p:spPr>
          <a:xfrm>
            <a:off x="475175" y="2194825"/>
            <a:ext cx="4096800" cy="24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 idx="2"/>
          </p:nvPr>
        </p:nvSpPr>
        <p:spPr>
          <a:xfrm>
            <a:off x="4578150" y="1637495"/>
            <a:ext cx="383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3"/>
          </p:nvPr>
        </p:nvSpPr>
        <p:spPr>
          <a:xfrm>
            <a:off x="4578150" y="2194825"/>
            <a:ext cx="4096800" cy="24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ctrTitle" idx="4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2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3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4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5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6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7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5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43" name="Google Shape;143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25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81" name="Google Shape;181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25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7" name="Google Shape;217;p25"/>
          <p:cNvSpPr/>
          <p:nvPr/>
        </p:nvSpPr>
        <p:spPr>
          <a:xfrm rot="3176794">
            <a:off x="7710596" y="4065984"/>
            <a:ext cx="2264986" cy="2165743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 rotWithShape="1">
          <a:blip r:embed="rId2">
            <a:alphaModFix amt="76000"/>
          </a:blip>
          <a:srcRect/>
          <a:stretch/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2">
            <a:alphaModFix amt="76000"/>
          </a:blip>
          <a:srcRect/>
          <a:stretch/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 amt="84000"/>
          </a:blip>
          <a:srcRect/>
          <a:stretch/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4">
            <a:alphaModFix amt="47000"/>
          </a:blip>
          <a:srcRect/>
          <a:stretch/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26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224" name="Google Shape;224;p2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26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60" name="Google Shape;260;p2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6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7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2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299" name="Google Shape;299;p2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4" name="Google Shape;334;p27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7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27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337" name="Google Shape;337;p2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8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2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375" name="Google Shape;375;p2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0" name="Google Shape;410;p28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8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8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29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9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416" name="Google Shape;416;p2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1" name="Google Shape;451;p29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9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9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0"/>
          <p:cNvPicPr preferRelativeResize="0"/>
          <p:nvPr/>
        </p:nvPicPr>
        <p:blipFill rotWithShape="1">
          <a:blip r:embed="rId2">
            <a:alphaModFix amt="64000"/>
          </a:blip>
          <a:srcRect/>
          <a:stretch/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0"/>
          <p:cNvPicPr preferRelativeResize="0"/>
          <p:nvPr/>
        </p:nvPicPr>
        <p:blipFill rotWithShape="1">
          <a:blip r:embed="rId3">
            <a:alphaModFix amt="66000"/>
          </a:blip>
          <a:srcRect/>
          <a:stretch/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30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458" name="Google Shape;458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30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30"/>
          <p:cNvPicPr preferRelativeResize="0"/>
          <p:nvPr/>
        </p:nvPicPr>
        <p:blipFill rotWithShape="1">
          <a:blip r:embed="rId4">
            <a:alphaModFix amt="74000"/>
          </a:blip>
          <a:srcRect/>
          <a:stretch/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0"/>
          <p:cNvPicPr preferRelativeResize="0"/>
          <p:nvPr/>
        </p:nvPicPr>
        <p:blipFill rotWithShape="1">
          <a:blip r:embed="rId5">
            <a:alphaModFix amt="74000"/>
          </a:blip>
          <a:srcRect/>
          <a:stretch/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1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8" name="Google Shape;498;p31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499" name="Google Shape;499;p31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1"/>
          <p:cNvPicPr preferRelativeResize="0"/>
          <p:nvPr/>
        </p:nvPicPr>
        <p:blipFill rotWithShape="1">
          <a:blip r:embed="rId3">
            <a:alphaModFix amt="64000"/>
          </a:blip>
          <a:srcRect/>
          <a:stretch/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1"/>
          <p:cNvPicPr preferRelativeResize="0"/>
          <p:nvPr/>
        </p:nvPicPr>
        <p:blipFill rotWithShape="1">
          <a:blip r:embed="rId4">
            <a:alphaModFix amt="67000"/>
          </a:blip>
          <a:srcRect/>
          <a:stretch/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1"/>
          <p:cNvPicPr preferRelativeResize="0"/>
          <p:nvPr/>
        </p:nvPicPr>
        <p:blipFill rotWithShape="1">
          <a:blip r:embed="rId2">
            <a:alphaModFix amt="66000"/>
          </a:blip>
          <a:srcRect/>
          <a:stretch/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1"/>
          <p:cNvPicPr preferRelativeResize="0"/>
          <p:nvPr/>
        </p:nvPicPr>
        <p:blipFill rotWithShape="1">
          <a:blip r:embed="rId5">
            <a:alphaModFix amt="82000"/>
          </a:blip>
          <a:srcRect/>
          <a:stretch/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4" name="Google Shape;504;p31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505" name="Google Shape;505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31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41" name="Google Shape;541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a5r2k-9j-AhUqVKQEHSbFAf8QFnoECAoQAQ&amp;url=https%3A%2F%2Fwww.psicothema.com%2Fpdf%2F3463.pdf&amp;usg=AOvVaw2HiBLkoGk9AwBHr1c-HHBt" TargetMode="External"/><Relationship Id="rId2" Type="http://schemas.openxmlformats.org/officeDocument/2006/relationships/hyperlink" Target="http://espectroautista.info/SWLS-es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1"/>
          <p:cNvPicPr preferRelativeResize="0"/>
          <p:nvPr/>
        </p:nvPicPr>
        <p:blipFill rotWithShape="1">
          <a:blip r:embed="rId3">
            <a:alphaModFix amt="74000"/>
          </a:blip>
          <a:srcRect/>
          <a:stretch/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"/>
          <p:cNvSpPr txBox="1"/>
          <p:nvPr/>
        </p:nvSpPr>
        <p:spPr>
          <a:xfrm>
            <a:off x="0" y="1446808"/>
            <a:ext cx="9144000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36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IMPLANTACIÓN </a:t>
            </a:r>
            <a:r>
              <a:rPr lang="es-ES" sz="32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DE</a:t>
            </a:r>
            <a:r>
              <a:rPr lang="es-ES" sz="36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4000" b="0" i="0" u="none" strike="noStrike" cap="none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GRUPOS</a:t>
            </a:r>
            <a:r>
              <a:rPr lang="es-ES" sz="36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</a:t>
            </a:r>
            <a:r>
              <a:rPr lang="es-ES" sz="32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Y</a:t>
            </a:r>
            <a:r>
              <a:rPr lang="es-ES" sz="36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</a:t>
            </a:r>
            <a:r>
              <a:rPr lang="es-ES" sz="4000" b="0" i="0" u="none" strike="noStrike" cap="none">
                <a:solidFill>
                  <a:srgbClr val="4BA58E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TALLERES</a:t>
            </a:r>
            <a:r>
              <a:rPr lang="es-ES" sz="36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EN LA </a:t>
            </a:r>
            <a:r>
              <a:rPr lang="es-ES" sz="36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CLÍNICA UNIVERSITARIA </a:t>
            </a:r>
            <a:r>
              <a:rPr lang="es-ES" sz="32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DE</a:t>
            </a:r>
            <a:r>
              <a:rPr lang="es-ES" sz="36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PSICOLOGÍA </a:t>
            </a:r>
            <a:r>
              <a:rPr lang="es-ES" sz="32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DE LA </a:t>
            </a:r>
            <a:r>
              <a:rPr lang="es-ES" sz="3600" b="1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UCM</a:t>
            </a:r>
            <a:endParaRPr sz="3600" b="1" i="0" u="none" strike="noStrike" cap="none">
              <a:solidFill>
                <a:schemeClr val="dk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591" name="Google Shape;591;p1"/>
          <p:cNvSpPr txBox="1"/>
          <p:nvPr/>
        </p:nvSpPr>
        <p:spPr>
          <a:xfrm>
            <a:off x="1523249" y="3907254"/>
            <a:ext cx="6097500" cy="117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Rivera </a:t>
            </a:r>
            <a:r>
              <a:rPr lang="es-ES"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Martos, C., </a:t>
            </a:r>
            <a:r>
              <a:rPr lang="es-ES"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Castelló </a:t>
            </a:r>
            <a:r>
              <a:rPr lang="es-ES"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Pinel, E., </a:t>
            </a:r>
            <a:r>
              <a:rPr lang="es-ES"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Eguren </a:t>
            </a:r>
            <a:r>
              <a:rPr lang="es-ES"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Fernández, B., </a:t>
            </a:r>
            <a:r>
              <a:rPr lang="es-ES"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Fernández-Arias</a:t>
            </a:r>
            <a:r>
              <a:rPr lang="es-ES"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I., </a:t>
            </a:r>
            <a:r>
              <a:rPr lang="es-ES"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Larroy </a:t>
            </a:r>
            <a:r>
              <a:rPr lang="es-ES"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García, C</a:t>
            </a:r>
            <a:r>
              <a:rPr lang="es-ES"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s-ES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2" name="Google Shape;592;p1" descr="Interfaz de usuario gráfic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80" y="4434840"/>
            <a:ext cx="2216800" cy="65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" descr="Logotipo, nombre de la empres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8112" y="112773"/>
            <a:ext cx="1367776" cy="1260068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"/>
          <p:cNvSpPr/>
          <p:nvPr/>
        </p:nvSpPr>
        <p:spPr>
          <a:xfrm rot="5400000" flipH="1">
            <a:off x="4542118" y="1049178"/>
            <a:ext cx="59762" cy="5475176"/>
          </a:xfrm>
          <a:prstGeom prst="rect">
            <a:avLst/>
          </a:prstGeom>
          <a:gradFill>
            <a:gsLst>
              <a:gs pos="0">
                <a:srgbClr val="F294E3"/>
              </a:gs>
              <a:gs pos="100000">
                <a:srgbClr val="FFB0FF"/>
              </a:gs>
            </a:gsLst>
            <a:lin ang="16200000" scaled="0"/>
          </a:gradFill>
          <a:ln w="9525" cap="flat" cmpd="sng">
            <a:solidFill>
              <a:srgbClr val="E399D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D945031-CC75-5A68-8058-D9F4B6FD6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809" y="1762026"/>
            <a:ext cx="1301013" cy="9003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9" descr="Imagen que contiene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0412" y="92923"/>
            <a:ext cx="4723175" cy="498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10"/>
          <p:cNvGrpSpPr/>
          <p:nvPr/>
        </p:nvGrpSpPr>
        <p:grpSpPr>
          <a:xfrm>
            <a:off x="2551036" y="827512"/>
            <a:ext cx="4041926" cy="4062015"/>
            <a:chOff x="95703" y="992"/>
            <a:chExt cx="4041926" cy="4062015"/>
          </a:xfrm>
        </p:grpSpPr>
        <p:sp>
          <p:nvSpPr>
            <p:cNvPr id="691" name="Google Shape;691;p10"/>
            <p:cNvSpPr/>
            <p:nvPr/>
          </p:nvSpPr>
          <p:spPr>
            <a:xfrm rot="5400000">
              <a:off x="2372159" y="-1438434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1F0ED">
                <a:alpha val="89803"/>
              </a:srgbClr>
            </a:solidFill>
            <a:ln w="25400" cap="flat" cmpd="sng">
              <a:solidFill>
                <a:srgbClr val="E1F0E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0"/>
            <p:cNvSpPr txBox="1"/>
            <p:nvPr/>
          </p:nvSpPr>
          <p:spPr>
            <a:xfrm>
              <a:off x="905558" y="42757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Bienvenida y presentación </a:t>
              </a:r>
              <a:endPara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95703" y="992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A7D7C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0"/>
            <p:cNvSpPr txBox="1"/>
            <p:nvPr/>
          </p:nvSpPr>
          <p:spPr>
            <a:xfrm>
              <a:off x="112946" y="18235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1</a:t>
              </a:r>
              <a:endParaRPr/>
            </a:p>
          </p:txBody>
        </p:sp>
        <p:sp>
          <p:nvSpPr>
            <p:cNvPr id="695" name="Google Shape;695;p10"/>
            <p:cNvSpPr/>
            <p:nvPr/>
          </p:nvSpPr>
          <p:spPr>
            <a:xfrm rot="5400000">
              <a:off x="2372159" y="-1067554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0EFF0">
                <a:alpha val="89803"/>
              </a:srgbClr>
            </a:solidFill>
            <a:ln w="25400" cap="flat" cmpd="sng">
              <a:solidFill>
                <a:srgbClr val="E0EFF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0"/>
            <p:cNvSpPr txBox="1"/>
            <p:nvPr/>
          </p:nvSpPr>
          <p:spPr>
            <a:xfrm>
              <a:off x="905558" y="413637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Emociones agradables y desagradables</a:t>
              </a:r>
              <a:endPara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95703" y="371871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A5D6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0"/>
            <p:cNvSpPr txBox="1"/>
            <p:nvPr/>
          </p:nvSpPr>
          <p:spPr>
            <a:xfrm>
              <a:off x="112946" y="389114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2</a:t>
              </a:r>
              <a:endParaRPr/>
            </a:p>
          </p:txBody>
        </p:sp>
        <p:sp>
          <p:nvSpPr>
            <p:cNvPr id="699" name="Google Shape;699;p10"/>
            <p:cNvSpPr/>
            <p:nvPr/>
          </p:nvSpPr>
          <p:spPr>
            <a:xfrm rot="5400000">
              <a:off x="2372159" y="-696674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FEBF1">
                <a:alpha val="89803"/>
              </a:srgbClr>
            </a:solidFill>
            <a:ln w="25400" cap="flat" cmpd="sng">
              <a:solidFill>
                <a:srgbClr val="DFEBF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0"/>
            <p:cNvSpPr txBox="1"/>
            <p:nvPr/>
          </p:nvSpPr>
          <p:spPr>
            <a:xfrm>
              <a:off x="905558" y="784517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Emociones desagradables</a:t>
              </a:r>
              <a:endPara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95703" y="742751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A4CB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0"/>
            <p:cNvSpPr txBox="1"/>
            <p:nvPr/>
          </p:nvSpPr>
          <p:spPr>
            <a:xfrm>
              <a:off x="112946" y="759994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3</a:t>
              </a:r>
              <a:endParaRPr/>
            </a:p>
          </p:txBody>
        </p:sp>
        <p:sp>
          <p:nvSpPr>
            <p:cNvPr id="703" name="Google Shape;703;p10"/>
            <p:cNvSpPr/>
            <p:nvPr/>
          </p:nvSpPr>
          <p:spPr>
            <a:xfrm rot="5400000">
              <a:off x="2372159" y="-325795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FE7F1">
                <a:alpha val="89803"/>
              </a:srgbClr>
            </a:solidFill>
            <a:ln w="25400" cap="flat" cmpd="sng">
              <a:solidFill>
                <a:srgbClr val="DFE7F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0"/>
            <p:cNvSpPr txBox="1"/>
            <p:nvPr/>
          </p:nvSpPr>
          <p:spPr>
            <a:xfrm>
              <a:off x="905558" y="1155396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Agradecimiento</a:t>
              </a:r>
              <a:endPara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95703" y="1113631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A3C0D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0"/>
            <p:cNvSpPr txBox="1"/>
            <p:nvPr/>
          </p:nvSpPr>
          <p:spPr>
            <a:xfrm>
              <a:off x="112946" y="1130874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4</a:t>
              </a:r>
              <a:endPara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0"/>
            <p:cNvSpPr/>
            <p:nvPr/>
          </p:nvSpPr>
          <p:spPr>
            <a:xfrm rot="5400000">
              <a:off x="2372159" y="45084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FE2F2">
                <a:alpha val="89803"/>
              </a:srgbClr>
            </a:solidFill>
            <a:ln w="25400" cap="flat" cmpd="sng">
              <a:solidFill>
                <a:srgbClr val="DFE2F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0"/>
            <p:cNvSpPr txBox="1"/>
            <p:nvPr/>
          </p:nvSpPr>
          <p:spPr>
            <a:xfrm>
              <a:off x="905558" y="1526275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Enfado y perdón</a:t>
              </a:r>
              <a:endPara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95703" y="1484510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A2B2D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0"/>
            <p:cNvSpPr txBox="1"/>
            <p:nvPr/>
          </p:nvSpPr>
          <p:spPr>
            <a:xfrm>
              <a:off x="112946" y="1501753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5</a:t>
              </a:r>
              <a:endParaRPr/>
            </a:p>
          </p:txBody>
        </p:sp>
        <p:sp>
          <p:nvSpPr>
            <p:cNvPr id="711" name="Google Shape;711;p10"/>
            <p:cNvSpPr/>
            <p:nvPr/>
          </p:nvSpPr>
          <p:spPr>
            <a:xfrm rot="5400000">
              <a:off x="2372159" y="415964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FDFF2">
                <a:alpha val="89803"/>
              </a:srgbClr>
            </a:solidFill>
            <a:ln w="25400" cap="flat" cmpd="sng">
              <a:solidFill>
                <a:srgbClr val="DFDFF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0"/>
            <p:cNvSpPr txBox="1"/>
            <p:nvPr/>
          </p:nvSpPr>
          <p:spPr>
            <a:xfrm>
              <a:off x="905558" y="1897155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Autoamabilidad</a:t>
              </a:r>
              <a:endPara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95703" y="1855390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A1A3D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0"/>
            <p:cNvSpPr txBox="1"/>
            <p:nvPr/>
          </p:nvSpPr>
          <p:spPr>
            <a:xfrm>
              <a:off x="112946" y="1872633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6</a:t>
              </a:r>
              <a:endParaRPr/>
            </a:p>
          </p:txBody>
        </p:sp>
        <p:sp>
          <p:nvSpPr>
            <p:cNvPr id="715" name="Google Shape;715;p10"/>
            <p:cNvSpPr/>
            <p:nvPr/>
          </p:nvSpPr>
          <p:spPr>
            <a:xfrm rot="5400000">
              <a:off x="2372159" y="786843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3DEF3">
                <a:alpha val="89803"/>
              </a:srgbClr>
            </a:solidFill>
            <a:ln w="25400" cap="flat" cmpd="sng">
              <a:solidFill>
                <a:srgbClr val="E3DEF3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0"/>
            <p:cNvSpPr txBox="1"/>
            <p:nvPr/>
          </p:nvSpPr>
          <p:spPr>
            <a:xfrm>
              <a:off x="905558" y="2268034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Fortalezas y Mejor yo. </a:t>
              </a:r>
              <a:endPara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95703" y="2226270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AFA0E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0"/>
            <p:cNvSpPr txBox="1"/>
            <p:nvPr/>
          </p:nvSpPr>
          <p:spPr>
            <a:xfrm>
              <a:off x="112946" y="2243513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7</a:t>
              </a:r>
              <a:endPara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 rot="5400000">
              <a:off x="2372159" y="1157723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8DEF3">
                <a:alpha val="89803"/>
              </a:srgbClr>
            </a:solidFill>
            <a:ln w="25400" cap="flat" cmpd="sng">
              <a:solidFill>
                <a:srgbClr val="E8DEF3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 txBox="1"/>
            <p:nvPr/>
          </p:nvSpPr>
          <p:spPr>
            <a:xfrm>
              <a:off x="905558" y="2638914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Relaciones interpersonales positivas.</a:t>
              </a: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95703" y="2597149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BEA0E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 txBox="1"/>
            <p:nvPr/>
          </p:nvSpPr>
          <p:spPr>
            <a:xfrm>
              <a:off x="112946" y="2614392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8</a:t>
              </a: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 rot="5400000">
              <a:off x="2372159" y="1528603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EDEF4">
                <a:alpha val="89803"/>
              </a:srgbClr>
            </a:solidFill>
            <a:ln w="25400" cap="flat" cmpd="sng">
              <a:solidFill>
                <a:srgbClr val="EEDEF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 txBox="1"/>
            <p:nvPr/>
          </p:nvSpPr>
          <p:spPr>
            <a:xfrm>
              <a:off x="905558" y="3009794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Valores y propósito de vida</a:t>
              </a: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95703" y="2968029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CE9FE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 txBox="1"/>
            <p:nvPr/>
          </p:nvSpPr>
          <p:spPr>
            <a:xfrm>
              <a:off x="112946" y="2985272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9</a:t>
              </a: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 rot="5400000">
              <a:off x="2372159" y="1899482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3DEF4">
                <a:alpha val="89803"/>
              </a:srgbClr>
            </a:solidFill>
            <a:ln w="25400" cap="flat" cmpd="sng">
              <a:solidFill>
                <a:srgbClr val="F3DEF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 txBox="1"/>
            <p:nvPr/>
          </p:nvSpPr>
          <p:spPr>
            <a:xfrm>
              <a:off x="905558" y="3380673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Resiliencia</a:t>
              </a: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95703" y="3338909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DF9DE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 txBox="1"/>
            <p:nvPr/>
          </p:nvSpPr>
          <p:spPr>
            <a:xfrm>
              <a:off x="112946" y="3356152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10</a:t>
              </a: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 rot="5400000">
              <a:off x="2372159" y="2270362"/>
              <a:ext cx="298868" cy="32320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DDEF">
                <a:alpha val="89803"/>
              </a:srgbClr>
            </a:solidFill>
            <a:ln w="25400" cap="flat" cmpd="sng">
              <a:solidFill>
                <a:srgbClr val="F5DD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 txBox="1"/>
            <p:nvPr/>
          </p:nvSpPr>
          <p:spPr>
            <a:xfrm>
              <a:off x="905558" y="3751553"/>
              <a:ext cx="3217481" cy="269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1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Despedida y Mantenimiento de logros</a:t>
              </a: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95703" y="3709789"/>
              <a:ext cx="809853" cy="353218"/>
            </a:xfrm>
            <a:prstGeom prst="roundRect">
              <a:avLst>
                <a:gd name="adj" fmla="val 16667"/>
              </a:avLst>
            </a:prstGeom>
            <a:solidFill>
              <a:srgbClr val="E79DD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 txBox="1"/>
            <p:nvPr/>
          </p:nvSpPr>
          <p:spPr>
            <a:xfrm>
              <a:off x="112946" y="3727032"/>
              <a:ext cx="775367" cy="318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0950" rIns="4190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11</a:t>
              </a:r>
              <a:endParaRPr/>
            </a:p>
          </p:txBody>
        </p:sp>
      </p:grpSp>
      <p:sp>
        <p:nvSpPr>
          <p:cNvPr id="735" name="Google Shape;735;p10"/>
          <p:cNvSpPr txBox="1"/>
          <p:nvPr/>
        </p:nvSpPr>
        <p:spPr>
          <a:xfrm>
            <a:off x="119766" y="252980"/>
            <a:ext cx="78867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4"/>
              <a:buFont typeface="Overpass Black"/>
              <a:buNone/>
            </a:pPr>
            <a:r>
              <a:rPr lang="es-ES"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Contenido</a:t>
            </a:r>
            <a:r>
              <a:rPr lang="es-ES" sz="3000" b="1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: </a:t>
            </a:r>
            <a:r>
              <a:rPr lang="es-ES" sz="2400" b="1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Grupo FelizMente</a:t>
            </a:r>
            <a:endParaRPr sz="3000" b="1" i="0" u="none" strike="noStrike" cap="non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pic>
        <p:nvPicPr>
          <p:cNvPr id="736" name="Google Shape;736;p10" descr="Interfaz de usuario gráfic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780" y="4434840"/>
            <a:ext cx="2216800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"/>
          <p:cNvSpPr txBox="1">
            <a:spLocks noGrp="1"/>
          </p:cNvSpPr>
          <p:nvPr>
            <p:ph type="ctrTitle" idx="4294967295"/>
          </p:nvPr>
        </p:nvSpPr>
        <p:spPr>
          <a:xfrm>
            <a:off x="735806" y="400287"/>
            <a:ext cx="767238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36"/>
              <a:buFont typeface="Overpass Black"/>
              <a:buNone/>
            </a:pPr>
            <a:r>
              <a:rPr lang="es-ES" sz="3600" b="1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Grupo</a:t>
            </a:r>
            <a:r>
              <a:rPr lang="es-ES" sz="36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3600" b="1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DBT modificado</a:t>
            </a:r>
            <a:endParaRPr sz="3600" b="1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12"/>
          <p:cNvSpPr txBox="1">
            <a:spLocks noGrp="1"/>
          </p:cNvSpPr>
          <p:nvPr>
            <p:ph type="body" idx="4294967295"/>
          </p:nvPr>
        </p:nvSpPr>
        <p:spPr>
          <a:xfrm>
            <a:off x="453500" y="992400"/>
            <a:ext cx="38862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3619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ES" dirty="0">
                <a:solidFill>
                  <a:schemeClr val="dk1"/>
                </a:solidFill>
              </a:rPr>
              <a:t>D</a:t>
            </a:r>
            <a:r>
              <a:rPr lang="es-E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irigido a pacientes de la Clínica Universitaria de Psicología con problemas de manejo emocional, impulsividad y conducta autolesiva desde la perspectiva DBT.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865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865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19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E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Consta de 12 sesiones de una hora y media de duración. 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865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lang="es-E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865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19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E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 grupo está formado por 4 personas. </a:t>
            </a:r>
          </a:p>
          <a:p>
            <a:pPr marL="3619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2865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19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E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realiza evaluación pre-post y satisfacción.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2" name="Google Shape;7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8401" y="1277007"/>
            <a:ext cx="4321538" cy="317728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753" name="Google Shape;753;p12" descr="Interfaz de usuario gráfic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0305" y="4623965"/>
            <a:ext cx="2216799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3"/>
          <p:cNvSpPr txBox="1">
            <a:spLocks noGrp="1"/>
          </p:cNvSpPr>
          <p:nvPr>
            <p:ph type="title" idx="4294967295"/>
          </p:nvPr>
        </p:nvSpPr>
        <p:spPr>
          <a:xfrm>
            <a:off x="-310101" y="340954"/>
            <a:ext cx="78867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5"/>
              <a:buNone/>
            </a:pPr>
            <a:r>
              <a:rPr lang="es-ES" sz="3200" dirty="0"/>
              <a:t>Contenido: </a:t>
            </a:r>
            <a:r>
              <a:rPr lang="es-ES" sz="2400" dirty="0"/>
              <a:t>Grupo DBT</a:t>
            </a:r>
            <a:endParaRPr sz="3200" dirty="0"/>
          </a:p>
        </p:txBody>
      </p:sp>
      <p:grpSp>
        <p:nvGrpSpPr>
          <p:cNvPr id="759" name="Google Shape;759;p13"/>
          <p:cNvGrpSpPr/>
          <p:nvPr/>
        </p:nvGrpSpPr>
        <p:grpSpPr>
          <a:xfrm>
            <a:off x="1193075" y="782500"/>
            <a:ext cx="6470248" cy="4299091"/>
            <a:chOff x="81232" y="1627"/>
            <a:chExt cx="6470248" cy="4361017"/>
          </a:xfrm>
        </p:grpSpPr>
        <p:sp>
          <p:nvSpPr>
            <p:cNvPr id="760" name="Google Shape;760;p13"/>
            <p:cNvSpPr/>
            <p:nvPr/>
          </p:nvSpPr>
          <p:spPr>
            <a:xfrm rot="5400000">
              <a:off x="4033891" y="-1752606"/>
              <a:ext cx="736470" cy="424493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1F0ED">
                <a:alpha val="89803"/>
              </a:srgbClr>
            </a:solidFill>
            <a:ln w="25400" cap="flat" cmpd="sng">
              <a:solidFill>
                <a:srgbClr val="E1F0E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 txBox="1"/>
            <p:nvPr/>
          </p:nvSpPr>
          <p:spPr>
            <a:xfrm>
              <a:off x="2279658" y="37579"/>
              <a:ext cx="4208984" cy="664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Mente racional, emocional y sabia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s-ES" sz="12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Mindfulness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81232" y="60497"/>
              <a:ext cx="2198426" cy="618727"/>
            </a:xfrm>
            <a:prstGeom prst="roundRect">
              <a:avLst>
                <a:gd name="adj" fmla="val 16667"/>
              </a:avLst>
            </a:prstGeom>
            <a:solidFill>
              <a:srgbClr val="A7D7C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 txBox="1"/>
            <p:nvPr/>
          </p:nvSpPr>
          <p:spPr>
            <a:xfrm>
              <a:off x="111436" y="90701"/>
              <a:ext cx="2138018" cy="558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1 y 2:</a:t>
              </a:r>
              <a:endParaRPr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 rot="5400000">
              <a:off x="4060777" y="-970106"/>
              <a:ext cx="736470" cy="424493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FE9F1">
                <a:alpha val="89803"/>
              </a:srgbClr>
            </a:solidFill>
            <a:ln w="25400" cap="flat" cmpd="sng">
              <a:solidFill>
                <a:srgbClr val="DFE9F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 txBox="1"/>
            <p:nvPr/>
          </p:nvSpPr>
          <p:spPr>
            <a:xfrm>
              <a:off x="2306544" y="820079"/>
              <a:ext cx="4208984" cy="664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Funciones de las </a:t>
              </a:r>
              <a:r>
                <a:rPr lang="es-ES" sz="12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emociones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mensajes</a:t>
              </a:r>
              <a:r>
                <a:rPr lang="es-ES" sz="12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y f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alsas alarmas, y etiquetado emocional </a:t>
              </a:r>
              <a:r>
                <a:rPr lang="es-ES" sz="12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(Hervás, 2011)</a:t>
              </a:r>
              <a:endParaRPr sz="12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Proceso y </a:t>
              </a:r>
              <a:r>
                <a:rPr lang="es-ES" sz="12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estrategias de regulación emocional</a:t>
              </a: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1232" y="842998"/>
              <a:ext cx="2225312" cy="618727"/>
            </a:xfrm>
            <a:prstGeom prst="roundRect">
              <a:avLst>
                <a:gd name="adj" fmla="val 16667"/>
              </a:avLst>
            </a:prstGeom>
            <a:solidFill>
              <a:srgbClr val="A4C5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 txBox="1"/>
            <p:nvPr/>
          </p:nvSpPr>
          <p:spPr>
            <a:xfrm>
              <a:off x="111436" y="873202"/>
              <a:ext cx="2164904" cy="558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3 a la 8</a:t>
              </a:r>
              <a:endPara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 rot="5400000">
              <a:off x="3809258" y="61740"/>
              <a:ext cx="1231018" cy="424079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FDFF2">
                <a:alpha val="89803"/>
              </a:srgbClr>
            </a:solidFill>
            <a:ln w="25400" cap="flat" cmpd="sng">
              <a:solidFill>
                <a:srgbClr val="DFDFF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 txBox="1"/>
            <p:nvPr/>
          </p:nvSpPr>
          <p:spPr>
            <a:xfrm>
              <a:off x="2304372" y="1626720"/>
              <a:ext cx="4180698" cy="111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Metáforas.</a:t>
              </a: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Meditación de atención plena.</a:t>
              </a:r>
              <a:endParaRPr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Autocompasión, y autoamabilidad.</a:t>
              </a:r>
              <a:endParaRPr dirty="0"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81232" y="1872772"/>
              <a:ext cx="2223139" cy="618727"/>
            </a:xfrm>
            <a:prstGeom prst="roundRect">
              <a:avLst>
                <a:gd name="adj" fmla="val 16667"/>
              </a:avLst>
            </a:prstGeom>
            <a:solidFill>
              <a:srgbClr val="A1A3D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 txBox="1"/>
            <p:nvPr/>
          </p:nvSpPr>
          <p:spPr>
            <a:xfrm>
              <a:off x="111436" y="1902976"/>
              <a:ext cx="2162731" cy="558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9</a:t>
              </a:r>
              <a:r>
                <a:rPr lang="es-ES" sz="1200" b="0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  <a:endParaRPr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 rot="5400000">
              <a:off x="4060777" y="1089441"/>
              <a:ext cx="736470" cy="424493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BDEF4">
                <a:alpha val="89803"/>
              </a:srgbClr>
            </a:solidFill>
            <a:ln w="25400" cap="flat" cmpd="sng">
              <a:solidFill>
                <a:srgbClr val="EBDEF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 txBox="1"/>
            <p:nvPr/>
          </p:nvSpPr>
          <p:spPr>
            <a:xfrm>
              <a:off x="2306544" y="2879626"/>
              <a:ext cx="4208984" cy="664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s-ES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Autocuidado</a:t>
              </a:r>
              <a:r>
                <a:rPr lang="es-ES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, </a:t>
              </a:r>
              <a:r>
                <a:rPr lang="es-ES" sz="12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valores y metas</a:t>
              </a:r>
              <a:r>
                <a:rPr lang="es-ES" sz="12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81232" y="2902546"/>
              <a:ext cx="2225312" cy="618727"/>
            </a:xfrm>
            <a:prstGeom prst="roundRect">
              <a:avLst>
                <a:gd name="adj" fmla="val 16667"/>
              </a:avLst>
            </a:prstGeom>
            <a:solidFill>
              <a:srgbClr val="C59FE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 txBox="1"/>
            <p:nvPr/>
          </p:nvSpPr>
          <p:spPr>
            <a:xfrm>
              <a:off x="111436" y="2932750"/>
              <a:ext cx="2164904" cy="558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10</a:t>
              </a:r>
              <a:endPara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 rot="5400000">
              <a:off x="4060777" y="1871941"/>
              <a:ext cx="736470" cy="424493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DDEF">
                <a:alpha val="89803"/>
              </a:srgbClr>
            </a:solidFill>
            <a:ln w="25400" cap="flat" cmpd="sng">
              <a:solidFill>
                <a:srgbClr val="F5DD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 txBox="1"/>
            <p:nvPr/>
          </p:nvSpPr>
          <p:spPr>
            <a:xfrm>
              <a:off x="2306544" y="3662126"/>
              <a:ext cx="4208984" cy="664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s-ES" sz="12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Habilidades </a:t>
              </a:r>
              <a:r>
                <a:rPr lang="es-ES" sz="12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interpersonales</a:t>
              </a:r>
              <a:r>
                <a:rPr lang="es-ES" sz="12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y Despedida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endParaRPr dirty="0"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81232" y="3685046"/>
              <a:ext cx="2225312" cy="618727"/>
            </a:xfrm>
            <a:prstGeom prst="roundRect">
              <a:avLst>
                <a:gd name="adj" fmla="val 16667"/>
              </a:avLst>
            </a:prstGeom>
            <a:solidFill>
              <a:srgbClr val="E79DD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 txBox="1"/>
            <p:nvPr/>
          </p:nvSpPr>
          <p:spPr>
            <a:xfrm>
              <a:off x="111436" y="3715250"/>
              <a:ext cx="2164904" cy="558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2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11 y 12</a:t>
              </a:r>
              <a:endPara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80" name="Google Shape;780;p13" descr="Interfaz de usuario gráfic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4100" y="59724"/>
            <a:ext cx="2216799" cy="5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5"/>
          <p:cNvSpPr txBox="1">
            <a:spLocks noGrp="1"/>
          </p:cNvSpPr>
          <p:nvPr>
            <p:ph type="title" idx="4294967295"/>
          </p:nvPr>
        </p:nvSpPr>
        <p:spPr>
          <a:xfrm>
            <a:off x="628650" y="222837"/>
            <a:ext cx="78867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36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Taller de regulación emocional </a:t>
            </a:r>
            <a:endParaRPr sz="36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5" name="Google Shape;795;p15"/>
          <p:cNvSpPr txBox="1">
            <a:spLocks noGrp="1"/>
          </p:cNvSpPr>
          <p:nvPr>
            <p:ph type="body" idx="4294967295"/>
          </p:nvPr>
        </p:nvSpPr>
        <p:spPr>
          <a:xfrm>
            <a:off x="285848" y="1014282"/>
            <a:ext cx="4183014" cy="316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25000" lnSpcReduction="20000"/>
          </a:bodyPr>
          <a:lstStyle/>
          <a:p>
            <a:pPr marL="10477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5600" dirty="0">
                <a:solidFill>
                  <a:schemeClr val="dk1"/>
                </a:solidFill>
              </a:rPr>
              <a:t>D</a:t>
            </a:r>
            <a:r>
              <a:rPr lang="es-ES" sz="5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irigido a la comunidad universitaria en general.</a:t>
            </a: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0" lvl="0" indent="-777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477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5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Consta de 4 sesiones.</a:t>
            </a: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0" lvl="0" indent="-777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477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5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duración de las sesiones es de 2 horas. </a:t>
            </a: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0" lvl="0" indent="-777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477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5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 grupos pueden estar formados entre 9 y 15 participantes.</a:t>
            </a: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14450" lvl="0" indent="-777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477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5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Supervisados por psicólogos de la clínica universitaria e impartidos por alumnos del Máster General Sanitario.</a:t>
            </a: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s-ES" sz="5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477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5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 realiza evaluación pre-post y satisfacción. </a:t>
            </a: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60000"/>
              <a:buFont typeface="Noto Sans Symbols"/>
              <a:buNone/>
            </a:pP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60000"/>
              <a:buFont typeface="Noto Sans Symbols"/>
              <a:buNone/>
            </a:pPr>
            <a:endParaRPr sz="5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60000"/>
              <a:buFont typeface="Noto Sans Symbols"/>
              <a:buNone/>
            </a:pPr>
            <a:endParaRPr sz="15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6" name="Google Shape;7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1575" y="1014282"/>
            <a:ext cx="4183014" cy="326049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97" name="Google Shape;797;p15" descr="Interfaz de usuario gráfic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3030" y="4557565"/>
            <a:ext cx="2216799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"/>
          <p:cNvSpPr txBox="1">
            <a:spLocks noGrp="1"/>
          </p:cNvSpPr>
          <p:nvPr>
            <p:ph type="title" idx="4294967295"/>
          </p:nvPr>
        </p:nvSpPr>
        <p:spPr>
          <a:xfrm>
            <a:off x="739322" y="271389"/>
            <a:ext cx="7886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b="1">
                <a:latin typeface="Open Sans"/>
                <a:ea typeface="Open Sans"/>
                <a:cs typeface="Open Sans"/>
                <a:sym typeface="Open Sans"/>
              </a:rPr>
              <a:t>Contenido</a:t>
            </a:r>
            <a:r>
              <a:rPr lang="es-ES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s-ES" sz="2400" b="1">
                <a:latin typeface="Open Sans"/>
                <a:ea typeface="Open Sans"/>
                <a:cs typeface="Open Sans"/>
                <a:sym typeface="Open Sans"/>
              </a:rPr>
              <a:t>Taller de regulación emocional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03" name="Google Shape;803;p16"/>
          <p:cNvGrpSpPr/>
          <p:nvPr/>
        </p:nvGrpSpPr>
        <p:grpSpPr>
          <a:xfrm>
            <a:off x="1444898" y="907526"/>
            <a:ext cx="6475547" cy="4047539"/>
            <a:chOff x="255366" y="1138"/>
            <a:chExt cx="6475547" cy="4047539"/>
          </a:xfrm>
        </p:grpSpPr>
        <p:sp>
          <p:nvSpPr>
            <p:cNvPr id="804" name="Google Shape;804;p16"/>
            <p:cNvSpPr/>
            <p:nvPr/>
          </p:nvSpPr>
          <p:spPr>
            <a:xfrm rot="5400000">
              <a:off x="3987795" y="-1751184"/>
              <a:ext cx="966576" cy="44712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1F0ED">
                <a:alpha val="89803"/>
              </a:srgbClr>
            </a:solidFill>
            <a:ln w="25400" cap="flat" cmpd="sng">
              <a:solidFill>
                <a:srgbClr val="E1F0E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 txBox="1"/>
            <p:nvPr/>
          </p:nvSpPr>
          <p:spPr>
            <a:xfrm>
              <a:off x="2235474" y="48321"/>
              <a:ext cx="4424035" cy="87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Psicoeducación sobre las emociones. 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Se aplican los </a:t>
              </a:r>
              <a:r>
                <a:rPr lang="es-ES" sz="11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cuestionarios pre-taller</a:t>
              </a: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255366" y="226578"/>
              <a:ext cx="1980107" cy="515692"/>
            </a:xfrm>
            <a:prstGeom prst="roundRect">
              <a:avLst>
                <a:gd name="adj" fmla="val 16667"/>
              </a:avLst>
            </a:prstGeom>
            <a:solidFill>
              <a:srgbClr val="A7D7C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 txBox="1"/>
            <p:nvPr/>
          </p:nvSpPr>
          <p:spPr>
            <a:xfrm>
              <a:off x="280540" y="251752"/>
              <a:ext cx="1929759" cy="46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1</a:t>
              </a:r>
              <a:endParaRPr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6"/>
            <p:cNvSpPr/>
            <p:nvPr/>
          </p:nvSpPr>
          <p:spPr>
            <a:xfrm rot="5400000">
              <a:off x="4012015" y="-724196"/>
              <a:ext cx="966576" cy="44712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FE5F1">
                <a:alpha val="89803"/>
              </a:srgbClr>
            </a:solidFill>
            <a:ln w="25400" cap="flat" cmpd="sng">
              <a:solidFill>
                <a:srgbClr val="DFE5F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 txBox="1"/>
            <p:nvPr/>
          </p:nvSpPr>
          <p:spPr>
            <a:xfrm>
              <a:off x="2259694" y="1075309"/>
              <a:ext cx="4424035" cy="87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Psicoeducación sobre los </a:t>
              </a:r>
              <a:r>
                <a:rPr lang="es-ES" sz="11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mensajes emocionales , funciones de las emociones,  leyes y mitos de las emociones</a:t>
              </a: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255366" y="1253566"/>
              <a:ext cx="2004327" cy="515692"/>
            </a:xfrm>
            <a:prstGeom prst="roundRect">
              <a:avLst>
                <a:gd name="adj" fmla="val 16667"/>
              </a:avLst>
            </a:prstGeom>
            <a:solidFill>
              <a:srgbClr val="A2BBD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 txBox="1"/>
            <p:nvPr/>
          </p:nvSpPr>
          <p:spPr>
            <a:xfrm>
              <a:off x="280540" y="1278740"/>
              <a:ext cx="1953979" cy="46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2</a:t>
              </a:r>
              <a:endParaRPr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6"/>
            <p:cNvSpPr/>
            <p:nvPr/>
          </p:nvSpPr>
          <p:spPr>
            <a:xfrm rot="5400000">
              <a:off x="4012015" y="302791"/>
              <a:ext cx="966576" cy="44712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7DEF3">
                <a:alpha val="89803"/>
              </a:srgbClr>
            </a:solidFill>
            <a:ln w="25400" cap="flat" cmpd="sng">
              <a:solidFill>
                <a:srgbClr val="E7DEF3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 txBox="1"/>
            <p:nvPr/>
          </p:nvSpPr>
          <p:spPr>
            <a:xfrm>
              <a:off x="2259694" y="2102296"/>
              <a:ext cx="4424035" cy="87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-1397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r>
                <a:rPr lang="es-ES" sz="1100" b="0" i="0" u="none" strike="noStrike" cap="none" dirty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Psicoeducación</a:t>
              </a: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sobre el modelo de r</a:t>
              </a:r>
              <a:r>
                <a:rPr lang="es-ES" sz="11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egulación emocional.</a:t>
              </a:r>
            </a:p>
            <a:p>
              <a:pPr marL="57150" marR="0" lvl="1" indent="-1397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Char char="•"/>
              </a:pP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Psicoeducación  sobre  </a:t>
              </a:r>
              <a:r>
                <a:rPr lang="es-ES" sz="11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Mindfulness</a:t>
              </a: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255366" y="2280554"/>
              <a:ext cx="2004327" cy="515692"/>
            </a:xfrm>
            <a:prstGeom prst="roundRect">
              <a:avLst>
                <a:gd name="adj" fmla="val 16667"/>
              </a:avLst>
            </a:prstGeom>
            <a:solidFill>
              <a:srgbClr val="B9A0E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 txBox="1"/>
            <p:nvPr/>
          </p:nvSpPr>
          <p:spPr>
            <a:xfrm>
              <a:off x="280540" y="2305728"/>
              <a:ext cx="1953979" cy="46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3</a:t>
              </a: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5400000">
              <a:off x="4012015" y="1329779"/>
              <a:ext cx="966576" cy="44712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DDEF">
                <a:alpha val="89803"/>
              </a:srgbClr>
            </a:solidFill>
            <a:ln w="25400" cap="flat" cmpd="sng">
              <a:solidFill>
                <a:srgbClr val="F5DDE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 txBox="1"/>
            <p:nvPr/>
          </p:nvSpPr>
          <p:spPr>
            <a:xfrm>
              <a:off x="2259694" y="3129284"/>
              <a:ext cx="4424035" cy="87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Psicoeducación sobre </a:t>
              </a:r>
              <a:r>
                <a:rPr lang="es-ES" sz="11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aceptación emocional.</a:t>
              </a: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endParaRPr lang="es-ES" sz="1100" b="1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s-ES" sz="11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Evaluación post-taller (cuestionarios como encuesta de satisfacción).</a:t>
              </a:r>
              <a:r>
                <a:rPr lang="es-ES" sz="11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1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255366" y="3307542"/>
              <a:ext cx="2004327" cy="515692"/>
            </a:xfrm>
            <a:prstGeom prst="roundRect">
              <a:avLst>
                <a:gd name="adj" fmla="val 16667"/>
              </a:avLst>
            </a:prstGeom>
            <a:solidFill>
              <a:srgbClr val="E79DD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 txBox="1"/>
            <p:nvPr/>
          </p:nvSpPr>
          <p:spPr>
            <a:xfrm>
              <a:off x="280540" y="3332716"/>
              <a:ext cx="1953979" cy="465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Sesión 4</a:t>
              </a:r>
              <a:endParaRPr/>
            </a:p>
          </p:txBody>
        </p:sp>
      </p:grpSp>
      <p:pic>
        <p:nvPicPr>
          <p:cNvPr id="820" name="Google Shape;820;p16" descr="Interfaz de usuario gráfic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780" y="4434840"/>
            <a:ext cx="2216800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7;p14">
            <a:extLst>
              <a:ext uri="{FF2B5EF4-FFF2-40B4-BE49-F238E27FC236}">
                <a16:creationId xmlns:a16="http://schemas.microsoft.com/office/drawing/2014/main" id="{DA0698AA-8512-9C85-574C-3CF09FD32F29}"/>
              </a:ext>
            </a:extLst>
          </p:cNvPr>
          <p:cNvSpPr txBox="1"/>
          <p:nvPr/>
        </p:nvSpPr>
        <p:spPr>
          <a:xfrm>
            <a:off x="1471500" y="350032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0" i="0" u="none" strike="noStrike" cap="none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Evaluación</a:t>
            </a:r>
            <a:r>
              <a:rPr lang="es-ES" sz="3000" dirty="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 grupos y talleres</a:t>
            </a:r>
            <a:endParaRPr sz="3000" b="0" i="0" u="none" strike="noStrike" cap="none" dirty="0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2F721C-B59D-833E-B2FE-16ABF3A660AA}"/>
              </a:ext>
            </a:extLst>
          </p:cNvPr>
          <p:cNvSpPr txBox="1"/>
          <p:nvPr/>
        </p:nvSpPr>
        <p:spPr>
          <a:xfrm>
            <a:off x="449580" y="1362172"/>
            <a:ext cx="3886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Char char="●"/>
            </a:pPr>
            <a:r>
              <a:rPr lang="es-ES" sz="1000" b="1" dirty="0">
                <a:latin typeface="Open Sans"/>
                <a:ea typeface="Open Sans"/>
                <a:cs typeface="Open Sans"/>
                <a:sym typeface="Open Sans"/>
              </a:rPr>
              <a:t>FELIZMENTE: PRE Y POST</a:t>
            </a:r>
          </a:p>
          <a:p>
            <a:pPr marL="13970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</a:pPr>
            <a:endParaRPr lang="es-ES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es-ES" sz="1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SWLS</a:t>
            </a:r>
            <a:r>
              <a:rPr lang="es-ES" sz="1000" u="sng" strike="noStrike" dirty="0">
                <a:solidFill>
                  <a:srgbClr val="BDC1C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000" b="0" i="0" u="sng" strike="noStrik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Escala de Satisfacción con la Vida </a:t>
            </a:r>
            <a:r>
              <a:rPr lang="es-ES" sz="1000" dirty="0"/>
              <a:t>(Diener et al., 1985; Atienza et al., 2000; Pons et al., 2002)</a:t>
            </a:r>
          </a:p>
          <a:p>
            <a:pPr marL="428625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lang="es-ES" sz="1000" b="0" i="0" u="sng" strike="noStrik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SPWB, </a:t>
            </a:r>
            <a:r>
              <a:rPr lang="es-ES" sz="1000" b="0" i="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Spanish</a:t>
            </a: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000" b="0" i="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adaptation</a:t>
            </a: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000" b="0" i="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000" b="0" i="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000" b="0" i="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Psychological</a:t>
            </a: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000" b="0" i="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Well-Being</a:t>
            </a: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000" b="0" i="0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Scales</a:t>
            </a:r>
            <a:r>
              <a:rPr lang="es-ES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s-ES" sz="1000" dirty="0"/>
              <a:t>Ryff, 1989;  adaptación española Díaz et al., 2006)</a:t>
            </a:r>
          </a:p>
          <a:p>
            <a:pPr marL="428625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lang="es-ES" sz="1000" b="0" i="0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SA-45: forma abreviada del SCL-90</a:t>
            </a:r>
            <a:r>
              <a:rPr lang="es-ES" sz="1000" b="0" i="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s-ES" sz="1000" dirty="0"/>
              <a:t>Davison et al. (1997); adaptación española Bonifacio Sandín, Rosa M. Valiente, Paloma </a:t>
            </a:r>
            <a:r>
              <a:rPr lang="es-ES" sz="1000" dirty="0" err="1"/>
              <a:t>Chorot</a:t>
            </a:r>
            <a:r>
              <a:rPr lang="es-ES" sz="1000" dirty="0"/>
              <a:t>, Miguel A. </a:t>
            </a:r>
            <a:r>
              <a:rPr lang="es-ES" sz="1000" dirty="0" err="1"/>
              <a:t>Santed</a:t>
            </a:r>
            <a:r>
              <a:rPr lang="es-ES" sz="1000" dirty="0"/>
              <a:t> y Lourdes </a:t>
            </a:r>
            <a:r>
              <a:rPr lang="es-ES" sz="1000" dirty="0" err="1"/>
              <a:t>Lostao</a:t>
            </a:r>
            <a:r>
              <a:rPr lang="es-ES" sz="1000" dirty="0"/>
              <a:t>.</a:t>
            </a: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endParaRPr lang="es-ES" sz="1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endParaRPr lang="es-ES" sz="1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8265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EVALUACIÓN DE CALIDAD ASISTENCIAL (CSQ)</a:t>
            </a:r>
            <a:endParaRPr lang="es-ES"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4ED2D8-73A7-D439-7602-8539A1AD16B0}"/>
              </a:ext>
            </a:extLst>
          </p:cNvPr>
          <p:cNvSpPr txBox="1"/>
          <p:nvPr/>
        </p:nvSpPr>
        <p:spPr>
          <a:xfrm>
            <a:off x="4572000" y="1128197"/>
            <a:ext cx="3886200" cy="355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1212"/>
              <a:buFont typeface="Open Sans"/>
              <a:buChar char="●"/>
            </a:pPr>
            <a:r>
              <a:rPr lang="es-ES" sz="1100" b="1" dirty="0">
                <a:latin typeface="Open Sans"/>
                <a:ea typeface="Open Sans"/>
                <a:cs typeface="Open Sans"/>
                <a:sym typeface="Open Sans"/>
              </a:rPr>
              <a:t>PRE Y POST DBT Y TALLER REGULACIÓN</a:t>
            </a:r>
            <a:endParaRPr lang="es-ES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42857"/>
              <a:buChar char="○"/>
            </a:pPr>
            <a:r>
              <a:rPr lang="es-ES" sz="1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DERS, </a:t>
            </a:r>
            <a:r>
              <a:rPr lang="es-ES" sz="1000" dirty="0"/>
              <a:t>Escala de dificultades en regulación emocional (</a:t>
            </a:r>
            <a:r>
              <a:rPr lang="es-ES" sz="1000" dirty="0" err="1"/>
              <a:t>Grazt</a:t>
            </a:r>
            <a:r>
              <a:rPr lang="es-ES" sz="1000" dirty="0"/>
              <a:t> y </a:t>
            </a:r>
            <a:r>
              <a:rPr lang="es-ES" sz="1000" dirty="0" err="1"/>
              <a:t>Roemer</a:t>
            </a:r>
            <a:r>
              <a:rPr lang="es-ES" sz="1000" dirty="0"/>
              <a:t>, 2004; adaptación española: Gómez-Simón,  </a:t>
            </a:r>
            <a:r>
              <a:rPr lang="es-ES" sz="1000" dirty="0" err="1"/>
              <a:t>Penelo</a:t>
            </a:r>
            <a:r>
              <a:rPr lang="es-ES" sz="1000" dirty="0"/>
              <a:t> y de la Osa, 2014)</a:t>
            </a:r>
            <a:endParaRPr lang="es-ES" sz="1000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42857"/>
              <a:buChar char="○"/>
            </a:pPr>
            <a:r>
              <a:rPr lang="es-ES" sz="1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PANAS, </a:t>
            </a:r>
            <a:r>
              <a:rPr lang="es-ES" sz="1000" dirty="0"/>
              <a:t>Escala  de Afectos Positivos y Afectos Negativos, (Watson, Clark y </a:t>
            </a:r>
            <a:r>
              <a:rPr lang="es-ES" sz="1000" dirty="0" err="1"/>
              <a:t>Tellegen</a:t>
            </a:r>
            <a:r>
              <a:rPr lang="es-ES" sz="1000" dirty="0"/>
              <a:t> 1988; adaptación española:  Sandín y cols., 1999)</a:t>
            </a:r>
            <a:endParaRPr lang="es-ES" sz="1000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42857"/>
              <a:buChar char="○"/>
            </a:pPr>
            <a:r>
              <a:rPr lang="es-ES" sz="1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PHQ-9, </a:t>
            </a:r>
            <a:r>
              <a:rPr lang="es-ES" sz="1000" dirty="0"/>
              <a:t>Cuestionario sobre la salud, depresión (Robert L. Spitzer, Janet B.W. Williams, Kurt </a:t>
            </a:r>
            <a:r>
              <a:rPr lang="es-ES" sz="1000" dirty="0" err="1"/>
              <a:t>Kroenke</a:t>
            </a:r>
            <a:r>
              <a:rPr lang="es-ES" sz="1000" dirty="0"/>
              <a:t> et al., 1999) </a:t>
            </a:r>
            <a:endParaRPr lang="es-ES" sz="1000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42857"/>
              <a:buChar char="○"/>
            </a:pPr>
            <a:r>
              <a:rPr lang="es-ES" sz="1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GAD-7</a:t>
            </a:r>
            <a:r>
              <a:rPr lang="es-ES" sz="1000" dirty="0"/>
              <a:t>, Trastorno de Ansiedad Generalizada (Spitzer, </a:t>
            </a:r>
            <a:r>
              <a:rPr lang="es-ES" sz="1000" dirty="0" err="1"/>
              <a:t>Kroenke</a:t>
            </a:r>
            <a:r>
              <a:rPr lang="es-ES" sz="1000" dirty="0"/>
              <a:t>, Williams y </a:t>
            </a:r>
            <a:r>
              <a:rPr lang="es-ES" sz="1000" dirty="0" err="1"/>
              <a:t>Löwe</a:t>
            </a:r>
            <a:r>
              <a:rPr lang="es-ES" sz="1000" dirty="0"/>
              <a:t>, 2006)</a:t>
            </a:r>
          </a:p>
          <a:p>
            <a:pPr marL="914400" lvl="1" indent="-171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21212"/>
              <a:buNone/>
            </a:pPr>
            <a:endParaRPr lang="es-ES" sz="165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1212"/>
              <a:buFont typeface="Open Sans"/>
              <a:buChar char="●"/>
            </a:pPr>
            <a:r>
              <a:rPr lang="es-ES" sz="1100" b="1" dirty="0">
                <a:latin typeface="Open Sans"/>
                <a:ea typeface="Open Sans"/>
                <a:cs typeface="Open Sans"/>
                <a:sym typeface="Open Sans"/>
              </a:rPr>
              <a:t>Encuesta de Satisfacción</a:t>
            </a:r>
            <a:endParaRPr lang="es-ES" sz="1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022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D9A568F-3A79-1467-DE6E-B7CB2FE56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283" y="1150620"/>
            <a:ext cx="6761434" cy="2788920"/>
          </a:xfrm>
        </p:spPr>
        <p:txBody>
          <a:bodyPr/>
          <a:lstStyle/>
          <a:p>
            <a:endParaRPr lang="es-ES" sz="1400" dirty="0"/>
          </a:p>
          <a:p>
            <a:r>
              <a:rPr lang="es-ES" sz="1600" dirty="0"/>
              <a:t>Felizmente: incremento bienestar y autoestima, percepción subjetiva de cambio 7/10 y calidad asistencial 9/10.</a:t>
            </a:r>
          </a:p>
          <a:p>
            <a:endParaRPr lang="es-ES" sz="1600" dirty="0"/>
          </a:p>
          <a:p>
            <a:r>
              <a:rPr lang="es-ES" sz="1600" dirty="0"/>
              <a:t>Taller Regulación emocional: mejoras significativas en regulación emocional y estado de ánimo, satisfacción 9/10 y un índice de 90% en cumplimiento expectativas. </a:t>
            </a:r>
          </a:p>
          <a:p>
            <a:endParaRPr lang="es-ES" sz="1600" dirty="0"/>
          </a:p>
          <a:p>
            <a:r>
              <a:rPr lang="es-ES" sz="1600" dirty="0"/>
              <a:t>Los resultados de grupos y talleres parecen ir en la dirección correcta, ya  que apuntan a mejoras en los focos principales.</a:t>
            </a:r>
          </a:p>
          <a:p>
            <a:endParaRPr lang="es-ES" sz="14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8A816C1-EDBC-DEC7-81BC-9BFC359062F3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797606" y="629310"/>
            <a:ext cx="7672500" cy="577800"/>
          </a:xfrm>
        </p:spPr>
        <p:txBody>
          <a:bodyPr/>
          <a:lstStyle/>
          <a:p>
            <a:r>
              <a:rPr lang="es-ES" dirty="0"/>
              <a:t>Resultados : Indicadores de Efectividad</a:t>
            </a:r>
          </a:p>
        </p:txBody>
      </p:sp>
      <p:pic>
        <p:nvPicPr>
          <p:cNvPr id="8" name="Gráfico 7" descr="Presentación con gráfico circular contorno">
            <a:extLst>
              <a:ext uri="{FF2B5EF4-FFF2-40B4-BE49-F238E27FC236}">
                <a16:creationId xmlns:a16="http://schemas.microsoft.com/office/drawing/2014/main" id="{82F8B3F8-758E-75A6-543C-A328976F7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50" y="3939540"/>
            <a:ext cx="1897380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7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9"/>
          <p:cNvSpPr txBox="1">
            <a:spLocks noGrp="1"/>
          </p:cNvSpPr>
          <p:nvPr>
            <p:ph type="title" idx="4294967295"/>
          </p:nvPr>
        </p:nvSpPr>
        <p:spPr>
          <a:xfrm>
            <a:off x="2410250" y="2"/>
            <a:ext cx="4428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s-ES" sz="4400" b="1">
                <a:solidFill>
                  <a:schemeClr val="accent4"/>
                </a:solidFill>
              </a:rPr>
              <a:t>Discusión</a:t>
            </a:r>
            <a:r>
              <a:rPr lang="es-ES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7" name="Google Shape;887;p19"/>
          <p:cNvSpPr txBox="1">
            <a:spLocks noGrp="1"/>
          </p:cNvSpPr>
          <p:nvPr>
            <p:ph type="body" idx="4294967295"/>
          </p:nvPr>
        </p:nvSpPr>
        <p:spPr>
          <a:xfrm>
            <a:off x="1857954" y="344989"/>
            <a:ext cx="6329100" cy="418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98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18"/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380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s-ES" sz="1600" b="1" dirty="0"/>
              <a:t>Examinar el impacto del grupo vs individual.</a:t>
            </a:r>
          </a:p>
          <a:p>
            <a:pPr marL="457200" lvl="0" indent="-2380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endParaRPr sz="1600" dirty="0"/>
          </a:p>
          <a:p>
            <a:pPr marL="457200" lvl="0" indent="-25820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18"/>
              <a:buFont typeface="Times New Roman"/>
              <a:buChar char="❖"/>
            </a:pPr>
            <a:r>
              <a:rPr lang="es-ES" sz="1600" dirty="0">
                <a:latin typeface="Open Sans"/>
                <a:ea typeface="Open Sans"/>
                <a:cs typeface="Open Sans"/>
                <a:sym typeface="Open Sans"/>
              </a:rPr>
              <a:t>Taller regulación emocional: </a:t>
            </a:r>
            <a:r>
              <a:rPr lang="es-ES" sz="1600" b="1" dirty="0">
                <a:latin typeface="Open Sans"/>
                <a:ea typeface="Open Sans"/>
                <a:cs typeface="Open Sans"/>
                <a:sym typeface="Open Sans"/>
              </a:rPr>
              <a:t>mejoras</a:t>
            </a:r>
            <a:r>
              <a:rPr lang="es-ES" sz="1600" dirty="0">
                <a:latin typeface="Open Sans"/>
                <a:ea typeface="Open Sans"/>
                <a:cs typeface="Open Sans"/>
                <a:sym typeface="Open Sans"/>
              </a:rPr>
              <a:t> en las </a:t>
            </a:r>
            <a:r>
              <a:rPr lang="es-ES" sz="1600" b="1" dirty="0">
                <a:latin typeface="Open Sans"/>
                <a:ea typeface="Open Sans"/>
                <a:cs typeface="Open Sans"/>
                <a:sym typeface="Open Sans"/>
              </a:rPr>
              <a:t>habilidades de regulación emocional </a:t>
            </a:r>
            <a:r>
              <a:rPr lang="es-ES" sz="1600" dirty="0">
                <a:latin typeface="Open Sans"/>
                <a:ea typeface="Open Sans"/>
                <a:cs typeface="Open Sans"/>
                <a:sym typeface="Open Sans"/>
              </a:rPr>
              <a:t>y mejora del </a:t>
            </a:r>
            <a:r>
              <a:rPr lang="es-ES" sz="1600" b="1" dirty="0">
                <a:latin typeface="Open Sans"/>
                <a:ea typeface="Open Sans"/>
                <a:cs typeface="Open Sans"/>
                <a:sym typeface="Open Sans"/>
              </a:rPr>
              <a:t>estado de ánimo</a:t>
            </a:r>
            <a:r>
              <a:rPr lang="es-ES" sz="1600" b="1" dirty="0"/>
              <a:t>.</a:t>
            </a:r>
            <a:endParaRPr lang="es-ES"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198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18"/>
              <a:buNone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581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18"/>
              <a:buFont typeface="Times New Roman"/>
              <a:buChar char="❖"/>
            </a:pPr>
            <a:r>
              <a:rPr lang="es-ES" sz="1600" dirty="0">
                <a:latin typeface="Open Sans"/>
                <a:ea typeface="Open Sans"/>
                <a:cs typeface="Open Sans"/>
                <a:sym typeface="Open Sans"/>
              </a:rPr>
              <a:t>Grupo Felizmente: </a:t>
            </a:r>
            <a:r>
              <a:rPr lang="es-ES" sz="1600" b="1" dirty="0">
                <a:latin typeface="Open Sans"/>
                <a:ea typeface="Open Sans"/>
                <a:cs typeface="Open Sans"/>
                <a:sym typeface="Open Sans"/>
              </a:rPr>
              <a:t>incremento en el bienestar y en la autoestima.</a:t>
            </a:r>
            <a:r>
              <a:rPr lang="es-ES" sz="1600" b="1" dirty="0"/>
              <a:t> D</a:t>
            </a:r>
            <a:r>
              <a:rPr lang="es-ES" sz="1600" b="1" dirty="0">
                <a:latin typeface="Open Sans"/>
                <a:ea typeface="Open Sans"/>
                <a:cs typeface="Open Sans"/>
                <a:sym typeface="Open Sans"/>
              </a:rPr>
              <a:t>isminución del malestar.</a:t>
            </a:r>
          </a:p>
          <a:p>
            <a:pPr marL="457200" lvl="0" indent="-2581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18"/>
              <a:buFont typeface="Times New Roman"/>
              <a:buChar char="❖"/>
            </a:pPr>
            <a:endParaRPr lang="es-ES" sz="1600" b="1" dirty="0"/>
          </a:p>
          <a:p>
            <a:pPr marL="457200" lvl="0" indent="-2563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79"/>
              <a:buFont typeface="Times New Roman"/>
              <a:buChar char="❖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Importancia de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seguir detectando necesidades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 cara a seguir realizando grupos que aborden otras temáticas. </a:t>
            </a:r>
          </a:p>
          <a:p>
            <a:pPr marL="200845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79"/>
            </a:pPr>
            <a:endParaRPr lang="es-ES" sz="1600" dirty="0">
              <a:solidFill>
                <a:schemeClr val="accent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666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94"/>
              <a:buFont typeface="Times New Roman"/>
              <a:buChar char="❖"/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Se pueden aplicar a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población clínica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y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no clínica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457200" lvl="0" indent="-2581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18"/>
              <a:buFont typeface="Times New Roman"/>
              <a:buChar char="❖"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93"/>
              <a:buNone/>
            </a:pPr>
            <a:endParaRPr sz="1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19"/>
          <p:cNvSpPr/>
          <p:nvPr/>
        </p:nvSpPr>
        <p:spPr>
          <a:xfrm>
            <a:off x="2691973" y="68580"/>
            <a:ext cx="3760053" cy="632448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9"/>
          <p:cNvSpPr/>
          <p:nvPr/>
        </p:nvSpPr>
        <p:spPr>
          <a:xfrm>
            <a:off x="3214315" y="4520744"/>
            <a:ext cx="5929685" cy="622757"/>
          </a:xfrm>
          <a:custGeom>
            <a:avLst/>
            <a:gdLst/>
            <a:ahLst/>
            <a:cxnLst/>
            <a:rect l="l" t="t" r="r" b="b"/>
            <a:pathLst>
              <a:path w="6884912" h="1161397" extrusionOk="0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0" name="Google Shape;890;p19" descr="Sala de juntas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03" y="1697676"/>
            <a:ext cx="1854471" cy="174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19" descr="Interfaz de usuario gráfic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75" y="4434850"/>
            <a:ext cx="1898549" cy="6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0"/>
          <p:cNvSpPr txBox="1">
            <a:spLocks noGrp="1"/>
          </p:cNvSpPr>
          <p:nvPr>
            <p:ph type="title" idx="4294967295"/>
          </p:nvPr>
        </p:nvSpPr>
        <p:spPr>
          <a:xfrm>
            <a:off x="2612003" y="329009"/>
            <a:ext cx="3919993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00"/>
              <a:buNone/>
            </a:pPr>
            <a:r>
              <a:rPr lang="es-ES" sz="49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Limitaciones</a:t>
            </a:r>
            <a:endParaRPr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p20"/>
          <p:cNvSpPr txBox="1">
            <a:spLocks noGrp="1"/>
          </p:cNvSpPr>
          <p:nvPr>
            <p:ph type="body" idx="4294967295"/>
          </p:nvPr>
        </p:nvSpPr>
        <p:spPr>
          <a:xfrm>
            <a:off x="652007" y="1020156"/>
            <a:ext cx="4916400" cy="3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</a:pPr>
            <a:endParaRPr sz="1425" dirty="0">
              <a:latin typeface="Open Sans"/>
              <a:ea typeface="Open Sans"/>
              <a:cs typeface="Open Sans"/>
              <a:sym typeface="Open Sans"/>
            </a:endParaRPr>
          </a:p>
          <a:p>
            <a:pPr marL="333375" lvl="0" indent="-3175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oto Sans Symbols"/>
              <a:buChar char="❖"/>
            </a:pPr>
            <a:r>
              <a:rPr lang="es-ES" sz="1600" dirty="0">
                <a:latin typeface="Open Sans"/>
                <a:ea typeface="Open Sans"/>
                <a:cs typeface="Open Sans"/>
                <a:sym typeface="Open Sans"/>
              </a:rPr>
              <a:t>Cuando hay cambio de protocolo no se aprovechan datos previos.</a:t>
            </a:r>
          </a:p>
          <a:p>
            <a:pPr marL="333375" lvl="0" indent="-3175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oto Sans Symbols"/>
              <a:buChar char="❖"/>
            </a:pPr>
            <a:endParaRPr lang="es-ES" sz="1600" dirty="0"/>
          </a:p>
          <a:p>
            <a:pPr marL="333375" lvl="0" indent="-3175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Noto Sans Symbols"/>
              <a:buChar char="❖"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</a:pPr>
            <a:endParaRPr sz="1600" dirty="0">
              <a:latin typeface="Open Sans"/>
              <a:ea typeface="Open Sans"/>
              <a:cs typeface="Open Sans"/>
              <a:sym typeface="Open Sans"/>
            </a:endParaRPr>
          </a:p>
          <a:p>
            <a:pPr marL="233363" lvl="0" indent="-15716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❖"/>
            </a:pPr>
            <a:r>
              <a:rPr lang="es-ES" sz="1600" dirty="0">
                <a:latin typeface="Open Sans"/>
                <a:ea typeface="Open Sans"/>
                <a:cs typeface="Open Sans"/>
                <a:sym typeface="Open Sans"/>
              </a:rPr>
              <a:t>No podemos evaluar el carácter preventivo de los talleres ya que de momento no se realiza un seguimiento de los participantes.</a:t>
            </a:r>
            <a:endParaRPr sz="16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8" name="Google Shape;898;p20" descr="Portapapeles con todas las cruces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5154" y="971947"/>
            <a:ext cx="2612183" cy="261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20" descr="Interfaz de usuario gráfic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305" y="4567415"/>
            <a:ext cx="2216799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"/>
          <p:cNvSpPr txBox="1">
            <a:spLocks noGrp="1"/>
          </p:cNvSpPr>
          <p:nvPr>
            <p:ph type="ctrTitle" idx="4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ES" sz="4400" b="1" dirty="0">
                <a:solidFill>
                  <a:schemeClr val="accent3"/>
                </a:solidFill>
              </a:rPr>
              <a:t>Introducción</a:t>
            </a:r>
            <a:endParaRPr dirty="0"/>
          </a:p>
        </p:txBody>
      </p:sp>
      <p:sp>
        <p:nvSpPr>
          <p:cNvPr id="600" name="Google Shape;600;p2"/>
          <p:cNvSpPr txBox="1">
            <a:spLocks noGrp="1"/>
          </p:cNvSpPr>
          <p:nvPr>
            <p:ph type="subTitle" idx="1"/>
          </p:nvPr>
        </p:nvSpPr>
        <p:spPr>
          <a:xfrm>
            <a:off x="1323386" y="1031330"/>
            <a:ext cx="6921454" cy="91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600" dirty="0"/>
              <a:t>Implantación de grupos terapéuticos y talleres de regulación emocional, en función de las </a:t>
            </a:r>
            <a:r>
              <a:rPr lang="es-ES" sz="1600" b="1" dirty="0"/>
              <a:t>necesidades</a:t>
            </a:r>
            <a:r>
              <a:rPr lang="es-ES" sz="1600" dirty="0"/>
              <a:t> que se han ido detectando.</a:t>
            </a:r>
            <a:endParaRPr sz="1600" dirty="0"/>
          </a:p>
        </p:txBody>
      </p:sp>
      <p:sp>
        <p:nvSpPr>
          <p:cNvPr id="601" name="Google Shape;601;p2"/>
          <p:cNvSpPr txBox="1"/>
          <p:nvPr/>
        </p:nvSpPr>
        <p:spPr>
          <a:xfrm>
            <a:off x="1376726" y="2880114"/>
            <a:ext cx="6921454" cy="9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None/>
            </a:pP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Los abordajes grupales y los talleres psicoeducativos han demostrado ser </a:t>
            </a:r>
            <a:r>
              <a:rPr lang="es-ES" sz="16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eficaces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 la </a:t>
            </a:r>
            <a:r>
              <a:rPr lang="es-ES" sz="16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prevención de </a:t>
            </a:r>
            <a:r>
              <a:rPr lang="es-ES" sz="1600" b="0" i="0" u="sng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psicopatología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s-ES" sz="1600" b="0" i="0" u="sng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reducción sintomatología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s-ES" sz="1600" b="0" i="0" u="sng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desarrollo de habilidades de afrontamiento.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dirty="0"/>
          </a:p>
        </p:txBody>
      </p:sp>
      <p:pic>
        <p:nvPicPr>
          <p:cNvPr id="604" name="Google Shape;604;p2" descr="Form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91" y="1254732"/>
            <a:ext cx="719295" cy="71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584" y="2970796"/>
            <a:ext cx="801802" cy="801802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"/>
          <p:cNvSpPr txBox="1"/>
          <p:nvPr/>
        </p:nvSpPr>
        <p:spPr>
          <a:xfrm>
            <a:off x="4954829" y="4722394"/>
            <a:ext cx="4085567" cy="25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7950" marR="0" lvl="0" indent="0" algn="just" rtl="0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*Berking, 2010; Hervás, 2012; Mennin y Fresco, 2009</a:t>
            </a:r>
            <a:endParaRPr dirty="0"/>
          </a:p>
        </p:txBody>
      </p:sp>
      <p:pic>
        <p:nvPicPr>
          <p:cNvPr id="609" name="Google Shape;609;p2" descr="Interfaz de usuario gráfic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6755" y="4545965"/>
            <a:ext cx="2216799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1"/>
          <p:cNvSpPr txBox="1">
            <a:spLocks noGrp="1"/>
          </p:cNvSpPr>
          <p:nvPr>
            <p:ph type="title" idx="4294967295"/>
          </p:nvPr>
        </p:nvSpPr>
        <p:spPr>
          <a:xfrm>
            <a:off x="2077161" y="191151"/>
            <a:ext cx="4360862" cy="76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400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Conclusiones</a:t>
            </a:r>
            <a:endParaRPr b="1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5" name="Google Shape;905;p21"/>
          <p:cNvSpPr txBox="1">
            <a:spLocks noGrp="1"/>
          </p:cNvSpPr>
          <p:nvPr>
            <p:ph type="body" idx="4294967295"/>
          </p:nvPr>
        </p:nvSpPr>
        <p:spPr>
          <a:xfrm>
            <a:off x="875969" y="1160552"/>
            <a:ext cx="6869927" cy="294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625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r>
              <a:rPr lang="es-ES" sz="2500" dirty="0">
                <a:latin typeface="Open Sans"/>
                <a:ea typeface="Open Sans"/>
                <a:cs typeface="Open Sans"/>
                <a:sym typeface="Open Sans"/>
              </a:rPr>
              <a:t>-Los datos sugieren beneficios con los grupos y talleres.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endParaRPr sz="2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endParaRPr sz="2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5"/>
              <a:buNone/>
            </a:pPr>
            <a:r>
              <a:rPr lang="es-ES" sz="2500" dirty="0">
                <a:latin typeface="Open Sans"/>
                <a:ea typeface="Open Sans"/>
                <a:cs typeface="Open Sans"/>
                <a:sym typeface="Open Sans"/>
              </a:rPr>
              <a:t>-Los enfoques grupales permiten un mayor alcance a un mayor número de personas.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5"/>
              <a:buNone/>
            </a:pPr>
            <a:endParaRPr sz="2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endParaRPr sz="2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r>
              <a:rPr lang="es-ES" sz="2500" dirty="0">
                <a:latin typeface="Open Sans"/>
                <a:ea typeface="Open Sans"/>
                <a:cs typeface="Open Sans"/>
                <a:sym typeface="Open Sans"/>
              </a:rPr>
              <a:t>-Se pueden generalizar las habilidades adquiridas en el grupo a la </a:t>
            </a:r>
            <a:r>
              <a:rPr lang="es-ES" sz="2500" dirty="0"/>
              <a:t>terapia individual y viceversa.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endParaRPr lang="es-ES" sz="2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endParaRPr sz="2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r>
              <a:rPr lang="es-ES" sz="2500" dirty="0">
                <a:latin typeface="Open Sans"/>
                <a:ea typeface="Open Sans"/>
                <a:cs typeface="Open Sans"/>
                <a:sym typeface="Open Sans"/>
              </a:rPr>
              <a:t>-El carácter preventivo de los talleres permite dotar de herramientas para gestionar emociones antes de que aparezcan problemas de ansiedad o del estado de ánimo. </a:t>
            </a:r>
            <a:endParaRPr sz="2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3"/>
              <a:buNone/>
            </a:pPr>
            <a:endParaRPr sz="25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1"/>
              <a:buNone/>
            </a:pPr>
            <a:endParaRPr sz="10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6" name="Google Shape;906;p21"/>
          <p:cNvSpPr/>
          <p:nvPr/>
        </p:nvSpPr>
        <p:spPr>
          <a:xfrm>
            <a:off x="0" y="0"/>
            <a:ext cx="6652260" cy="575984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1"/>
          <p:cNvSpPr/>
          <p:nvPr/>
        </p:nvSpPr>
        <p:spPr>
          <a:xfrm>
            <a:off x="3214315" y="4520744"/>
            <a:ext cx="5929685" cy="622757"/>
          </a:xfrm>
          <a:custGeom>
            <a:avLst/>
            <a:gdLst/>
            <a:ahLst/>
            <a:cxnLst/>
            <a:rect l="l" t="t" r="r" b="b"/>
            <a:pathLst>
              <a:path w="6884912" h="1161397" extrusionOk="0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8" name="Google Shape;908;p21" descr="Interfaz de usuario gráfica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780" y="4434840"/>
            <a:ext cx="2216800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5;p21">
            <a:extLst>
              <a:ext uri="{FF2B5EF4-FFF2-40B4-BE49-F238E27FC236}">
                <a16:creationId xmlns:a16="http://schemas.microsoft.com/office/drawing/2014/main" id="{9BF2E95B-2EDF-1751-45EF-DAC518EDFAB5}"/>
              </a:ext>
            </a:extLst>
          </p:cNvPr>
          <p:cNvSpPr txBox="1">
            <a:spLocks/>
          </p:cNvSpPr>
          <p:nvPr/>
        </p:nvSpPr>
        <p:spPr>
          <a:xfrm>
            <a:off x="2274073" y="1899692"/>
            <a:ext cx="6869927" cy="294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973"/>
              <a:buFont typeface="Open Sans"/>
              <a:buNone/>
            </a:pPr>
            <a:r>
              <a:rPr lang="es-ES" sz="4000" dirty="0"/>
              <a:t>!Muchas gracias!</a:t>
            </a:r>
          </a:p>
          <a:p>
            <a:pPr marL="0" indent="0">
              <a:buSzPts val="851"/>
              <a:buFont typeface="Open Sans"/>
              <a:buNone/>
            </a:pP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45028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4;p21">
            <a:extLst>
              <a:ext uri="{FF2B5EF4-FFF2-40B4-BE49-F238E27FC236}">
                <a16:creationId xmlns:a16="http://schemas.microsoft.com/office/drawing/2014/main" id="{E399FA1E-49C6-3408-F765-7924459D7DE2}"/>
              </a:ext>
            </a:extLst>
          </p:cNvPr>
          <p:cNvSpPr txBox="1">
            <a:spLocks/>
          </p:cNvSpPr>
          <p:nvPr/>
        </p:nvSpPr>
        <p:spPr>
          <a:xfrm>
            <a:off x="2100021" y="99711"/>
            <a:ext cx="4360862" cy="31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ctr"/>
            <a:r>
              <a:rPr lang="es-ES" sz="4400" b="1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endParaRPr lang="es-ES" b="1" dirty="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905;p21">
            <a:extLst>
              <a:ext uri="{FF2B5EF4-FFF2-40B4-BE49-F238E27FC236}">
                <a16:creationId xmlns:a16="http://schemas.microsoft.com/office/drawing/2014/main" id="{B92ECABF-67DD-471E-8D78-4C827F5775EB}"/>
              </a:ext>
            </a:extLst>
          </p:cNvPr>
          <p:cNvSpPr txBox="1">
            <a:spLocks/>
          </p:cNvSpPr>
          <p:nvPr/>
        </p:nvSpPr>
        <p:spPr>
          <a:xfrm>
            <a:off x="845488" y="530746"/>
            <a:ext cx="6869927" cy="180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buSzPts val="1095"/>
              <a:buFont typeface="Open Sans"/>
              <a:buNone/>
            </a:pPr>
            <a:r>
              <a:rPr lang="es-ES" sz="1050" dirty="0"/>
              <a:t>-Berking, M. (2010). Training emotionaler competenzen (2nd ed.). Berlin/Heidelberg: Springer-</a:t>
            </a:r>
            <a:r>
              <a:rPr lang="es-ES" sz="1050" dirty="0" err="1"/>
              <a:t>Verlag</a:t>
            </a:r>
            <a:r>
              <a:rPr lang="es-ES" sz="1050" dirty="0"/>
              <a:t>.</a:t>
            </a:r>
          </a:p>
          <a:p>
            <a:pPr marL="0" indent="0" algn="just">
              <a:buSzPts val="1095"/>
              <a:buFont typeface="Open Sans"/>
              <a:buNone/>
            </a:pPr>
            <a:endParaRPr lang="es-ES" sz="1050" dirty="0"/>
          </a:p>
          <a:p>
            <a:pPr marL="0" indent="0" algn="just">
              <a:buSzPts val="1095"/>
              <a:buFont typeface="Open Sans"/>
              <a:buNone/>
            </a:pPr>
            <a:r>
              <a:rPr lang="es-ES" sz="1050" dirty="0"/>
              <a:t>-Hervás, G. (2012). Manual de intervención para el entrenamiento en procesamiento emocional óptimo. Documento sin publicar (UCM).</a:t>
            </a:r>
          </a:p>
          <a:p>
            <a:pPr marL="0" indent="0" algn="just">
              <a:buSzPts val="1095"/>
              <a:buFont typeface="Open Sans"/>
              <a:buNone/>
            </a:pPr>
            <a:endParaRPr lang="es-ES" sz="1050" dirty="0"/>
          </a:p>
          <a:p>
            <a:pPr marL="0" indent="0" algn="just">
              <a:buSzPts val="1095"/>
              <a:buFont typeface="Open Sans"/>
              <a:buNone/>
            </a:pPr>
            <a:r>
              <a:rPr lang="es-ES" sz="1050" dirty="0"/>
              <a:t>-Mennin, D. S., &amp; Fresco, D. M. (2009). Emotion regulation as an integrative framework for understanding and treating psychopathology. In A. M. Kring, &amp; D. S. Sloan (Eds.), Emotion regulation and psychopathology (pp. 356–379). New York, NY: Guilford Press.</a:t>
            </a:r>
          </a:p>
          <a:p>
            <a:pPr marL="0" indent="0" algn="just">
              <a:buSzPts val="1095"/>
              <a:buFont typeface="Open Sans"/>
              <a:buNone/>
            </a:pPr>
            <a:endParaRPr lang="es-ES" sz="1050" dirty="0"/>
          </a:p>
          <a:p>
            <a:pPr marL="0" indent="0" algn="just">
              <a:buSzPts val="1095"/>
              <a:buFont typeface="Open Sans"/>
              <a:buNone/>
            </a:pPr>
            <a:endParaRPr lang="es-ES" sz="1050" dirty="0"/>
          </a:p>
          <a:p>
            <a:pPr marL="914400" lvl="1" indent="-171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21212"/>
              <a:buNone/>
            </a:pPr>
            <a:endParaRPr lang="es-ES" sz="20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buSzPts val="851"/>
              <a:buFont typeface="Open Sans"/>
              <a:buNone/>
            </a:pP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62914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2;p2">
            <a:extLst>
              <a:ext uri="{FF2B5EF4-FFF2-40B4-BE49-F238E27FC236}">
                <a16:creationId xmlns:a16="http://schemas.microsoft.com/office/drawing/2014/main" id="{3F234EB7-1E0B-05B7-B675-142B86495339}"/>
              </a:ext>
            </a:extLst>
          </p:cNvPr>
          <p:cNvSpPr txBox="1"/>
          <p:nvPr/>
        </p:nvSpPr>
        <p:spPr>
          <a:xfrm>
            <a:off x="668065" y="1628199"/>
            <a:ext cx="3241047" cy="10311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08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None/>
            </a:pP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s-ES" sz="16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grupos terapéuticos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se hacen de forma </a:t>
            </a:r>
            <a:r>
              <a:rPr lang="es-ES" sz="16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coadyuvante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 la </a:t>
            </a:r>
            <a:r>
              <a:rPr lang="es-ES" sz="16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terapia individual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</p:txBody>
      </p:sp>
      <p:sp>
        <p:nvSpPr>
          <p:cNvPr id="8" name="Google Shape;603;p2">
            <a:extLst>
              <a:ext uri="{FF2B5EF4-FFF2-40B4-BE49-F238E27FC236}">
                <a16:creationId xmlns:a16="http://schemas.microsoft.com/office/drawing/2014/main" id="{7E7D3BFE-1E15-AB5F-2A04-063F0E3C31B3}"/>
              </a:ext>
            </a:extLst>
          </p:cNvPr>
          <p:cNvSpPr txBox="1"/>
          <p:nvPr/>
        </p:nvSpPr>
        <p:spPr>
          <a:xfrm>
            <a:off x="4693741" y="1628199"/>
            <a:ext cx="3241047" cy="10311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08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None/>
            </a:pP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s-ES" sz="1600" b="1" i="0" u="none" strike="noStrike" cap="none" dirty="0">
                <a:solidFill>
                  <a:srgbClr val="66B8A7"/>
                </a:solidFill>
                <a:latin typeface="Open Sans"/>
                <a:ea typeface="Open Sans"/>
                <a:cs typeface="Open Sans"/>
                <a:sym typeface="Open Sans"/>
              </a:rPr>
              <a:t>talleres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son con carácter </a:t>
            </a:r>
            <a:r>
              <a:rPr lang="es-ES" sz="16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preventivo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s-ES" sz="1600" b="1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población universitaria general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</p:txBody>
      </p:sp>
      <p:pic>
        <p:nvPicPr>
          <p:cNvPr id="9" name="Google Shape;606;p2" descr="Forma&#10;&#10;Descripción generada automáticamente con confianza baja">
            <a:extLst>
              <a:ext uri="{FF2B5EF4-FFF2-40B4-BE49-F238E27FC236}">
                <a16:creationId xmlns:a16="http://schemas.microsoft.com/office/drawing/2014/main" id="{229ADD3B-7579-9D3B-5234-7D609C8146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064" y="2965970"/>
            <a:ext cx="745172" cy="74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07;p2" descr="Forma&#10;&#10;Descripción generada automáticamente con confianza baja">
            <a:extLst>
              <a:ext uri="{FF2B5EF4-FFF2-40B4-BE49-F238E27FC236}">
                <a16:creationId xmlns:a16="http://schemas.microsoft.com/office/drawing/2014/main" id="{A78F1161-D24E-A867-7755-249B700461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7174" y="2940668"/>
            <a:ext cx="569168" cy="569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01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ES" dirty="0"/>
              <a:t>¿Por qué son importantes los grupos terapéuticos?</a:t>
            </a:r>
            <a:endParaRPr dirty="0"/>
          </a:p>
        </p:txBody>
      </p:sp>
      <p:sp>
        <p:nvSpPr>
          <p:cNvPr id="630" name="Google Shape;630;p4"/>
          <p:cNvSpPr txBox="1">
            <a:spLocks noGrp="1"/>
          </p:cNvSpPr>
          <p:nvPr>
            <p:ph type="subTitle" idx="1"/>
          </p:nvPr>
        </p:nvSpPr>
        <p:spPr>
          <a:xfrm>
            <a:off x="1211580" y="813665"/>
            <a:ext cx="734568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600"/>
              <a:t>Permiten abordar diversas problemáticas de forma eficaz y eficiente.</a:t>
            </a:r>
            <a:endParaRPr sz="1600"/>
          </a:p>
        </p:txBody>
      </p:sp>
      <p:pic>
        <p:nvPicPr>
          <p:cNvPr id="631" name="Google Shape;631;p4" descr="Imagen en blanco y negr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456" y="2106792"/>
            <a:ext cx="678931" cy="68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" descr="Form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7349" y="2595562"/>
            <a:ext cx="578815" cy="57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0169" y="2199164"/>
            <a:ext cx="896909" cy="89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" descr="Forma&#10;&#10;Descripción generada automáticamente con confianza baj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6176" y="2602110"/>
            <a:ext cx="625971" cy="62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" descr="Forma&#10;&#10;Descripción generada automáticamente con confianza baj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51587" y="2199164"/>
            <a:ext cx="745172" cy="74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" descr="Imagen en blanco y negro&#10;&#10;Descripción generada automáticamente con confianza medi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45187" y="2674288"/>
            <a:ext cx="539042" cy="54009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4"/>
          <p:cNvSpPr txBox="1"/>
          <p:nvPr/>
        </p:nvSpPr>
        <p:spPr>
          <a:xfrm>
            <a:off x="838421" y="2884970"/>
            <a:ext cx="929915" cy="577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Coste - efectivos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"/>
          <p:cNvSpPr txBox="1"/>
          <p:nvPr/>
        </p:nvSpPr>
        <p:spPr>
          <a:xfrm>
            <a:off x="1843267" y="3383440"/>
            <a:ext cx="1216258" cy="5400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Contexto interpersonal</a:t>
            </a:r>
            <a:endParaRPr/>
          </a:p>
        </p:txBody>
      </p:sp>
      <p:sp>
        <p:nvSpPr>
          <p:cNvPr id="639" name="Google Shape;639;p4"/>
          <p:cNvSpPr txBox="1"/>
          <p:nvPr/>
        </p:nvSpPr>
        <p:spPr>
          <a:xfrm>
            <a:off x="3106821" y="2999840"/>
            <a:ext cx="1383603" cy="39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Normalización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"/>
          <p:cNvSpPr txBox="1"/>
          <p:nvPr/>
        </p:nvSpPr>
        <p:spPr>
          <a:xfrm>
            <a:off x="4405672" y="3437144"/>
            <a:ext cx="1216258" cy="5400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Ayuda entre participantes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4"/>
          <p:cNvSpPr txBox="1"/>
          <p:nvPr/>
        </p:nvSpPr>
        <p:spPr>
          <a:xfrm>
            <a:off x="5689673" y="2922674"/>
            <a:ext cx="1216258" cy="5400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Dinámicas grupales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4"/>
          <p:cNvSpPr txBox="1"/>
          <p:nvPr/>
        </p:nvSpPr>
        <p:spPr>
          <a:xfrm>
            <a:off x="6968077" y="3441451"/>
            <a:ext cx="1216258" cy="5400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Practicar habilidades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p4" descr="Interfaz de usuario gráfica&#10;&#10;Descripción generada automáticamente con confianza med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7780" y="4434840"/>
            <a:ext cx="2216800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14;p3">
            <a:extLst>
              <a:ext uri="{FF2B5EF4-FFF2-40B4-BE49-F238E27FC236}">
                <a16:creationId xmlns:a16="http://schemas.microsoft.com/office/drawing/2014/main" id="{F50E3C4B-EEF8-F983-6E2B-DFAAE71073C9}"/>
              </a:ext>
            </a:extLst>
          </p:cNvPr>
          <p:cNvSpPr txBox="1">
            <a:spLocks noGrp="1"/>
          </p:cNvSpPr>
          <p:nvPr>
            <p:ph type="ctrTitle" idx="8"/>
          </p:nvPr>
        </p:nvSpPr>
        <p:spPr>
          <a:xfrm>
            <a:off x="889046" y="45684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s-ES" dirty="0"/>
              <a:t>¿Por qué son importantes los talleres?</a:t>
            </a:r>
            <a:endParaRPr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04CF9C-5B37-F8FB-A338-08AF4095808E}"/>
              </a:ext>
            </a:extLst>
          </p:cNvPr>
          <p:cNvSpPr txBox="1"/>
          <p:nvPr/>
        </p:nvSpPr>
        <p:spPr>
          <a:xfrm>
            <a:off x="1394460" y="1332012"/>
            <a:ext cx="6019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Necesidad </a:t>
            </a:r>
            <a:r>
              <a:rPr lang="es-ES" sz="1400" dirty="0"/>
              <a:t>de </a:t>
            </a:r>
            <a:r>
              <a:rPr lang="es-ES" sz="1400" u="sng" dirty="0"/>
              <a:t>intervenciones de promoción y prevención en salud mental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F10BE5-612F-8993-8355-6DE833CD278E}"/>
              </a:ext>
            </a:extLst>
          </p:cNvPr>
          <p:cNvSpPr txBox="1"/>
          <p:nvPr/>
        </p:nvSpPr>
        <p:spPr>
          <a:xfrm>
            <a:off x="1394460" y="2261215"/>
            <a:ext cx="6019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lang="es-ES" sz="14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Talleres psicoeducativos preventivos </a:t>
            </a:r>
            <a:r>
              <a:rPr lang="es-ES"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facilitan procesos de cambio y potencia los recursos propios.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endParaRPr lang="es-ES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endParaRPr lang="es-ES" dirty="0"/>
          </a:p>
        </p:txBody>
      </p:sp>
      <p:sp>
        <p:nvSpPr>
          <p:cNvPr id="16" name="Google Shape;618;p3">
            <a:extLst>
              <a:ext uri="{FF2B5EF4-FFF2-40B4-BE49-F238E27FC236}">
                <a16:creationId xmlns:a16="http://schemas.microsoft.com/office/drawing/2014/main" id="{D0FA7A92-7550-CC58-ED44-0613F517F84D}"/>
              </a:ext>
            </a:extLst>
          </p:cNvPr>
          <p:cNvSpPr txBox="1"/>
          <p:nvPr/>
        </p:nvSpPr>
        <p:spPr>
          <a:xfrm>
            <a:off x="1443619" y="3214812"/>
            <a:ext cx="711792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Importancia de talleres </a:t>
            </a:r>
            <a:r>
              <a:rPr lang="es-E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s-ES" sz="1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contexto universitario (estudiantes y personal universitario) </a:t>
            </a:r>
            <a:r>
              <a:rPr lang="es-ES" sz="16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por ser fuente de estrés. </a:t>
            </a:r>
          </a:p>
        </p:txBody>
      </p:sp>
      <p:pic>
        <p:nvPicPr>
          <p:cNvPr id="17" name="Google Shape;619;p3" descr="Forma&#10;&#10;Descripción generada automáticamente con confianza baja">
            <a:extLst>
              <a:ext uri="{FF2B5EF4-FFF2-40B4-BE49-F238E27FC236}">
                <a16:creationId xmlns:a16="http://schemas.microsoft.com/office/drawing/2014/main" id="{6D02D181-98BE-B916-46A6-A1031FD0B6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933" y="1248272"/>
            <a:ext cx="560784" cy="56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21;p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72666AA-FD4C-BBB0-E9BC-0DF1DCB648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057" y="2341411"/>
            <a:ext cx="442161" cy="44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22;p3" descr="Forma&#10;&#10;Descripción generada automáticamente con confianza baja">
            <a:extLst>
              <a:ext uri="{FF2B5EF4-FFF2-40B4-BE49-F238E27FC236}">
                <a16:creationId xmlns:a16="http://schemas.microsoft.com/office/drawing/2014/main" id="{67310D3E-314D-950D-843D-8A66DFD79D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817" y="3127969"/>
            <a:ext cx="664643" cy="6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623;p3">
            <a:extLst>
              <a:ext uri="{FF2B5EF4-FFF2-40B4-BE49-F238E27FC236}">
                <a16:creationId xmlns:a16="http://schemas.microsoft.com/office/drawing/2014/main" id="{A8835D24-4E5A-2320-6AE1-49B66086CB83}"/>
              </a:ext>
            </a:extLst>
          </p:cNvPr>
          <p:cNvSpPr txBox="1"/>
          <p:nvPr/>
        </p:nvSpPr>
        <p:spPr>
          <a:xfrm>
            <a:off x="6321927" y="4409656"/>
            <a:ext cx="15680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Miracco et al., 2012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66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"/>
          <p:cNvSpPr txBox="1">
            <a:spLocks noGrp="1"/>
          </p:cNvSpPr>
          <p:nvPr>
            <p:ph type="title" idx="4294967295"/>
          </p:nvPr>
        </p:nvSpPr>
        <p:spPr>
          <a:xfrm>
            <a:off x="3418170" y="290265"/>
            <a:ext cx="2411026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27"/>
              <a:buNone/>
            </a:pPr>
            <a:r>
              <a:rPr lang="es-ES" sz="4900" b="1">
                <a:solidFill>
                  <a:schemeClr val="accent4"/>
                </a:solidFill>
              </a:rPr>
              <a:t>Objetivo</a:t>
            </a:r>
            <a:endParaRPr sz="4400" b="1">
              <a:solidFill>
                <a:schemeClr val="accent4"/>
              </a:solidFill>
            </a:endParaRPr>
          </a:p>
        </p:txBody>
      </p:sp>
      <p:sp>
        <p:nvSpPr>
          <p:cNvPr id="649" name="Google Shape;649;p5"/>
          <p:cNvSpPr txBox="1">
            <a:spLocks noGrp="1"/>
          </p:cNvSpPr>
          <p:nvPr>
            <p:ph type="body" idx="4294967295"/>
          </p:nvPr>
        </p:nvSpPr>
        <p:spPr>
          <a:xfrm>
            <a:off x="1089825" y="3510929"/>
            <a:ext cx="7067716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190500" lvl="0" indent="0" algn="just" rtl="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SzPts val="2000"/>
              <a:buNone/>
            </a:pPr>
            <a:r>
              <a:rPr lang="es-ES" sz="1500">
                <a:latin typeface="Open Sans"/>
                <a:ea typeface="Open Sans"/>
                <a:cs typeface="Open Sans"/>
                <a:sym typeface="Open Sans"/>
              </a:rPr>
              <a:t>Exponer la </a:t>
            </a:r>
            <a:r>
              <a:rPr lang="es-ES" sz="1500" b="1"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s-ES" sz="1500">
                <a:latin typeface="Open Sans"/>
                <a:ea typeface="Open Sans"/>
                <a:cs typeface="Open Sans"/>
                <a:sym typeface="Open Sans"/>
              </a:rPr>
              <a:t> de la Clínica Universitaria de Psicología de la UCM (CUP-UCM) en la implantación de grupos terapéuticos y talleres.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0" name="Google Shape;650;p5"/>
          <p:cNvPicPr preferRelativeResize="0"/>
          <p:nvPr/>
        </p:nvPicPr>
        <p:blipFill rotWithShape="1">
          <a:blip r:embed="rId3">
            <a:alphaModFix/>
          </a:blip>
          <a:srcRect l="46039" t="18178" r="6855" b="4667"/>
          <a:stretch/>
        </p:blipFill>
        <p:spPr>
          <a:xfrm>
            <a:off x="3593990" y="1272208"/>
            <a:ext cx="2059387" cy="20705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51" name="Google Shape;651;p5" descr="Interfaz de usuario gráfic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80" y="4434840"/>
            <a:ext cx="2216800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"/>
          <p:cNvSpPr txBox="1">
            <a:spLocks noGrp="1"/>
          </p:cNvSpPr>
          <p:nvPr>
            <p:ph type="title" idx="4294967295"/>
          </p:nvPr>
        </p:nvSpPr>
        <p:spPr>
          <a:xfrm>
            <a:off x="628650" y="211741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400" b="1">
                <a:solidFill>
                  <a:schemeClr val="accent4"/>
                </a:solidFill>
              </a:rPr>
              <a:t>Metodología</a:t>
            </a:r>
            <a:endParaRPr sz="4400" b="1">
              <a:solidFill>
                <a:schemeClr val="accent4"/>
              </a:solidFill>
            </a:endParaRPr>
          </a:p>
        </p:txBody>
      </p:sp>
      <p:pic>
        <p:nvPicPr>
          <p:cNvPr id="657" name="Google Shape;657;p6" descr="Investigación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1687" y="3557177"/>
            <a:ext cx="1700625" cy="1374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8" name="Google Shape;658;p6"/>
          <p:cNvGrpSpPr/>
          <p:nvPr/>
        </p:nvGrpSpPr>
        <p:grpSpPr>
          <a:xfrm>
            <a:off x="1093337" y="1214810"/>
            <a:ext cx="6957323" cy="2311143"/>
            <a:chOff x="33" y="9294"/>
            <a:chExt cx="6957323" cy="2311143"/>
          </a:xfrm>
        </p:grpSpPr>
        <p:sp>
          <p:nvSpPr>
            <p:cNvPr id="659" name="Google Shape;659;p6"/>
            <p:cNvSpPr/>
            <p:nvPr/>
          </p:nvSpPr>
          <p:spPr>
            <a:xfrm>
              <a:off x="33" y="9294"/>
              <a:ext cx="3251085" cy="1213142"/>
            </a:xfrm>
            <a:prstGeom prst="rect">
              <a:avLst/>
            </a:prstGeom>
            <a:solidFill>
              <a:srgbClr val="A7D7CD"/>
            </a:solidFill>
            <a:ln w="25400" cap="flat" cmpd="sng">
              <a:solidFill>
                <a:srgbClr val="A7D7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 txBox="1"/>
            <p:nvPr/>
          </p:nvSpPr>
          <p:spPr>
            <a:xfrm>
              <a:off x="33" y="9294"/>
              <a:ext cx="3251085" cy="1213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GRUPO</a:t>
              </a:r>
              <a:r>
                <a:rPr lang="es-ES" sz="20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S :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-1 FELIZMENTE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2000" b="1" i="0" u="none" strike="noStrike" cap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-2 DBT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33" y="1222437"/>
              <a:ext cx="3251085" cy="1098000"/>
            </a:xfrm>
            <a:prstGeom prst="rect">
              <a:avLst/>
            </a:prstGeom>
            <a:solidFill>
              <a:srgbClr val="E1F0ED">
                <a:alpha val="89803"/>
              </a:srgbClr>
            </a:solidFill>
            <a:ln w="25400" cap="flat" cmpd="sng">
              <a:solidFill>
                <a:srgbClr val="E1F0E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 txBox="1"/>
            <p:nvPr/>
          </p:nvSpPr>
          <p:spPr>
            <a:xfrm>
              <a:off x="33" y="1222437"/>
              <a:ext cx="3251085" cy="10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CoadyuvanteS</a:t>
              </a:r>
              <a:r>
                <a:rPr lang="es-ES" sz="18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s-ES" sz="1800" b="0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con la </a:t>
              </a:r>
              <a:r>
                <a:rPr lang="es-ES" sz="18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terapia individual.</a:t>
              </a:r>
              <a:endParaRPr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3706271" y="9294"/>
              <a:ext cx="3251085" cy="1213142"/>
            </a:xfrm>
            <a:prstGeom prst="rect">
              <a:avLst/>
            </a:prstGeom>
            <a:solidFill>
              <a:srgbClr val="E79FDB"/>
            </a:solidFill>
            <a:ln w="25400" cap="flat" cmpd="sng">
              <a:solidFill>
                <a:srgbClr val="E79FD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 txBox="1"/>
            <p:nvPr/>
          </p:nvSpPr>
          <p:spPr>
            <a:xfrm>
              <a:off x="3706271" y="9294"/>
              <a:ext cx="3251085" cy="1213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TALLER</a:t>
              </a:r>
              <a:r>
                <a:rPr lang="es-ES" sz="20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20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REGULACIÓN EMOCIONAL: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3706271" y="1222437"/>
              <a:ext cx="3251085" cy="1098000"/>
            </a:xfrm>
            <a:prstGeom prst="rect">
              <a:avLst/>
            </a:prstGeom>
            <a:solidFill>
              <a:srgbClr val="F6DFF2">
                <a:alpha val="89803"/>
              </a:srgbClr>
            </a:solidFill>
            <a:ln w="25400" cap="flat" cmpd="sng">
              <a:solidFill>
                <a:srgbClr val="F6DFF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 txBox="1"/>
            <p:nvPr/>
          </p:nvSpPr>
          <p:spPr>
            <a:xfrm>
              <a:off x="3706271" y="1222437"/>
              <a:ext cx="3251085" cy="10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Carácter preventivo.</a:t>
              </a:r>
              <a:endParaRPr dirty="0"/>
            </a:p>
          </p:txBody>
        </p:sp>
      </p:grpSp>
      <p:pic>
        <p:nvPicPr>
          <p:cNvPr id="667" name="Google Shape;667;p6" descr="Interfaz de usuario gráfic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80" y="4434840"/>
            <a:ext cx="2216800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"/>
          <p:cNvSpPr txBox="1">
            <a:spLocks noGrp="1"/>
          </p:cNvSpPr>
          <p:nvPr>
            <p:ph type="title" idx="4294967295"/>
          </p:nvPr>
        </p:nvSpPr>
        <p:spPr>
          <a:xfrm>
            <a:off x="628650" y="229363"/>
            <a:ext cx="78867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s-ES" sz="40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Grupo</a:t>
            </a:r>
            <a:r>
              <a:rPr lang="es-ES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ES" sz="40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Felizmente</a:t>
            </a:r>
            <a:endParaRPr sz="4000"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7"/>
          <p:cNvSpPr txBox="1">
            <a:spLocks noGrp="1"/>
          </p:cNvSpPr>
          <p:nvPr>
            <p:ph type="body" idx="4294967295"/>
          </p:nvPr>
        </p:nvSpPr>
        <p:spPr>
          <a:xfrm>
            <a:off x="99893" y="1186903"/>
            <a:ext cx="3690938" cy="37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32500" lnSpcReduction="20000"/>
          </a:bodyPr>
          <a:lstStyle/>
          <a:p>
            <a:pPr marL="7620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Está dirigido a pacientes de la Clínica Universitaria de Psicología con cualquier sintomatología.</a:t>
            </a:r>
            <a:endParaRPr dirty="0"/>
          </a:p>
          <a:p>
            <a:pPr marL="1028700" lvl="0" indent="-489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Foco en  promoción del bienestar, emociones agradables y fortalezas. </a:t>
            </a:r>
            <a:endParaRPr dirty="0"/>
          </a:p>
          <a:p>
            <a:pPr marL="1028700" lvl="0" indent="-489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28700" lvl="0" indent="-489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Consta de 11 sesiones de una hora y media de duración.  </a:t>
            </a: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28700" lvl="0" indent="-489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 grupos están formados entre 5 y 10 personas. </a:t>
            </a: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28700" lvl="0" indent="-489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Noto Sans Symbols"/>
              <a:buNone/>
            </a:pP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s-ES" sz="4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realiza evaluación pre-post y satisfacción. </a:t>
            </a:r>
            <a:endParaRPr sz="4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60000"/>
              <a:buNone/>
            </a:pPr>
            <a:endParaRPr sz="15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23048"/>
              <a:buNone/>
            </a:pPr>
            <a:endParaRPr sz="2421" dirty="0">
              <a:solidFill>
                <a:srgbClr val="FF0000"/>
              </a:solidFill>
            </a:endParaRPr>
          </a:p>
        </p:txBody>
      </p:sp>
      <p:pic>
        <p:nvPicPr>
          <p:cNvPr id="674" name="Google Shape;67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362" y="1732462"/>
            <a:ext cx="4903462" cy="208021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675" name="Google Shape;675;p7" descr="Interfaz de usuario gráfic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0405" y="4412740"/>
            <a:ext cx="2216799" cy="65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995" y="173420"/>
            <a:ext cx="3982009" cy="479665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630742"/>
      </a:dk2>
      <a:lt2>
        <a:srgbClr val="C63D9D"/>
      </a:lt2>
      <a:accent1>
        <a:srgbClr val="C63D9D"/>
      </a:accent1>
      <a:accent2>
        <a:srgbClr val="A8D7CD"/>
      </a:accent2>
      <a:accent3>
        <a:srgbClr val="E89FDC"/>
      </a:accent3>
      <a:accent4>
        <a:srgbClr val="DC9FE8"/>
      </a:accent4>
      <a:accent5>
        <a:srgbClr val="7DC4B2"/>
      </a:accent5>
      <a:accent6>
        <a:srgbClr val="DC6FB8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1273</Words>
  <Application>Microsoft Office PowerPoint</Application>
  <PresentationFormat>Presentación en pantalla (16:9)</PresentationFormat>
  <Paragraphs>193</Paragraphs>
  <Slides>22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Open Sans</vt:lpstr>
      <vt:lpstr>Times New Roman</vt:lpstr>
      <vt:lpstr>Overpass Black</vt:lpstr>
      <vt:lpstr>arial</vt:lpstr>
      <vt:lpstr>arial</vt:lpstr>
      <vt:lpstr>Calibri</vt:lpstr>
      <vt:lpstr>Century Gothic</vt:lpstr>
      <vt:lpstr>Noto Sans Symbols</vt:lpstr>
      <vt:lpstr>Aqua Marketing Plan by Slidego</vt:lpstr>
      <vt:lpstr>Presentación de PowerPoint</vt:lpstr>
      <vt:lpstr>Introducción</vt:lpstr>
      <vt:lpstr>Presentación de PowerPoint</vt:lpstr>
      <vt:lpstr>¿Por qué son importantes los grupos terapéuticos?</vt:lpstr>
      <vt:lpstr>¿Por qué son importantes los talleres?</vt:lpstr>
      <vt:lpstr>Objetivo</vt:lpstr>
      <vt:lpstr>Metodología</vt:lpstr>
      <vt:lpstr>Grupo Felizmente</vt:lpstr>
      <vt:lpstr>Presentación de PowerPoint</vt:lpstr>
      <vt:lpstr>Presentación de PowerPoint</vt:lpstr>
      <vt:lpstr>Presentación de PowerPoint</vt:lpstr>
      <vt:lpstr>Grupo DBT modificado</vt:lpstr>
      <vt:lpstr>Contenido: Grupo DBT</vt:lpstr>
      <vt:lpstr>Taller de regulación emocional </vt:lpstr>
      <vt:lpstr>Contenido: Taller de regulación emocional </vt:lpstr>
      <vt:lpstr>Presentación de PowerPoint</vt:lpstr>
      <vt:lpstr>Resultados : Indicadores de Efectividad</vt:lpstr>
      <vt:lpstr>Discusión </vt:lpstr>
      <vt:lpstr>Limitaciones</vt:lpstr>
      <vt:lpstr>Conclusiones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Castelló Pinel</dc:creator>
  <cp:lastModifiedBy>CLAUDIA RIVERA MARTOS</cp:lastModifiedBy>
  <cp:revision>10</cp:revision>
  <dcterms:modified xsi:type="dcterms:W3CDTF">2023-05-29T13:24:38Z</dcterms:modified>
</cp:coreProperties>
</file>