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x="18288000" cy="10287000"/>
  <p:notesSz cx="6858000" cy="9144000"/>
  <p:embeddedFontLst>
    <p:embeddedFont>
      <p:font typeface="Arial" charset="1" panose="020B0604020202020204"/>
      <p:regular r:id="rId16"/>
    </p:embeddedFont>
    <p:embeddedFont>
      <p:font typeface="Arial Bold" charset="1" panose="020B0704020202020204"/>
      <p:regular r:id="rId17"/>
    </p:embeddedFont>
    <p:embeddedFont>
      <p:font typeface="Cabin Bold" charset="1" panose="00000800000000000000"/>
      <p:regular r:id="rId18"/>
    </p:embeddedFont>
    <p:embeddedFont>
      <p:font typeface="Cabin Medium" charset="1" panose="00000600000000000000"/>
      <p:regular r:id="rId19"/>
    </p:embeddedFont>
    <p:embeddedFont>
      <p:font typeface="Myriad" charset="1" panose="020B0503030403020204"/>
      <p:regular r:id="rId20"/>
    </p:embeddedFont>
    <p:embeddedFont>
      <p:font typeface="Cabin Italics" charset="1" panose="00000500000000000000"/>
      <p:regular r:id="rId21"/>
    </p:embeddedFont>
    <p:embeddedFont>
      <p:font typeface="Arial Italics" charset="1" panose="020B0604020202090204"/>
      <p:regular r:id="rId22"/>
    </p:embeddedFont>
    <p:embeddedFont>
      <p:font typeface="Telegraf Bold" charset="1" panose="00000800000000000000"/>
      <p:regular r:id="rId23"/>
    </p:embeddedFont>
    <p:embeddedFont>
      <p:font typeface="Telegraf" charset="1" panose="00000500000000000000"/>
      <p:regular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22" Target="fonts/font22.fntdata" Type="http://schemas.openxmlformats.org/officeDocument/2006/relationships/font"/><Relationship Id="rId23" Target="fonts/font23.fntdata" Type="http://schemas.openxmlformats.org/officeDocument/2006/relationships/font"/><Relationship Id="rId24" Target="fonts/font24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jpe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jpeg" Type="http://schemas.openxmlformats.org/officeDocument/2006/relationships/image"/><Relationship Id="rId2" Target="../media/image2.png" Type="http://schemas.openxmlformats.org/officeDocument/2006/relationships/image"/><Relationship Id="rId3" Target="../media/image3.jpeg" Type="http://schemas.openxmlformats.org/officeDocument/2006/relationships/image"/><Relationship Id="rId4" Target="../media/image4.png" Type="http://schemas.openxmlformats.org/officeDocument/2006/relationships/image"/><Relationship Id="rId5" Target="../media/image5.png" Type="http://schemas.openxmlformats.org/officeDocument/2006/relationships/image"/><Relationship Id="rId6" Target="../media/image1.png" Type="http://schemas.openxmlformats.org/officeDocument/2006/relationships/image"/><Relationship Id="rId7" Target="../media/image6.png" Type="http://schemas.openxmlformats.org/officeDocument/2006/relationships/image"/><Relationship Id="rId8" Target="../media/image7.jpeg" Type="http://schemas.openxmlformats.org/officeDocument/2006/relationships/image"/><Relationship Id="rId9" Target="../media/image8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jpe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0" y="0"/>
            <a:ext cx="406854" cy="2575832"/>
          </a:xfrm>
          <a:prstGeom prst="rect">
            <a:avLst/>
          </a:prstGeom>
          <a:solidFill>
            <a:srgbClr val="72A85C"/>
          </a:solidFill>
        </p:spPr>
      </p:sp>
      <p:grpSp>
        <p:nvGrpSpPr>
          <p:cNvPr name="Group 3" id="3"/>
          <p:cNvGrpSpPr/>
          <p:nvPr/>
        </p:nvGrpSpPr>
        <p:grpSpPr>
          <a:xfrm rot="0">
            <a:off x="1948562" y="3794616"/>
            <a:ext cx="13891328" cy="3426678"/>
            <a:chOff x="0" y="0"/>
            <a:chExt cx="18521770" cy="4568905"/>
          </a:xfrm>
        </p:grpSpPr>
        <p:sp>
          <p:nvSpPr>
            <p:cNvPr name="TextBox 4" id="4"/>
            <p:cNvSpPr txBox="true"/>
            <p:nvPr/>
          </p:nvSpPr>
          <p:spPr>
            <a:xfrm rot="0">
              <a:off x="0" y="1649244"/>
              <a:ext cx="18521770" cy="291966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376"/>
                </a:lnSpc>
              </a:pPr>
              <a:r>
                <a:rPr lang="en-US" sz="3126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Full name</a:t>
              </a:r>
            </a:p>
            <a:p>
              <a:pPr algn="l">
                <a:lnSpc>
                  <a:spcPts val="4376"/>
                </a:lnSpc>
              </a:pPr>
              <a:r>
                <a:rPr lang="en-US" sz="3126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Institutional Affiliation</a:t>
              </a:r>
            </a:p>
            <a:p>
              <a:pPr algn="l">
                <a:lnSpc>
                  <a:spcPts val="4376"/>
                </a:lnSpc>
              </a:pPr>
            </a:p>
            <a:p>
              <a:pPr algn="l">
                <a:lnSpc>
                  <a:spcPts val="4376"/>
                </a:lnSpc>
                <a:spcBef>
                  <a:spcPct val="0"/>
                </a:spcBef>
              </a:pPr>
              <a:r>
                <a:rPr lang="en-US" sz="3126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[Session Title]</a:t>
              </a:r>
            </a:p>
          </p:txBody>
        </p:sp>
        <p:sp>
          <p:nvSpPr>
            <p:cNvPr name="TextBox 5" id="5"/>
            <p:cNvSpPr txBox="true"/>
            <p:nvPr/>
          </p:nvSpPr>
          <p:spPr>
            <a:xfrm rot="0">
              <a:off x="0" y="66675"/>
              <a:ext cx="18521770" cy="138530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7502"/>
                </a:lnSpc>
              </a:pPr>
              <a:r>
                <a:rPr lang="en-US" sz="7145" b="true">
                  <a:solidFill>
                    <a:srgbClr val="000000"/>
                  </a:solidFill>
                  <a:latin typeface="Arial Bold"/>
                  <a:ea typeface="Arial Bold"/>
                  <a:cs typeface="Arial Bold"/>
                  <a:sym typeface="Arial Bold"/>
                </a:rPr>
                <a:t>Title</a:t>
              </a:r>
            </a:p>
          </p:txBody>
        </p:sp>
      </p:grpSp>
      <p:sp>
        <p:nvSpPr>
          <p:cNvPr name="AutoShape 6" id="6"/>
          <p:cNvSpPr/>
          <p:nvPr/>
        </p:nvSpPr>
        <p:spPr>
          <a:xfrm rot="0">
            <a:off x="0" y="2570389"/>
            <a:ext cx="406854" cy="2575832"/>
          </a:xfrm>
          <a:prstGeom prst="rect">
            <a:avLst/>
          </a:prstGeom>
          <a:solidFill>
            <a:srgbClr val="DD1367"/>
          </a:solidFill>
        </p:spPr>
      </p:sp>
      <p:sp>
        <p:nvSpPr>
          <p:cNvPr name="AutoShape 7" id="7"/>
          <p:cNvSpPr/>
          <p:nvPr/>
        </p:nvSpPr>
        <p:spPr>
          <a:xfrm rot="0">
            <a:off x="0" y="5140779"/>
            <a:ext cx="406854" cy="2575832"/>
          </a:xfrm>
          <a:prstGeom prst="rect">
            <a:avLst/>
          </a:prstGeom>
          <a:solidFill>
            <a:srgbClr val="FCC30B"/>
          </a:solidFill>
        </p:spPr>
      </p:sp>
      <p:sp>
        <p:nvSpPr>
          <p:cNvPr name="AutoShape 8" id="8"/>
          <p:cNvSpPr/>
          <p:nvPr/>
        </p:nvSpPr>
        <p:spPr>
          <a:xfrm rot="0">
            <a:off x="0" y="7711168"/>
            <a:ext cx="406854" cy="2575832"/>
          </a:xfrm>
          <a:prstGeom prst="rect">
            <a:avLst/>
          </a:prstGeom>
          <a:solidFill>
            <a:srgbClr val="0A97D9"/>
          </a:solidFill>
        </p:spPr>
      </p:sp>
      <p:sp>
        <p:nvSpPr>
          <p:cNvPr name="TextBox 9" id="9"/>
          <p:cNvSpPr txBox="true"/>
          <p:nvPr/>
        </p:nvSpPr>
        <p:spPr>
          <a:xfrm rot="0">
            <a:off x="1948562" y="1066800"/>
            <a:ext cx="9307678" cy="669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674"/>
              </a:lnSpc>
            </a:pPr>
            <a:r>
              <a:rPr lang="en-US" b="true" sz="2499">
                <a:solidFill>
                  <a:srgbClr val="D50263"/>
                </a:solidFill>
                <a:latin typeface="Cabin Bold"/>
                <a:ea typeface="Cabin Bold"/>
                <a:cs typeface="Cabin Bold"/>
                <a:sym typeface="Cabin Bold"/>
              </a:rPr>
              <a:t>INTERNATIONAL CONFERENCE</a:t>
            </a:r>
          </a:p>
          <a:p>
            <a:pPr algn="l">
              <a:lnSpc>
                <a:spcPts val="2674"/>
              </a:lnSpc>
            </a:pPr>
            <a:r>
              <a:rPr lang="en-US" b="true" sz="2499">
                <a:solidFill>
                  <a:srgbClr val="D50263"/>
                </a:solidFill>
                <a:latin typeface="Cabin Bold"/>
                <a:ea typeface="Cabin Bold"/>
                <a:cs typeface="Cabin Bold"/>
                <a:sym typeface="Cabin Bold"/>
              </a:rPr>
              <a:t>HERITAGE, CARE AND PEOPLE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948562" y="1736725"/>
            <a:ext cx="8025520" cy="381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34"/>
              </a:lnSpc>
            </a:pPr>
            <a:r>
              <a:rPr lang="en-US" b="true" sz="2528">
                <a:solidFill>
                  <a:srgbClr val="D50263"/>
                </a:solidFill>
                <a:latin typeface="Cabin Medium"/>
                <a:ea typeface="Cabin Medium"/>
                <a:cs typeface="Cabin Medium"/>
                <a:sym typeface="Cabin Medium"/>
              </a:rPr>
              <a:t>Heritage networks as a sustainability strategy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948562" y="2311173"/>
            <a:ext cx="5147938" cy="6420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71"/>
              </a:lnSpc>
            </a:pPr>
            <a:r>
              <a:rPr lang="en-US" b="true" sz="2105">
                <a:solidFill>
                  <a:srgbClr val="000000"/>
                </a:solidFill>
                <a:latin typeface="Cabin Medium"/>
                <a:ea typeface="Cabin Medium"/>
                <a:cs typeface="Cabin Medium"/>
                <a:sym typeface="Cabin Medium"/>
              </a:rPr>
              <a:t>27–29 May 2</a:t>
            </a:r>
            <a:r>
              <a:rPr lang="en-US" b="true" sz="2105">
                <a:solidFill>
                  <a:srgbClr val="000000"/>
                </a:solidFill>
                <a:latin typeface="Cabin Medium"/>
                <a:ea typeface="Cabin Medium"/>
                <a:cs typeface="Cabin Medium"/>
                <a:sym typeface="Cabin Medium"/>
              </a:rPr>
              <a:t>026 </a:t>
            </a:r>
          </a:p>
          <a:p>
            <a:pPr algn="l">
              <a:lnSpc>
                <a:spcPts val="2571"/>
              </a:lnSpc>
            </a:pPr>
            <a:r>
              <a:rPr lang="en-US" b="true" sz="2105">
                <a:solidFill>
                  <a:srgbClr val="000000"/>
                </a:solidFill>
                <a:latin typeface="Cabin Medium"/>
                <a:ea typeface="Cabin Medium"/>
                <a:cs typeface="Cabin Medium"/>
                <a:sym typeface="Cabin Medium"/>
              </a:rPr>
              <a:t>MADRID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0">
            <a:off x="12797950" y="741746"/>
            <a:ext cx="4461350" cy="1438974"/>
          </a:xfrm>
          <a:custGeom>
            <a:avLst/>
            <a:gdLst/>
            <a:ahLst/>
            <a:cxnLst/>
            <a:rect r="r" b="b" t="t" l="l"/>
            <a:pathLst>
              <a:path h="1438974" w="4461350">
                <a:moveTo>
                  <a:pt x="0" y="0"/>
                </a:moveTo>
                <a:lnTo>
                  <a:pt x="4461350" y="0"/>
                </a:lnTo>
                <a:lnTo>
                  <a:pt x="4461350" y="1438974"/>
                </a:lnTo>
                <a:lnTo>
                  <a:pt x="0" y="143897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148" t="-34182" r="-5790" b="-38271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9908451" y="9006718"/>
            <a:ext cx="1085205" cy="997887"/>
          </a:xfrm>
          <a:custGeom>
            <a:avLst/>
            <a:gdLst/>
            <a:ahLst/>
            <a:cxnLst/>
            <a:rect r="r" b="b" t="t" l="l"/>
            <a:pathLst>
              <a:path h="997887" w="1085205">
                <a:moveTo>
                  <a:pt x="0" y="0"/>
                </a:moveTo>
                <a:lnTo>
                  <a:pt x="1085205" y="0"/>
                </a:lnTo>
                <a:lnTo>
                  <a:pt x="1085205" y="997887"/>
                </a:lnTo>
                <a:lnTo>
                  <a:pt x="0" y="99788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2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1201636" y="9006718"/>
            <a:ext cx="997912" cy="997887"/>
          </a:xfrm>
          <a:custGeom>
            <a:avLst/>
            <a:gdLst/>
            <a:ahLst/>
            <a:cxnLst/>
            <a:rect r="r" b="b" t="t" l="l"/>
            <a:pathLst>
              <a:path h="997887" w="997912">
                <a:moveTo>
                  <a:pt x="0" y="0"/>
                </a:moveTo>
                <a:lnTo>
                  <a:pt x="997912" y="0"/>
                </a:lnTo>
                <a:lnTo>
                  <a:pt x="997912" y="997887"/>
                </a:lnTo>
                <a:lnTo>
                  <a:pt x="0" y="99788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2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12243673" y="9293446"/>
            <a:ext cx="3311550" cy="774536"/>
          </a:xfrm>
          <a:custGeom>
            <a:avLst/>
            <a:gdLst/>
            <a:ahLst/>
            <a:cxnLst/>
            <a:rect r="r" b="b" t="t" l="l"/>
            <a:pathLst>
              <a:path h="774536" w="3311550">
                <a:moveTo>
                  <a:pt x="0" y="0"/>
                </a:moveTo>
                <a:lnTo>
                  <a:pt x="3311549" y="0"/>
                </a:lnTo>
                <a:lnTo>
                  <a:pt x="3311549" y="774535"/>
                </a:lnTo>
                <a:lnTo>
                  <a:pt x="0" y="77453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5491625" y="9270389"/>
            <a:ext cx="2434595" cy="820650"/>
          </a:xfrm>
          <a:custGeom>
            <a:avLst/>
            <a:gdLst/>
            <a:ahLst/>
            <a:cxnLst/>
            <a:rect r="r" b="b" t="t" l="l"/>
            <a:pathLst>
              <a:path h="820650" w="2434595">
                <a:moveTo>
                  <a:pt x="0" y="0"/>
                </a:moveTo>
                <a:lnTo>
                  <a:pt x="2434596" y="0"/>
                </a:lnTo>
                <a:lnTo>
                  <a:pt x="2434596" y="820649"/>
                </a:lnTo>
                <a:lnTo>
                  <a:pt x="0" y="82064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-98333" r="0" b="-98333"/>
            </a:stretch>
          </a:blipFill>
        </p:spPr>
      </p:sp>
      <p:sp>
        <p:nvSpPr>
          <p:cNvPr name="TextBox 17" id="17"/>
          <p:cNvSpPr txBox="true"/>
          <p:nvPr/>
        </p:nvSpPr>
        <p:spPr>
          <a:xfrm rot="0">
            <a:off x="12293126" y="9090410"/>
            <a:ext cx="1341312" cy="2010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497"/>
              </a:lnSpc>
            </a:pPr>
            <a:r>
              <a:rPr lang="en-US" sz="1069">
                <a:solidFill>
                  <a:srgbClr val="000000"/>
                </a:solidFill>
                <a:latin typeface="Myriad"/>
                <a:ea typeface="Myriad"/>
                <a:cs typeface="Myriad"/>
                <a:sym typeface="Myriad"/>
              </a:rPr>
              <a:t>PID2021-127248OB-I00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948562" y="9283921"/>
            <a:ext cx="3609086" cy="243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902"/>
              </a:lnSpc>
            </a:pPr>
            <a:r>
              <a:rPr lang="en-US" sz="1557" i="true">
                <a:solidFill>
                  <a:srgbClr val="000000"/>
                </a:solidFill>
                <a:latin typeface="Cabin Italics"/>
                <a:ea typeface="Cabin Italics"/>
                <a:cs typeface="Cabin Italics"/>
                <a:sym typeface="Cabin Italics"/>
              </a:rPr>
              <a:t>[Institutional logo / network logo]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9908451" y="9006718"/>
            <a:ext cx="1085205" cy="997887"/>
          </a:xfrm>
          <a:custGeom>
            <a:avLst/>
            <a:gdLst/>
            <a:ahLst/>
            <a:cxnLst/>
            <a:rect r="r" b="b" t="t" l="l"/>
            <a:pathLst>
              <a:path h="997887" w="1085205">
                <a:moveTo>
                  <a:pt x="0" y="0"/>
                </a:moveTo>
                <a:lnTo>
                  <a:pt x="1085205" y="0"/>
                </a:lnTo>
                <a:lnTo>
                  <a:pt x="1085205" y="997887"/>
                </a:lnTo>
                <a:lnTo>
                  <a:pt x="0" y="99788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2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1201636" y="9006718"/>
            <a:ext cx="997912" cy="997887"/>
          </a:xfrm>
          <a:custGeom>
            <a:avLst/>
            <a:gdLst/>
            <a:ahLst/>
            <a:cxnLst/>
            <a:rect r="r" b="b" t="t" l="l"/>
            <a:pathLst>
              <a:path h="997887" w="997912">
                <a:moveTo>
                  <a:pt x="0" y="0"/>
                </a:moveTo>
                <a:lnTo>
                  <a:pt x="997912" y="0"/>
                </a:lnTo>
                <a:lnTo>
                  <a:pt x="997912" y="997887"/>
                </a:lnTo>
                <a:lnTo>
                  <a:pt x="0" y="99788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2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2243673" y="9293446"/>
            <a:ext cx="3311550" cy="774536"/>
          </a:xfrm>
          <a:custGeom>
            <a:avLst/>
            <a:gdLst/>
            <a:ahLst/>
            <a:cxnLst/>
            <a:rect r="r" b="b" t="t" l="l"/>
            <a:pathLst>
              <a:path h="774536" w="3311550">
                <a:moveTo>
                  <a:pt x="0" y="0"/>
                </a:moveTo>
                <a:lnTo>
                  <a:pt x="3311549" y="0"/>
                </a:lnTo>
                <a:lnTo>
                  <a:pt x="3311549" y="774535"/>
                </a:lnTo>
                <a:lnTo>
                  <a:pt x="0" y="77453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491625" y="9270389"/>
            <a:ext cx="2434595" cy="820650"/>
          </a:xfrm>
          <a:custGeom>
            <a:avLst/>
            <a:gdLst/>
            <a:ahLst/>
            <a:cxnLst/>
            <a:rect r="r" b="b" t="t" l="l"/>
            <a:pathLst>
              <a:path h="820650" w="2434595">
                <a:moveTo>
                  <a:pt x="0" y="0"/>
                </a:moveTo>
                <a:lnTo>
                  <a:pt x="2434596" y="0"/>
                </a:lnTo>
                <a:lnTo>
                  <a:pt x="2434596" y="820649"/>
                </a:lnTo>
                <a:lnTo>
                  <a:pt x="0" y="82064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98333" r="0" b="-98333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2293126" y="9090410"/>
            <a:ext cx="1341312" cy="2010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497"/>
              </a:lnSpc>
            </a:pPr>
            <a:r>
              <a:rPr lang="en-US" sz="1069">
                <a:solidFill>
                  <a:srgbClr val="000000"/>
                </a:solidFill>
                <a:latin typeface="Myriad"/>
                <a:ea typeface="Myriad"/>
                <a:cs typeface="Myriad"/>
                <a:sym typeface="Myriad"/>
              </a:rPr>
              <a:t>PID2021-127248OB-I00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747756" y="562000"/>
            <a:ext cx="2584088" cy="1923719"/>
          </a:xfrm>
          <a:custGeom>
            <a:avLst/>
            <a:gdLst/>
            <a:ahLst/>
            <a:cxnLst/>
            <a:rect r="r" b="b" t="t" l="l"/>
            <a:pathLst>
              <a:path h="1923719" w="2584088">
                <a:moveTo>
                  <a:pt x="0" y="0"/>
                </a:moveTo>
                <a:lnTo>
                  <a:pt x="2584088" y="0"/>
                </a:lnTo>
                <a:lnTo>
                  <a:pt x="2584088" y="1923720"/>
                </a:lnTo>
                <a:lnTo>
                  <a:pt x="0" y="192372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1557" t="-34182" r="-135266" b="-38271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5400000">
            <a:off x="7367926" y="-2311961"/>
            <a:ext cx="3403036" cy="18811400"/>
          </a:xfrm>
          <a:custGeom>
            <a:avLst/>
            <a:gdLst/>
            <a:ahLst/>
            <a:cxnLst/>
            <a:rect r="r" b="b" t="t" l="l"/>
            <a:pathLst>
              <a:path h="18811400" w="3403036">
                <a:moveTo>
                  <a:pt x="0" y="0"/>
                </a:moveTo>
                <a:lnTo>
                  <a:pt x="3403036" y="0"/>
                </a:lnTo>
                <a:lnTo>
                  <a:pt x="3403036" y="18811400"/>
                </a:lnTo>
                <a:lnTo>
                  <a:pt x="0" y="1881140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196863" t="0" r="-532513" b="0"/>
            </a:stretch>
          </a:blipFill>
        </p:spPr>
      </p:sp>
      <p:grpSp>
        <p:nvGrpSpPr>
          <p:cNvPr name="Group 9" id="9"/>
          <p:cNvGrpSpPr>
            <a:grpSpLocks noChangeAspect="true"/>
          </p:cNvGrpSpPr>
          <p:nvPr/>
        </p:nvGrpSpPr>
        <p:grpSpPr>
          <a:xfrm rot="0">
            <a:off x="13536325" y="2485720"/>
            <a:ext cx="4389896" cy="5179939"/>
            <a:chOff x="0" y="0"/>
            <a:chExt cx="2078012" cy="2451989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078101" cy="2451989"/>
            </a:xfrm>
            <a:custGeom>
              <a:avLst/>
              <a:gdLst/>
              <a:ahLst/>
              <a:cxnLst/>
              <a:rect r="r" b="b" t="t" l="l"/>
              <a:pathLst>
                <a:path h="2451989" w="2078101">
                  <a:moveTo>
                    <a:pt x="600710" y="0"/>
                  </a:moveTo>
                  <a:cubicBezTo>
                    <a:pt x="238760" y="239141"/>
                    <a:pt x="0" y="649478"/>
                    <a:pt x="0" y="1115695"/>
                  </a:cubicBezTo>
                  <a:cubicBezTo>
                    <a:pt x="0" y="1853692"/>
                    <a:pt x="598297" y="2451989"/>
                    <a:pt x="1336294" y="2451989"/>
                  </a:cubicBezTo>
                  <a:cubicBezTo>
                    <a:pt x="1610741" y="2451989"/>
                    <a:pt x="1865884" y="2369312"/>
                    <a:pt x="2078101" y="2227326"/>
                  </a:cubicBezTo>
                  <a:lnTo>
                    <a:pt x="2078101" y="2227326"/>
                  </a:lnTo>
                  <a:lnTo>
                    <a:pt x="2078101" y="4191"/>
                  </a:lnTo>
                  <a:lnTo>
                    <a:pt x="2078101" y="4191"/>
                  </a:lnTo>
                  <a:cubicBezTo>
                    <a:pt x="2076069" y="2794"/>
                    <a:pt x="2073910" y="1397"/>
                    <a:pt x="2071878" y="0"/>
                  </a:cubicBezTo>
                  <a:close/>
                </a:path>
              </a:pathLst>
            </a:custGeom>
            <a:solidFill>
              <a:srgbClr val="D50263"/>
            </a:solidFill>
          </p:spPr>
        </p:sp>
      </p:grpSp>
      <p:grpSp>
        <p:nvGrpSpPr>
          <p:cNvPr name="Group 11" id="11"/>
          <p:cNvGrpSpPr>
            <a:grpSpLocks noChangeAspect="true"/>
          </p:cNvGrpSpPr>
          <p:nvPr/>
        </p:nvGrpSpPr>
        <p:grpSpPr>
          <a:xfrm rot="0">
            <a:off x="13475006" y="1989185"/>
            <a:ext cx="5704621" cy="5704621"/>
            <a:chOff x="0" y="0"/>
            <a:chExt cx="1541780" cy="154178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541780" cy="1541780"/>
            </a:xfrm>
            <a:custGeom>
              <a:avLst/>
              <a:gdLst/>
              <a:ahLst/>
              <a:cxnLst/>
              <a:rect r="r" b="b" t="t" l="l"/>
              <a:pathLst>
                <a:path h="1541780" w="1541780">
                  <a:moveTo>
                    <a:pt x="1541780" y="770890"/>
                  </a:moveTo>
                  <a:cubicBezTo>
                    <a:pt x="1541780" y="1196594"/>
                    <a:pt x="1196594" y="1541780"/>
                    <a:pt x="770890" y="1541780"/>
                  </a:cubicBezTo>
                  <a:cubicBezTo>
                    <a:pt x="345186" y="1541780"/>
                    <a:pt x="0" y="1196594"/>
                    <a:pt x="0" y="770890"/>
                  </a:cubicBezTo>
                  <a:cubicBezTo>
                    <a:pt x="0" y="345186"/>
                    <a:pt x="345186" y="0"/>
                    <a:pt x="770890" y="0"/>
                  </a:cubicBezTo>
                  <a:cubicBezTo>
                    <a:pt x="1196594" y="0"/>
                    <a:pt x="1541780" y="345186"/>
                    <a:pt x="1541780" y="770890"/>
                  </a:cubicBezTo>
                </a:path>
              </a:pathLst>
            </a:custGeom>
            <a:solidFill>
              <a:srgbClr val="D50263"/>
            </a:solidFill>
          </p:spPr>
        </p:sp>
      </p:grpSp>
      <p:grpSp>
        <p:nvGrpSpPr>
          <p:cNvPr name="Group 13" id="13"/>
          <p:cNvGrpSpPr>
            <a:grpSpLocks noChangeAspect="true"/>
          </p:cNvGrpSpPr>
          <p:nvPr/>
        </p:nvGrpSpPr>
        <p:grpSpPr>
          <a:xfrm rot="0">
            <a:off x="13636482" y="2140712"/>
            <a:ext cx="5381668" cy="5381735"/>
            <a:chOff x="0" y="0"/>
            <a:chExt cx="1022236" cy="1022248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022223" cy="1022223"/>
            </a:xfrm>
            <a:custGeom>
              <a:avLst/>
              <a:gdLst/>
              <a:ahLst/>
              <a:cxnLst/>
              <a:rect r="r" b="b" t="t" l="l"/>
              <a:pathLst>
                <a:path h="1022223" w="1022223">
                  <a:moveTo>
                    <a:pt x="511175" y="0"/>
                  </a:moveTo>
                  <a:cubicBezTo>
                    <a:pt x="228854" y="0"/>
                    <a:pt x="0" y="228854"/>
                    <a:pt x="0" y="511175"/>
                  </a:cubicBezTo>
                  <a:cubicBezTo>
                    <a:pt x="0" y="793496"/>
                    <a:pt x="228854" y="1022223"/>
                    <a:pt x="511175" y="1022223"/>
                  </a:cubicBezTo>
                  <a:cubicBezTo>
                    <a:pt x="793496" y="1022223"/>
                    <a:pt x="1022223" y="793369"/>
                    <a:pt x="1022223" y="511175"/>
                  </a:cubicBezTo>
                  <a:cubicBezTo>
                    <a:pt x="1022223" y="228981"/>
                    <a:pt x="793369" y="0"/>
                    <a:pt x="511175" y="0"/>
                  </a:cubicBezTo>
                  <a:close/>
                </a:path>
              </a:pathLst>
            </a:custGeom>
            <a:blipFill>
              <a:blip r:embed="rId8"/>
              <a:stretch>
                <a:fillRect l="-11776" t="0" r="-38317" b="0"/>
              </a:stretch>
            </a:blipFill>
          </p:spPr>
        </p:sp>
      </p:grpSp>
      <p:grpSp>
        <p:nvGrpSpPr>
          <p:cNvPr name="Group 15" id="15"/>
          <p:cNvGrpSpPr>
            <a:grpSpLocks noChangeAspect="true"/>
          </p:cNvGrpSpPr>
          <p:nvPr/>
        </p:nvGrpSpPr>
        <p:grpSpPr>
          <a:xfrm rot="0">
            <a:off x="11888731" y="4806819"/>
            <a:ext cx="3296679" cy="3296679"/>
            <a:chOff x="0" y="0"/>
            <a:chExt cx="1541780" cy="154178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1541780" cy="1541780"/>
            </a:xfrm>
            <a:custGeom>
              <a:avLst/>
              <a:gdLst/>
              <a:ahLst/>
              <a:cxnLst/>
              <a:rect r="r" b="b" t="t" l="l"/>
              <a:pathLst>
                <a:path h="1541780" w="1541780">
                  <a:moveTo>
                    <a:pt x="1541780" y="770890"/>
                  </a:moveTo>
                  <a:cubicBezTo>
                    <a:pt x="1541780" y="1196594"/>
                    <a:pt x="1196594" y="1541780"/>
                    <a:pt x="770890" y="1541780"/>
                  </a:cubicBezTo>
                  <a:cubicBezTo>
                    <a:pt x="345186" y="1541780"/>
                    <a:pt x="0" y="1196594"/>
                    <a:pt x="0" y="770890"/>
                  </a:cubicBezTo>
                  <a:cubicBezTo>
                    <a:pt x="0" y="345186"/>
                    <a:pt x="345186" y="0"/>
                    <a:pt x="770890" y="0"/>
                  </a:cubicBezTo>
                  <a:cubicBezTo>
                    <a:pt x="1196594" y="0"/>
                    <a:pt x="1541780" y="345186"/>
                    <a:pt x="1541780" y="770890"/>
                  </a:cubicBezTo>
                </a:path>
              </a:pathLst>
            </a:custGeom>
            <a:solidFill>
              <a:srgbClr val="D50263"/>
            </a:solidFill>
          </p:spPr>
        </p:sp>
      </p:grpSp>
      <p:grpSp>
        <p:nvGrpSpPr>
          <p:cNvPr name="Group 17" id="17"/>
          <p:cNvGrpSpPr>
            <a:grpSpLocks noChangeAspect="true"/>
          </p:cNvGrpSpPr>
          <p:nvPr/>
        </p:nvGrpSpPr>
        <p:grpSpPr>
          <a:xfrm rot="0">
            <a:off x="12004875" y="4922990"/>
            <a:ext cx="3064363" cy="3064336"/>
            <a:chOff x="0" y="0"/>
            <a:chExt cx="1433132" cy="1433119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1433068" cy="1433068"/>
            </a:xfrm>
            <a:custGeom>
              <a:avLst/>
              <a:gdLst/>
              <a:ahLst/>
              <a:cxnLst/>
              <a:rect r="r" b="b" t="t" l="l"/>
              <a:pathLst>
                <a:path h="1433068" w="1433068">
                  <a:moveTo>
                    <a:pt x="716534" y="0"/>
                  </a:moveTo>
                  <a:cubicBezTo>
                    <a:pt x="320802" y="0"/>
                    <a:pt x="0" y="320802"/>
                    <a:pt x="0" y="716534"/>
                  </a:cubicBezTo>
                  <a:cubicBezTo>
                    <a:pt x="0" y="1112266"/>
                    <a:pt x="320802" y="1433068"/>
                    <a:pt x="716534" y="1433068"/>
                  </a:cubicBezTo>
                  <a:cubicBezTo>
                    <a:pt x="1112266" y="1433068"/>
                    <a:pt x="1433068" y="1112266"/>
                    <a:pt x="1433068" y="716534"/>
                  </a:cubicBezTo>
                  <a:cubicBezTo>
                    <a:pt x="1433068" y="320802"/>
                    <a:pt x="1112266" y="0"/>
                    <a:pt x="716534" y="0"/>
                  </a:cubicBezTo>
                  <a:close/>
                </a:path>
              </a:pathLst>
            </a:custGeom>
            <a:blipFill>
              <a:blip r:embed="rId9"/>
              <a:stretch>
                <a:fillRect l="-18143" t="-1103" r="-18148" b="-1106"/>
              </a:stretch>
            </a:blipFill>
          </p:spPr>
        </p:sp>
      </p:grpSp>
      <p:grpSp>
        <p:nvGrpSpPr>
          <p:cNvPr name="Group 19" id="19"/>
          <p:cNvGrpSpPr>
            <a:grpSpLocks noChangeAspect="true"/>
          </p:cNvGrpSpPr>
          <p:nvPr/>
        </p:nvGrpSpPr>
        <p:grpSpPr>
          <a:xfrm rot="0">
            <a:off x="14292021" y="6455158"/>
            <a:ext cx="2340099" cy="2340099"/>
            <a:chOff x="0" y="0"/>
            <a:chExt cx="1094410" cy="109441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1094359" cy="1094486"/>
            </a:xfrm>
            <a:custGeom>
              <a:avLst/>
              <a:gdLst/>
              <a:ahLst/>
              <a:cxnLst/>
              <a:rect r="r" b="b" t="t" l="l"/>
              <a:pathLst>
                <a:path h="1094486" w="1094359">
                  <a:moveTo>
                    <a:pt x="1094359" y="547243"/>
                  </a:moveTo>
                  <a:cubicBezTo>
                    <a:pt x="1094359" y="849503"/>
                    <a:pt x="849376" y="1094486"/>
                    <a:pt x="547116" y="1094486"/>
                  </a:cubicBezTo>
                  <a:cubicBezTo>
                    <a:pt x="244856" y="1094486"/>
                    <a:pt x="0" y="849376"/>
                    <a:pt x="0" y="547243"/>
                  </a:cubicBezTo>
                  <a:cubicBezTo>
                    <a:pt x="0" y="245110"/>
                    <a:pt x="244983" y="0"/>
                    <a:pt x="547243" y="0"/>
                  </a:cubicBezTo>
                  <a:cubicBezTo>
                    <a:pt x="849503" y="0"/>
                    <a:pt x="1094359" y="244983"/>
                    <a:pt x="1094359" y="547243"/>
                  </a:cubicBezTo>
                </a:path>
              </a:pathLst>
            </a:custGeom>
            <a:solidFill>
              <a:srgbClr val="D50263"/>
            </a:solidFill>
          </p:spPr>
        </p:sp>
      </p:grpSp>
      <p:grpSp>
        <p:nvGrpSpPr>
          <p:cNvPr name="Group 21" id="21"/>
          <p:cNvGrpSpPr>
            <a:grpSpLocks noChangeAspect="true"/>
          </p:cNvGrpSpPr>
          <p:nvPr/>
        </p:nvGrpSpPr>
        <p:grpSpPr>
          <a:xfrm rot="0">
            <a:off x="14389944" y="6538292"/>
            <a:ext cx="2144251" cy="2144232"/>
            <a:chOff x="0" y="0"/>
            <a:chExt cx="1433132" cy="1433119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1433068" cy="1433068"/>
            </a:xfrm>
            <a:custGeom>
              <a:avLst/>
              <a:gdLst/>
              <a:ahLst/>
              <a:cxnLst/>
              <a:rect r="r" b="b" t="t" l="l"/>
              <a:pathLst>
                <a:path h="1433068" w="1433068">
                  <a:moveTo>
                    <a:pt x="716534" y="0"/>
                  </a:moveTo>
                  <a:cubicBezTo>
                    <a:pt x="320802" y="0"/>
                    <a:pt x="0" y="320802"/>
                    <a:pt x="0" y="716534"/>
                  </a:cubicBezTo>
                  <a:cubicBezTo>
                    <a:pt x="0" y="1112266"/>
                    <a:pt x="320802" y="1433068"/>
                    <a:pt x="716534" y="1433068"/>
                  </a:cubicBezTo>
                  <a:cubicBezTo>
                    <a:pt x="1112266" y="1433068"/>
                    <a:pt x="1433068" y="1112266"/>
                    <a:pt x="1433068" y="716534"/>
                  </a:cubicBezTo>
                  <a:cubicBezTo>
                    <a:pt x="1433068" y="320802"/>
                    <a:pt x="1112266" y="0"/>
                    <a:pt x="716534" y="0"/>
                  </a:cubicBezTo>
                  <a:close/>
                </a:path>
              </a:pathLst>
            </a:custGeom>
            <a:blipFill>
              <a:blip r:embed="rId10"/>
              <a:stretch>
                <a:fillRect l="-31360" t="0" r="-31360" b="0"/>
              </a:stretch>
            </a:blipFill>
          </p:spPr>
        </p:sp>
      </p:grpSp>
      <p:grpSp>
        <p:nvGrpSpPr>
          <p:cNvPr name="Group 23" id="23"/>
          <p:cNvGrpSpPr/>
          <p:nvPr/>
        </p:nvGrpSpPr>
        <p:grpSpPr>
          <a:xfrm rot="0">
            <a:off x="1326185" y="3124532"/>
            <a:ext cx="11414668" cy="2018968"/>
            <a:chOff x="0" y="0"/>
            <a:chExt cx="15219558" cy="2691957"/>
          </a:xfrm>
        </p:grpSpPr>
        <p:sp>
          <p:nvSpPr>
            <p:cNvPr name="TextBox 24" id="24"/>
            <p:cNvSpPr txBox="true"/>
            <p:nvPr/>
          </p:nvSpPr>
          <p:spPr>
            <a:xfrm rot="0">
              <a:off x="0" y="1424920"/>
              <a:ext cx="15219558" cy="12670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807"/>
                </a:lnSpc>
              </a:pPr>
              <a:r>
                <a:rPr lang="en-US" sz="2719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Full name</a:t>
              </a:r>
            </a:p>
            <a:p>
              <a:pPr algn="l">
                <a:lnSpc>
                  <a:spcPts val="3807"/>
                </a:lnSpc>
                <a:spcBef>
                  <a:spcPct val="0"/>
                </a:spcBef>
              </a:pPr>
              <a:r>
                <a:rPr lang="en-US" sz="2719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Institutional Affiliation</a:t>
              </a:r>
            </a:p>
          </p:txBody>
        </p:sp>
        <p:sp>
          <p:nvSpPr>
            <p:cNvPr name="TextBox 25" id="25"/>
            <p:cNvSpPr txBox="true"/>
            <p:nvPr/>
          </p:nvSpPr>
          <p:spPr>
            <a:xfrm rot="0">
              <a:off x="0" y="66675"/>
              <a:ext cx="15219558" cy="119653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6527"/>
                </a:lnSpc>
              </a:pPr>
              <a:r>
                <a:rPr lang="en-US" sz="6216" b="true">
                  <a:solidFill>
                    <a:srgbClr val="000000"/>
                  </a:solidFill>
                  <a:latin typeface="Arial Bold"/>
                  <a:ea typeface="Arial Bold"/>
                  <a:cs typeface="Arial Bold"/>
                  <a:sym typeface="Arial Bold"/>
                </a:rPr>
                <a:t>Title</a:t>
              </a:r>
            </a:p>
          </p:txBody>
        </p:sp>
      </p:grpSp>
      <p:sp>
        <p:nvSpPr>
          <p:cNvPr name="TextBox 26" id="26"/>
          <p:cNvSpPr txBox="true"/>
          <p:nvPr/>
        </p:nvSpPr>
        <p:spPr>
          <a:xfrm rot="0">
            <a:off x="3515606" y="1038225"/>
            <a:ext cx="5940248" cy="4423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707"/>
              </a:lnSpc>
            </a:pPr>
            <a:r>
              <a:rPr lang="en-US" b="true" sz="1595">
                <a:solidFill>
                  <a:srgbClr val="D50263"/>
                </a:solidFill>
                <a:latin typeface="Cabin Bold"/>
                <a:ea typeface="Cabin Bold"/>
                <a:cs typeface="Cabin Bold"/>
                <a:sym typeface="Cabin Bold"/>
              </a:rPr>
              <a:t>INTERNATIONAL CONFERENCE</a:t>
            </a:r>
          </a:p>
          <a:p>
            <a:pPr algn="l">
              <a:lnSpc>
                <a:spcPts val="1707"/>
              </a:lnSpc>
            </a:pPr>
            <a:r>
              <a:rPr lang="en-US" b="true" sz="1595">
                <a:solidFill>
                  <a:srgbClr val="D50263"/>
                </a:solidFill>
                <a:latin typeface="Cabin Bold"/>
                <a:ea typeface="Cabin Bold"/>
                <a:cs typeface="Cabin Bold"/>
                <a:sym typeface="Cabin Bold"/>
              </a:rPr>
              <a:t>HERITAGE, CARE AND PEOPLE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3515606" y="1480568"/>
            <a:ext cx="5121962" cy="2431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936"/>
              </a:lnSpc>
            </a:pPr>
            <a:r>
              <a:rPr lang="en-US" b="true" sz="1613">
                <a:solidFill>
                  <a:srgbClr val="D50263"/>
                </a:solidFill>
                <a:latin typeface="Cabin Medium"/>
                <a:ea typeface="Cabin Medium"/>
                <a:cs typeface="Cabin Medium"/>
                <a:sym typeface="Cabin Medium"/>
              </a:rPr>
              <a:t>Heritage networks as a sustainability strategy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3515606" y="1837661"/>
            <a:ext cx="3285463" cy="4193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640"/>
              </a:lnSpc>
            </a:pPr>
            <a:r>
              <a:rPr lang="en-US" b="true" sz="1343">
                <a:solidFill>
                  <a:srgbClr val="000000"/>
                </a:solidFill>
                <a:latin typeface="Cabin Medium"/>
                <a:ea typeface="Cabin Medium"/>
                <a:cs typeface="Cabin Medium"/>
                <a:sym typeface="Cabin Medium"/>
              </a:rPr>
              <a:t>27–29 May 2</a:t>
            </a:r>
            <a:r>
              <a:rPr lang="en-US" b="true" sz="1343">
                <a:solidFill>
                  <a:srgbClr val="000000"/>
                </a:solidFill>
                <a:latin typeface="Cabin Medium"/>
                <a:ea typeface="Cabin Medium"/>
                <a:cs typeface="Cabin Medium"/>
                <a:sym typeface="Cabin Medium"/>
              </a:rPr>
              <a:t>026 </a:t>
            </a:r>
          </a:p>
          <a:p>
            <a:pPr algn="l">
              <a:lnSpc>
                <a:spcPts val="1640"/>
              </a:lnSpc>
            </a:pPr>
            <a:r>
              <a:rPr lang="en-US" b="true" sz="1343">
                <a:solidFill>
                  <a:srgbClr val="000000"/>
                </a:solidFill>
                <a:latin typeface="Cabin Medium"/>
                <a:ea typeface="Cabin Medium"/>
                <a:cs typeface="Cabin Medium"/>
                <a:sym typeface="Cabin Medium"/>
              </a:rPr>
              <a:t>MADRID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1326185" y="9379151"/>
            <a:ext cx="3609086" cy="243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902"/>
              </a:lnSpc>
            </a:pPr>
            <a:r>
              <a:rPr lang="en-US" sz="1557" i="true">
                <a:solidFill>
                  <a:srgbClr val="000000"/>
                </a:solidFill>
                <a:latin typeface="Cabin Italics"/>
                <a:ea typeface="Cabin Italics"/>
                <a:cs typeface="Cabin Italics"/>
                <a:sym typeface="Cabin Italics"/>
              </a:rPr>
              <a:t>[Institutional logo / network logo]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0" y="0"/>
            <a:ext cx="406854" cy="2575832"/>
          </a:xfrm>
          <a:prstGeom prst="rect">
            <a:avLst/>
          </a:prstGeom>
          <a:solidFill>
            <a:srgbClr val="72A85C"/>
          </a:solidFill>
        </p:spPr>
      </p:sp>
      <p:sp>
        <p:nvSpPr>
          <p:cNvPr name="AutoShape 3" id="3"/>
          <p:cNvSpPr/>
          <p:nvPr/>
        </p:nvSpPr>
        <p:spPr>
          <a:xfrm rot="0">
            <a:off x="0" y="2570389"/>
            <a:ext cx="406854" cy="2575832"/>
          </a:xfrm>
          <a:prstGeom prst="rect">
            <a:avLst/>
          </a:prstGeom>
          <a:solidFill>
            <a:srgbClr val="DD1367"/>
          </a:solidFill>
        </p:spPr>
      </p:sp>
      <p:sp>
        <p:nvSpPr>
          <p:cNvPr name="AutoShape 4" id="4"/>
          <p:cNvSpPr/>
          <p:nvPr/>
        </p:nvSpPr>
        <p:spPr>
          <a:xfrm rot="0">
            <a:off x="0" y="5140779"/>
            <a:ext cx="406854" cy="2575832"/>
          </a:xfrm>
          <a:prstGeom prst="rect">
            <a:avLst/>
          </a:prstGeom>
          <a:solidFill>
            <a:srgbClr val="FCC30B"/>
          </a:solidFill>
        </p:spPr>
      </p:sp>
      <p:sp>
        <p:nvSpPr>
          <p:cNvPr name="AutoShape 5" id="5"/>
          <p:cNvSpPr/>
          <p:nvPr/>
        </p:nvSpPr>
        <p:spPr>
          <a:xfrm rot="0">
            <a:off x="0" y="7711168"/>
            <a:ext cx="406854" cy="2575832"/>
          </a:xfrm>
          <a:prstGeom prst="rect">
            <a:avLst/>
          </a:prstGeom>
          <a:solidFill>
            <a:srgbClr val="0A97D9"/>
          </a:solidFill>
        </p:spPr>
      </p:sp>
      <p:sp>
        <p:nvSpPr>
          <p:cNvPr name="TextBox 6" id="6"/>
          <p:cNvSpPr txBox="true"/>
          <p:nvPr/>
        </p:nvSpPr>
        <p:spPr>
          <a:xfrm rot="0">
            <a:off x="1364972" y="2764664"/>
            <a:ext cx="13891328" cy="5492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76"/>
              </a:lnSpc>
              <a:spcBef>
                <a:spcPct val="0"/>
              </a:spcBef>
            </a:pPr>
            <a:r>
              <a:rPr lang="en-US" sz="3126" i="true">
                <a:solidFill>
                  <a:srgbClr val="000000"/>
                </a:solidFill>
                <a:latin typeface="Arial Italics"/>
                <a:ea typeface="Arial Italics"/>
                <a:cs typeface="Arial Italics"/>
                <a:sym typeface="Arial Italics"/>
              </a:rPr>
              <a:t>[Table of Contents details to be inserted here]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364972" y="1354591"/>
            <a:ext cx="13891328" cy="10223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502"/>
              </a:lnSpc>
            </a:pPr>
            <a:r>
              <a:rPr lang="en-US" sz="7145" b="true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Table of Contents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0287000" y="9023862"/>
            <a:ext cx="6972300" cy="1000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1950"/>
              </a:lnSpc>
            </a:pPr>
            <a:r>
              <a:rPr lang="en-US" b="true" sz="1500" spc="15">
                <a:solidFill>
                  <a:srgbClr val="000000"/>
                </a:solidFill>
                <a:latin typeface="Telegraf Bold"/>
                <a:ea typeface="Telegraf Bold"/>
                <a:cs typeface="Telegraf Bold"/>
                <a:sym typeface="Telegraf Bold"/>
              </a:rPr>
              <a:t>Paper Title</a:t>
            </a:r>
            <a:r>
              <a:rPr lang="en-US" b="true" sz="1500" spc="15">
                <a:solidFill>
                  <a:srgbClr val="D50263"/>
                </a:solidFill>
                <a:latin typeface="Telegraf Bold"/>
                <a:ea typeface="Telegraf Bold"/>
                <a:cs typeface="Telegraf Bold"/>
                <a:sym typeface="Telegraf Bold"/>
              </a:rPr>
              <a:t> </a:t>
            </a:r>
            <a:r>
              <a:rPr lang="en-US" sz="1500" spc="15">
                <a:solidFill>
                  <a:srgbClr val="D50263"/>
                </a:solidFill>
                <a:latin typeface="Telegraf"/>
                <a:ea typeface="Telegraf"/>
                <a:cs typeface="Telegraf"/>
                <a:sym typeface="Telegraf"/>
              </a:rPr>
              <a:t>| Name</a:t>
            </a:r>
          </a:p>
          <a:p>
            <a:pPr algn="r">
              <a:lnSpc>
                <a:spcPts val="1950"/>
              </a:lnSpc>
            </a:pPr>
            <a:r>
              <a:rPr lang="en-US" sz="1500" spc="15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Heritage, Care and People in a Resilient World</a:t>
            </a:r>
          </a:p>
          <a:p>
            <a:pPr algn="r" marL="0" indent="0" lvl="0">
              <a:lnSpc>
                <a:spcPts val="1950"/>
              </a:lnSpc>
              <a:spcBef>
                <a:spcPct val="0"/>
              </a:spcBef>
            </a:pPr>
            <a:r>
              <a:rPr lang="en-US" sz="1500" spc="15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27, 28 and 29 May 2026</a:t>
            </a:r>
          </a:p>
          <a:p>
            <a:pPr algn="r" marL="0" indent="0" lvl="0">
              <a:lnSpc>
                <a:spcPts val="1950"/>
              </a:lnSpc>
              <a:spcBef>
                <a:spcPct val="0"/>
              </a:spcBef>
            </a:pPr>
          </a:p>
        </p:txBody>
      </p:sp>
      <p:sp>
        <p:nvSpPr>
          <p:cNvPr name="Freeform 9" id="9"/>
          <p:cNvSpPr/>
          <p:nvPr/>
        </p:nvSpPr>
        <p:spPr>
          <a:xfrm flipH="false" flipV="false" rot="0">
            <a:off x="1028700" y="8791575"/>
            <a:ext cx="3820932" cy="1232412"/>
          </a:xfrm>
          <a:custGeom>
            <a:avLst/>
            <a:gdLst/>
            <a:ahLst/>
            <a:cxnLst/>
            <a:rect r="r" b="b" t="t" l="l"/>
            <a:pathLst>
              <a:path h="1232412" w="3820932">
                <a:moveTo>
                  <a:pt x="0" y="0"/>
                </a:moveTo>
                <a:lnTo>
                  <a:pt x="3820932" y="0"/>
                </a:lnTo>
                <a:lnTo>
                  <a:pt x="3820932" y="1232412"/>
                </a:lnTo>
                <a:lnTo>
                  <a:pt x="0" y="123241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148" t="-34182" r="-5790" b="-38271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364972" y="2764664"/>
            <a:ext cx="13891328" cy="5492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76"/>
              </a:lnSpc>
              <a:spcBef>
                <a:spcPct val="0"/>
              </a:spcBef>
            </a:pPr>
            <a:r>
              <a:rPr lang="en-US" sz="3126" i="true">
                <a:solidFill>
                  <a:srgbClr val="000000"/>
                </a:solidFill>
                <a:latin typeface="Arial Italics"/>
                <a:ea typeface="Arial Italics"/>
                <a:cs typeface="Arial Italics"/>
                <a:sym typeface="Arial Italics"/>
              </a:rPr>
              <a:t>[Enter text here]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364972" y="1354591"/>
            <a:ext cx="13891328" cy="10223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502"/>
              </a:lnSpc>
            </a:pPr>
            <a:r>
              <a:rPr lang="en-US" sz="7145" b="true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Title</a:t>
            </a:r>
          </a:p>
        </p:txBody>
      </p:sp>
      <p:sp>
        <p:nvSpPr>
          <p:cNvPr name="AutoShape 4" id="4"/>
          <p:cNvSpPr/>
          <p:nvPr/>
        </p:nvSpPr>
        <p:spPr>
          <a:xfrm rot="0">
            <a:off x="0" y="0"/>
            <a:ext cx="406854" cy="10287000"/>
          </a:xfrm>
          <a:prstGeom prst="rect">
            <a:avLst/>
          </a:prstGeom>
          <a:solidFill>
            <a:srgbClr val="D50263"/>
          </a:solidFill>
        </p:spPr>
      </p:sp>
      <p:sp>
        <p:nvSpPr>
          <p:cNvPr name="Freeform 5" id="5"/>
          <p:cNvSpPr/>
          <p:nvPr/>
        </p:nvSpPr>
        <p:spPr>
          <a:xfrm flipH="false" flipV="false" rot="0">
            <a:off x="1028700" y="8791575"/>
            <a:ext cx="3820932" cy="1232412"/>
          </a:xfrm>
          <a:custGeom>
            <a:avLst/>
            <a:gdLst/>
            <a:ahLst/>
            <a:cxnLst/>
            <a:rect r="r" b="b" t="t" l="l"/>
            <a:pathLst>
              <a:path h="1232412" w="3820932">
                <a:moveTo>
                  <a:pt x="0" y="0"/>
                </a:moveTo>
                <a:lnTo>
                  <a:pt x="3820932" y="0"/>
                </a:lnTo>
                <a:lnTo>
                  <a:pt x="3820932" y="1232412"/>
                </a:lnTo>
                <a:lnTo>
                  <a:pt x="0" y="123241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148" t="-34182" r="-5790" b="-38271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0287000" y="9023862"/>
            <a:ext cx="6972300" cy="1000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1950"/>
              </a:lnSpc>
            </a:pPr>
            <a:r>
              <a:rPr lang="en-US" b="true" sz="1500" spc="15">
                <a:solidFill>
                  <a:srgbClr val="000000"/>
                </a:solidFill>
                <a:latin typeface="Telegraf Bold"/>
                <a:ea typeface="Telegraf Bold"/>
                <a:cs typeface="Telegraf Bold"/>
                <a:sym typeface="Telegraf Bold"/>
              </a:rPr>
              <a:t>Paper Title</a:t>
            </a:r>
            <a:r>
              <a:rPr lang="en-US" b="true" sz="1500" spc="15">
                <a:solidFill>
                  <a:srgbClr val="D50263"/>
                </a:solidFill>
                <a:latin typeface="Telegraf Bold"/>
                <a:ea typeface="Telegraf Bold"/>
                <a:cs typeface="Telegraf Bold"/>
                <a:sym typeface="Telegraf Bold"/>
              </a:rPr>
              <a:t> </a:t>
            </a:r>
            <a:r>
              <a:rPr lang="en-US" sz="1500" spc="15">
                <a:solidFill>
                  <a:srgbClr val="D50263"/>
                </a:solidFill>
                <a:latin typeface="Telegraf"/>
                <a:ea typeface="Telegraf"/>
                <a:cs typeface="Telegraf"/>
                <a:sym typeface="Telegraf"/>
              </a:rPr>
              <a:t>| Name</a:t>
            </a:r>
          </a:p>
          <a:p>
            <a:pPr algn="r">
              <a:lnSpc>
                <a:spcPts val="1950"/>
              </a:lnSpc>
            </a:pPr>
            <a:r>
              <a:rPr lang="en-US" sz="1500" spc="15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Heritage, Care and People in a Resilient World</a:t>
            </a:r>
          </a:p>
          <a:p>
            <a:pPr algn="r" marL="0" indent="0" lvl="0">
              <a:lnSpc>
                <a:spcPts val="1950"/>
              </a:lnSpc>
              <a:spcBef>
                <a:spcPct val="0"/>
              </a:spcBef>
            </a:pPr>
            <a:r>
              <a:rPr lang="en-US" sz="1500" spc="15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27, 28 and 29 May 2026</a:t>
            </a:r>
          </a:p>
          <a:p>
            <a:pPr algn="r" marL="0" indent="0" lvl="0">
              <a:lnSpc>
                <a:spcPts val="1950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8791575"/>
            <a:ext cx="3820932" cy="1232412"/>
          </a:xfrm>
          <a:custGeom>
            <a:avLst/>
            <a:gdLst/>
            <a:ahLst/>
            <a:cxnLst/>
            <a:rect r="r" b="b" t="t" l="l"/>
            <a:pathLst>
              <a:path h="1232412" w="3820932">
                <a:moveTo>
                  <a:pt x="0" y="0"/>
                </a:moveTo>
                <a:lnTo>
                  <a:pt x="3820932" y="0"/>
                </a:lnTo>
                <a:lnTo>
                  <a:pt x="3820932" y="1232412"/>
                </a:lnTo>
                <a:lnTo>
                  <a:pt x="0" y="123241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148" t="-34182" r="-5790" b="-38271"/>
            </a:stretch>
          </a:blipFill>
        </p:spPr>
      </p:sp>
      <p:sp>
        <p:nvSpPr>
          <p:cNvPr name="AutoShape 3" id="3"/>
          <p:cNvSpPr/>
          <p:nvPr/>
        </p:nvSpPr>
        <p:spPr>
          <a:xfrm rot="0">
            <a:off x="0" y="0"/>
            <a:ext cx="406854" cy="10287000"/>
          </a:xfrm>
          <a:prstGeom prst="rect">
            <a:avLst/>
          </a:prstGeom>
          <a:solidFill>
            <a:srgbClr val="D50263"/>
          </a:solidFill>
        </p:spPr>
      </p:sp>
      <p:sp>
        <p:nvSpPr>
          <p:cNvPr name="TextBox 4" id="4"/>
          <p:cNvSpPr txBox="true"/>
          <p:nvPr/>
        </p:nvSpPr>
        <p:spPr>
          <a:xfrm rot="0">
            <a:off x="1364972" y="2764664"/>
            <a:ext cx="13891328" cy="5492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76"/>
              </a:lnSpc>
              <a:spcBef>
                <a:spcPct val="0"/>
              </a:spcBef>
            </a:pPr>
            <a:r>
              <a:rPr lang="en-US" sz="3126" i="true">
                <a:solidFill>
                  <a:srgbClr val="000000"/>
                </a:solidFill>
                <a:latin typeface="Arial Italics"/>
                <a:ea typeface="Arial Italics"/>
                <a:cs typeface="Arial Italics"/>
                <a:sym typeface="Arial Italics"/>
              </a:rPr>
              <a:t>[Enter text here]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364972" y="1354591"/>
            <a:ext cx="13891328" cy="10223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502"/>
              </a:lnSpc>
            </a:pPr>
            <a:r>
              <a:rPr lang="en-US" sz="7145" b="true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Title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0287000" y="9023862"/>
            <a:ext cx="6972300" cy="1000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1950"/>
              </a:lnSpc>
            </a:pPr>
            <a:r>
              <a:rPr lang="en-US" b="true" sz="1500" spc="15">
                <a:solidFill>
                  <a:srgbClr val="000000"/>
                </a:solidFill>
                <a:latin typeface="Telegraf Bold"/>
                <a:ea typeface="Telegraf Bold"/>
                <a:cs typeface="Telegraf Bold"/>
                <a:sym typeface="Telegraf Bold"/>
              </a:rPr>
              <a:t>Paper Title</a:t>
            </a:r>
            <a:r>
              <a:rPr lang="en-US" b="true" sz="1500" spc="15">
                <a:solidFill>
                  <a:srgbClr val="D50263"/>
                </a:solidFill>
                <a:latin typeface="Telegraf Bold"/>
                <a:ea typeface="Telegraf Bold"/>
                <a:cs typeface="Telegraf Bold"/>
                <a:sym typeface="Telegraf Bold"/>
              </a:rPr>
              <a:t> </a:t>
            </a:r>
            <a:r>
              <a:rPr lang="en-US" sz="1500" spc="15">
                <a:solidFill>
                  <a:srgbClr val="D50263"/>
                </a:solidFill>
                <a:latin typeface="Telegraf"/>
                <a:ea typeface="Telegraf"/>
                <a:cs typeface="Telegraf"/>
                <a:sym typeface="Telegraf"/>
              </a:rPr>
              <a:t>| Name</a:t>
            </a:r>
          </a:p>
          <a:p>
            <a:pPr algn="r">
              <a:lnSpc>
                <a:spcPts val="1950"/>
              </a:lnSpc>
            </a:pPr>
            <a:r>
              <a:rPr lang="en-US" sz="1500" spc="15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Heritage, Care and People in a Resilient World</a:t>
            </a:r>
          </a:p>
          <a:p>
            <a:pPr algn="r" marL="0" indent="0" lvl="0">
              <a:lnSpc>
                <a:spcPts val="1950"/>
              </a:lnSpc>
              <a:spcBef>
                <a:spcPct val="0"/>
              </a:spcBef>
            </a:pPr>
            <a:r>
              <a:rPr lang="en-US" sz="1500" spc="15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27, 28 and 29 May 2026</a:t>
            </a:r>
          </a:p>
          <a:p>
            <a:pPr algn="r" marL="0" indent="0" lvl="0">
              <a:lnSpc>
                <a:spcPts val="1950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8791575"/>
            <a:ext cx="3820932" cy="1232412"/>
          </a:xfrm>
          <a:custGeom>
            <a:avLst/>
            <a:gdLst/>
            <a:ahLst/>
            <a:cxnLst/>
            <a:rect r="r" b="b" t="t" l="l"/>
            <a:pathLst>
              <a:path h="1232412" w="3820932">
                <a:moveTo>
                  <a:pt x="0" y="0"/>
                </a:moveTo>
                <a:lnTo>
                  <a:pt x="3820932" y="0"/>
                </a:lnTo>
                <a:lnTo>
                  <a:pt x="3820932" y="1232412"/>
                </a:lnTo>
                <a:lnTo>
                  <a:pt x="0" y="123241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148" t="-34182" r="-5790" b="-38271"/>
            </a:stretch>
          </a:blipFill>
        </p:spPr>
      </p:sp>
      <p:sp>
        <p:nvSpPr>
          <p:cNvPr name="AutoShape 3" id="3"/>
          <p:cNvSpPr/>
          <p:nvPr/>
        </p:nvSpPr>
        <p:spPr>
          <a:xfrm rot="0">
            <a:off x="0" y="0"/>
            <a:ext cx="406854" cy="10287000"/>
          </a:xfrm>
          <a:prstGeom prst="rect">
            <a:avLst/>
          </a:prstGeom>
          <a:solidFill>
            <a:srgbClr val="00689D"/>
          </a:solidFill>
        </p:spPr>
      </p:sp>
      <p:sp>
        <p:nvSpPr>
          <p:cNvPr name="TextBox 4" id="4"/>
          <p:cNvSpPr txBox="true"/>
          <p:nvPr/>
        </p:nvSpPr>
        <p:spPr>
          <a:xfrm rot="0">
            <a:off x="10287000" y="9023862"/>
            <a:ext cx="6972300" cy="1000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1950"/>
              </a:lnSpc>
            </a:pPr>
            <a:r>
              <a:rPr lang="en-US" b="true" sz="1500" spc="15">
                <a:solidFill>
                  <a:srgbClr val="000000"/>
                </a:solidFill>
                <a:latin typeface="Telegraf Bold"/>
                <a:ea typeface="Telegraf Bold"/>
                <a:cs typeface="Telegraf Bold"/>
                <a:sym typeface="Telegraf Bold"/>
              </a:rPr>
              <a:t>Paper Title</a:t>
            </a:r>
            <a:r>
              <a:rPr lang="en-US" b="true" sz="1500" spc="15">
                <a:solidFill>
                  <a:srgbClr val="D50263"/>
                </a:solidFill>
                <a:latin typeface="Telegraf Bold"/>
                <a:ea typeface="Telegraf Bold"/>
                <a:cs typeface="Telegraf Bold"/>
                <a:sym typeface="Telegraf Bold"/>
              </a:rPr>
              <a:t> </a:t>
            </a:r>
            <a:r>
              <a:rPr lang="en-US" sz="1500" spc="15">
                <a:solidFill>
                  <a:srgbClr val="D50263"/>
                </a:solidFill>
                <a:latin typeface="Telegraf"/>
                <a:ea typeface="Telegraf"/>
                <a:cs typeface="Telegraf"/>
                <a:sym typeface="Telegraf"/>
              </a:rPr>
              <a:t>| Name</a:t>
            </a:r>
          </a:p>
          <a:p>
            <a:pPr algn="r">
              <a:lnSpc>
                <a:spcPts val="1950"/>
              </a:lnSpc>
            </a:pPr>
            <a:r>
              <a:rPr lang="en-US" sz="1500" spc="15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Heritage, Care and People in a Resilient World</a:t>
            </a:r>
          </a:p>
          <a:p>
            <a:pPr algn="r" marL="0" indent="0" lvl="0">
              <a:lnSpc>
                <a:spcPts val="1950"/>
              </a:lnSpc>
              <a:spcBef>
                <a:spcPct val="0"/>
              </a:spcBef>
            </a:pPr>
            <a:r>
              <a:rPr lang="en-US" sz="1500" spc="15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27, 28 and 29 May 2026</a:t>
            </a:r>
          </a:p>
          <a:p>
            <a:pPr algn="r" marL="0" indent="0" lvl="0">
              <a:lnSpc>
                <a:spcPts val="1950"/>
              </a:lnSpc>
              <a:spcBef>
                <a:spcPct val="0"/>
              </a:spcBef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1364972" y="2764664"/>
            <a:ext cx="13891328" cy="5492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76"/>
              </a:lnSpc>
              <a:spcBef>
                <a:spcPct val="0"/>
              </a:spcBef>
            </a:pPr>
            <a:r>
              <a:rPr lang="en-US" sz="3126" i="true">
                <a:solidFill>
                  <a:srgbClr val="000000"/>
                </a:solidFill>
                <a:latin typeface="Arial Italics"/>
                <a:ea typeface="Arial Italics"/>
                <a:cs typeface="Arial Italics"/>
                <a:sym typeface="Arial Italics"/>
              </a:rPr>
              <a:t>[Enter text here]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364972" y="1354591"/>
            <a:ext cx="13891328" cy="10223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502"/>
              </a:lnSpc>
            </a:pPr>
            <a:r>
              <a:rPr lang="en-US" sz="7145" b="true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Title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0" y="0"/>
            <a:ext cx="406854" cy="10287000"/>
          </a:xfrm>
          <a:prstGeom prst="rect">
            <a:avLst/>
          </a:prstGeom>
          <a:solidFill>
            <a:srgbClr val="00689D"/>
          </a:solidFill>
        </p:spPr>
      </p:sp>
      <p:sp>
        <p:nvSpPr>
          <p:cNvPr name="AutoShape 3" id="3"/>
          <p:cNvSpPr/>
          <p:nvPr/>
        </p:nvSpPr>
        <p:spPr>
          <a:xfrm rot="0">
            <a:off x="8931005" y="0"/>
            <a:ext cx="9356995" cy="10287000"/>
          </a:xfrm>
          <a:prstGeom prst="rect">
            <a:avLst/>
          </a:prstGeom>
          <a:solidFill>
            <a:srgbClr val="00689D"/>
          </a:solidFill>
        </p:spPr>
      </p:sp>
      <p:sp>
        <p:nvSpPr>
          <p:cNvPr name="Freeform 4" id="4"/>
          <p:cNvSpPr/>
          <p:nvPr/>
        </p:nvSpPr>
        <p:spPr>
          <a:xfrm flipH="false" flipV="false" rot="0">
            <a:off x="1028700" y="8791575"/>
            <a:ext cx="3820932" cy="1232412"/>
          </a:xfrm>
          <a:custGeom>
            <a:avLst/>
            <a:gdLst/>
            <a:ahLst/>
            <a:cxnLst/>
            <a:rect r="r" b="b" t="t" l="l"/>
            <a:pathLst>
              <a:path h="1232412" w="3820932">
                <a:moveTo>
                  <a:pt x="0" y="0"/>
                </a:moveTo>
                <a:lnTo>
                  <a:pt x="3820932" y="0"/>
                </a:lnTo>
                <a:lnTo>
                  <a:pt x="3820932" y="1232412"/>
                </a:lnTo>
                <a:lnTo>
                  <a:pt x="0" y="123241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148" t="-34182" r="-5790" b="-38271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521249" y="1519686"/>
            <a:ext cx="13891328" cy="5492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76"/>
              </a:lnSpc>
              <a:spcBef>
                <a:spcPct val="0"/>
              </a:spcBef>
            </a:pPr>
            <a:r>
              <a:rPr lang="en-US" sz="3126" i="true">
                <a:solidFill>
                  <a:srgbClr val="999999"/>
                </a:solidFill>
                <a:latin typeface="Arial Italics"/>
                <a:ea typeface="Arial Italics"/>
                <a:cs typeface="Arial Italics"/>
                <a:sym typeface="Arial Italics"/>
              </a:rPr>
              <a:t>[Insert Figures, Tables or Images]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9826486" y="2532683"/>
            <a:ext cx="7566033" cy="5492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76"/>
              </a:lnSpc>
              <a:spcBef>
                <a:spcPct val="0"/>
              </a:spcBef>
            </a:pPr>
            <a:r>
              <a:rPr lang="en-US" sz="3126" i="true">
                <a:solidFill>
                  <a:srgbClr val="FFFFFF"/>
                </a:solidFill>
                <a:latin typeface="Arial Italics"/>
                <a:ea typeface="Arial Italics"/>
                <a:cs typeface="Arial Italics"/>
                <a:sym typeface="Arial Italics"/>
              </a:rPr>
              <a:t>[Enter text here]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9826486" y="1122610"/>
            <a:ext cx="7566033" cy="10223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502"/>
              </a:lnSpc>
            </a:pPr>
            <a:r>
              <a:rPr lang="en-US" b="true" sz="7145">
                <a:solidFill>
                  <a:srgbClr val="FFFFFF"/>
                </a:solidFill>
                <a:latin typeface="Arial Bold"/>
                <a:ea typeface="Arial Bold"/>
                <a:cs typeface="Arial Bold"/>
                <a:sym typeface="Arial Bold"/>
              </a:rPr>
              <a:t>Title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0287000" y="9023862"/>
            <a:ext cx="6972300" cy="1000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1950"/>
              </a:lnSpc>
            </a:pPr>
            <a:r>
              <a:rPr lang="en-US" b="true" sz="1500" spc="15">
                <a:solidFill>
                  <a:srgbClr val="FFFFFF"/>
                </a:solidFill>
                <a:latin typeface="Telegraf Bold"/>
                <a:ea typeface="Telegraf Bold"/>
                <a:cs typeface="Telegraf Bold"/>
                <a:sym typeface="Telegraf Bold"/>
              </a:rPr>
              <a:t>Paper Title </a:t>
            </a:r>
            <a:r>
              <a:rPr lang="en-US" sz="1500" spc="15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| Name</a:t>
            </a:r>
          </a:p>
          <a:p>
            <a:pPr algn="r">
              <a:lnSpc>
                <a:spcPts val="1950"/>
              </a:lnSpc>
            </a:pPr>
            <a:r>
              <a:rPr lang="en-US" sz="1500" spc="15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Heritage, Care and People in a Resilient World</a:t>
            </a:r>
          </a:p>
          <a:p>
            <a:pPr algn="r" marL="0" indent="0" lvl="0">
              <a:lnSpc>
                <a:spcPts val="1950"/>
              </a:lnSpc>
              <a:spcBef>
                <a:spcPct val="0"/>
              </a:spcBef>
            </a:pPr>
            <a:r>
              <a:rPr lang="en-US" sz="1500" spc="15">
                <a:solidFill>
                  <a:srgbClr val="FFFFFF"/>
                </a:solidFill>
                <a:latin typeface="Telegraf"/>
                <a:ea typeface="Telegraf"/>
                <a:cs typeface="Telegraf"/>
                <a:sym typeface="Telegraf"/>
              </a:rPr>
              <a:t>27, 28 and 29 May 2026</a:t>
            </a:r>
          </a:p>
          <a:p>
            <a:pPr algn="r" marL="0" indent="0" lvl="0">
              <a:lnSpc>
                <a:spcPts val="1950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0" y="0"/>
            <a:ext cx="406854" cy="10287000"/>
          </a:xfrm>
          <a:prstGeom prst="rect">
            <a:avLst/>
          </a:prstGeom>
          <a:solidFill>
            <a:srgbClr val="FCC30B"/>
          </a:solidFill>
        </p:spPr>
      </p:sp>
      <p:sp>
        <p:nvSpPr>
          <p:cNvPr name="Freeform 3" id="3"/>
          <p:cNvSpPr/>
          <p:nvPr/>
        </p:nvSpPr>
        <p:spPr>
          <a:xfrm flipH="false" flipV="false" rot="0">
            <a:off x="1028700" y="8791575"/>
            <a:ext cx="3820932" cy="1232412"/>
          </a:xfrm>
          <a:custGeom>
            <a:avLst/>
            <a:gdLst/>
            <a:ahLst/>
            <a:cxnLst/>
            <a:rect r="r" b="b" t="t" l="l"/>
            <a:pathLst>
              <a:path h="1232412" w="3820932">
                <a:moveTo>
                  <a:pt x="0" y="0"/>
                </a:moveTo>
                <a:lnTo>
                  <a:pt x="3820932" y="0"/>
                </a:lnTo>
                <a:lnTo>
                  <a:pt x="3820932" y="1232412"/>
                </a:lnTo>
                <a:lnTo>
                  <a:pt x="0" y="123241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148" t="-34182" r="-5790" b="-38271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0287000" y="9023862"/>
            <a:ext cx="6972300" cy="1000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1950"/>
              </a:lnSpc>
            </a:pPr>
            <a:r>
              <a:rPr lang="en-US" b="true" sz="1500" spc="15">
                <a:solidFill>
                  <a:srgbClr val="000000"/>
                </a:solidFill>
                <a:latin typeface="Telegraf Bold"/>
                <a:ea typeface="Telegraf Bold"/>
                <a:cs typeface="Telegraf Bold"/>
                <a:sym typeface="Telegraf Bold"/>
              </a:rPr>
              <a:t>Paper Title</a:t>
            </a:r>
            <a:r>
              <a:rPr lang="en-US" b="true" sz="1500" spc="15">
                <a:solidFill>
                  <a:srgbClr val="D50263"/>
                </a:solidFill>
                <a:latin typeface="Telegraf Bold"/>
                <a:ea typeface="Telegraf Bold"/>
                <a:cs typeface="Telegraf Bold"/>
                <a:sym typeface="Telegraf Bold"/>
              </a:rPr>
              <a:t> </a:t>
            </a:r>
            <a:r>
              <a:rPr lang="en-US" sz="1500" spc="15">
                <a:solidFill>
                  <a:srgbClr val="D50263"/>
                </a:solidFill>
                <a:latin typeface="Telegraf"/>
                <a:ea typeface="Telegraf"/>
                <a:cs typeface="Telegraf"/>
                <a:sym typeface="Telegraf"/>
              </a:rPr>
              <a:t>| Name</a:t>
            </a:r>
          </a:p>
          <a:p>
            <a:pPr algn="r">
              <a:lnSpc>
                <a:spcPts val="1950"/>
              </a:lnSpc>
            </a:pPr>
            <a:r>
              <a:rPr lang="en-US" sz="1500" spc="15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Heritage, Care and People in a Resilient World</a:t>
            </a:r>
          </a:p>
          <a:p>
            <a:pPr algn="r" marL="0" indent="0" lvl="0">
              <a:lnSpc>
                <a:spcPts val="1950"/>
              </a:lnSpc>
              <a:spcBef>
                <a:spcPct val="0"/>
              </a:spcBef>
            </a:pPr>
            <a:r>
              <a:rPr lang="en-US" sz="1500" spc="15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27, 28 and 29 May 2026</a:t>
            </a:r>
          </a:p>
          <a:p>
            <a:pPr algn="r" marL="0" indent="0" lvl="0">
              <a:lnSpc>
                <a:spcPts val="1950"/>
              </a:lnSpc>
              <a:spcBef>
                <a:spcPct val="0"/>
              </a:spcBef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1364972" y="2764664"/>
            <a:ext cx="13891328" cy="5492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76"/>
              </a:lnSpc>
              <a:spcBef>
                <a:spcPct val="0"/>
              </a:spcBef>
            </a:pPr>
            <a:r>
              <a:rPr lang="en-US" sz="3126" i="true">
                <a:solidFill>
                  <a:srgbClr val="000000"/>
                </a:solidFill>
                <a:latin typeface="Arial Italics"/>
                <a:ea typeface="Arial Italics"/>
                <a:cs typeface="Arial Italics"/>
                <a:sym typeface="Arial Italics"/>
              </a:rPr>
              <a:t>[Enter text here]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364972" y="1354591"/>
            <a:ext cx="13891328" cy="10223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502"/>
              </a:lnSpc>
            </a:pPr>
            <a:r>
              <a:rPr lang="en-US" sz="7145" b="true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Title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0" y="0"/>
            <a:ext cx="406854" cy="10287000"/>
          </a:xfrm>
          <a:prstGeom prst="rect">
            <a:avLst/>
          </a:prstGeom>
          <a:solidFill>
            <a:srgbClr val="D50263"/>
          </a:solidFill>
        </p:spPr>
      </p:sp>
      <p:sp>
        <p:nvSpPr>
          <p:cNvPr name="Freeform 3" id="3"/>
          <p:cNvSpPr/>
          <p:nvPr/>
        </p:nvSpPr>
        <p:spPr>
          <a:xfrm flipH="false" flipV="false" rot="0">
            <a:off x="1028700" y="8791575"/>
            <a:ext cx="3820932" cy="1232412"/>
          </a:xfrm>
          <a:custGeom>
            <a:avLst/>
            <a:gdLst/>
            <a:ahLst/>
            <a:cxnLst/>
            <a:rect r="r" b="b" t="t" l="l"/>
            <a:pathLst>
              <a:path h="1232412" w="3820932">
                <a:moveTo>
                  <a:pt x="0" y="0"/>
                </a:moveTo>
                <a:lnTo>
                  <a:pt x="3820932" y="0"/>
                </a:lnTo>
                <a:lnTo>
                  <a:pt x="3820932" y="1232412"/>
                </a:lnTo>
                <a:lnTo>
                  <a:pt x="0" y="123241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148" t="-34182" r="-5790" b="-38271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0287000" y="9023862"/>
            <a:ext cx="6972300" cy="1000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1950"/>
              </a:lnSpc>
            </a:pPr>
            <a:r>
              <a:rPr lang="en-US" b="true" sz="1500" spc="15">
                <a:solidFill>
                  <a:srgbClr val="000000"/>
                </a:solidFill>
                <a:latin typeface="Telegraf Bold"/>
                <a:ea typeface="Telegraf Bold"/>
                <a:cs typeface="Telegraf Bold"/>
                <a:sym typeface="Telegraf Bold"/>
              </a:rPr>
              <a:t>Paper Title</a:t>
            </a:r>
            <a:r>
              <a:rPr lang="en-US" b="true" sz="1500" spc="15">
                <a:solidFill>
                  <a:srgbClr val="D50263"/>
                </a:solidFill>
                <a:latin typeface="Telegraf Bold"/>
                <a:ea typeface="Telegraf Bold"/>
                <a:cs typeface="Telegraf Bold"/>
                <a:sym typeface="Telegraf Bold"/>
              </a:rPr>
              <a:t> </a:t>
            </a:r>
            <a:r>
              <a:rPr lang="en-US" sz="1500" spc="15">
                <a:solidFill>
                  <a:srgbClr val="D50263"/>
                </a:solidFill>
                <a:latin typeface="Telegraf"/>
                <a:ea typeface="Telegraf"/>
                <a:cs typeface="Telegraf"/>
                <a:sym typeface="Telegraf"/>
              </a:rPr>
              <a:t>| Name</a:t>
            </a:r>
          </a:p>
          <a:p>
            <a:pPr algn="r">
              <a:lnSpc>
                <a:spcPts val="1950"/>
              </a:lnSpc>
            </a:pPr>
            <a:r>
              <a:rPr lang="en-US" sz="1500" spc="15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Heritage, Care and People in a Resilient World</a:t>
            </a:r>
          </a:p>
          <a:p>
            <a:pPr algn="r" marL="0" indent="0" lvl="0">
              <a:lnSpc>
                <a:spcPts val="1950"/>
              </a:lnSpc>
              <a:spcBef>
                <a:spcPct val="0"/>
              </a:spcBef>
            </a:pPr>
            <a:r>
              <a:rPr lang="en-US" sz="1500" spc="15">
                <a:solidFill>
                  <a:srgbClr val="000000"/>
                </a:solidFill>
                <a:latin typeface="Telegraf"/>
                <a:ea typeface="Telegraf"/>
                <a:cs typeface="Telegraf"/>
                <a:sym typeface="Telegraf"/>
              </a:rPr>
              <a:t>27, 28 and 29 May 2026</a:t>
            </a:r>
          </a:p>
          <a:p>
            <a:pPr algn="r" marL="0" indent="0" lvl="0">
              <a:lnSpc>
                <a:spcPts val="1950"/>
              </a:lnSpc>
              <a:spcBef>
                <a:spcPct val="0"/>
              </a:spcBef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1521249" y="1519686"/>
            <a:ext cx="13891328" cy="5492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76"/>
              </a:lnSpc>
              <a:spcBef>
                <a:spcPct val="0"/>
              </a:spcBef>
            </a:pPr>
            <a:r>
              <a:rPr lang="en-US" sz="3126" i="true">
                <a:solidFill>
                  <a:srgbClr val="999999"/>
                </a:solidFill>
                <a:latin typeface="Arial Italics"/>
                <a:ea typeface="Arial Italics"/>
                <a:cs typeface="Arial Italics"/>
                <a:sym typeface="Arial Italics"/>
              </a:rPr>
              <a:t>[Insert Figures, Tables or Images]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9826486" y="2532683"/>
            <a:ext cx="7566033" cy="5492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76"/>
              </a:lnSpc>
              <a:spcBef>
                <a:spcPct val="0"/>
              </a:spcBef>
            </a:pPr>
            <a:r>
              <a:rPr lang="en-US" sz="3126" i="true">
                <a:solidFill>
                  <a:srgbClr val="000000"/>
                </a:solidFill>
                <a:latin typeface="Arial Italics"/>
                <a:ea typeface="Arial Italics"/>
                <a:cs typeface="Arial Italics"/>
                <a:sym typeface="Arial Italics"/>
              </a:rPr>
              <a:t>[Enter text here]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9826486" y="1122610"/>
            <a:ext cx="7566033" cy="10223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502"/>
              </a:lnSpc>
            </a:pPr>
            <a:r>
              <a:rPr lang="en-US" b="true" sz="7145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Title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0" y="0"/>
            <a:ext cx="406854" cy="2575832"/>
          </a:xfrm>
          <a:prstGeom prst="rect">
            <a:avLst/>
          </a:prstGeom>
          <a:solidFill>
            <a:srgbClr val="72A85C"/>
          </a:solidFill>
        </p:spPr>
      </p:sp>
      <p:sp>
        <p:nvSpPr>
          <p:cNvPr name="AutoShape 3" id="3"/>
          <p:cNvSpPr/>
          <p:nvPr/>
        </p:nvSpPr>
        <p:spPr>
          <a:xfrm rot="0">
            <a:off x="0" y="2570389"/>
            <a:ext cx="406854" cy="2575832"/>
          </a:xfrm>
          <a:prstGeom prst="rect">
            <a:avLst/>
          </a:prstGeom>
          <a:solidFill>
            <a:srgbClr val="DD1367"/>
          </a:solidFill>
        </p:spPr>
      </p:sp>
      <p:sp>
        <p:nvSpPr>
          <p:cNvPr name="AutoShape 4" id="4"/>
          <p:cNvSpPr/>
          <p:nvPr/>
        </p:nvSpPr>
        <p:spPr>
          <a:xfrm rot="0">
            <a:off x="0" y="5140779"/>
            <a:ext cx="406854" cy="2575832"/>
          </a:xfrm>
          <a:prstGeom prst="rect">
            <a:avLst/>
          </a:prstGeom>
          <a:solidFill>
            <a:srgbClr val="FCC30B"/>
          </a:solidFill>
        </p:spPr>
      </p:sp>
      <p:sp>
        <p:nvSpPr>
          <p:cNvPr name="AutoShape 5" id="5"/>
          <p:cNvSpPr/>
          <p:nvPr/>
        </p:nvSpPr>
        <p:spPr>
          <a:xfrm rot="0">
            <a:off x="0" y="7711168"/>
            <a:ext cx="406854" cy="2575832"/>
          </a:xfrm>
          <a:prstGeom prst="rect">
            <a:avLst/>
          </a:prstGeom>
          <a:solidFill>
            <a:srgbClr val="0A97D9"/>
          </a:solidFill>
        </p:spPr>
      </p:sp>
      <p:grpSp>
        <p:nvGrpSpPr>
          <p:cNvPr name="Group 6" id="6"/>
          <p:cNvGrpSpPr/>
          <p:nvPr/>
        </p:nvGrpSpPr>
        <p:grpSpPr>
          <a:xfrm rot="0">
            <a:off x="1948562" y="4347616"/>
            <a:ext cx="13891328" cy="2320678"/>
            <a:chOff x="0" y="0"/>
            <a:chExt cx="18521770" cy="3094237"/>
          </a:xfrm>
        </p:grpSpPr>
        <p:sp>
          <p:nvSpPr>
            <p:cNvPr name="TextBox 7" id="7"/>
            <p:cNvSpPr txBox="true"/>
            <p:nvPr/>
          </p:nvSpPr>
          <p:spPr>
            <a:xfrm rot="0">
              <a:off x="0" y="1649244"/>
              <a:ext cx="18521770" cy="144499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376"/>
                </a:lnSpc>
              </a:pPr>
              <a:r>
                <a:rPr lang="en-US" sz="3126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Full name</a:t>
              </a:r>
            </a:p>
            <a:p>
              <a:pPr algn="l">
                <a:lnSpc>
                  <a:spcPts val="4376"/>
                </a:lnSpc>
                <a:spcBef>
                  <a:spcPct val="0"/>
                </a:spcBef>
              </a:pPr>
              <a:r>
                <a:rPr lang="en-US" sz="3126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Institutional Affiliation</a:t>
              </a:r>
            </a:p>
          </p:txBody>
        </p:sp>
        <p:sp>
          <p:nvSpPr>
            <p:cNvPr name="TextBox 8" id="8"/>
            <p:cNvSpPr txBox="true"/>
            <p:nvPr/>
          </p:nvSpPr>
          <p:spPr>
            <a:xfrm rot="0">
              <a:off x="0" y="66675"/>
              <a:ext cx="18521770" cy="138530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7502"/>
                </a:lnSpc>
              </a:pPr>
              <a:r>
                <a:rPr lang="en-US" sz="7145" b="true">
                  <a:solidFill>
                    <a:srgbClr val="000000"/>
                  </a:solidFill>
                  <a:latin typeface="Arial Bold"/>
                  <a:ea typeface="Arial Bold"/>
                  <a:cs typeface="Arial Bold"/>
                  <a:sym typeface="Arial Bold"/>
                </a:rPr>
                <a:t>Title</a:t>
              </a: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1948562" y="1066800"/>
            <a:ext cx="9307678" cy="669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674"/>
              </a:lnSpc>
            </a:pPr>
            <a:r>
              <a:rPr lang="en-US" b="true" sz="2499">
                <a:solidFill>
                  <a:srgbClr val="D50263"/>
                </a:solidFill>
                <a:latin typeface="Cabin Bold"/>
                <a:ea typeface="Cabin Bold"/>
                <a:cs typeface="Cabin Bold"/>
                <a:sym typeface="Cabin Bold"/>
              </a:rPr>
              <a:t>INTERNATIONAL CONFERENCE</a:t>
            </a:r>
          </a:p>
          <a:p>
            <a:pPr algn="l">
              <a:lnSpc>
                <a:spcPts val="2674"/>
              </a:lnSpc>
            </a:pPr>
            <a:r>
              <a:rPr lang="en-US" b="true" sz="2499">
                <a:solidFill>
                  <a:srgbClr val="D50263"/>
                </a:solidFill>
                <a:latin typeface="Cabin Bold"/>
                <a:ea typeface="Cabin Bold"/>
                <a:cs typeface="Cabin Bold"/>
                <a:sym typeface="Cabin Bold"/>
              </a:rPr>
              <a:t>HERITAGE, CARE AND PEOPLE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948562" y="1736725"/>
            <a:ext cx="8025520" cy="381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34"/>
              </a:lnSpc>
            </a:pPr>
            <a:r>
              <a:rPr lang="en-US" b="true" sz="2528">
                <a:solidFill>
                  <a:srgbClr val="D50263"/>
                </a:solidFill>
                <a:latin typeface="Cabin Medium"/>
                <a:ea typeface="Cabin Medium"/>
                <a:cs typeface="Cabin Medium"/>
                <a:sym typeface="Cabin Medium"/>
              </a:rPr>
              <a:t>Heritage networks as a sustainability strategy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948562" y="2311173"/>
            <a:ext cx="5147938" cy="6420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71"/>
              </a:lnSpc>
            </a:pPr>
            <a:r>
              <a:rPr lang="en-US" b="true" sz="2105">
                <a:solidFill>
                  <a:srgbClr val="000000"/>
                </a:solidFill>
                <a:latin typeface="Cabin Medium"/>
                <a:ea typeface="Cabin Medium"/>
                <a:cs typeface="Cabin Medium"/>
                <a:sym typeface="Cabin Medium"/>
              </a:rPr>
              <a:t>27–29 May 2</a:t>
            </a:r>
            <a:r>
              <a:rPr lang="en-US" b="true" sz="2105">
                <a:solidFill>
                  <a:srgbClr val="000000"/>
                </a:solidFill>
                <a:latin typeface="Cabin Medium"/>
                <a:ea typeface="Cabin Medium"/>
                <a:cs typeface="Cabin Medium"/>
                <a:sym typeface="Cabin Medium"/>
              </a:rPr>
              <a:t>026 </a:t>
            </a:r>
          </a:p>
          <a:p>
            <a:pPr algn="l">
              <a:lnSpc>
                <a:spcPts val="2571"/>
              </a:lnSpc>
            </a:pPr>
            <a:r>
              <a:rPr lang="en-US" b="true" sz="2105">
                <a:solidFill>
                  <a:srgbClr val="000000"/>
                </a:solidFill>
                <a:latin typeface="Cabin Medium"/>
                <a:ea typeface="Cabin Medium"/>
                <a:cs typeface="Cabin Medium"/>
                <a:sym typeface="Cabin Medium"/>
              </a:rPr>
              <a:t>MADRID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0">
            <a:off x="12797950" y="741746"/>
            <a:ext cx="4461350" cy="1438974"/>
          </a:xfrm>
          <a:custGeom>
            <a:avLst/>
            <a:gdLst/>
            <a:ahLst/>
            <a:cxnLst/>
            <a:rect r="r" b="b" t="t" l="l"/>
            <a:pathLst>
              <a:path h="1438974" w="4461350">
                <a:moveTo>
                  <a:pt x="0" y="0"/>
                </a:moveTo>
                <a:lnTo>
                  <a:pt x="4461350" y="0"/>
                </a:lnTo>
                <a:lnTo>
                  <a:pt x="4461350" y="1438974"/>
                </a:lnTo>
                <a:lnTo>
                  <a:pt x="0" y="143897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148" t="-34182" r="-5790" b="-38271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9908451" y="9006718"/>
            <a:ext cx="1085205" cy="997887"/>
          </a:xfrm>
          <a:custGeom>
            <a:avLst/>
            <a:gdLst/>
            <a:ahLst/>
            <a:cxnLst/>
            <a:rect r="r" b="b" t="t" l="l"/>
            <a:pathLst>
              <a:path h="997887" w="1085205">
                <a:moveTo>
                  <a:pt x="0" y="0"/>
                </a:moveTo>
                <a:lnTo>
                  <a:pt x="1085205" y="0"/>
                </a:lnTo>
                <a:lnTo>
                  <a:pt x="1085205" y="997887"/>
                </a:lnTo>
                <a:lnTo>
                  <a:pt x="0" y="99788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2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1201636" y="9006718"/>
            <a:ext cx="997912" cy="997887"/>
          </a:xfrm>
          <a:custGeom>
            <a:avLst/>
            <a:gdLst/>
            <a:ahLst/>
            <a:cxnLst/>
            <a:rect r="r" b="b" t="t" l="l"/>
            <a:pathLst>
              <a:path h="997887" w="997912">
                <a:moveTo>
                  <a:pt x="0" y="0"/>
                </a:moveTo>
                <a:lnTo>
                  <a:pt x="997912" y="0"/>
                </a:lnTo>
                <a:lnTo>
                  <a:pt x="997912" y="997887"/>
                </a:lnTo>
                <a:lnTo>
                  <a:pt x="0" y="99788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2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12243673" y="9293446"/>
            <a:ext cx="3311550" cy="774536"/>
          </a:xfrm>
          <a:custGeom>
            <a:avLst/>
            <a:gdLst/>
            <a:ahLst/>
            <a:cxnLst/>
            <a:rect r="r" b="b" t="t" l="l"/>
            <a:pathLst>
              <a:path h="774536" w="3311550">
                <a:moveTo>
                  <a:pt x="0" y="0"/>
                </a:moveTo>
                <a:lnTo>
                  <a:pt x="3311549" y="0"/>
                </a:lnTo>
                <a:lnTo>
                  <a:pt x="3311549" y="774535"/>
                </a:lnTo>
                <a:lnTo>
                  <a:pt x="0" y="77453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5491625" y="9270389"/>
            <a:ext cx="2434595" cy="820650"/>
          </a:xfrm>
          <a:custGeom>
            <a:avLst/>
            <a:gdLst/>
            <a:ahLst/>
            <a:cxnLst/>
            <a:rect r="r" b="b" t="t" l="l"/>
            <a:pathLst>
              <a:path h="820650" w="2434595">
                <a:moveTo>
                  <a:pt x="0" y="0"/>
                </a:moveTo>
                <a:lnTo>
                  <a:pt x="2434596" y="0"/>
                </a:lnTo>
                <a:lnTo>
                  <a:pt x="2434596" y="820649"/>
                </a:lnTo>
                <a:lnTo>
                  <a:pt x="0" y="82064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-98333" r="0" b="-98333"/>
            </a:stretch>
          </a:blipFill>
        </p:spPr>
      </p:sp>
      <p:sp>
        <p:nvSpPr>
          <p:cNvPr name="TextBox 17" id="17"/>
          <p:cNvSpPr txBox="true"/>
          <p:nvPr/>
        </p:nvSpPr>
        <p:spPr>
          <a:xfrm rot="0">
            <a:off x="12293126" y="9090410"/>
            <a:ext cx="1341312" cy="2010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497"/>
              </a:lnSpc>
            </a:pPr>
            <a:r>
              <a:rPr lang="en-US" sz="1069">
                <a:solidFill>
                  <a:srgbClr val="000000"/>
                </a:solidFill>
                <a:latin typeface="Myriad"/>
                <a:ea typeface="Myriad"/>
                <a:cs typeface="Myriad"/>
                <a:sym typeface="Myriad"/>
              </a:rPr>
              <a:t>PID2021-127248OB-I00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948562" y="9283921"/>
            <a:ext cx="3609086" cy="243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902"/>
              </a:lnSpc>
            </a:pPr>
            <a:r>
              <a:rPr lang="en-US" sz="1557" i="true">
                <a:solidFill>
                  <a:srgbClr val="000000"/>
                </a:solidFill>
                <a:latin typeface="Cabin Italics"/>
                <a:ea typeface="Cabin Italics"/>
                <a:cs typeface="Cabin Italics"/>
                <a:sym typeface="Cabin Italics"/>
              </a:rPr>
              <a:t>[Institutional logo / network logo]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DAHG6mOc7-A</dc:identifier>
  <dcterms:modified xsi:type="dcterms:W3CDTF">2011-08-01T06:04:30Z</dcterms:modified>
  <cp:revision>1</cp:revision>
  <dc:title>Presentation_template</dc:title>
</cp:coreProperties>
</file>