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Arial" charset="1" panose="020B0604020202020204"/>
      <p:regular r:id="rId15"/>
    </p:embeddedFont>
    <p:embeddedFont>
      <p:font typeface="Arial Bold" charset="1" panose="020B0704020202020204"/>
      <p:regular r:id="rId16"/>
    </p:embeddedFont>
    <p:embeddedFont>
      <p:font typeface="Cabin Bold" charset="1" panose="00000800000000000000"/>
      <p:regular r:id="rId17"/>
    </p:embeddedFont>
    <p:embeddedFont>
      <p:font typeface="Cabin Medium" charset="1" panose="00000600000000000000"/>
      <p:regular r:id="rId18"/>
    </p:embeddedFont>
    <p:embeddedFont>
      <p:font typeface="Myriad" charset="1" panose="020B0503030403020204"/>
      <p:regular r:id="rId19"/>
    </p:embeddedFont>
    <p:embeddedFont>
      <p:font typeface="Cabin Italics" charset="1" panose="00000500000000000000"/>
      <p:regular r:id="rId20"/>
    </p:embeddedFont>
    <p:embeddedFont>
      <p:font typeface="Arial Italics" charset="1" panose="020B0604020202090204"/>
      <p:regular r:id="rId21"/>
    </p:embeddedFont>
    <p:embeddedFont>
      <p:font typeface="Telegraf Bold" charset="1" panose="00000800000000000000"/>
      <p:regular r:id="rId22"/>
    </p:embeddedFont>
    <p:embeddedFont>
      <p:font typeface="Telegraf" charset="1" panose="0000050000000000000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grpSp>
        <p:nvGrpSpPr>
          <p:cNvPr name="Group 3" id="3"/>
          <p:cNvGrpSpPr/>
          <p:nvPr/>
        </p:nvGrpSpPr>
        <p:grpSpPr>
          <a:xfrm rot="0">
            <a:off x="1948562" y="3879370"/>
            <a:ext cx="13891328" cy="3257170"/>
            <a:chOff x="0" y="0"/>
            <a:chExt cx="18521770" cy="4342893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649244"/>
              <a:ext cx="18521770" cy="26936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76"/>
                </a:lnSpc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Nombre y Apellido </a:t>
              </a:r>
            </a:p>
            <a:p>
              <a:pPr algn="l">
                <a:lnSpc>
                  <a:spcPts val="3919"/>
                </a:lnSpc>
              </a:pPr>
              <a:r>
                <a:rPr lang="en-US" sz="27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Afiliación institucional</a:t>
              </a:r>
            </a:p>
            <a:p>
              <a:pPr algn="l">
                <a:lnSpc>
                  <a:spcPts val="3919"/>
                </a:lnSpc>
              </a:pPr>
            </a:p>
            <a:p>
              <a:pPr algn="l">
                <a:lnSpc>
                  <a:spcPts val="391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[Título de la Sesión]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8521770" cy="13853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502"/>
                </a:lnSpc>
              </a:pPr>
              <a:r>
                <a:rPr lang="en-US" sz="7145" b="true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Título </a:t>
              </a:r>
            </a:p>
          </p:txBody>
        </p:sp>
      </p:grpSp>
      <p:sp>
        <p:nvSpPr>
          <p:cNvPr name="AutoShape 6" id="6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7" id="7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8" id="8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sp>
        <p:nvSpPr>
          <p:cNvPr name="TextBox 9" id="9"/>
          <p:cNvSpPr txBox="true"/>
          <p:nvPr/>
        </p:nvSpPr>
        <p:spPr>
          <a:xfrm rot="0">
            <a:off x="1948562" y="1066800"/>
            <a:ext cx="9307678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CONGRESO INTERNACIONAL</a:t>
            </a:r>
          </a:p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PATRIMONIO, CUIDADOS Y PERSONAS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8562" y="1736725"/>
            <a:ext cx="802552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4"/>
              </a:lnSpc>
            </a:pPr>
            <a:r>
              <a:rPr lang="en-US" b="true" sz="2528">
                <a:solidFill>
                  <a:srgbClr val="D50263"/>
                </a:solidFill>
                <a:latin typeface="Cabin Medium"/>
                <a:ea typeface="Cabin Medium"/>
                <a:cs typeface="Cabin Medium"/>
                <a:sym typeface="Cabin Medium"/>
              </a:rPr>
              <a:t>las redes patrimoniales como estrategia de sostenibilidad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48562" y="2311173"/>
            <a:ext cx="5147938" cy="642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27-29 de Mayo, 2</a:t>
            </a: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026 </a:t>
            </a:r>
          </a:p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MADRID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797950" y="741746"/>
            <a:ext cx="4461350" cy="1438974"/>
          </a:xfrm>
          <a:custGeom>
            <a:avLst/>
            <a:gdLst/>
            <a:ahLst/>
            <a:cxnLst/>
            <a:rect r="r" b="b" t="t" l="l"/>
            <a:pathLst>
              <a:path h="1438974" w="4461350">
                <a:moveTo>
                  <a:pt x="0" y="0"/>
                </a:moveTo>
                <a:lnTo>
                  <a:pt x="4461350" y="0"/>
                </a:lnTo>
                <a:lnTo>
                  <a:pt x="4461350" y="1438974"/>
                </a:lnTo>
                <a:lnTo>
                  <a:pt x="0" y="143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908451" y="9006718"/>
            <a:ext cx="1085205" cy="997887"/>
          </a:xfrm>
          <a:custGeom>
            <a:avLst/>
            <a:gdLst/>
            <a:ahLst/>
            <a:cxnLst/>
            <a:rect r="r" b="b" t="t" l="l"/>
            <a:pathLst>
              <a:path h="997887" w="1085205">
                <a:moveTo>
                  <a:pt x="0" y="0"/>
                </a:moveTo>
                <a:lnTo>
                  <a:pt x="1085205" y="0"/>
                </a:lnTo>
                <a:lnTo>
                  <a:pt x="1085205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201636" y="9006718"/>
            <a:ext cx="997912" cy="997887"/>
          </a:xfrm>
          <a:custGeom>
            <a:avLst/>
            <a:gdLst/>
            <a:ahLst/>
            <a:cxnLst/>
            <a:rect r="r" b="b" t="t" l="l"/>
            <a:pathLst>
              <a:path h="997887" w="997912">
                <a:moveTo>
                  <a:pt x="0" y="0"/>
                </a:moveTo>
                <a:lnTo>
                  <a:pt x="997912" y="0"/>
                </a:lnTo>
                <a:lnTo>
                  <a:pt x="997912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243673" y="9293446"/>
            <a:ext cx="3311550" cy="774536"/>
          </a:xfrm>
          <a:custGeom>
            <a:avLst/>
            <a:gdLst/>
            <a:ahLst/>
            <a:cxnLst/>
            <a:rect r="r" b="b" t="t" l="l"/>
            <a:pathLst>
              <a:path h="774536" w="3311550">
                <a:moveTo>
                  <a:pt x="0" y="0"/>
                </a:moveTo>
                <a:lnTo>
                  <a:pt x="3311549" y="0"/>
                </a:lnTo>
                <a:lnTo>
                  <a:pt x="3311549" y="774535"/>
                </a:lnTo>
                <a:lnTo>
                  <a:pt x="0" y="7745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91625" y="9270389"/>
            <a:ext cx="2434595" cy="820650"/>
          </a:xfrm>
          <a:custGeom>
            <a:avLst/>
            <a:gdLst/>
            <a:ahLst/>
            <a:cxnLst/>
            <a:rect r="r" b="b" t="t" l="l"/>
            <a:pathLst>
              <a:path h="820650" w="2434595">
                <a:moveTo>
                  <a:pt x="0" y="0"/>
                </a:moveTo>
                <a:lnTo>
                  <a:pt x="2434596" y="0"/>
                </a:lnTo>
                <a:lnTo>
                  <a:pt x="2434596" y="820649"/>
                </a:lnTo>
                <a:lnTo>
                  <a:pt x="0" y="820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98333" r="0" b="-9833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293126" y="9090410"/>
            <a:ext cx="1341312" cy="20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"/>
              </a:lnSpc>
            </a:pPr>
            <a:r>
              <a:rPr lang="en-US" sz="1069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48562" y="9283921"/>
            <a:ext cx="3609086" cy="243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02"/>
              </a:lnSpc>
            </a:pPr>
            <a:r>
              <a:rPr lang="en-US" sz="1557" i="true">
                <a:solidFill>
                  <a:srgbClr val="000000"/>
                </a:solidFill>
                <a:latin typeface="Cabin Italics"/>
                <a:ea typeface="Cabin Italics"/>
                <a:cs typeface="Cabin Italics"/>
                <a:sym typeface="Cabin Italics"/>
              </a:rPr>
              <a:t>[Logo institucional / logo red]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sp>
        <p:nvSpPr>
          <p:cNvPr name="AutoShape 3" id="3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4" id="4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5" id="5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sp>
        <p:nvSpPr>
          <p:cNvPr name="TextBox 6" id="6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[Escribe aquí la información de la tabla de contenidos]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Contenidos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AutoShape 4" id="4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  <p:sp>
        <p:nvSpPr>
          <p:cNvPr name="TextBox 5" id="5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00689D"/>
          </a:solid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00689D"/>
          </a:solidFill>
        </p:spPr>
      </p:sp>
      <p:sp>
        <p:nvSpPr>
          <p:cNvPr name="AutoShape 3" id="3"/>
          <p:cNvSpPr/>
          <p:nvPr/>
        </p:nvSpPr>
        <p:spPr>
          <a:xfrm rot="0">
            <a:off x="8931005" y="0"/>
            <a:ext cx="9356995" cy="10287000"/>
          </a:xfrm>
          <a:prstGeom prst="rect">
            <a:avLst/>
          </a:prstGeom>
          <a:solidFill>
            <a:srgbClr val="00689D"/>
          </a:solidFill>
        </p:spPr>
      </p:sp>
      <p:sp>
        <p:nvSpPr>
          <p:cNvPr name="TextBox 4" id="4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| Nombre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880727" y="2764664"/>
            <a:ext cx="7545313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FFFFFF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880727" y="1354591"/>
            <a:ext cx="7545313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b="true" sz="7145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21249" y="1519686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7F7F7F"/>
                </a:solidFill>
                <a:latin typeface="Arial Italics"/>
                <a:ea typeface="Arial Italics"/>
                <a:cs typeface="Arial Italics"/>
                <a:sym typeface="Arial Italics"/>
              </a:rPr>
              <a:t>[Figuras, tablas o imágenes]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FCC30B"/>
          </a:solid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880727" y="2764664"/>
            <a:ext cx="7545313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Texto aquí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880727" y="1354591"/>
            <a:ext cx="7545313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b="true" sz="714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Título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21249" y="1519686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7F7F7F"/>
                </a:solidFill>
                <a:latin typeface="Arial Italics"/>
                <a:ea typeface="Arial Italics"/>
                <a:cs typeface="Arial Italics"/>
                <a:sym typeface="Arial Italics"/>
              </a:rPr>
              <a:t>[Figuras, tablas o imágenes]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453740" y="9124950"/>
            <a:ext cx="69723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Título de la comunicación</a:t>
            </a: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1500" spc="15" u="none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Nombre</a:t>
            </a:r>
            <a:r>
              <a:rPr lang="en-US" sz="1500" spc="15" u="none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453740" y="9379206"/>
            <a:ext cx="6972300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Patrimonio, Cuidados y Personas en un mundo Resiliente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y 29 de mayo de 2026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grpSp>
        <p:nvGrpSpPr>
          <p:cNvPr name="Group 3" id="3"/>
          <p:cNvGrpSpPr/>
          <p:nvPr/>
        </p:nvGrpSpPr>
        <p:grpSpPr>
          <a:xfrm rot="0">
            <a:off x="1948562" y="4347616"/>
            <a:ext cx="13891328" cy="2320678"/>
            <a:chOff x="0" y="0"/>
            <a:chExt cx="18521770" cy="3094237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649244"/>
              <a:ext cx="18521770" cy="14449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76"/>
                </a:lnSpc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Nombre y Apellido Autor/a(s)</a:t>
              </a:r>
            </a:p>
            <a:p>
              <a:pPr algn="l">
                <a:lnSpc>
                  <a:spcPts val="4376"/>
                </a:lnSpc>
                <a:spcBef>
                  <a:spcPct val="0"/>
                </a:spcBef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Afiliación institucional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8521770" cy="13853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502"/>
                </a:lnSpc>
              </a:pPr>
              <a:r>
                <a:rPr lang="en-US" sz="7145" b="true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Título </a:t>
              </a:r>
            </a:p>
          </p:txBody>
        </p:sp>
      </p:grpSp>
      <p:sp>
        <p:nvSpPr>
          <p:cNvPr name="AutoShape 6" id="6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7" id="7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8" id="8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sp>
        <p:nvSpPr>
          <p:cNvPr name="TextBox 9" id="9"/>
          <p:cNvSpPr txBox="true"/>
          <p:nvPr/>
        </p:nvSpPr>
        <p:spPr>
          <a:xfrm rot="0">
            <a:off x="1948562" y="1066800"/>
            <a:ext cx="9307678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CONGRESO INTERNACIONAL</a:t>
            </a:r>
          </a:p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PATRIMONIO, CUIDADOS Y PERSONAS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8562" y="1736725"/>
            <a:ext cx="802552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4"/>
              </a:lnSpc>
            </a:pPr>
            <a:r>
              <a:rPr lang="en-US" b="true" sz="2528">
                <a:solidFill>
                  <a:srgbClr val="D50263"/>
                </a:solidFill>
                <a:latin typeface="Cabin Medium"/>
                <a:ea typeface="Cabin Medium"/>
                <a:cs typeface="Cabin Medium"/>
                <a:sym typeface="Cabin Medium"/>
              </a:rPr>
              <a:t>las redes patrimoniales como estrategia de sostenibilidad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48562" y="2311173"/>
            <a:ext cx="5147938" cy="642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27-29 de Mayo, 2</a:t>
            </a: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026 </a:t>
            </a:r>
          </a:p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MADRID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797950" y="741746"/>
            <a:ext cx="4461350" cy="1438974"/>
          </a:xfrm>
          <a:custGeom>
            <a:avLst/>
            <a:gdLst/>
            <a:ahLst/>
            <a:cxnLst/>
            <a:rect r="r" b="b" t="t" l="l"/>
            <a:pathLst>
              <a:path h="1438974" w="4461350">
                <a:moveTo>
                  <a:pt x="0" y="0"/>
                </a:moveTo>
                <a:lnTo>
                  <a:pt x="4461350" y="0"/>
                </a:lnTo>
                <a:lnTo>
                  <a:pt x="4461350" y="1438974"/>
                </a:lnTo>
                <a:lnTo>
                  <a:pt x="0" y="143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908451" y="9006718"/>
            <a:ext cx="1085205" cy="997887"/>
          </a:xfrm>
          <a:custGeom>
            <a:avLst/>
            <a:gdLst/>
            <a:ahLst/>
            <a:cxnLst/>
            <a:rect r="r" b="b" t="t" l="l"/>
            <a:pathLst>
              <a:path h="997887" w="1085205">
                <a:moveTo>
                  <a:pt x="0" y="0"/>
                </a:moveTo>
                <a:lnTo>
                  <a:pt x="1085205" y="0"/>
                </a:lnTo>
                <a:lnTo>
                  <a:pt x="1085205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201636" y="9006718"/>
            <a:ext cx="997912" cy="997887"/>
          </a:xfrm>
          <a:custGeom>
            <a:avLst/>
            <a:gdLst/>
            <a:ahLst/>
            <a:cxnLst/>
            <a:rect r="r" b="b" t="t" l="l"/>
            <a:pathLst>
              <a:path h="997887" w="997912">
                <a:moveTo>
                  <a:pt x="0" y="0"/>
                </a:moveTo>
                <a:lnTo>
                  <a:pt x="997912" y="0"/>
                </a:lnTo>
                <a:lnTo>
                  <a:pt x="997912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243673" y="9293446"/>
            <a:ext cx="3311550" cy="774536"/>
          </a:xfrm>
          <a:custGeom>
            <a:avLst/>
            <a:gdLst/>
            <a:ahLst/>
            <a:cxnLst/>
            <a:rect r="r" b="b" t="t" l="l"/>
            <a:pathLst>
              <a:path h="774536" w="3311550">
                <a:moveTo>
                  <a:pt x="0" y="0"/>
                </a:moveTo>
                <a:lnTo>
                  <a:pt x="3311549" y="0"/>
                </a:lnTo>
                <a:lnTo>
                  <a:pt x="3311549" y="774535"/>
                </a:lnTo>
                <a:lnTo>
                  <a:pt x="0" y="7745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91625" y="9270389"/>
            <a:ext cx="2434595" cy="820650"/>
          </a:xfrm>
          <a:custGeom>
            <a:avLst/>
            <a:gdLst/>
            <a:ahLst/>
            <a:cxnLst/>
            <a:rect r="r" b="b" t="t" l="l"/>
            <a:pathLst>
              <a:path h="820650" w="2434595">
                <a:moveTo>
                  <a:pt x="0" y="0"/>
                </a:moveTo>
                <a:lnTo>
                  <a:pt x="2434596" y="0"/>
                </a:lnTo>
                <a:lnTo>
                  <a:pt x="2434596" y="820649"/>
                </a:lnTo>
                <a:lnTo>
                  <a:pt x="0" y="820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98333" r="0" b="-9833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293126" y="9090410"/>
            <a:ext cx="1341312" cy="20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"/>
              </a:lnSpc>
            </a:pPr>
            <a:r>
              <a:rPr lang="en-US" sz="1069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48562" y="9283921"/>
            <a:ext cx="3609086" cy="243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02"/>
              </a:lnSpc>
            </a:pPr>
            <a:r>
              <a:rPr lang="en-US" sz="1557" i="true">
                <a:solidFill>
                  <a:srgbClr val="000000"/>
                </a:solidFill>
                <a:latin typeface="Cabin Italics"/>
                <a:ea typeface="Cabin Italics"/>
                <a:cs typeface="Cabin Italics"/>
                <a:sym typeface="Cabin Italics"/>
              </a:rPr>
              <a:t>Tu logo institucional / red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DAHHA90BKkw</dc:identifier>
  <dcterms:modified xsi:type="dcterms:W3CDTF">2011-08-01T06:04:30Z</dcterms:modified>
  <cp:revision>1</cp:revision>
  <dc:title>Plantilla_Comunicaciones</dc:title>
</cp:coreProperties>
</file>