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2" r:id="rId2"/>
    <p:sldId id="270" r:id="rId3"/>
    <p:sldId id="274" r:id="rId4"/>
    <p:sldId id="275" r:id="rId5"/>
    <p:sldId id="276" r:id="rId6"/>
    <p:sldId id="277" r:id="rId7"/>
    <p:sldId id="278" r:id="rId8"/>
    <p:sldId id="279" r:id="rId9"/>
    <p:sldId id="280" r:id="rId10"/>
    <p:sldId id="281" r:id="rId11"/>
    <p:sldId id="282" r:id="rId12"/>
    <p:sldId id="283" r:id="rId13"/>
    <p:sldId id="284" r:id="rId14"/>
    <p:sldId id="285" r:id="rId15"/>
    <p:sldId id="273"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0" autoAdjust="0"/>
    <p:restoredTop sz="94660" autoAdjust="0"/>
  </p:normalViewPr>
  <p:slideViewPr>
    <p:cSldViewPr>
      <p:cViewPr varScale="1">
        <p:scale>
          <a:sx n="69" d="100"/>
          <a:sy n="69" d="100"/>
        </p:scale>
        <p:origin x="139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E44DE7-2ED6-423C-AC77-8C0B3DB75F15}" type="datetimeFigureOut">
              <a:rPr lang="es-ES" smtClean="0"/>
              <a:t>22/06/2021</a:t>
            </a:fld>
            <a:endParaRPr lang="es-E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FDD607-324A-43D9-9D89-08238C18132C}" type="slidenum">
              <a:rPr lang="es-ES" smtClean="0"/>
              <a:t>‹Nº›</a:t>
            </a:fld>
            <a:endParaRPr lang="es-ES"/>
          </a:p>
        </p:txBody>
      </p:sp>
    </p:spTree>
    <p:extLst>
      <p:ext uri="{BB962C8B-B14F-4D97-AF65-F5344CB8AC3E}">
        <p14:creationId xmlns:p14="http://schemas.microsoft.com/office/powerpoint/2010/main" val="385311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200150" lvl="2" indent="-285750" algn="just">
              <a:buClr>
                <a:schemeClr val="accent1"/>
              </a:buClr>
              <a:buFont typeface="Wingdings" pitchFamily="2" charset="2"/>
              <a:buChar char="v"/>
            </a:pPr>
            <a:r>
              <a:rPr lang="es-ES" dirty="0" smtClean="0"/>
              <a:t>Estudiar las </a:t>
            </a:r>
            <a:r>
              <a:rPr lang="es-ES" b="1" dirty="0" smtClean="0"/>
              <a:t>motivaciones </a:t>
            </a:r>
            <a:r>
              <a:rPr lang="es-ES" dirty="0" smtClean="0"/>
              <a:t>de los estudiantes al utilizar aplicaciones que permitan potenciar el aprendizaje. </a:t>
            </a:r>
          </a:p>
          <a:p>
            <a:pPr marL="1200150" lvl="2" indent="-285750" algn="just">
              <a:buClr>
                <a:schemeClr val="accent1"/>
              </a:buClr>
              <a:buFont typeface="Wingdings" pitchFamily="2" charset="2"/>
              <a:buChar char="v"/>
            </a:pPr>
            <a:r>
              <a:rPr lang="es-ES" dirty="0" smtClean="0"/>
              <a:t>Analizar las </a:t>
            </a:r>
            <a:r>
              <a:rPr lang="es-ES" b="1" dirty="0" smtClean="0"/>
              <a:t>percepciones sobre el aprendizaje </a:t>
            </a:r>
            <a:r>
              <a:rPr lang="es-ES" dirty="0" smtClean="0"/>
              <a:t>que ofrecen los estudiantes para valorar la utilidad de su uso en el aula. </a:t>
            </a:r>
          </a:p>
          <a:p>
            <a:pPr marL="1200150" lvl="2" indent="-285750" algn="just">
              <a:buClr>
                <a:schemeClr val="accent1"/>
              </a:buClr>
              <a:buFont typeface="Wingdings" pitchFamily="2" charset="2"/>
              <a:buChar char="v"/>
            </a:pPr>
            <a:r>
              <a:rPr lang="es-ES" b="1" dirty="0" smtClean="0"/>
              <a:t>Comprender las expectativas </a:t>
            </a:r>
            <a:r>
              <a:rPr lang="es-ES" dirty="0" smtClean="0"/>
              <a:t>de los estudiantes ante la integración del uso de la tecnología en el aula. </a:t>
            </a:r>
          </a:p>
          <a:p>
            <a:pPr marL="1200150" lvl="2" indent="-285750" algn="just">
              <a:buClr>
                <a:schemeClr val="accent1"/>
              </a:buClr>
              <a:buFont typeface="Wingdings" pitchFamily="2" charset="2"/>
              <a:buChar char="v"/>
            </a:pPr>
            <a:r>
              <a:rPr lang="es-ES" b="1" dirty="0" smtClean="0"/>
              <a:t>Investigar la implicación y satisfacción </a:t>
            </a:r>
            <a:r>
              <a:rPr lang="es-ES" dirty="0" smtClean="0"/>
              <a:t>de los estudiantes sobre la mejora de la comprensión y asimilación de los contenidos al utilizar este tipo de aplicaciones. </a:t>
            </a:r>
          </a:p>
          <a:p>
            <a:endParaRPr lang="es-ES" dirty="0"/>
          </a:p>
        </p:txBody>
      </p:sp>
      <p:sp>
        <p:nvSpPr>
          <p:cNvPr id="4" name="Marcador de número de diapositiva 3"/>
          <p:cNvSpPr>
            <a:spLocks noGrp="1"/>
          </p:cNvSpPr>
          <p:nvPr>
            <p:ph type="sldNum" sz="quarter" idx="10"/>
          </p:nvPr>
        </p:nvSpPr>
        <p:spPr/>
        <p:txBody>
          <a:bodyPr/>
          <a:lstStyle/>
          <a:p>
            <a:fld id="{95FDD607-324A-43D9-9D89-08238C18132C}" type="slidenum">
              <a:rPr lang="es-ES" smtClean="0"/>
              <a:t>7</a:t>
            </a:fld>
            <a:endParaRPr lang="es-ES"/>
          </a:p>
        </p:txBody>
      </p:sp>
    </p:spTree>
    <p:extLst>
      <p:ext uri="{BB962C8B-B14F-4D97-AF65-F5344CB8AC3E}">
        <p14:creationId xmlns:p14="http://schemas.microsoft.com/office/powerpoint/2010/main" val="897300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85750" indent="-285750" algn="just">
              <a:buClr>
                <a:schemeClr val="accent1"/>
              </a:buClr>
              <a:buFont typeface="Wingdings" pitchFamily="2" charset="2"/>
              <a:buChar char="ü"/>
            </a:pPr>
            <a:r>
              <a:rPr lang="es-ES" b="1" dirty="0" smtClean="0"/>
              <a:t>Análisis cuantitativo </a:t>
            </a:r>
            <a:r>
              <a:rPr lang="es-ES" dirty="0" smtClean="0"/>
              <a:t>con una doble vertiente: </a:t>
            </a:r>
          </a:p>
          <a:p>
            <a:pPr marL="1200150" lvl="2" indent="-285750" algn="just">
              <a:buClr>
                <a:schemeClr val="accent1"/>
              </a:buClr>
              <a:buFont typeface="Wingdings" pitchFamily="2" charset="2"/>
              <a:buChar char="v"/>
            </a:pPr>
            <a:r>
              <a:rPr lang="es-ES" dirty="0" err="1" smtClean="0"/>
              <a:t>Levolución</a:t>
            </a:r>
            <a:r>
              <a:rPr lang="es-ES" dirty="0" smtClean="0"/>
              <a:t> que se ha producido en la percepción del alumnado sobre los efectos en el aprendizaje y en la funcionalidad de las aplicaciones móviles en el aula (2016-2017 a 2019-2020)</a:t>
            </a:r>
          </a:p>
          <a:p>
            <a:pPr marL="1200150" lvl="2" indent="-285750" algn="just">
              <a:buClr>
                <a:schemeClr val="accent1"/>
              </a:buClr>
              <a:buFont typeface="Wingdings" pitchFamily="2" charset="2"/>
              <a:buChar char="v"/>
            </a:pPr>
            <a:r>
              <a:rPr lang="es-ES" dirty="0" smtClean="0"/>
              <a:t>Posibles diferencias que estas aplicaciones han podido generar, dependiendo de la modalidad de enseñanza (presencial versus online). Para ello, se han utilizado exclusivamente los datos del curso 2020-2021, en el que la enseñanza presencial y la virtual se han combinado de diferentes modos. </a:t>
            </a:r>
          </a:p>
          <a:p>
            <a:endParaRPr lang="es-ES" dirty="0"/>
          </a:p>
        </p:txBody>
      </p:sp>
      <p:sp>
        <p:nvSpPr>
          <p:cNvPr id="4" name="Marcador de número de diapositiva 3"/>
          <p:cNvSpPr>
            <a:spLocks noGrp="1"/>
          </p:cNvSpPr>
          <p:nvPr>
            <p:ph type="sldNum" sz="quarter" idx="10"/>
          </p:nvPr>
        </p:nvSpPr>
        <p:spPr/>
        <p:txBody>
          <a:bodyPr/>
          <a:lstStyle/>
          <a:p>
            <a:fld id="{95FDD607-324A-43D9-9D89-08238C18132C}" type="slidenum">
              <a:rPr lang="es-ES" smtClean="0"/>
              <a:t>8</a:t>
            </a:fld>
            <a:endParaRPr lang="es-ES"/>
          </a:p>
        </p:txBody>
      </p:sp>
    </p:spTree>
    <p:extLst>
      <p:ext uri="{BB962C8B-B14F-4D97-AF65-F5344CB8AC3E}">
        <p14:creationId xmlns:p14="http://schemas.microsoft.com/office/powerpoint/2010/main" val="32047184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4.gi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2_Diapositiva de título">
    <p:spTree>
      <p:nvGrpSpPr>
        <p:cNvPr id="1" name=""/>
        <p:cNvGrpSpPr/>
        <p:nvPr/>
      </p:nvGrpSpPr>
      <p:grpSpPr>
        <a:xfrm>
          <a:off x="0" y="0"/>
          <a:ext cx="0" cy="0"/>
          <a:chOff x="0" y="0"/>
          <a:chExt cx="0" cy="0"/>
        </a:xfrm>
      </p:grpSpPr>
      <p:pic>
        <p:nvPicPr>
          <p:cNvPr id="21506" name="Picture 2" descr="E:\Trabajo\Vicerrectorado de Planificación\Presentación Reestructuración de Departamentos\Rec\Fondo Azul.jpg"/>
          <p:cNvPicPr>
            <a:picLocks noChangeAspect="1" noChangeArrowheads="1"/>
          </p:cNvPicPr>
          <p:nvPr userDrawn="1"/>
        </p:nvPicPr>
        <p:blipFill>
          <a:blip r:embed="rId2" cstate="print"/>
          <a:stretch>
            <a:fillRect/>
          </a:stretch>
        </p:blipFill>
        <p:spPr bwMode="auto">
          <a:xfrm>
            <a:off x="0" y="-1"/>
            <a:ext cx="9143999" cy="6869843"/>
          </a:xfrm>
          <a:prstGeom prst="rect">
            <a:avLst/>
          </a:prstGeom>
          <a:noFill/>
        </p:spPr>
      </p:pic>
      <p:pic>
        <p:nvPicPr>
          <p:cNvPr id="3" name="Picture 2" descr="E:\Recursos\Logos\Logo UCM 2012\Marca UCM logo Blanco.gif"/>
          <p:cNvPicPr>
            <a:picLocks noChangeAspect="1" noChangeArrowheads="1"/>
          </p:cNvPicPr>
          <p:nvPr userDrawn="1"/>
        </p:nvPicPr>
        <p:blipFill>
          <a:blip r:embed="rId3" cstate="print"/>
          <a:stretch>
            <a:fillRect/>
          </a:stretch>
        </p:blipFill>
        <p:spPr bwMode="auto">
          <a:xfrm>
            <a:off x="3779912" y="332656"/>
            <a:ext cx="1584176" cy="1455404"/>
          </a:xfrm>
          <a:prstGeom prst="rect">
            <a:avLst/>
          </a:prstGeom>
          <a:noFill/>
        </p:spPr>
      </p:pic>
    </p:spTree>
    <p:extLst>
      <p:ext uri="{BB962C8B-B14F-4D97-AF65-F5344CB8AC3E}">
        <p14:creationId xmlns:p14="http://schemas.microsoft.com/office/powerpoint/2010/main" val="859810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pic>
        <p:nvPicPr>
          <p:cNvPr id="14" name="Picture 2" descr="E:\Trabajo\Vicerrectorado de Planificación\Presentación Reestructuración de Departamentos\Rec\Fondo Azul.jpg"/>
          <p:cNvPicPr>
            <a:picLocks noChangeAspect="1" noChangeArrowheads="1"/>
          </p:cNvPicPr>
          <p:nvPr userDrawn="1"/>
        </p:nvPicPr>
        <p:blipFill>
          <a:blip r:embed="rId2" cstate="print"/>
          <a:srcRect t="94985"/>
          <a:stretch>
            <a:fillRect/>
          </a:stretch>
        </p:blipFill>
        <p:spPr bwMode="auto">
          <a:xfrm>
            <a:off x="0" y="6525344"/>
            <a:ext cx="9143999" cy="344500"/>
          </a:xfrm>
          <a:prstGeom prst="rect">
            <a:avLst/>
          </a:prstGeom>
          <a:noFill/>
        </p:spPr>
      </p:pic>
      <p:pic>
        <p:nvPicPr>
          <p:cNvPr id="13" name="Picture 2" descr="E:\Trabajo\Vicerrectorado de Planificación\Presentación Reestructuración de Departamentos\Rec\Fondo Azul.jpg"/>
          <p:cNvPicPr>
            <a:picLocks noChangeAspect="1" noChangeArrowheads="1"/>
          </p:cNvPicPr>
          <p:nvPr userDrawn="1"/>
        </p:nvPicPr>
        <p:blipFill>
          <a:blip r:embed="rId2" cstate="print"/>
          <a:srcRect b="89917"/>
          <a:stretch>
            <a:fillRect/>
          </a:stretch>
        </p:blipFill>
        <p:spPr bwMode="auto">
          <a:xfrm>
            <a:off x="0" y="0"/>
            <a:ext cx="9143999" cy="692696"/>
          </a:xfrm>
          <a:prstGeom prst="rect">
            <a:avLst/>
          </a:prstGeom>
          <a:noFill/>
        </p:spPr>
      </p:pic>
      <p:pic>
        <p:nvPicPr>
          <p:cNvPr id="20481" name="Picture 1" descr="E:\Recursos\Logos\Logo UCM 2012\Marca UCM Alternativa logo blanco.gif"/>
          <p:cNvPicPr>
            <a:picLocks noChangeAspect="1" noChangeArrowheads="1"/>
          </p:cNvPicPr>
          <p:nvPr userDrawn="1"/>
        </p:nvPicPr>
        <p:blipFill>
          <a:blip r:embed="rId3" cstate="print"/>
          <a:srcRect/>
          <a:stretch>
            <a:fillRect/>
          </a:stretch>
        </p:blipFill>
        <p:spPr bwMode="auto">
          <a:xfrm>
            <a:off x="285428" y="150540"/>
            <a:ext cx="1800200" cy="463463"/>
          </a:xfrm>
          <a:prstGeom prst="rect">
            <a:avLst/>
          </a:prstGeom>
          <a:noFill/>
        </p:spPr>
      </p:pic>
    </p:spTree>
    <p:extLst>
      <p:ext uri="{BB962C8B-B14F-4D97-AF65-F5344CB8AC3E}">
        <p14:creationId xmlns:p14="http://schemas.microsoft.com/office/powerpoint/2010/main" val="303218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pic>
        <p:nvPicPr>
          <p:cNvPr id="11" name="Picture 3" descr="E:\Trabajo\Vicerrectorado de Planificación\Presentación Reestructuración de Departamentos\Rec\Fondo muy claro.jpg"/>
          <p:cNvPicPr>
            <a:picLocks noChangeAspect="1" noChangeArrowheads="1"/>
          </p:cNvPicPr>
          <p:nvPr userDrawn="1"/>
        </p:nvPicPr>
        <p:blipFill>
          <a:blip r:embed="rId2" cstate="print"/>
          <a:stretch>
            <a:fillRect/>
          </a:stretch>
        </p:blipFill>
        <p:spPr bwMode="auto">
          <a:xfrm>
            <a:off x="0" y="-1"/>
            <a:ext cx="9143999" cy="6869844"/>
          </a:xfrm>
          <a:prstGeom prst="rect">
            <a:avLst/>
          </a:prstGeom>
          <a:noFill/>
        </p:spPr>
      </p:pic>
      <p:pic>
        <p:nvPicPr>
          <p:cNvPr id="14" name="Picture 2" descr="E:\Trabajo\Vicerrectorado de Planificación\Presentación Reestructuración de Departamentos\Rec\Fondo Azul.jpg"/>
          <p:cNvPicPr>
            <a:picLocks noChangeAspect="1" noChangeArrowheads="1"/>
          </p:cNvPicPr>
          <p:nvPr userDrawn="1"/>
        </p:nvPicPr>
        <p:blipFill>
          <a:blip r:embed="rId3" cstate="print"/>
          <a:srcRect t="94985"/>
          <a:stretch>
            <a:fillRect/>
          </a:stretch>
        </p:blipFill>
        <p:spPr bwMode="auto">
          <a:xfrm>
            <a:off x="0" y="6525344"/>
            <a:ext cx="9143999" cy="344500"/>
          </a:xfrm>
          <a:prstGeom prst="rect">
            <a:avLst/>
          </a:prstGeom>
          <a:noFill/>
        </p:spPr>
      </p:pic>
      <p:pic>
        <p:nvPicPr>
          <p:cNvPr id="13" name="Picture 2" descr="E:\Trabajo\Vicerrectorado de Planificación\Presentación Reestructuración de Departamentos\Rec\Fondo Azul.jpg"/>
          <p:cNvPicPr>
            <a:picLocks noChangeAspect="1" noChangeArrowheads="1"/>
          </p:cNvPicPr>
          <p:nvPr userDrawn="1"/>
        </p:nvPicPr>
        <p:blipFill>
          <a:blip r:embed="rId3" cstate="print"/>
          <a:srcRect b="89917"/>
          <a:stretch>
            <a:fillRect/>
          </a:stretch>
        </p:blipFill>
        <p:spPr bwMode="auto">
          <a:xfrm>
            <a:off x="0" y="0"/>
            <a:ext cx="9143999" cy="692696"/>
          </a:xfrm>
          <a:prstGeom prst="rect">
            <a:avLst/>
          </a:prstGeom>
          <a:noFill/>
        </p:spPr>
      </p:pic>
      <p:pic>
        <p:nvPicPr>
          <p:cNvPr id="20481" name="Picture 1" descr="E:\Recursos\Logos\Logo UCM 2012\Marca UCM Alternativa logo blanco.gif"/>
          <p:cNvPicPr>
            <a:picLocks noChangeAspect="1" noChangeArrowheads="1"/>
          </p:cNvPicPr>
          <p:nvPr userDrawn="1"/>
        </p:nvPicPr>
        <p:blipFill>
          <a:blip r:embed="rId4" cstate="print"/>
          <a:srcRect/>
          <a:stretch>
            <a:fillRect/>
          </a:stretch>
        </p:blipFill>
        <p:spPr bwMode="auto">
          <a:xfrm>
            <a:off x="285428" y="150540"/>
            <a:ext cx="1800200" cy="463463"/>
          </a:xfrm>
          <a:prstGeom prst="rect">
            <a:avLst/>
          </a:prstGeom>
          <a:noFill/>
        </p:spPr>
      </p:pic>
    </p:spTree>
    <p:extLst>
      <p:ext uri="{BB962C8B-B14F-4D97-AF65-F5344CB8AC3E}">
        <p14:creationId xmlns:p14="http://schemas.microsoft.com/office/powerpoint/2010/main" val="303218356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6" r:id="rId1"/>
    <p:sldLayoutId id="2147483677" r:id="rId2"/>
    <p:sldLayoutId id="2147483665"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916327" y="3356992"/>
            <a:ext cx="7158113" cy="830997"/>
          </a:xfrm>
          <a:prstGeom prst="rect">
            <a:avLst/>
          </a:prstGeom>
          <a:noFill/>
        </p:spPr>
        <p:txBody>
          <a:bodyPr wrap="none" rtlCol="0">
            <a:spAutoFit/>
          </a:bodyPr>
          <a:lstStyle/>
          <a:p>
            <a:pPr algn="ctr"/>
            <a:r>
              <a:rPr lang="es-ES" sz="2800" b="1" dirty="0"/>
              <a:t>Jornadas Aprendizaje Eficaz con TIC en la UCM</a:t>
            </a:r>
          </a:p>
          <a:p>
            <a:pPr algn="ctr"/>
            <a:r>
              <a:rPr lang="es-ES" sz="2000" dirty="0"/>
              <a:t>23 de junio de 2021</a:t>
            </a:r>
          </a:p>
        </p:txBody>
      </p:sp>
      <p:sp>
        <p:nvSpPr>
          <p:cNvPr id="4" name="3 CuadroTexto"/>
          <p:cNvSpPr txBox="1"/>
          <p:nvPr/>
        </p:nvSpPr>
        <p:spPr>
          <a:xfrm>
            <a:off x="3755817" y="6237312"/>
            <a:ext cx="5083892" cy="369332"/>
          </a:xfrm>
          <a:prstGeom prst="rect">
            <a:avLst/>
          </a:prstGeom>
          <a:noFill/>
        </p:spPr>
        <p:txBody>
          <a:bodyPr wrap="none" rtlCol="0">
            <a:spAutoFit/>
          </a:bodyPr>
          <a:lstStyle/>
          <a:p>
            <a:pPr algn="r"/>
            <a:r>
              <a:rPr lang="es-ES" dirty="0"/>
              <a:t>Facultad de Ciencias de la Documentación (ejemplo)</a:t>
            </a:r>
          </a:p>
        </p:txBody>
      </p:sp>
      <p:pic>
        <p:nvPicPr>
          <p:cNvPr id="5" name="Imagen 4">
            <a:extLst>
              <a:ext uri="{FF2B5EF4-FFF2-40B4-BE49-F238E27FC236}">
                <a16:creationId xmlns:a16="http://schemas.microsoft.com/office/drawing/2014/main" id="{2EB4580C-6C12-2743-BFB6-682A0BB7D0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1" y="6309320"/>
            <a:ext cx="9144000" cy="569735"/>
          </a:xfrm>
          <a:prstGeom prst="rect">
            <a:avLst/>
          </a:prstGeom>
        </p:spPr>
      </p:pic>
    </p:spTree>
    <p:extLst>
      <p:ext uri="{BB962C8B-B14F-4D97-AF65-F5344CB8AC3E}">
        <p14:creationId xmlns:p14="http://schemas.microsoft.com/office/powerpoint/2010/main" val="2146826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395536" y="1340768"/>
            <a:ext cx="8280920" cy="2308324"/>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a:p>
            <a:pPr algn="ctr"/>
            <a:r>
              <a:rPr lang="es-ES" sz="2400" dirty="0"/>
              <a:t>Carlota López Aza, Lidia Maestro Espínola,</a:t>
            </a:r>
          </a:p>
          <a:p>
            <a:pPr algn="ctr"/>
            <a:r>
              <a:rPr lang="es-ES" sz="2400" dirty="0"/>
              <a:t>Teresa Pintado Blanco y Joaquín Sánchez Herrera</a:t>
            </a:r>
          </a:p>
        </p:txBody>
      </p:sp>
      <p:sp>
        <p:nvSpPr>
          <p:cNvPr id="7" name="Rectángulo 6">
            <a:extLst>
              <a:ext uri="{FF2B5EF4-FFF2-40B4-BE49-F238E27FC236}">
                <a16:creationId xmlns:a16="http://schemas.microsoft.com/office/drawing/2014/main" id="{A130BA92-E7F5-644D-BBA1-BBDB1A662E48}"/>
              </a:ext>
            </a:extLst>
          </p:cNvPr>
          <p:cNvSpPr/>
          <p:nvPr/>
        </p:nvSpPr>
        <p:spPr>
          <a:xfrm>
            <a:off x="1253943" y="3939797"/>
            <a:ext cx="6564105" cy="2123658"/>
          </a:xfrm>
          <a:prstGeom prst="rect">
            <a:avLst/>
          </a:prstGeom>
          <a:noFill/>
        </p:spPr>
        <p:txBody>
          <a:bodyPr wrap="none" lIns="91440" tIns="45720" rIns="91440" bIns="45720">
            <a:spAutoFit/>
          </a:bodyPr>
          <a:lstStyle/>
          <a:p>
            <a:pPr algn="ctr"/>
            <a:r>
              <a:rPr lang="es-ES" sz="4400" b="0" cap="none" spc="0" dirty="0">
                <a:ln w="0"/>
                <a:solidFill>
                  <a:schemeClr val="accent1"/>
                </a:solidFill>
                <a:effectLst>
                  <a:outerShdw blurRad="38100" dist="25400" dir="5400000" algn="ctr" rotWithShape="0">
                    <a:srgbClr val="6E747A">
                      <a:alpha val="43000"/>
                    </a:srgbClr>
                  </a:outerShdw>
                </a:effectLst>
              </a:rPr>
              <a:t>Aplicaciones móviles </a:t>
            </a:r>
          </a:p>
          <a:p>
            <a:pPr algn="ctr"/>
            <a:r>
              <a:rPr lang="es-ES" sz="4400" dirty="0">
                <a:ln w="0"/>
                <a:solidFill>
                  <a:schemeClr val="accent1"/>
                </a:solidFill>
                <a:effectLst>
                  <a:outerShdw blurRad="38100" dist="25400" dir="5400000" algn="ctr" rotWithShape="0">
                    <a:srgbClr val="6E747A">
                      <a:alpha val="43000"/>
                    </a:srgbClr>
                  </a:outerShdw>
                </a:effectLst>
              </a:rPr>
              <a:t>Percepción </a:t>
            </a:r>
          </a:p>
          <a:p>
            <a:pPr algn="ctr"/>
            <a:r>
              <a:rPr lang="es-ES" sz="4400" b="0" cap="none" spc="0" dirty="0">
                <a:ln w="0"/>
                <a:solidFill>
                  <a:schemeClr val="accent1"/>
                </a:solidFill>
                <a:effectLst>
                  <a:outerShdw blurRad="38100" dist="25400" dir="5400000" algn="ctr" rotWithShape="0">
                    <a:srgbClr val="6E747A">
                      <a:alpha val="43000"/>
                    </a:srgbClr>
                  </a:outerShdw>
                </a:effectLst>
              </a:rPr>
              <a:t>Efectos sobre el aprendizaje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395536" y="1340768"/>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4507396" y="3005346"/>
            <a:ext cx="4500500" cy="2677656"/>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sz="2400" dirty="0"/>
              <a:t>Uso de la tecnología móvil dentro del aula </a:t>
            </a:r>
          </a:p>
          <a:p>
            <a:pPr marL="285750" indent="-285750" algn="just">
              <a:buClr>
                <a:schemeClr val="accent1"/>
              </a:buClr>
              <a:buFont typeface="Wingdings" pitchFamily="2" charset="2"/>
              <a:buChar char="ü"/>
            </a:pPr>
            <a:r>
              <a:rPr lang="es-ES" sz="2400" dirty="0"/>
              <a:t>Aplicaciones móviles como parte del aprendizaje </a:t>
            </a:r>
          </a:p>
          <a:p>
            <a:pPr marL="285750" indent="-285750" algn="just">
              <a:buClr>
                <a:schemeClr val="accent1"/>
              </a:buClr>
              <a:buFont typeface="Wingdings" pitchFamily="2" charset="2"/>
              <a:buChar char="ü"/>
            </a:pPr>
            <a:r>
              <a:rPr lang="es-ES" sz="2400" dirty="0"/>
              <a:t>Estudio cuantitativo y cualitativo </a:t>
            </a:r>
          </a:p>
          <a:p>
            <a:pPr marL="285750" indent="-285750" algn="just">
              <a:buClr>
                <a:schemeClr val="accent1"/>
              </a:buClr>
              <a:buFont typeface="Wingdings" pitchFamily="2" charset="2"/>
              <a:buChar char="ü"/>
            </a:pPr>
            <a:r>
              <a:rPr lang="es-ES" sz="2400" dirty="0"/>
              <a:t>Estudiante diferentes Facultades </a:t>
            </a:r>
          </a:p>
          <a:p>
            <a:pPr marL="285750" indent="-285750" algn="just">
              <a:buClr>
                <a:schemeClr val="accent1"/>
              </a:buClr>
              <a:buFont typeface="Wingdings" pitchFamily="2" charset="2"/>
              <a:buChar char="ü"/>
            </a:pPr>
            <a:r>
              <a:rPr lang="es-ES" sz="2400" dirty="0"/>
              <a:t>PID desde el curso 2016-2017 </a:t>
            </a:r>
            <a:endParaRPr lang="es-ES" sz="2400" b="0" cap="none" spc="0" dirty="0">
              <a:ln w="0"/>
              <a:solidFill>
                <a:schemeClr val="accent1"/>
              </a:solidFill>
              <a:effectLst>
                <a:outerShdw blurRad="38100" dist="25400" dir="5400000" algn="ctr" rotWithShape="0">
                  <a:srgbClr val="6E747A">
                    <a:alpha val="43000"/>
                  </a:srgbClr>
                </a:outerShdw>
              </a:effectLst>
            </a:endParaRPr>
          </a:p>
        </p:txBody>
      </p:sp>
      <p:pic>
        <p:nvPicPr>
          <p:cNvPr id="9" name="Imagen 8" descr="Imagen que contiene interior, computadora, tabla, pequeño&#10;&#10;Descripción generada automáticamente">
            <a:extLst>
              <a:ext uri="{FF2B5EF4-FFF2-40B4-BE49-F238E27FC236}">
                <a16:creationId xmlns:a16="http://schemas.microsoft.com/office/drawing/2014/main" id="{6218C4D2-2259-0F40-A3DB-322CFAA19C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299" y="2945134"/>
            <a:ext cx="3932669" cy="2714501"/>
          </a:xfrm>
          <a:prstGeom prst="rect">
            <a:avLst/>
          </a:prstGeom>
        </p:spPr>
      </p:pic>
    </p:spTree>
    <p:extLst>
      <p:ext uri="{BB962C8B-B14F-4D97-AF65-F5344CB8AC3E}">
        <p14:creationId xmlns:p14="http://schemas.microsoft.com/office/powerpoint/2010/main" val="2444991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4535996" y="2876148"/>
            <a:ext cx="4104456" cy="3477875"/>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sz="2000" dirty="0"/>
              <a:t>La </a:t>
            </a:r>
            <a:r>
              <a:rPr lang="es-ES" sz="2000" b="1" dirty="0"/>
              <a:t>innovación en el entorno universitario </a:t>
            </a:r>
            <a:r>
              <a:rPr lang="es-ES" sz="2000" dirty="0"/>
              <a:t>no sólo se centra en el estudiante, sino que cuenta con un </a:t>
            </a:r>
            <a:r>
              <a:rPr lang="es-ES" sz="2000" b="1" dirty="0"/>
              <a:t>enfoque global </a:t>
            </a:r>
            <a:r>
              <a:rPr lang="es-ES" sz="2000" dirty="0"/>
              <a:t>que incluye las particularidades singulares y subjetivas de cada aula de clase (</a:t>
            </a:r>
            <a:r>
              <a:rPr lang="es-ES" sz="2000" dirty="0" err="1"/>
              <a:t>Pedragosa</a:t>
            </a:r>
            <a:r>
              <a:rPr lang="es-ES" sz="2000" dirty="0"/>
              <a:t> y </a:t>
            </a:r>
            <a:r>
              <a:rPr lang="es-ES" sz="2000" dirty="0" err="1"/>
              <a:t>Barranquero</a:t>
            </a:r>
            <a:r>
              <a:rPr lang="es-ES" sz="2000" dirty="0"/>
              <a:t> 2021).</a:t>
            </a:r>
          </a:p>
          <a:p>
            <a:pPr algn="just">
              <a:buClr>
                <a:schemeClr val="accent1"/>
              </a:buClr>
            </a:pPr>
            <a:endParaRPr lang="es-ES" sz="2000" dirty="0"/>
          </a:p>
          <a:p>
            <a:pPr marL="285750" indent="-285750" algn="just">
              <a:buClr>
                <a:schemeClr val="accent1"/>
              </a:buClr>
              <a:buFont typeface="Wingdings" pitchFamily="2" charset="2"/>
              <a:buChar char="ü"/>
            </a:pPr>
            <a:r>
              <a:rPr lang="es-ES" sz="2000" b="1" dirty="0"/>
              <a:t>Experiencias diversas </a:t>
            </a:r>
            <a:r>
              <a:rPr lang="es-ES" sz="2000" dirty="0"/>
              <a:t>con la finalidad de mejorar el aprendizaje universitario.</a:t>
            </a:r>
            <a:endParaRPr lang="es-ES" sz="2000" b="0" cap="none" spc="0" dirty="0">
              <a:ln w="0"/>
              <a:solidFill>
                <a:schemeClr val="accent1"/>
              </a:solidFill>
              <a:effectLst>
                <a:outerShdw blurRad="38100" dist="25400" dir="5400000" algn="ctr" rotWithShape="0">
                  <a:srgbClr val="6E747A">
                    <a:alpha val="43000"/>
                  </a:srgbClr>
                </a:outerShdw>
              </a:effectLst>
            </a:endParaRPr>
          </a:p>
        </p:txBody>
      </p:sp>
      <p:pic>
        <p:nvPicPr>
          <p:cNvPr id="6" name="Imagen 5" descr="Imagen que contiene tabla, barco&#10;&#10;Descripción generada automáticamente">
            <a:extLst>
              <a:ext uri="{FF2B5EF4-FFF2-40B4-BE49-F238E27FC236}">
                <a16:creationId xmlns:a16="http://schemas.microsoft.com/office/drawing/2014/main" id="{563BB5FE-F5DD-194B-814D-D56CFCC843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20" y="2910640"/>
            <a:ext cx="4104457" cy="3101113"/>
          </a:xfrm>
          <a:prstGeom prst="rect">
            <a:avLst/>
          </a:prstGeom>
        </p:spPr>
      </p:pic>
    </p:spTree>
    <p:extLst>
      <p:ext uri="{BB962C8B-B14F-4D97-AF65-F5344CB8AC3E}">
        <p14:creationId xmlns:p14="http://schemas.microsoft.com/office/powerpoint/2010/main" val="2681220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4535996" y="2876148"/>
            <a:ext cx="4104456" cy="3139321"/>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err="1"/>
              <a:t>Gamificación</a:t>
            </a:r>
            <a:r>
              <a:rPr lang="es-ES" dirty="0"/>
              <a:t> se utilizan elementos propios de un juego en contextos no lúdicos (Pérez-Manzano y </a:t>
            </a:r>
            <a:r>
              <a:rPr lang="es-ES" dirty="0" err="1"/>
              <a:t>Almela</a:t>
            </a:r>
            <a:r>
              <a:rPr lang="es-ES" dirty="0"/>
              <a:t>-Baeza 2018).</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b="1" dirty="0"/>
              <a:t>Motivación</a:t>
            </a:r>
            <a:r>
              <a:rPr lang="es-ES" dirty="0"/>
              <a:t> es el reto</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b="1" dirty="0"/>
              <a:t>Sistemas mixtos</a:t>
            </a:r>
            <a:r>
              <a:rPr lang="es-ES" dirty="0"/>
              <a:t>, los estudiantes se centren menos en el profesor ya que </a:t>
            </a:r>
            <a:r>
              <a:rPr lang="es-ES" b="1" dirty="0"/>
              <a:t>requiere</a:t>
            </a:r>
            <a:r>
              <a:rPr lang="es-ES" dirty="0"/>
              <a:t> de una </a:t>
            </a:r>
            <a:r>
              <a:rPr lang="es-ES" b="1" dirty="0"/>
              <a:t>participación más activa </a:t>
            </a:r>
            <a:r>
              <a:rPr lang="es-ES" dirty="0"/>
              <a:t>(Ramírez-Donoso et al. 2021).  </a:t>
            </a:r>
          </a:p>
        </p:txBody>
      </p:sp>
      <p:pic>
        <p:nvPicPr>
          <p:cNvPr id="8" name="Imagen 7" descr="Interfaz de usuario gráfica&#10;&#10;Descripción generada automáticamente con confianza media">
            <a:extLst>
              <a:ext uri="{FF2B5EF4-FFF2-40B4-BE49-F238E27FC236}">
                <a16:creationId xmlns:a16="http://schemas.microsoft.com/office/drawing/2014/main" id="{D085D62C-8CD9-6448-817D-882C609E97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48" y="3044411"/>
            <a:ext cx="3733800" cy="2349500"/>
          </a:xfrm>
          <a:prstGeom prst="rect">
            <a:avLst/>
          </a:prstGeom>
        </p:spPr>
      </p:pic>
      <p:pic>
        <p:nvPicPr>
          <p:cNvPr id="10" name="Imagen 9" descr="Imagen que contiene persona, interior, tabla, café&#10;&#10;Descripción generada automáticamente">
            <a:extLst>
              <a:ext uri="{FF2B5EF4-FFF2-40B4-BE49-F238E27FC236}">
                <a16:creationId xmlns:a16="http://schemas.microsoft.com/office/drawing/2014/main" id="{7AB86D39-B741-D842-B9C0-E7FF9E9F89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272" y="2876148"/>
            <a:ext cx="4089400" cy="2946400"/>
          </a:xfrm>
          <a:prstGeom prst="rect">
            <a:avLst/>
          </a:prstGeom>
        </p:spPr>
      </p:pic>
    </p:spTree>
    <p:extLst>
      <p:ext uri="{BB962C8B-B14F-4D97-AF65-F5344CB8AC3E}">
        <p14:creationId xmlns:p14="http://schemas.microsoft.com/office/powerpoint/2010/main" val="2719227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4535996" y="2876148"/>
            <a:ext cx="4104456" cy="2585323"/>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dirty="0"/>
              <a:t>Universitarios son nativos digitales </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b="1" dirty="0"/>
              <a:t>Curva de aprendizaje </a:t>
            </a:r>
            <a:r>
              <a:rPr lang="es-ES" dirty="0"/>
              <a:t>muy rápida </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dirty="0"/>
              <a:t>Una </a:t>
            </a:r>
            <a:r>
              <a:rPr lang="es-ES" b="1" dirty="0"/>
              <a:t>experiencia educativa </a:t>
            </a:r>
            <a:r>
              <a:rPr lang="es-ES" dirty="0"/>
              <a:t>más activa y participativa por parte del alumnado.</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b="1" dirty="0"/>
              <a:t>Oportunidades</a:t>
            </a:r>
            <a:r>
              <a:rPr lang="es-ES" dirty="0"/>
              <a:t> que ofrecen los dispositivos móviles   </a:t>
            </a:r>
          </a:p>
        </p:txBody>
      </p:sp>
      <p:pic>
        <p:nvPicPr>
          <p:cNvPr id="13" name="Imagen 12" descr="Un par de personas sentadas en una mesa&#10;&#10;Descripción generada automáticamente con confianza baja">
            <a:extLst>
              <a:ext uri="{FF2B5EF4-FFF2-40B4-BE49-F238E27FC236}">
                <a16:creationId xmlns:a16="http://schemas.microsoft.com/office/drawing/2014/main" id="{EB094210-3471-F348-A578-9F5FD008A3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2945134"/>
            <a:ext cx="4021779" cy="2770819"/>
          </a:xfrm>
          <a:prstGeom prst="rect">
            <a:avLst/>
          </a:prstGeom>
        </p:spPr>
      </p:pic>
    </p:spTree>
    <p:extLst>
      <p:ext uri="{BB962C8B-B14F-4D97-AF65-F5344CB8AC3E}">
        <p14:creationId xmlns:p14="http://schemas.microsoft.com/office/powerpoint/2010/main" val="1910552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683568" y="2482311"/>
            <a:ext cx="7956884" cy="2308324"/>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ea typeface="Calibri" panose="020F0502020204030204" pitchFamily="34" charset="0"/>
                <a:cs typeface="Arial" panose="020B0604020202020204" pitchFamily="34" charset="0"/>
              </a:rPr>
              <a:t>Objetivo principal </a:t>
            </a:r>
            <a:r>
              <a:rPr lang="es-ES" dirty="0">
                <a:ea typeface="Calibri" panose="020F0502020204030204" pitchFamily="34" charset="0"/>
                <a:cs typeface="Arial" panose="020B0604020202020204" pitchFamily="34" charset="0"/>
              </a:rPr>
              <a:t>ha sido el estudio evolutivo del uso de las aplicaciones móviles en las aulas, la repercusión que tiene en la satisfacción de los estudiantes con las materias impartidas al utilizar estas apps y su percepción sobre el aprendizaje.</a:t>
            </a:r>
            <a:r>
              <a:rPr lang="es-ES" dirty="0"/>
              <a:t> </a:t>
            </a:r>
          </a:p>
          <a:p>
            <a:pPr marL="1200150" lvl="2" indent="-285750" algn="just">
              <a:buClr>
                <a:schemeClr val="accent1"/>
              </a:buClr>
              <a:buFont typeface="Wingdings" pitchFamily="2" charset="2"/>
              <a:buChar char="v"/>
            </a:pPr>
            <a:r>
              <a:rPr lang="es-ES" dirty="0"/>
              <a:t>Estudiar las </a:t>
            </a:r>
            <a:r>
              <a:rPr lang="es-ES" b="1" dirty="0"/>
              <a:t>motivaciones </a:t>
            </a:r>
            <a:r>
              <a:rPr lang="es-ES" dirty="0" smtClean="0"/>
              <a:t>de los estudiantes</a:t>
            </a:r>
          </a:p>
          <a:p>
            <a:pPr marL="1200150" lvl="2" indent="-285750" algn="just">
              <a:buClr>
                <a:schemeClr val="accent1"/>
              </a:buClr>
              <a:buFont typeface="Wingdings" pitchFamily="2" charset="2"/>
              <a:buChar char="v"/>
            </a:pPr>
            <a:r>
              <a:rPr lang="es-ES" dirty="0" smtClean="0"/>
              <a:t>Analizar las </a:t>
            </a:r>
            <a:r>
              <a:rPr lang="es-ES" b="1" dirty="0" smtClean="0"/>
              <a:t>percepciones sobre el aprendizaje </a:t>
            </a:r>
          </a:p>
          <a:p>
            <a:pPr marL="1200150" lvl="2" indent="-285750" algn="just">
              <a:buClr>
                <a:schemeClr val="accent1"/>
              </a:buClr>
              <a:buFont typeface="Wingdings" pitchFamily="2" charset="2"/>
              <a:buChar char="v"/>
            </a:pPr>
            <a:r>
              <a:rPr lang="es-ES" b="1" dirty="0" smtClean="0"/>
              <a:t>Comprender las expectativas </a:t>
            </a:r>
            <a:r>
              <a:rPr lang="es-ES" dirty="0" smtClean="0"/>
              <a:t>de los estudiantes. </a:t>
            </a:r>
          </a:p>
          <a:p>
            <a:pPr marL="1200150" lvl="2" indent="-285750" algn="just">
              <a:buClr>
                <a:schemeClr val="accent1"/>
              </a:buClr>
              <a:buFont typeface="Wingdings" pitchFamily="2" charset="2"/>
              <a:buChar char="v"/>
            </a:pPr>
            <a:r>
              <a:rPr lang="es-ES" b="1" dirty="0" smtClean="0"/>
              <a:t>Investigar </a:t>
            </a:r>
            <a:r>
              <a:rPr lang="es-ES" b="1" dirty="0"/>
              <a:t>la implicación y satisfacción </a:t>
            </a:r>
            <a:r>
              <a:rPr lang="es-ES" dirty="0"/>
              <a:t>de los </a:t>
            </a:r>
            <a:r>
              <a:rPr lang="es-ES" dirty="0" smtClean="0"/>
              <a:t>estudiantes</a:t>
            </a:r>
            <a:endParaRPr lang="es-ES" dirty="0"/>
          </a:p>
        </p:txBody>
      </p:sp>
      <p:pic>
        <p:nvPicPr>
          <p:cNvPr id="6" name="Imagen 5" descr="Imagen que contiene agua, azul, vuelo, grande&#10;&#10;Descripción generada automáticamente">
            <a:extLst>
              <a:ext uri="{FF2B5EF4-FFF2-40B4-BE49-F238E27FC236}">
                <a16:creationId xmlns:a16="http://schemas.microsoft.com/office/drawing/2014/main" id="{04E367F9-5EF4-CD4E-8D7D-CF18BB54DE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278" y="3654380"/>
            <a:ext cx="686549" cy="2380630"/>
          </a:xfrm>
          <a:prstGeom prst="rect">
            <a:avLst/>
          </a:prstGeom>
        </p:spPr>
      </p:pic>
    </p:spTree>
    <p:extLst>
      <p:ext uri="{BB962C8B-B14F-4D97-AF65-F5344CB8AC3E}">
        <p14:creationId xmlns:p14="http://schemas.microsoft.com/office/powerpoint/2010/main" val="1519754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683568" y="2482311"/>
            <a:ext cx="8136904" cy="2308324"/>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ea typeface="Calibri" panose="020F0502020204030204" pitchFamily="34" charset="0"/>
                <a:cs typeface="Arial" panose="020B0604020202020204" pitchFamily="34" charset="0"/>
              </a:rPr>
              <a:t>Metodología</a:t>
            </a:r>
            <a:r>
              <a:rPr lang="es-ES" dirty="0">
                <a:ea typeface="Calibri" panose="020F0502020204030204" pitchFamily="34" charset="0"/>
                <a:cs typeface="Arial" panose="020B0604020202020204" pitchFamily="34" charset="0"/>
              </a:rPr>
              <a:t>: el estudio evolutivo del análisis de los efectos del uso de las aplicaciones móviles tiene sobre la impartición de la docencia, </a:t>
            </a:r>
          </a:p>
          <a:p>
            <a:pPr marL="285750" indent="-285750" algn="just">
              <a:buClr>
                <a:schemeClr val="accent1"/>
              </a:buClr>
              <a:buFont typeface="Wingdings" pitchFamily="2" charset="2"/>
              <a:buChar char="ü"/>
            </a:pPr>
            <a:r>
              <a:rPr lang="es-ES" dirty="0">
                <a:ea typeface="Calibri" panose="020F0502020204030204" pitchFamily="34" charset="0"/>
                <a:cs typeface="Arial" panose="020B0604020202020204" pitchFamily="34" charset="0"/>
              </a:rPr>
              <a:t>Desde el curso académico </a:t>
            </a:r>
            <a:r>
              <a:rPr lang="es-ES" b="1" dirty="0">
                <a:ea typeface="Calibri" panose="020F0502020204030204" pitchFamily="34" charset="0"/>
                <a:cs typeface="Arial" panose="020B0604020202020204" pitchFamily="34" charset="0"/>
              </a:rPr>
              <a:t>2016-2017</a:t>
            </a:r>
            <a:r>
              <a:rPr lang="es-ES" dirty="0">
                <a:ea typeface="Calibri" panose="020F0502020204030204" pitchFamily="34" charset="0"/>
                <a:cs typeface="Arial" panose="020B0604020202020204" pitchFamily="34" charset="0"/>
              </a:rPr>
              <a:t> a la actualidad.</a:t>
            </a:r>
            <a:r>
              <a:rPr lang="es-ES" dirty="0"/>
              <a:t> </a:t>
            </a:r>
          </a:p>
          <a:p>
            <a:pPr marL="285750" indent="-285750" algn="just">
              <a:buClr>
                <a:schemeClr val="accent1"/>
              </a:buClr>
              <a:buFont typeface="Wingdings" pitchFamily="2" charset="2"/>
              <a:buChar char="ü"/>
            </a:pPr>
            <a:r>
              <a:rPr lang="es-ES" dirty="0"/>
              <a:t>En el curso </a:t>
            </a:r>
            <a:r>
              <a:rPr lang="es-ES" b="1" dirty="0"/>
              <a:t>2020-2021</a:t>
            </a:r>
            <a:r>
              <a:rPr lang="es-ES" dirty="0"/>
              <a:t> un análisis del efecto de estas aplicaciones en distintas modalidades docentes (presencial versus online). </a:t>
            </a:r>
          </a:p>
          <a:p>
            <a:pPr marL="285750" indent="-285750" algn="just">
              <a:buClr>
                <a:schemeClr val="accent1"/>
              </a:buClr>
              <a:buFont typeface="Wingdings" pitchFamily="2" charset="2"/>
              <a:buChar char="ü"/>
            </a:pPr>
            <a:r>
              <a:rPr lang="es-ES" b="1" dirty="0"/>
              <a:t>Análisis cuantitativo </a:t>
            </a:r>
            <a:r>
              <a:rPr lang="es-ES" dirty="0"/>
              <a:t>con una doble </a:t>
            </a:r>
            <a:r>
              <a:rPr lang="es-ES" dirty="0" smtClean="0"/>
              <a:t>vertiente</a:t>
            </a:r>
            <a:r>
              <a:rPr lang="es-ES" dirty="0" smtClean="0"/>
              <a:t>.</a:t>
            </a:r>
          </a:p>
          <a:p>
            <a:pPr marL="285750" indent="-285750" algn="just">
              <a:buClr>
                <a:schemeClr val="accent1"/>
              </a:buClr>
              <a:buFont typeface="Wingdings" pitchFamily="2" charset="2"/>
              <a:buChar char="ü"/>
            </a:pPr>
            <a:r>
              <a:rPr lang="es-ES" dirty="0" smtClean="0"/>
              <a:t>Análisis cualitativo</a:t>
            </a:r>
            <a:endParaRPr lang="es-ES" dirty="0"/>
          </a:p>
          <a:p>
            <a:pPr lvl="1" algn="just">
              <a:buClr>
                <a:schemeClr val="accent1"/>
              </a:buClr>
            </a:pPr>
            <a:endParaRPr lang="es-ES" dirty="0"/>
          </a:p>
        </p:txBody>
      </p:sp>
      <p:pic>
        <p:nvPicPr>
          <p:cNvPr id="8" name="Imagen 7" descr="Texto&#10;&#10;Descripción generada automáticamente">
            <a:extLst>
              <a:ext uri="{FF2B5EF4-FFF2-40B4-BE49-F238E27FC236}">
                <a16:creationId xmlns:a16="http://schemas.microsoft.com/office/drawing/2014/main" id="{01EE2DEF-ED31-F242-9251-E1EA405F96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789" y="4419189"/>
            <a:ext cx="1424088" cy="1841931"/>
          </a:xfrm>
          <a:prstGeom prst="rect">
            <a:avLst/>
          </a:prstGeom>
        </p:spPr>
      </p:pic>
    </p:spTree>
    <p:extLst>
      <p:ext uri="{BB962C8B-B14F-4D97-AF65-F5344CB8AC3E}">
        <p14:creationId xmlns:p14="http://schemas.microsoft.com/office/powerpoint/2010/main" val="1506356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683568" y="2482311"/>
            <a:ext cx="7956884" cy="3970318"/>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dirty="0"/>
              <a:t>Aplicación móvil interactiva </a:t>
            </a:r>
            <a:r>
              <a:rPr lang="es-ES" b="1" dirty="0" err="1"/>
              <a:t>Socrative</a:t>
            </a:r>
            <a:endParaRPr lang="es-ES" b="1" dirty="0"/>
          </a:p>
          <a:p>
            <a:pPr algn="just">
              <a:buClr>
                <a:schemeClr val="accent1"/>
              </a:buClr>
            </a:pPr>
            <a:r>
              <a:rPr lang="es-ES" dirty="0"/>
              <a:t> </a:t>
            </a:r>
          </a:p>
          <a:p>
            <a:pPr marL="285750" indent="-285750" algn="just">
              <a:buClr>
                <a:schemeClr val="accent1"/>
              </a:buClr>
              <a:buFont typeface="Wingdings" pitchFamily="2" charset="2"/>
              <a:buChar char="ü"/>
            </a:pPr>
            <a:r>
              <a:rPr lang="es-ES" b="1" dirty="0"/>
              <a:t>Preguntas preparadas </a:t>
            </a:r>
            <a:r>
              <a:rPr lang="es-ES" dirty="0"/>
              <a:t>antes de las clases, o bien proponerlas en el momento en que surge un tema de interés en la asignatura </a:t>
            </a:r>
          </a:p>
          <a:p>
            <a:pPr algn="just">
              <a:buClr>
                <a:schemeClr val="accent1"/>
              </a:buClr>
            </a:pPr>
            <a:endParaRPr lang="es-ES" dirty="0"/>
          </a:p>
          <a:p>
            <a:pPr marL="285750" indent="-285750" algn="just">
              <a:buClr>
                <a:schemeClr val="accent1"/>
              </a:buClr>
              <a:buFont typeface="Wingdings" pitchFamily="2" charset="2"/>
              <a:buChar char="ü"/>
            </a:pPr>
            <a:r>
              <a:rPr lang="es-ES" dirty="0"/>
              <a:t>Una </a:t>
            </a:r>
            <a:r>
              <a:rPr lang="es-ES" b="1" dirty="0"/>
              <a:t>muestra</a:t>
            </a:r>
            <a:r>
              <a:rPr lang="es-ES" dirty="0"/>
              <a:t> acumulada de </a:t>
            </a:r>
            <a:r>
              <a:rPr lang="es-ES" b="1" dirty="0"/>
              <a:t>822 estudiantes </a:t>
            </a:r>
            <a:r>
              <a:rPr lang="es-ES" dirty="0"/>
              <a:t>de varias asignaturas de Grado del área de marketing </a:t>
            </a:r>
          </a:p>
          <a:p>
            <a:pPr marL="285750" indent="-285750" algn="just">
              <a:buClr>
                <a:schemeClr val="accent1"/>
              </a:buClr>
              <a:buFont typeface="Wingdings" pitchFamily="2" charset="2"/>
              <a:buChar char="ü"/>
            </a:pPr>
            <a:endParaRPr lang="es-ES" dirty="0"/>
          </a:p>
          <a:p>
            <a:pPr marL="285750" indent="-285750" algn="just">
              <a:buClr>
                <a:schemeClr val="accent1"/>
              </a:buClr>
              <a:buFont typeface="Wingdings" pitchFamily="2" charset="2"/>
              <a:buChar char="ü"/>
            </a:pPr>
            <a:r>
              <a:rPr lang="es-ES" dirty="0"/>
              <a:t>El estudiante responde en </a:t>
            </a:r>
            <a:r>
              <a:rPr lang="es-ES" dirty="0" err="1"/>
              <a:t>Socrative</a:t>
            </a:r>
            <a:r>
              <a:rPr lang="es-ES" dirty="0"/>
              <a:t> a las </a:t>
            </a:r>
            <a:r>
              <a:rPr lang="es-ES" b="1" dirty="0"/>
              <a:t>preguntas académicas </a:t>
            </a:r>
            <a:r>
              <a:rPr lang="es-ES" dirty="0"/>
              <a:t>sobre la materia de clase tanto en el aula física como virtual </a:t>
            </a:r>
          </a:p>
          <a:p>
            <a:pPr algn="just">
              <a:buClr>
                <a:schemeClr val="accent1"/>
              </a:buClr>
            </a:pPr>
            <a:endParaRPr lang="es-ES" dirty="0"/>
          </a:p>
          <a:p>
            <a:pPr marL="285750" indent="-285750" algn="just">
              <a:buClr>
                <a:schemeClr val="accent1"/>
              </a:buClr>
              <a:buFont typeface="Wingdings" pitchFamily="2" charset="2"/>
              <a:buChar char="ü"/>
            </a:pPr>
            <a:r>
              <a:rPr lang="es-ES" dirty="0"/>
              <a:t>Cuando el cuatrimestre ha finalizado, planteamos en </a:t>
            </a:r>
            <a:r>
              <a:rPr lang="es-ES" dirty="0" err="1"/>
              <a:t>Socrative</a:t>
            </a:r>
            <a:r>
              <a:rPr lang="es-ES" dirty="0"/>
              <a:t> las </a:t>
            </a:r>
            <a:r>
              <a:rPr lang="es-ES" b="1" dirty="0"/>
              <a:t>preguntas sobre el uso y la utilidad</a:t>
            </a:r>
            <a:r>
              <a:rPr lang="es-ES" dirty="0"/>
              <a:t> de la aplicación móvil en su aprendizaje.</a:t>
            </a:r>
          </a:p>
          <a:p>
            <a:pPr marL="742950" lvl="1" indent="-285750" algn="just">
              <a:buClr>
                <a:schemeClr val="accent1"/>
              </a:buClr>
              <a:buFont typeface="Wingdings" pitchFamily="2" charset="2"/>
              <a:buChar char="ü"/>
            </a:pPr>
            <a:endParaRPr lang="es-ES" dirty="0"/>
          </a:p>
        </p:txBody>
      </p:sp>
      <p:pic>
        <p:nvPicPr>
          <p:cNvPr id="4098" name="Picture 2" descr="EduRead: SOCRATIVE: evaluación, participación y feedback a tiempo real.">
            <a:extLst>
              <a:ext uri="{FF2B5EF4-FFF2-40B4-BE49-F238E27FC236}">
                <a16:creationId xmlns:a16="http://schemas.microsoft.com/office/drawing/2014/main" id="{C0E8A859-752D-7F47-A782-77F9DE25CC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1916832"/>
            <a:ext cx="1449682" cy="1142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17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256281" y="1990522"/>
            <a:ext cx="7956884" cy="1200329"/>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t>Resultados:</a:t>
            </a:r>
          </a:p>
          <a:p>
            <a:pPr marL="742950" lvl="1" indent="-285750" algn="just">
              <a:buClr>
                <a:schemeClr val="accent1"/>
              </a:buClr>
              <a:buFont typeface="Wingdings" pitchFamily="2" charset="2"/>
              <a:buChar char="ü"/>
            </a:pPr>
            <a:r>
              <a:rPr lang="es-ES" b="1" dirty="0"/>
              <a:t>Estudio Cuantitativo</a:t>
            </a:r>
          </a:p>
          <a:p>
            <a:pPr algn="just">
              <a:buClr>
                <a:schemeClr val="accent1"/>
              </a:buClr>
            </a:pPr>
            <a:r>
              <a:rPr lang="es-ES" dirty="0"/>
              <a:t> </a:t>
            </a:r>
          </a:p>
          <a:p>
            <a:pPr lvl="1" algn="just">
              <a:buClr>
                <a:schemeClr val="accent1"/>
              </a:buClr>
            </a:pPr>
            <a:endParaRPr lang="es-ES" dirty="0"/>
          </a:p>
        </p:txBody>
      </p:sp>
      <p:pic>
        <p:nvPicPr>
          <p:cNvPr id="10" name="Imagen 9">
            <a:extLst>
              <a:ext uri="{FF2B5EF4-FFF2-40B4-BE49-F238E27FC236}">
                <a16:creationId xmlns:a16="http://schemas.microsoft.com/office/drawing/2014/main" id="{9F31C7BB-2B35-5F49-BE29-C17FB25E1C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04" y="2590686"/>
            <a:ext cx="9144000" cy="669381"/>
          </a:xfrm>
          <a:prstGeom prst="rect">
            <a:avLst/>
          </a:prstGeom>
        </p:spPr>
      </p:pic>
      <p:pic>
        <p:nvPicPr>
          <p:cNvPr id="12" name="Imagen 11" descr="Tabla&#10;&#10;Descripción generada automáticamente">
            <a:extLst>
              <a:ext uri="{FF2B5EF4-FFF2-40B4-BE49-F238E27FC236}">
                <a16:creationId xmlns:a16="http://schemas.microsoft.com/office/drawing/2014/main" id="{7C84C2E6-E31E-2A49-8ED5-E8E590C548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990" y="2945134"/>
            <a:ext cx="7668344" cy="3190804"/>
          </a:xfrm>
          <a:prstGeom prst="rect">
            <a:avLst/>
          </a:prstGeom>
        </p:spPr>
      </p:pic>
    </p:spTree>
    <p:extLst>
      <p:ext uri="{BB962C8B-B14F-4D97-AF65-F5344CB8AC3E}">
        <p14:creationId xmlns:p14="http://schemas.microsoft.com/office/powerpoint/2010/main" val="4140139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256281" y="1990522"/>
            <a:ext cx="7956884" cy="1200329"/>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t>Resultados:</a:t>
            </a:r>
          </a:p>
          <a:p>
            <a:pPr marL="742950" lvl="1" indent="-285750" algn="just">
              <a:buClr>
                <a:schemeClr val="accent1"/>
              </a:buClr>
              <a:buFont typeface="Wingdings" pitchFamily="2" charset="2"/>
              <a:buChar char="ü"/>
            </a:pPr>
            <a:r>
              <a:rPr lang="es-ES" b="1" dirty="0"/>
              <a:t>Estudio Cuantitativo</a:t>
            </a:r>
          </a:p>
          <a:p>
            <a:pPr algn="just">
              <a:buClr>
                <a:schemeClr val="accent1"/>
              </a:buClr>
            </a:pPr>
            <a:r>
              <a:rPr lang="es-ES" dirty="0"/>
              <a:t> </a:t>
            </a:r>
          </a:p>
          <a:p>
            <a:pPr lvl="1" algn="just">
              <a:buClr>
                <a:schemeClr val="accent1"/>
              </a:buClr>
            </a:pPr>
            <a:endParaRPr lang="es-ES" dirty="0"/>
          </a:p>
        </p:txBody>
      </p:sp>
      <p:pic>
        <p:nvPicPr>
          <p:cNvPr id="10" name="Imagen 9">
            <a:extLst>
              <a:ext uri="{FF2B5EF4-FFF2-40B4-BE49-F238E27FC236}">
                <a16:creationId xmlns:a16="http://schemas.microsoft.com/office/drawing/2014/main" id="{9F31C7BB-2B35-5F49-BE29-C17FB25E1C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04" y="2590686"/>
            <a:ext cx="9000492" cy="669381"/>
          </a:xfrm>
          <a:prstGeom prst="rect">
            <a:avLst/>
          </a:prstGeom>
        </p:spPr>
      </p:pic>
      <p:pic>
        <p:nvPicPr>
          <p:cNvPr id="6" name="Imagen 5" descr="Interfaz de usuario gráfica, Tabla&#10;&#10;Descripción generada automáticamente">
            <a:extLst>
              <a:ext uri="{FF2B5EF4-FFF2-40B4-BE49-F238E27FC236}">
                <a16:creationId xmlns:a16="http://schemas.microsoft.com/office/drawing/2014/main" id="{CC6CFE68-5DDA-2040-A9E0-B7A3EC844B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004" y="3374480"/>
            <a:ext cx="9107996" cy="1384917"/>
          </a:xfrm>
          <a:prstGeom prst="rect">
            <a:avLst/>
          </a:prstGeom>
        </p:spPr>
      </p:pic>
    </p:spTree>
    <p:extLst>
      <p:ext uri="{BB962C8B-B14F-4D97-AF65-F5344CB8AC3E}">
        <p14:creationId xmlns:p14="http://schemas.microsoft.com/office/powerpoint/2010/main" val="4274315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256281" y="1990522"/>
            <a:ext cx="7956884" cy="1200329"/>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t>Resultados:</a:t>
            </a:r>
          </a:p>
          <a:p>
            <a:pPr marL="742950" lvl="1" indent="-285750" algn="just">
              <a:buClr>
                <a:schemeClr val="accent1"/>
              </a:buClr>
              <a:buFont typeface="Wingdings" pitchFamily="2" charset="2"/>
              <a:buChar char="ü"/>
            </a:pPr>
            <a:r>
              <a:rPr lang="es-ES" b="1" dirty="0"/>
              <a:t>Estudio Cuantitativo</a:t>
            </a:r>
          </a:p>
          <a:p>
            <a:pPr algn="just">
              <a:buClr>
                <a:schemeClr val="accent1"/>
              </a:buClr>
            </a:pPr>
            <a:r>
              <a:rPr lang="es-ES" dirty="0"/>
              <a:t> </a:t>
            </a:r>
          </a:p>
          <a:p>
            <a:pPr lvl="1" algn="just">
              <a:buClr>
                <a:schemeClr val="accent1"/>
              </a:buClr>
            </a:pPr>
            <a:endParaRPr lang="es-ES" dirty="0"/>
          </a:p>
        </p:txBody>
      </p:sp>
      <p:pic>
        <p:nvPicPr>
          <p:cNvPr id="8" name="Imagen 7" descr="Interfaz de usuario gráfica&#10;&#10;Descripción generada automáticamente con confianza media">
            <a:extLst>
              <a:ext uri="{FF2B5EF4-FFF2-40B4-BE49-F238E27FC236}">
                <a16:creationId xmlns:a16="http://schemas.microsoft.com/office/drawing/2014/main" id="{65829AD9-066D-5943-98D0-B87775729E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4254" y="2667340"/>
            <a:ext cx="6835491" cy="3625996"/>
          </a:xfrm>
          <a:prstGeom prst="rect">
            <a:avLst/>
          </a:prstGeom>
        </p:spPr>
      </p:pic>
    </p:spTree>
    <p:extLst>
      <p:ext uri="{BB962C8B-B14F-4D97-AF65-F5344CB8AC3E}">
        <p14:creationId xmlns:p14="http://schemas.microsoft.com/office/powerpoint/2010/main" val="369710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683568" y="1174160"/>
            <a:ext cx="8280920" cy="1569660"/>
          </a:xfrm>
          <a:prstGeom prst="rect">
            <a:avLst/>
          </a:prstGeom>
          <a:noFill/>
        </p:spPr>
        <p:txBody>
          <a:bodyPr wrap="square" rtlCol="0">
            <a:spAutoFit/>
          </a:bodyPr>
          <a:lstStyle/>
          <a:p>
            <a:pPr algn="ctr"/>
            <a:r>
              <a:rPr lang="es-ES" sz="24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395536" y="2463173"/>
            <a:ext cx="7956884" cy="4247317"/>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t>Resultados:</a:t>
            </a:r>
          </a:p>
          <a:p>
            <a:pPr marL="742950" lvl="1" indent="-285750" algn="just">
              <a:buClr>
                <a:schemeClr val="accent1"/>
              </a:buClr>
              <a:buFont typeface="Wingdings" pitchFamily="2" charset="2"/>
              <a:buChar char="ü"/>
            </a:pPr>
            <a:r>
              <a:rPr lang="es-ES" b="1" dirty="0"/>
              <a:t>Estudio Cualitativo</a:t>
            </a:r>
          </a:p>
          <a:p>
            <a:pPr marL="742950" lvl="1" indent="-285750" algn="just">
              <a:buClr>
                <a:schemeClr val="accent1"/>
              </a:buClr>
              <a:buFont typeface="Wingdings" pitchFamily="2" charset="2"/>
              <a:buChar char="ü"/>
            </a:pPr>
            <a:endParaRPr lang="es-ES" dirty="0"/>
          </a:p>
          <a:p>
            <a:pPr marL="1200150" lvl="2" indent="-285750" algn="just">
              <a:buClr>
                <a:schemeClr val="accent1"/>
              </a:buClr>
              <a:buFont typeface="Wingdings" pitchFamily="2" charset="2"/>
              <a:buChar char="ü"/>
            </a:pPr>
            <a:r>
              <a:rPr lang="es-ES" dirty="0"/>
              <a:t>El </a:t>
            </a:r>
            <a:r>
              <a:rPr lang="es-ES" b="1" dirty="0"/>
              <a:t>objetivo</a:t>
            </a:r>
            <a:r>
              <a:rPr lang="es-ES" dirty="0"/>
              <a:t> fue profundizar en las percepciones del alumnado sobre su aprendizaje, su implicación y su satisfacción tras el uso de la aplicación </a:t>
            </a:r>
            <a:r>
              <a:rPr lang="es-ES" dirty="0" err="1"/>
              <a:t>Socrative</a:t>
            </a:r>
            <a:r>
              <a:rPr lang="es-ES" dirty="0"/>
              <a:t> en este entorno de enseñanza bimodal </a:t>
            </a:r>
          </a:p>
          <a:p>
            <a:pPr marL="1200150" lvl="2" indent="-285750" algn="just">
              <a:buClr>
                <a:schemeClr val="accent1"/>
              </a:buClr>
              <a:buFont typeface="Wingdings" pitchFamily="2" charset="2"/>
              <a:buChar char="ü"/>
            </a:pPr>
            <a:r>
              <a:rPr lang="es-ES" dirty="0"/>
              <a:t>Entrevistas en profundidad con los siguientes resultados:</a:t>
            </a:r>
          </a:p>
          <a:p>
            <a:pPr marL="1200150" lvl="2" indent="-285750" algn="just">
              <a:buClr>
                <a:schemeClr val="accent1"/>
              </a:buClr>
              <a:buFont typeface="Wingdings" pitchFamily="2" charset="2"/>
              <a:buChar char="ü"/>
            </a:pPr>
            <a:endParaRPr lang="es-ES" dirty="0"/>
          </a:p>
          <a:p>
            <a:pPr marL="1657350" lvl="3" indent="-285750" algn="just">
              <a:buClr>
                <a:schemeClr val="accent1"/>
              </a:buClr>
              <a:buFont typeface="Wingdings" pitchFamily="2" charset="2"/>
              <a:buChar char="v"/>
            </a:pPr>
            <a:r>
              <a:rPr lang="es-ES" dirty="0"/>
              <a:t>Percepción positiva del uso de la app </a:t>
            </a:r>
            <a:r>
              <a:rPr lang="es-ES" dirty="0" err="1"/>
              <a:t>Socrative</a:t>
            </a:r>
            <a:r>
              <a:rPr lang="es-ES" dirty="0"/>
              <a:t> para adquirir conocimientos en ambos entornos.</a:t>
            </a:r>
          </a:p>
          <a:p>
            <a:pPr marL="1657350" lvl="3" indent="-285750" algn="just">
              <a:buClr>
                <a:schemeClr val="accent1"/>
              </a:buClr>
              <a:buFont typeface="Wingdings" pitchFamily="2" charset="2"/>
              <a:buChar char="v"/>
            </a:pPr>
            <a:r>
              <a:rPr lang="es-ES" dirty="0"/>
              <a:t>La motivación y atención mejora </a:t>
            </a:r>
          </a:p>
          <a:p>
            <a:pPr marL="1657350" lvl="3" indent="-285750" algn="just">
              <a:buClr>
                <a:schemeClr val="accent1"/>
              </a:buClr>
              <a:buFont typeface="Wingdings" pitchFamily="2" charset="2"/>
              <a:buChar char="v"/>
            </a:pPr>
            <a:r>
              <a:rPr lang="es-ES" dirty="0"/>
              <a:t>Creen que la atención disminuye más rápido en la enseñanza online </a:t>
            </a:r>
          </a:p>
          <a:p>
            <a:pPr algn="just">
              <a:buClr>
                <a:schemeClr val="accent1"/>
              </a:buClr>
            </a:pPr>
            <a:r>
              <a:rPr lang="es-ES" dirty="0"/>
              <a:t> </a:t>
            </a:r>
          </a:p>
          <a:p>
            <a:pPr lvl="1" algn="just">
              <a:buClr>
                <a:schemeClr val="accent1"/>
              </a:buClr>
            </a:pPr>
            <a:endParaRPr lang="es-ES" dirty="0"/>
          </a:p>
        </p:txBody>
      </p:sp>
      <p:pic>
        <p:nvPicPr>
          <p:cNvPr id="6" name="Imagen 5" descr="Icono&#10;&#10;Descripción generada automáticamente">
            <a:extLst>
              <a:ext uri="{FF2B5EF4-FFF2-40B4-BE49-F238E27FC236}">
                <a16:creationId xmlns:a16="http://schemas.microsoft.com/office/drawing/2014/main" id="{04005EFA-0E60-5E4F-9447-8C309B8FD1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4" y="4360889"/>
            <a:ext cx="1842354" cy="1943683"/>
          </a:xfrm>
          <a:prstGeom prst="rect">
            <a:avLst/>
          </a:prstGeom>
        </p:spPr>
      </p:pic>
    </p:spTree>
    <p:extLst>
      <p:ext uri="{BB962C8B-B14F-4D97-AF65-F5344CB8AC3E}">
        <p14:creationId xmlns:p14="http://schemas.microsoft.com/office/powerpoint/2010/main" val="329943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CuadroTexto 4">
            <a:extLst>
              <a:ext uri="{FF2B5EF4-FFF2-40B4-BE49-F238E27FC236}">
                <a16:creationId xmlns:a16="http://schemas.microsoft.com/office/drawing/2014/main" id="{0A54F187-B27F-E34C-912B-E7A00245D9C8}"/>
              </a:ext>
            </a:extLst>
          </p:cNvPr>
          <p:cNvSpPr txBox="1"/>
          <p:nvPr/>
        </p:nvSpPr>
        <p:spPr>
          <a:xfrm>
            <a:off x="131291" y="1024474"/>
            <a:ext cx="8280920" cy="1077218"/>
          </a:xfrm>
          <a:prstGeom prst="rect">
            <a:avLst/>
          </a:prstGeom>
          <a:noFill/>
        </p:spPr>
        <p:txBody>
          <a:bodyPr wrap="square" rtlCol="0">
            <a:spAutoFit/>
          </a:bodyPr>
          <a:lstStyle/>
          <a:p>
            <a:pPr algn="ctr"/>
            <a:r>
              <a:rPr lang="es-ES" sz="2000" b="1" dirty="0"/>
              <a:t>Apps móviles en el aula ¿son eficaces?: un análisis evolutivo de las percepciones de los estudiantes y de los efectos en su aprendizaje</a:t>
            </a:r>
          </a:p>
          <a:p>
            <a:pPr algn="ctr"/>
            <a:endParaRPr lang="es-ES" sz="2400" b="1" dirty="0"/>
          </a:p>
        </p:txBody>
      </p:sp>
      <p:sp>
        <p:nvSpPr>
          <p:cNvPr id="7" name="Rectángulo 6">
            <a:extLst>
              <a:ext uri="{FF2B5EF4-FFF2-40B4-BE49-F238E27FC236}">
                <a16:creationId xmlns:a16="http://schemas.microsoft.com/office/drawing/2014/main" id="{A130BA92-E7F5-644D-BBA1-BBDB1A662E48}"/>
              </a:ext>
            </a:extLst>
          </p:cNvPr>
          <p:cNvSpPr/>
          <p:nvPr/>
        </p:nvSpPr>
        <p:spPr>
          <a:xfrm>
            <a:off x="1" y="2286833"/>
            <a:ext cx="8921298" cy="4524315"/>
          </a:xfrm>
          <a:prstGeom prst="rect">
            <a:avLst/>
          </a:prstGeom>
          <a:noFill/>
        </p:spPr>
        <p:txBody>
          <a:bodyPr wrap="square" lIns="91440" tIns="45720" rIns="91440" bIns="45720">
            <a:spAutoFit/>
          </a:bodyPr>
          <a:lstStyle/>
          <a:p>
            <a:pPr marL="285750" indent="-285750" algn="just">
              <a:buClr>
                <a:schemeClr val="accent1"/>
              </a:buClr>
              <a:buFont typeface="Wingdings" pitchFamily="2" charset="2"/>
              <a:buChar char="ü"/>
            </a:pPr>
            <a:r>
              <a:rPr lang="es-ES" b="1" dirty="0"/>
              <a:t>Conclusiones</a:t>
            </a:r>
          </a:p>
          <a:p>
            <a:pPr marL="742950" lvl="1" indent="-285750" algn="just">
              <a:buClr>
                <a:schemeClr val="accent1"/>
              </a:buClr>
              <a:buFont typeface="Wingdings" pitchFamily="2" charset="2"/>
              <a:buChar char="ü"/>
            </a:pPr>
            <a:r>
              <a:rPr lang="es-ES" dirty="0"/>
              <a:t>El uso de la app </a:t>
            </a:r>
            <a:r>
              <a:rPr lang="es-ES" dirty="0" err="1"/>
              <a:t>Socrative</a:t>
            </a:r>
            <a:r>
              <a:rPr lang="es-ES" dirty="0"/>
              <a:t> </a:t>
            </a:r>
            <a:r>
              <a:rPr lang="es-ES" b="1" dirty="0"/>
              <a:t>favorece la adquisición de conocimientos </a:t>
            </a:r>
            <a:r>
              <a:rPr lang="es-ES" dirty="0"/>
              <a:t>en las asignaturas del área de marketing.</a:t>
            </a:r>
          </a:p>
          <a:p>
            <a:pPr marL="742950" lvl="1" indent="-285750" algn="just">
              <a:buClr>
                <a:schemeClr val="accent1"/>
              </a:buClr>
              <a:buFont typeface="Wingdings" pitchFamily="2" charset="2"/>
              <a:buChar char="ü"/>
            </a:pPr>
            <a:r>
              <a:rPr lang="es-ES" dirty="0"/>
              <a:t>La </a:t>
            </a:r>
            <a:r>
              <a:rPr lang="es-ES" b="1" dirty="0"/>
              <a:t>percepción</a:t>
            </a:r>
            <a:r>
              <a:rPr lang="es-ES" dirty="0"/>
              <a:t> del aprendizaje con la app apenas </a:t>
            </a:r>
            <a:r>
              <a:rPr lang="es-ES" b="1" dirty="0"/>
              <a:t>genera diferencias </a:t>
            </a:r>
            <a:r>
              <a:rPr lang="es-ES" dirty="0"/>
              <a:t>entre las distintas modalidades de enseñanza según los resultados cuantitativos.</a:t>
            </a:r>
          </a:p>
          <a:p>
            <a:pPr marL="742950" lvl="1" indent="-285750" algn="just">
              <a:buClr>
                <a:schemeClr val="accent1"/>
              </a:buClr>
              <a:buFont typeface="Wingdings" pitchFamily="2" charset="2"/>
              <a:buChar char="ü"/>
            </a:pPr>
            <a:r>
              <a:rPr lang="es-ES" b="1" dirty="0"/>
              <a:t>Estudio cualitativo </a:t>
            </a:r>
            <a:r>
              <a:rPr lang="es-ES" dirty="0"/>
              <a:t>ha manifestado que las apps </a:t>
            </a:r>
            <a:r>
              <a:rPr lang="es-ES" b="1" dirty="0"/>
              <a:t>dinamizan las clases y captan la atención</a:t>
            </a:r>
            <a:r>
              <a:rPr lang="es-ES" dirty="0"/>
              <a:t> de los estudiantes en un entorno bimodal.  </a:t>
            </a:r>
          </a:p>
          <a:p>
            <a:pPr marL="742950" lvl="1" indent="-285750" algn="just">
              <a:buClr>
                <a:schemeClr val="accent1"/>
              </a:buClr>
              <a:buFont typeface="Wingdings" pitchFamily="2" charset="2"/>
              <a:buChar char="ü"/>
            </a:pPr>
            <a:r>
              <a:rPr lang="es-ES" dirty="0"/>
              <a:t>Las aplicaciones móviles han supuesto una </a:t>
            </a:r>
            <a:r>
              <a:rPr lang="es-ES" b="1" dirty="0"/>
              <a:t>transformación en el uso </a:t>
            </a:r>
            <a:r>
              <a:rPr lang="es-ES" dirty="0"/>
              <a:t>de la telefonía en las clases </a:t>
            </a:r>
            <a:endParaRPr lang="es-ES" b="1" dirty="0"/>
          </a:p>
          <a:p>
            <a:pPr marL="285750" indent="-285750" algn="just">
              <a:buClr>
                <a:schemeClr val="accent1"/>
              </a:buClr>
              <a:buFont typeface="Wingdings" pitchFamily="2" charset="2"/>
              <a:buChar char="ü"/>
            </a:pPr>
            <a:r>
              <a:rPr lang="es-ES" b="1" dirty="0"/>
              <a:t>Limitaciones</a:t>
            </a:r>
            <a:endParaRPr lang="es-ES" dirty="0"/>
          </a:p>
          <a:p>
            <a:pPr marL="742950" lvl="1" indent="-285750" algn="just">
              <a:buClr>
                <a:schemeClr val="accent1"/>
              </a:buClr>
              <a:buFont typeface="Wingdings" pitchFamily="2" charset="2"/>
              <a:buChar char="ü"/>
            </a:pPr>
            <a:r>
              <a:rPr lang="es-ES" dirty="0"/>
              <a:t>Posible </a:t>
            </a:r>
            <a:r>
              <a:rPr lang="es-ES" b="1" dirty="0"/>
              <a:t>influencia de la formación tecnológica del profesorado</a:t>
            </a:r>
            <a:r>
              <a:rPr lang="es-ES" dirty="0"/>
              <a:t>, que podría afectar negativamente a los resultados.</a:t>
            </a:r>
          </a:p>
          <a:p>
            <a:pPr marL="742950" lvl="1" indent="-285750" algn="just">
              <a:buClr>
                <a:schemeClr val="accent1"/>
              </a:buClr>
              <a:buFont typeface="Wingdings" pitchFamily="2" charset="2"/>
              <a:buChar char="ü"/>
            </a:pPr>
            <a:r>
              <a:rPr lang="es-ES" dirty="0"/>
              <a:t>El estudio se ha centrado en los estudiantes de asignaturas del área de marketing, por lo que los </a:t>
            </a:r>
            <a:r>
              <a:rPr lang="es-ES" b="1" dirty="0"/>
              <a:t>resultados podrían ser diferentes en otras materias</a:t>
            </a:r>
            <a:r>
              <a:rPr lang="es-ES" dirty="0"/>
              <a:t>. </a:t>
            </a:r>
          </a:p>
          <a:p>
            <a:pPr marL="742950" lvl="1" indent="-285750" algn="just">
              <a:buClr>
                <a:schemeClr val="accent1"/>
              </a:buClr>
              <a:buFont typeface="Wingdings" pitchFamily="2" charset="2"/>
              <a:buChar char="ü"/>
            </a:pPr>
            <a:endParaRPr lang="es-ES" dirty="0"/>
          </a:p>
          <a:p>
            <a:pPr lvl="1" algn="just">
              <a:buClr>
                <a:schemeClr val="accent1"/>
              </a:buClr>
            </a:pPr>
            <a:endParaRPr lang="es-ES" dirty="0"/>
          </a:p>
        </p:txBody>
      </p:sp>
      <p:pic>
        <p:nvPicPr>
          <p:cNvPr id="9" name="Imagen 8" descr="Imagen que contiene tabla, pequeño, agua, florero&#10;&#10;Descripción generada automáticamente">
            <a:extLst>
              <a:ext uri="{FF2B5EF4-FFF2-40B4-BE49-F238E27FC236}">
                <a16:creationId xmlns:a16="http://schemas.microsoft.com/office/drawing/2014/main" id="{9B3B898B-F348-9244-B629-004FC884D4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65428" y="1900359"/>
            <a:ext cx="2366296" cy="587808"/>
          </a:xfrm>
          <a:prstGeom prst="rect">
            <a:avLst/>
          </a:prstGeom>
        </p:spPr>
      </p:pic>
    </p:spTree>
    <p:extLst>
      <p:ext uri="{BB962C8B-B14F-4D97-AF65-F5344CB8AC3E}">
        <p14:creationId xmlns:p14="http://schemas.microsoft.com/office/powerpoint/2010/main" val="3221902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FBFAFD9-DBD6-ED48-99BF-69495321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9728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61ED9B7D-4A53-4F40-A446-E120C2BD9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4" y="6354160"/>
            <a:ext cx="9164847" cy="529332"/>
          </a:xfrm>
          <a:prstGeom prst="rect">
            <a:avLst/>
          </a:prstGeom>
        </p:spPr>
      </p:pic>
      <p:sp>
        <p:nvSpPr>
          <p:cNvPr id="4" name="CuadroTexto 3">
            <a:extLst>
              <a:ext uri="{FF2B5EF4-FFF2-40B4-BE49-F238E27FC236}">
                <a16:creationId xmlns:a16="http://schemas.microsoft.com/office/drawing/2014/main" id="{B780273B-0BDF-B944-A51A-80FEE5AF1884}"/>
              </a:ext>
            </a:extLst>
          </p:cNvPr>
          <p:cNvSpPr txBox="1"/>
          <p:nvPr/>
        </p:nvSpPr>
        <p:spPr>
          <a:xfrm>
            <a:off x="395536" y="6453336"/>
            <a:ext cx="8424936" cy="369332"/>
          </a:xfrm>
          <a:prstGeom prst="rect">
            <a:avLst/>
          </a:prstGeom>
          <a:solidFill>
            <a:schemeClr val="bg1"/>
          </a:solidFill>
        </p:spPr>
        <p:txBody>
          <a:bodyPr wrap="square" rtlCol="0">
            <a:spAutoFit/>
          </a:bodyPr>
          <a:lstStyle/>
          <a:p>
            <a:r>
              <a:rPr lang="es-ES" b="1" dirty="0">
                <a:solidFill>
                  <a:srgbClr val="0070C0"/>
                </a:solidFill>
              </a:rPr>
              <a:t>Dra. Carlota López       Dra. Lidia Maestro       Dra. Teresa Pintado      Dr. Joaquín Sánchez </a:t>
            </a:r>
          </a:p>
        </p:txBody>
      </p:sp>
      <p:sp>
        <p:nvSpPr>
          <p:cNvPr id="5" name="Rectángulo 4">
            <a:extLst>
              <a:ext uri="{FF2B5EF4-FFF2-40B4-BE49-F238E27FC236}">
                <a16:creationId xmlns:a16="http://schemas.microsoft.com/office/drawing/2014/main" id="{9C84B920-06BB-F546-9C1F-32F1DE46EE93}"/>
              </a:ext>
            </a:extLst>
          </p:cNvPr>
          <p:cNvSpPr/>
          <p:nvPr/>
        </p:nvSpPr>
        <p:spPr>
          <a:xfrm>
            <a:off x="611560" y="1268760"/>
            <a:ext cx="8208911" cy="4634025"/>
          </a:xfrm>
          <a:prstGeom prst="rect">
            <a:avLst/>
          </a:prstGeom>
        </p:spPr>
        <p:txBody>
          <a:bodyPr wrap="square">
            <a:spAutoFit/>
          </a:bodyPr>
          <a:lstStyle/>
          <a:p>
            <a:pPr algn="just">
              <a:lnSpc>
                <a:spcPct val="115000"/>
              </a:lnSpc>
              <a:spcBef>
                <a:spcPts val="2400"/>
              </a:spcBef>
              <a:spcAft>
                <a:spcPts val="0"/>
              </a:spcAft>
            </a:pPr>
            <a:r>
              <a:rPr lang="es-ES" sz="1200" b="1" kern="0" dirty="0">
                <a:solidFill>
                  <a:srgbClr val="365F91"/>
                </a:solidFill>
                <a:ea typeface="SimSun" panose="02010600030101010101" pitchFamily="2" charset="-122"/>
                <a:cs typeface="Times New Roman" panose="02020603050405020304" pitchFamily="18" charset="0"/>
              </a:rPr>
              <a:t>Referencias bibliográficas </a:t>
            </a:r>
          </a:p>
          <a:p>
            <a:pPr algn="just">
              <a:lnSpc>
                <a:spcPct val="115000"/>
              </a:lnSpc>
              <a:spcBef>
                <a:spcPts val="2400"/>
              </a:spcBef>
              <a:spcAft>
                <a:spcPts val="0"/>
              </a:spcAft>
            </a:pPr>
            <a:endParaRPr lang="es-ES" sz="1200" b="1" kern="0" dirty="0">
              <a:solidFill>
                <a:srgbClr val="365F91"/>
              </a:solidFill>
              <a:ea typeface="SimSun" panose="02010600030101010101" pitchFamily="2" charset="-122"/>
              <a:cs typeface="Times New Roman" panose="02020603050405020304" pitchFamily="18" charset="0"/>
            </a:endParaRP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Alonso-Martínez, Daniel, Jiménez-Parra, Beatriz, González-Álvarez, Nuria, Godos- Díez, José Luis y Cabeza-García, Laura. </a:t>
            </a:r>
            <a:r>
              <a:rPr lang="en-GB" sz="1200" dirty="0">
                <a:ea typeface="Calibri" panose="020F0502020204030204" pitchFamily="34" charset="0"/>
                <a:cs typeface="Arial" panose="020B0604020202020204" pitchFamily="34" charset="0"/>
              </a:rPr>
              <a:t>2019. “Taking advantage of students’ passion for apps in sustainability and CSR teaching”. </a:t>
            </a:r>
            <a:r>
              <a:rPr lang="es-ES" sz="1200" i="1" dirty="0" err="1">
                <a:ea typeface="Calibri" panose="020F0502020204030204" pitchFamily="34" charset="0"/>
                <a:cs typeface="Arial" panose="020B0604020202020204" pitchFamily="34" charset="0"/>
              </a:rPr>
              <a:t>Sustainability</a:t>
            </a:r>
            <a:r>
              <a:rPr lang="es-ES" sz="1200" i="1" dirty="0">
                <a:ea typeface="Calibri" panose="020F0502020204030204" pitchFamily="34" charset="0"/>
                <a:cs typeface="Arial" panose="020B0604020202020204" pitchFamily="34" charset="0"/>
              </a:rPr>
              <a:t>, </a:t>
            </a:r>
            <a:r>
              <a:rPr lang="es-ES" sz="1200" dirty="0">
                <a:ea typeface="Calibri" panose="020F0502020204030204" pitchFamily="34" charset="0"/>
                <a:cs typeface="Arial" panose="020B0604020202020204" pitchFamily="34" charset="0"/>
              </a:rPr>
              <a:t>113: 779–794.</a:t>
            </a: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Bosco, Alejandra. 2005. “Las TIC en los procesos de convergencia europea y la innovación en la Universidad: oportunidades y limitaciones”. </a:t>
            </a:r>
            <a:r>
              <a:rPr lang="es-ES" sz="1200" i="1" dirty="0">
                <a:ea typeface="Calibri" panose="020F0502020204030204" pitchFamily="34" charset="0"/>
                <a:cs typeface="Arial" panose="020B0604020202020204" pitchFamily="34" charset="0"/>
              </a:rPr>
              <a:t>Aula abierta,</a:t>
            </a:r>
            <a:r>
              <a:rPr lang="es-ES" sz="1200" dirty="0">
                <a:ea typeface="Calibri" panose="020F0502020204030204" pitchFamily="34" charset="0"/>
                <a:cs typeface="Arial" panose="020B0604020202020204" pitchFamily="34" charset="0"/>
              </a:rPr>
              <a:t> (86), 3-27.</a:t>
            </a: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Fidalgo-Blanco, Ángel, </a:t>
            </a:r>
            <a:r>
              <a:rPr lang="es-ES" sz="1200" dirty="0" err="1">
                <a:ea typeface="Calibri" panose="020F0502020204030204" pitchFamily="34" charset="0"/>
                <a:cs typeface="Arial" panose="020B0604020202020204" pitchFamily="34" charset="0"/>
              </a:rPr>
              <a:t>Sein-Echaluce</a:t>
            </a:r>
            <a:r>
              <a:rPr lang="es-ES" sz="1200" dirty="0">
                <a:ea typeface="Calibri" panose="020F0502020204030204" pitchFamily="34" charset="0"/>
                <a:cs typeface="Arial" panose="020B0604020202020204" pitchFamily="34" charset="0"/>
              </a:rPr>
              <a:t>, Marisa y García-</a:t>
            </a:r>
            <a:r>
              <a:rPr lang="es-ES" sz="1200" dirty="0" err="1">
                <a:ea typeface="Calibri" panose="020F0502020204030204" pitchFamily="34" charset="0"/>
                <a:cs typeface="Arial" panose="020B0604020202020204" pitchFamily="34" charset="0"/>
              </a:rPr>
              <a:t>Peñalvo</a:t>
            </a:r>
            <a:r>
              <a:rPr lang="es-ES" sz="1200" dirty="0">
                <a:ea typeface="Calibri" panose="020F0502020204030204" pitchFamily="34" charset="0"/>
                <a:cs typeface="Arial" panose="020B0604020202020204" pitchFamily="34" charset="0"/>
              </a:rPr>
              <a:t>, Francisco José. 2019. “Tendencias de innovación educativa con Moodle: llevando el cambio metodológico al aula”. Conferencia </a:t>
            </a:r>
            <a:r>
              <a:rPr lang="es-ES" sz="1200" i="1" dirty="0" err="1">
                <a:ea typeface="Calibri" panose="020F0502020204030204" pitchFamily="34" charset="0"/>
                <a:cs typeface="Arial" panose="020B0604020202020204" pitchFamily="34" charset="0"/>
              </a:rPr>
              <a:t>MoodleMoot</a:t>
            </a:r>
            <a:r>
              <a:rPr lang="es-ES" sz="1200" i="1" dirty="0">
                <a:ea typeface="Calibri" panose="020F0502020204030204" pitchFamily="34" charset="0"/>
                <a:cs typeface="Arial" panose="020B0604020202020204" pitchFamily="34" charset="0"/>
              </a:rPr>
              <a:t> 2019</a:t>
            </a:r>
            <a:r>
              <a:rPr lang="es-ES" sz="1200" dirty="0">
                <a:ea typeface="Calibri" panose="020F0502020204030204" pitchFamily="34" charset="0"/>
                <a:cs typeface="Arial" panose="020B0604020202020204" pitchFamily="34" charset="0"/>
              </a:rPr>
              <a:t> organizada por ACIS y </a:t>
            </a:r>
            <a:r>
              <a:rPr lang="es-ES" sz="1200" dirty="0" err="1">
                <a:ea typeface="Calibri" panose="020F0502020204030204" pitchFamily="34" charset="0"/>
                <a:cs typeface="Arial" panose="020B0604020202020204" pitchFamily="34" charset="0"/>
              </a:rPr>
              <a:t>Edulab</a:t>
            </a:r>
            <a:r>
              <a:rPr lang="es-ES" sz="1200" dirty="0">
                <a:ea typeface="Calibri" panose="020F0502020204030204" pitchFamily="34" charset="0"/>
                <a:cs typeface="Arial" panose="020B0604020202020204" pitchFamily="34" charset="0"/>
              </a:rPr>
              <a:t>. </a:t>
            </a:r>
            <a:r>
              <a:rPr lang="es-ES" sz="1200" dirty="0" err="1">
                <a:ea typeface="Calibri" panose="020F0502020204030204" pitchFamily="34" charset="0"/>
                <a:cs typeface="Arial" panose="020B0604020202020204" pitchFamily="34" charset="0"/>
              </a:rPr>
              <a:t>Zenodo</a:t>
            </a:r>
            <a:r>
              <a:rPr lang="es-ES" sz="1200" dirty="0">
                <a:ea typeface="Calibri" panose="020F0502020204030204" pitchFamily="34" charset="0"/>
                <a:cs typeface="Arial" panose="020B0604020202020204" pitchFamily="34" charset="0"/>
              </a:rPr>
              <a:t>.</a:t>
            </a: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Gardner, Robert. C. 1985. “</a:t>
            </a:r>
            <a:r>
              <a:rPr lang="es-ES" sz="1200" dirty="0" err="1">
                <a:ea typeface="Calibri" panose="020F0502020204030204" pitchFamily="34" charset="0"/>
                <a:cs typeface="Arial" panose="020B0604020202020204" pitchFamily="34" charset="0"/>
              </a:rPr>
              <a:t>The</a:t>
            </a:r>
            <a:r>
              <a:rPr lang="es-ES" sz="1200" dirty="0">
                <a:ea typeface="Calibri" panose="020F0502020204030204" pitchFamily="34" charset="0"/>
                <a:cs typeface="Arial" panose="020B0604020202020204" pitchFamily="34" charset="0"/>
              </a:rPr>
              <a:t> </a:t>
            </a:r>
            <a:r>
              <a:rPr lang="es-ES" sz="1200" dirty="0" err="1">
                <a:ea typeface="Calibri" panose="020F0502020204030204" pitchFamily="34" charset="0"/>
                <a:cs typeface="Arial" panose="020B0604020202020204" pitchFamily="34" charset="0"/>
              </a:rPr>
              <a:t>attitude</a:t>
            </a:r>
            <a:r>
              <a:rPr lang="es-ES" sz="1200" dirty="0">
                <a:ea typeface="Calibri" panose="020F0502020204030204" pitchFamily="34" charset="0"/>
                <a:cs typeface="Arial" panose="020B0604020202020204" pitchFamily="34" charset="0"/>
              </a:rPr>
              <a:t>/</a:t>
            </a:r>
            <a:r>
              <a:rPr lang="es-ES" sz="1200" dirty="0" err="1">
                <a:ea typeface="Calibri" panose="020F0502020204030204" pitchFamily="34" charset="0"/>
                <a:cs typeface="Arial" panose="020B0604020202020204" pitchFamily="34" charset="0"/>
              </a:rPr>
              <a:t>motivation</a:t>
            </a:r>
            <a:r>
              <a:rPr lang="es-ES" sz="1200" dirty="0">
                <a:ea typeface="Calibri" panose="020F0502020204030204" pitchFamily="34" charset="0"/>
                <a:cs typeface="Arial" panose="020B0604020202020204" pitchFamily="34" charset="0"/>
              </a:rPr>
              <a:t> test </a:t>
            </a:r>
            <a:r>
              <a:rPr lang="es-ES" sz="1200" dirty="0" err="1">
                <a:ea typeface="Calibri" panose="020F0502020204030204" pitchFamily="34" charset="0"/>
                <a:cs typeface="Arial" panose="020B0604020202020204" pitchFamily="34" charset="0"/>
              </a:rPr>
              <a:t>battery</a:t>
            </a:r>
            <a:r>
              <a:rPr lang="es-ES" sz="1200" dirty="0">
                <a:ea typeface="Calibri" panose="020F0502020204030204" pitchFamily="34" charset="0"/>
                <a:cs typeface="Arial" panose="020B0604020202020204" pitchFamily="34" charset="0"/>
              </a:rPr>
              <a:t>”. [Informe Técnico, </a:t>
            </a:r>
            <a:r>
              <a:rPr lang="es-ES" sz="1200" dirty="0" err="1">
                <a:ea typeface="Calibri" panose="020F0502020204030204" pitchFamily="34" charset="0"/>
                <a:cs typeface="Arial" panose="020B0604020202020204" pitchFamily="34" charset="0"/>
              </a:rPr>
              <a:t>University</a:t>
            </a:r>
            <a:r>
              <a:rPr lang="es-ES" sz="1200" dirty="0">
                <a:ea typeface="Calibri" panose="020F0502020204030204" pitchFamily="34" charset="0"/>
                <a:cs typeface="Arial" panose="020B0604020202020204" pitchFamily="34" charset="0"/>
              </a:rPr>
              <a:t> of Western Ontario].</a:t>
            </a: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Montiel, Iván, Delgado-Ceballos, Javier, Ortiz-de-</a:t>
            </a:r>
            <a:r>
              <a:rPr lang="es-ES" sz="1200" dirty="0" err="1">
                <a:ea typeface="Calibri" panose="020F0502020204030204" pitchFamily="34" charset="0"/>
                <a:cs typeface="Arial" panose="020B0604020202020204" pitchFamily="34" charset="0"/>
              </a:rPr>
              <a:t>Mandojana</a:t>
            </a:r>
            <a:r>
              <a:rPr lang="es-ES" sz="1200" dirty="0">
                <a:ea typeface="Calibri" panose="020F0502020204030204" pitchFamily="34" charset="0"/>
                <a:cs typeface="Arial" panose="020B0604020202020204" pitchFamily="34" charset="0"/>
              </a:rPr>
              <a:t>, Natalia y Antolín-López, Raquel. </a:t>
            </a:r>
            <a:r>
              <a:rPr lang="en-GB" sz="1200" dirty="0">
                <a:ea typeface="Calibri" panose="020F0502020204030204" pitchFamily="34" charset="0"/>
                <a:cs typeface="Arial" panose="020B0604020202020204" pitchFamily="34" charset="0"/>
              </a:rPr>
              <a:t>2020. “New Ways of Teaching: Using Technology and Mobile Apps to Educate on Societal Grand Challenges”. </a:t>
            </a:r>
            <a:r>
              <a:rPr lang="es-ES" sz="1200" i="1" dirty="0" err="1">
                <a:ea typeface="Calibri" panose="020F0502020204030204" pitchFamily="34" charset="0"/>
                <a:cs typeface="Arial" panose="020B0604020202020204" pitchFamily="34" charset="0"/>
              </a:rPr>
              <a:t>Journal</a:t>
            </a:r>
            <a:r>
              <a:rPr lang="es-ES" sz="1200" i="1" dirty="0">
                <a:ea typeface="Calibri" panose="020F0502020204030204" pitchFamily="34" charset="0"/>
                <a:cs typeface="Arial" panose="020B0604020202020204" pitchFamily="34" charset="0"/>
              </a:rPr>
              <a:t> of Business </a:t>
            </a:r>
            <a:r>
              <a:rPr lang="es-ES" sz="1200" i="1" dirty="0" err="1">
                <a:ea typeface="Calibri" panose="020F0502020204030204" pitchFamily="34" charset="0"/>
                <a:cs typeface="Arial" panose="020B0604020202020204" pitchFamily="34" charset="0"/>
              </a:rPr>
              <a:t>Ethics</a:t>
            </a:r>
            <a:r>
              <a:rPr lang="es-ES" sz="1200" i="1" dirty="0">
                <a:ea typeface="Calibri" panose="020F0502020204030204" pitchFamily="34" charset="0"/>
                <a:cs typeface="Arial" panose="020B0604020202020204" pitchFamily="34" charset="0"/>
              </a:rPr>
              <a:t> </a:t>
            </a:r>
            <a:r>
              <a:rPr lang="es-ES" sz="1200" dirty="0">
                <a:ea typeface="Calibri" panose="020F0502020204030204" pitchFamily="34" charset="0"/>
                <a:cs typeface="Arial" panose="020B0604020202020204" pitchFamily="34" charset="0"/>
              </a:rPr>
              <a:t>161, no. 2: 243-251</a:t>
            </a:r>
          </a:p>
          <a:p>
            <a:pPr marL="171450" indent="-171450" algn="just">
              <a:lnSpc>
                <a:spcPct val="115000"/>
              </a:lnSpc>
              <a:spcAft>
                <a:spcPts val="0"/>
              </a:spcAft>
              <a:buClr>
                <a:schemeClr val="accent1"/>
              </a:buClr>
              <a:buFont typeface="Wingdings" pitchFamily="2" charset="2"/>
              <a:buChar char="ü"/>
            </a:pPr>
            <a:r>
              <a:rPr lang="es-ES" sz="1200" dirty="0" err="1">
                <a:ea typeface="Calibri" panose="020F0502020204030204" pitchFamily="34" charset="0"/>
                <a:cs typeface="Arial" panose="020B0604020202020204" pitchFamily="34" charset="0"/>
              </a:rPr>
              <a:t>Pedragosa</a:t>
            </a:r>
            <a:r>
              <a:rPr lang="es-ES" sz="1200" dirty="0">
                <a:ea typeface="Calibri" panose="020F0502020204030204" pitchFamily="34" charset="0"/>
                <a:cs typeface="Arial" panose="020B0604020202020204" pitchFamily="34" charset="0"/>
              </a:rPr>
              <a:t>, María Alejandra y </a:t>
            </a:r>
            <a:r>
              <a:rPr lang="es-ES" sz="1200" dirty="0" err="1">
                <a:ea typeface="Calibri" panose="020F0502020204030204" pitchFamily="34" charset="0"/>
                <a:cs typeface="Arial" panose="020B0604020202020204" pitchFamily="34" charset="0"/>
              </a:rPr>
              <a:t>Barranquero</a:t>
            </a:r>
            <a:r>
              <a:rPr lang="es-ES" sz="1200" dirty="0">
                <a:ea typeface="Calibri" panose="020F0502020204030204" pitchFamily="34" charset="0"/>
                <a:cs typeface="Arial" panose="020B0604020202020204" pitchFamily="34" charset="0"/>
              </a:rPr>
              <a:t>, María Fernanda. 2021. </a:t>
            </a:r>
            <a:r>
              <a:rPr lang="es-ES" sz="1200" i="1" dirty="0">
                <a:ea typeface="Calibri" panose="020F0502020204030204" pitchFamily="34" charset="0"/>
                <a:cs typeface="Arial" panose="020B0604020202020204" pitchFamily="34" charset="0"/>
              </a:rPr>
              <a:t>Repensar el aula.</a:t>
            </a:r>
            <a:r>
              <a:rPr lang="es-ES" sz="1200" dirty="0">
                <a:ea typeface="Calibri" panose="020F0502020204030204" pitchFamily="34" charset="0"/>
                <a:cs typeface="Arial" panose="020B0604020202020204" pitchFamily="34" charset="0"/>
              </a:rPr>
              <a:t> Buenos Aires: </a:t>
            </a:r>
            <a:r>
              <a:rPr lang="es-ES" sz="1200" dirty="0" err="1">
                <a:ea typeface="Calibri" panose="020F0502020204030204" pitchFamily="34" charset="0"/>
                <a:cs typeface="Arial" panose="020B0604020202020204" pitchFamily="34" charset="0"/>
              </a:rPr>
              <a:t>Edulp</a:t>
            </a:r>
            <a:r>
              <a:rPr lang="es-ES" sz="1200" dirty="0">
                <a:ea typeface="Calibri" panose="020F0502020204030204" pitchFamily="34" charset="0"/>
                <a:cs typeface="Arial" panose="020B0604020202020204" pitchFamily="34" charset="0"/>
              </a:rPr>
              <a:t>.</a:t>
            </a:r>
          </a:p>
          <a:p>
            <a:pPr marL="171450" indent="-171450" algn="just">
              <a:lnSpc>
                <a:spcPct val="115000"/>
              </a:lnSpc>
              <a:spcAft>
                <a:spcPts val="0"/>
              </a:spcAft>
              <a:buClr>
                <a:schemeClr val="accent1"/>
              </a:buClr>
              <a:buFont typeface="Wingdings" pitchFamily="2" charset="2"/>
              <a:buChar char="ü"/>
            </a:pPr>
            <a:r>
              <a:rPr lang="es-ES" sz="1200" dirty="0">
                <a:ea typeface="Calibri" panose="020F0502020204030204" pitchFamily="34" charset="0"/>
                <a:cs typeface="Arial" panose="020B0604020202020204" pitchFamily="34" charset="0"/>
              </a:rPr>
              <a:t>Pérez-Manzano, Antonio y </a:t>
            </a:r>
            <a:r>
              <a:rPr lang="es-ES" sz="1200" dirty="0" err="1">
                <a:ea typeface="Calibri" panose="020F0502020204030204" pitchFamily="34" charset="0"/>
                <a:cs typeface="Arial" panose="020B0604020202020204" pitchFamily="34" charset="0"/>
              </a:rPr>
              <a:t>Almela</a:t>
            </a:r>
            <a:r>
              <a:rPr lang="es-ES" sz="1200" dirty="0">
                <a:ea typeface="Calibri" panose="020F0502020204030204" pitchFamily="34" charset="0"/>
                <a:cs typeface="Arial" panose="020B0604020202020204" pitchFamily="34" charset="0"/>
              </a:rPr>
              <a:t>-Baeza, Javier. </a:t>
            </a:r>
            <a:r>
              <a:rPr lang="en-GB" sz="1200" dirty="0">
                <a:ea typeface="Calibri" panose="020F0502020204030204" pitchFamily="34" charset="0"/>
                <a:cs typeface="Arial" panose="020B0604020202020204" pitchFamily="34" charset="0"/>
              </a:rPr>
              <a:t>2018. </a:t>
            </a:r>
            <a:r>
              <a:rPr lang="en-US" sz="1200" dirty="0">
                <a:ea typeface="Calibri" panose="020F0502020204030204" pitchFamily="34" charset="0"/>
                <a:cs typeface="Arial" panose="020B0604020202020204" pitchFamily="34" charset="0"/>
              </a:rPr>
              <a:t>“</a:t>
            </a:r>
            <a:r>
              <a:rPr lang="en-GB" sz="1200" dirty="0">
                <a:ea typeface="Calibri" panose="020F0502020204030204" pitchFamily="34" charset="0"/>
                <a:cs typeface="Arial" panose="020B0604020202020204" pitchFamily="34" charset="0"/>
              </a:rPr>
              <a:t>Gamification and Transmedia for </a:t>
            </a:r>
            <a:r>
              <a:rPr lang="en-GB" sz="1200" dirty="0" err="1">
                <a:ea typeface="Calibri" panose="020F0502020204030204" pitchFamily="34" charset="0"/>
                <a:cs typeface="Arial" panose="020B0604020202020204" pitchFamily="34" charset="0"/>
              </a:rPr>
              <a:t>Scientiic</a:t>
            </a:r>
            <a:r>
              <a:rPr lang="en-GB" sz="1200" dirty="0">
                <a:ea typeface="Calibri" panose="020F0502020204030204" pitchFamily="34" charset="0"/>
                <a:cs typeface="Arial" panose="020B0604020202020204" pitchFamily="34" charset="0"/>
              </a:rPr>
              <a:t> Pro-motion and for Encouraging </a:t>
            </a:r>
            <a:r>
              <a:rPr lang="en-GB" sz="1200" dirty="0" err="1">
                <a:ea typeface="Calibri" panose="020F0502020204030204" pitchFamily="34" charset="0"/>
                <a:cs typeface="Arial" panose="020B0604020202020204" pitchFamily="34" charset="0"/>
              </a:rPr>
              <a:t>Scientiic</a:t>
            </a:r>
            <a:r>
              <a:rPr lang="en-GB" sz="1200" dirty="0">
                <a:ea typeface="Calibri" panose="020F0502020204030204" pitchFamily="34" charset="0"/>
                <a:cs typeface="Arial" panose="020B0604020202020204" pitchFamily="34" charset="0"/>
              </a:rPr>
              <a:t> Careers in Adolescents”. </a:t>
            </a:r>
            <a:r>
              <a:rPr lang="en-GB" sz="1200" i="1" dirty="0" err="1">
                <a:ea typeface="Calibri" panose="020F0502020204030204" pitchFamily="34" charset="0"/>
                <a:cs typeface="Arial" panose="020B0604020202020204" pitchFamily="34" charset="0"/>
              </a:rPr>
              <a:t>Comunicar</a:t>
            </a:r>
            <a:r>
              <a:rPr lang="en-GB" sz="1200" i="1" dirty="0">
                <a:ea typeface="Calibri" panose="020F0502020204030204" pitchFamily="34" charset="0"/>
                <a:cs typeface="Arial" panose="020B0604020202020204" pitchFamily="34" charset="0"/>
              </a:rPr>
              <a:t>: Media Education Research Journal</a:t>
            </a:r>
            <a:r>
              <a:rPr lang="en-GB" sz="1200" dirty="0">
                <a:ea typeface="Calibri" panose="020F0502020204030204" pitchFamily="34" charset="0"/>
                <a:cs typeface="Arial" panose="020B0604020202020204" pitchFamily="34" charset="0"/>
              </a:rPr>
              <a:t>, 26(55), 93-103. </a:t>
            </a:r>
            <a:endParaRPr lang="es-ES" sz="1200" dirty="0">
              <a:ea typeface="Calibri" panose="020F0502020204030204" pitchFamily="34" charset="0"/>
              <a:cs typeface="Arial" panose="020B0604020202020204" pitchFamily="34" charset="0"/>
            </a:endParaRPr>
          </a:p>
          <a:p>
            <a:pPr marL="171450" indent="-171450" algn="just">
              <a:lnSpc>
                <a:spcPct val="115000"/>
              </a:lnSpc>
              <a:spcAft>
                <a:spcPts val="0"/>
              </a:spcAft>
              <a:buClr>
                <a:schemeClr val="accent1"/>
              </a:buClr>
              <a:buFont typeface="Wingdings" pitchFamily="2" charset="2"/>
              <a:buChar char="ü"/>
            </a:pPr>
            <a:r>
              <a:rPr lang="en-GB" sz="1200" dirty="0">
                <a:ea typeface="Calibri" panose="020F0502020204030204" pitchFamily="34" charset="0"/>
                <a:cs typeface="Arial" panose="020B0604020202020204" pitchFamily="34" charset="0"/>
              </a:rPr>
              <a:t>Ramírez-</a:t>
            </a:r>
            <a:r>
              <a:rPr lang="en-GB" sz="1200" dirty="0" err="1">
                <a:ea typeface="Calibri" panose="020F0502020204030204" pitchFamily="34" charset="0"/>
                <a:cs typeface="Arial" panose="020B0604020202020204" pitchFamily="34" charset="0"/>
              </a:rPr>
              <a:t>Donoso</a:t>
            </a:r>
            <a:r>
              <a:rPr lang="en-GB" sz="1200" dirty="0">
                <a:ea typeface="Calibri" panose="020F0502020204030204" pitchFamily="34" charset="0"/>
                <a:cs typeface="Arial" panose="020B0604020202020204" pitchFamily="34" charset="0"/>
              </a:rPr>
              <a:t>, Luis, Pérez-</a:t>
            </a:r>
            <a:r>
              <a:rPr lang="en-GB" sz="1200" dirty="0" err="1">
                <a:ea typeface="Calibri" panose="020F0502020204030204" pitchFamily="34" charset="0"/>
                <a:cs typeface="Arial" panose="020B0604020202020204" pitchFamily="34" charset="0"/>
              </a:rPr>
              <a:t>Sanagustín</a:t>
            </a:r>
            <a:r>
              <a:rPr lang="en-GB" sz="1200" dirty="0">
                <a:ea typeface="Calibri" panose="020F0502020204030204" pitchFamily="34" charset="0"/>
                <a:cs typeface="Arial" panose="020B0604020202020204" pitchFamily="34" charset="0"/>
              </a:rPr>
              <a:t>, Mar, </a:t>
            </a:r>
            <a:r>
              <a:rPr lang="en-GB" sz="1200" dirty="0" err="1">
                <a:ea typeface="Calibri" panose="020F0502020204030204" pitchFamily="34" charset="0"/>
                <a:cs typeface="Arial" panose="020B0604020202020204" pitchFamily="34" charset="0"/>
              </a:rPr>
              <a:t>Neyem</a:t>
            </a:r>
            <a:r>
              <a:rPr lang="en-GB" sz="1200" dirty="0">
                <a:ea typeface="Calibri" panose="020F0502020204030204" pitchFamily="34" charset="0"/>
                <a:cs typeface="Arial" panose="020B0604020202020204" pitchFamily="34" charset="0"/>
              </a:rPr>
              <a:t>, Andrés, </a:t>
            </a:r>
            <a:r>
              <a:rPr lang="en-GB" sz="1200" dirty="0" err="1">
                <a:ea typeface="Calibri" panose="020F0502020204030204" pitchFamily="34" charset="0"/>
                <a:cs typeface="Arial" panose="020B0604020202020204" pitchFamily="34" charset="0"/>
              </a:rPr>
              <a:t>Alario-Hoyos</a:t>
            </a:r>
            <a:r>
              <a:rPr lang="en-GB" sz="1200" dirty="0">
                <a:ea typeface="Calibri" panose="020F0502020204030204" pitchFamily="34" charset="0"/>
                <a:cs typeface="Arial" panose="020B0604020202020204" pitchFamily="34" charset="0"/>
              </a:rPr>
              <a:t>, Carlos, </a:t>
            </a:r>
            <a:r>
              <a:rPr lang="en-GB" sz="1200" dirty="0" err="1">
                <a:ea typeface="Calibri" panose="020F0502020204030204" pitchFamily="34" charset="0"/>
                <a:cs typeface="Arial" panose="020B0604020202020204" pitchFamily="34" charset="0"/>
              </a:rPr>
              <a:t>Hilliger</a:t>
            </a:r>
            <a:r>
              <a:rPr lang="en-GB" sz="1200" dirty="0">
                <a:ea typeface="Calibri" panose="020F0502020204030204" pitchFamily="34" charset="0"/>
                <a:cs typeface="Arial" panose="020B0604020202020204" pitchFamily="34" charset="0"/>
              </a:rPr>
              <a:t>, Isabel y </a:t>
            </a:r>
            <a:r>
              <a:rPr lang="en-GB" sz="1200" dirty="0" err="1">
                <a:ea typeface="Calibri" panose="020F0502020204030204" pitchFamily="34" charset="0"/>
                <a:cs typeface="Arial" panose="020B0604020202020204" pitchFamily="34" charset="0"/>
              </a:rPr>
              <a:t>Rojos</a:t>
            </a:r>
            <a:r>
              <a:rPr lang="en-GB" sz="1200" dirty="0">
                <a:ea typeface="Calibri" panose="020F0502020204030204" pitchFamily="34" charset="0"/>
                <a:cs typeface="Arial" panose="020B0604020202020204" pitchFamily="34" charset="0"/>
              </a:rPr>
              <a:t>, Felipe. </a:t>
            </a:r>
            <a:r>
              <a:rPr lang="en-US" sz="1200" dirty="0">
                <a:ea typeface="Calibri" panose="020F0502020204030204" pitchFamily="34" charset="0"/>
                <a:cs typeface="Arial" panose="020B0604020202020204" pitchFamily="34" charset="0"/>
              </a:rPr>
              <a:t>2021. “Fostering the use of online learning resources: results of using a mobile collaboration tool based on gamification in a blended course”. </a:t>
            </a:r>
            <a:r>
              <a:rPr lang="en-US" sz="1200" i="1" dirty="0">
                <a:ea typeface="Calibri" panose="020F0502020204030204" pitchFamily="34" charset="0"/>
                <a:cs typeface="Arial" panose="020B0604020202020204" pitchFamily="34" charset="0"/>
              </a:rPr>
              <a:t>Interactive Learning Environments</a:t>
            </a:r>
            <a:r>
              <a:rPr lang="en-US" sz="1200" dirty="0">
                <a:ea typeface="Calibri" panose="020F0502020204030204" pitchFamily="34" charset="0"/>
                <a:cs typeface="Arial" panose="020B0604020202020204" pitchFamily="34" charset="0"/>
              </a:rPr>
              <a:t>, 1-15.</a:t>
            </a:r>
            <a:endParaRPr lang="es-ES" sz="1200" dirty="0">
              <a:ea typeface="Calibri" panose="020F0502020204030204" pitchFamily="34" charset="0"/>
              <a:cs typeface="Arial" panose="020B0604020202020204" pitchFamily="34" charset="0"/>
            </a:endParaRPr>
          </a:p>
          <a:p>
            <a:pPr marL="171450" indent="-171450" algn="just">
              <a:lnSpc>
                <a:spcPct val="115000"/>
              </a:lnSpc>
              <a:spcAft>
                <a:spcPts val="0"/>
              </a:spcAft>
              <a:buClr>
                <a:schemeClr val="accent1"/>
              </a:buClr>
              <a:buFont typeface="Wingdings" pitchFamily="2" charset="2"/>
              <a:buChar char="ü"/>
            </a:pPr>
            <a:r>
              <a:rPr lang="en-US" sz="1200" dirty="0">
                <a:ea typeface="Calibri" panose="020F0502020204030204" pitchFamily="34" charset="0"/>
                <a:cs typeface="Arial" panose="020B0604020202020204" pitchFamily="34" charset="0"/>
              </a:rPr>
              <a:t>Vallerand, Robert. </a:t>
            </a:r>
            <a:r>
              <a:rPr lang="en-GB" sz="1200" dirty="0">
                <a:ea typeface="Calibri" panose="020F0502020204030204" pitchFamily="34" charset="0"/>
                <a:cs typeface="Arial" panose="020B0604020202020204" pitchFamily="34" charset="0"/>
              </a:rPr>
              <a:t>J., Pelletier, Luc G., </a:t>
            </a:r>
            <a:r>
              <a:rPr lang="en-GB" sz="1200" dirty="0" err="1">
                <a:ea typeface="Calibri" panose="020F0502020204030204" pitchFamily="34" charset="0"/>
                <a:cs typeface="Arial" panose="020B0604020202020204" pitchFamily="34" charset="0"/>
              </a:rPr>
              <a:t>Blais</a:t>
            </a:r>
            <a:r>
              <a:rPr lang="en-GB" sz="1200" dirty="0">
                <a:ea typeface="Calibri" panose="020F0502020204030204" pitchFamily="34" charset="0"/>
                <a:cs typeface="Arial" panose="020B0604020202020204" pitchFamily="34" charset="0"/>
              </a:rPr>
              <a:t>, Marc R., </a:t>
            </a:r>
            <a:r>
              <a:rPr lang="en-GB" sz="1200" dirty="0" err="1">
                <a:ea typeface="Calibri" panose="020F0502020204030204" pitchFamily="34" charset="0"/>
                <a:cs typeface="Arial" panose="020B0604020202020204" pitchFamily="34" charset="0"/>
              </a:rPr>
              <a:t>Brière</a:t>
            </a:r>
            <a:r>
              <a:rPr lang="en-GB" sz="1200" dirty="0">
                <a:ea typeface="Calibri" panose="020F0502020204030204" pitchFamily="34" charset="0"/>
                <a:cs typeface="Arial" panose="020B0604020202020204" pitchFamily="34" charset="0"/>
              </a:rPr>
              <a:t>, Nathalie M., </a:t>
            </a:r>
            <a:r>
              <a:rPr lang="en-GB" sz="1200" dirty="0" err="1">
                <a:ea typeface="Calibri" panose="020F0502020204030204" pitchFamily="34" charset="0"/>
                <a:cs typeface="Arial" panose="020B0604020202020204" pitchFamily="34" charset="0"/>
              </a:rPr>
              <a:t>Senecal</a:t>
            </a:r>
            <a:r>
              <a:rPr lang="en-GB" sz="1200" dirty="0">
                <a:ea typeface="Calibri" panose="020F0502020204030204" pitchFamily="34" charset="0"/>
                <a:cs typeface="Arial" panose="020B0604020202020204" pitchFamily="34" charset="0"/>
              </a:rPr>
              <a:t>, Caroline y </a:t>
            </a:r>
            <a:r>
              <a:rPr lang="en-GB" sz="1200" dirty="0" err="1">
                <a:ea typeface="Calibri" panose="020F0502020204030204" pitchFamily="34" charset="0"/>
                <a:cs typeface="Arial" panose="020B0604020202020204" pitchFamily="34" charset="0"/>
              </a:rPr>
              <a:t>Vallieres</a:t>
            </a:r>
            <a:r>
              <a:rPr lang="en-GB" sz="1200" dirty="0">
                <a:ea typeface="Calibri" panose="020F0502020204030204" pitchFamily="34" charset="0"/>
                <a:cs typeface="Arial" panose="020B0604020202020204" pitchFamily="34" charset="0"/>
              </a:rPr>
              <a:t>, Evelyne F. 1993. “</a:t>
            </a:r>
            <a:r>
              <a:rPr lang="en-US" sz="1200" dirty="0">
                <a:ea typeface="Calibri" panose="020F0502020204030204" pitchFamily="34" charset="0"/>
                <a:cs typeface="Arial" panose="020B0604020202020204" pitchFamily="34" charset="0"/>
              </a:rPr>
              <a:t>On the assessment of intrinsic, extrinsic, and amotivation in education: Evidence on the concurrent and construct validity of the Academic Motivation Scale”. </a:t>
            </a:r>
            <a:r>
              <a:rPr lang="en-US" sz="1200" i="1" dirty="0">
                <a:ea typeface="Calibri" panose="020F0502020204030204" pitchFamily="34" charset="0"/>
                <a:cs typeface="Arial" panose="020B0604020202020204" pitchFamily="34" charset="0"/>
              </a:rPr>
              <a:t>Educational and Psychological Measurement,</a:t>
            </a:r>
            <a:r>
              <a:rPr lang="en-US" sz="1200" dirty="0">
                <a:ea typeface="Calibri" panose="020F0502020204030204" pitchFamily="34" charset="0"/>
                <a:cs typeface="Arial" panose="020B0604020202020204" pitchFamily="34" charset="0"/>
              </a:rPr>
              <a:t> 53(1), 159-172</a:t>
            </a:r>
            <a:r>
              <a:rPr lang="en-US" sz="1200" dirty="0">
                <a:latin typeface="Times New Roman" panose="02020603050405020304" pitchFamily="18" charset="0"/>
                <a:ea typeface="Calibri" panose="020F0502020204030204" pitchFamily="34" charset="0"/>
                <a:cs typeface="Arial" panose="020B0604020202020204" pitchFamily="34" charset="0"/>
              </a:rPr>
              <a:t>.</a:t>
            </a:r>
            <a:endParaRPr lang="es-ES" sz="1200" dirty="0">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969979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774</TotalTime>
  <Words>1721</Words>
  <Application>Microsoft Office PowerPoint</Application>
  <PresentationFormat>Presentación en pantalla (4:3)</PresentationFormat>
  <Paragraphs>122</Paragraphs>
  <Slides>15</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15</vt:i4>
      </vt:variant>
    </vt:vector>
  </HeadingPairs>
  <TitlesOfParts>
    <vt:vector size="21" baseType="lpstr">
      <vt:lpstr>SimSun</vt:lpstr>
      <vt:lpstr>Arial</vt:lpstr>
      <vt:lpstr>Calibri</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Juan Carlos</dc:creator>
  <cp:lastModifiedBy>Usuario</cp:lastModifiedBy>
  <cp:revision>42</cp:revision>
  <dcterms:created xsi:type="dcterms:W3CDTF">2016-10-17T15:47:14Z</dcterms:created>
  <dcterms:modified xsi:type="dcterms:W3CDTF">2021-06-22T15:34:12Z</dcterms:modified>
</cp:coreProperties>
</file>