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97"/>
  </p:notesMasterIdLst>
  <p:sldIdLst>
    <p:sldId id="256" r:id="rId2"/>
    <p:sldId id="258" r:id="rId3"/>
    <p:sldId id="259" r:id="rId4"/>
    <p:sldId id="271" r:id="rId5"/>
    <p:sldId id="272" r:id="rId6"/>
    <p:sldId id="273" r:id="rId7"/>
    <p:sldId id="274" r:id="rId8"/>
    <p:sldId id="275" r:id="rId9"/>
    <p:sldId id="276" r:id="rId10"/>
    <p:sldId id="277" r:id="rId11"/>
    <p:sldId id="278" r:id="rId12"/>
    <p:sldId id="279" r:id="rId13"/>
    <p:sldId id="281" r:id="rId14"/>
    <p:sldId id="280" r:id="rId15"/>
    <p:sldId id="282" r:id="rId16"/>
    <p:sldId id="283" r:id="rId17"/>
    <p:sldId id="284" r:id="rId18"/>
    <p:sldId id="285" r:id="rId19"/>
    <p:sldId id="286" r:id="rId20"/>
    <p:sldId id="287" r:id="rId21"/>
    <p:sldId id="288" r:id="rId22"/>
    <p:sldId id="289" r:id="rId23"/>
    <p:sldId id="290" r:id="rId24"/>
    <p:sldId id="291" r:id="rId25"/>
    <p:sldId id="292" r:id="rId26"/>
    <p:sldId id="293" r:id="rId27"/>
    <p:sldId id="294" r:id="rId28"/>
    <p:sldId id="295" r:id="rId29"/>
    <p:sldId id="296" r:id="rId30"/>
    <p:sldId id="297" r:id="rId31"/>
    <p:sldId id="298" r:id="rId32"/>
    <p:sldId id="299" r:id="rId33"/>
    <p:sldId id="300" r:id="rId34"/>
    <p:sldId id="301" r:id="rId35"/>
    <p:sldId id="302" r:id="rId36"/>
    <p:sldId id="303" r:id="rId37"/>
    <p:sldId id="304" r:id="rId38"/>
    <p:sldId id="305" r:id="rId39"/>
    <p:sldId id="306" r:id="rId40"/>
    <p:sldId id="307" r:id="rId41"/>
    <p:sldId id="308" r:id="rId42"/>
    <p:sldId id="309" r:id="rId43"/>
    <p:sldId id="310" r:id="rId44"/>
    <p:sldId id="311" r:id="rId45"/>
    <p:sldId id="312" r:id="rId46"/>
    <p:sldId id="313" r:id="rId47"/>
    <p:sldId id="314" r:id="rId48"/>
    <p:sldId id="315" r:id="rId49"/>
    <p:sldId id="316" r:id="rId50"/>
    <p:sldId id="317" r:id="rId51"/>
    <p:sldId id="318" r:id="rId52"/>
    <p:sldId id="319" r:id="rId53"/>
    <p:sldId id="321" r:id="rId54"/>
    <p:sldId id="320" r:id="rId55"/>
    <p:sldId id="322" r:id="rId56"/>
    <p:sldId id="323" r:id="rId57"/>
    <p:sldId id="324" r:id="rId58"/>
    <p:sldId id="325" r:id="rId59"/>
    <p:sldId id="326" r:id="rId60"/>
    <p:sldId id="327" r:id="rId61"/>
    <p:sldId id="328" r:id="rId62"/>
    <p:sldId id="329" r:id="rId63"/>
    <p:sldId id="330" r:id="rId64"/>
    <p:sldId id="331" r:id="rId65"/>
    <p:sldId id="332" r:id="rId66"/>
    <p:sldId id="333" r:id="rId67"/>
    <p:sldId id="334" r:id="rId68"/>
    <p:sldId id="335" r:id="rId69"/>
    <p:sldId id="336" r:id="rId70"/>
    <p:sldId id="337" r:id="rId71"/>
    <p:sldId id="338" r:id="rId72"/>
    <p:sldId id="339" r:id="rId73"/>
    <p:sldId id="340" r:id="rId74"/>
    <p:sldId id="341" r:id="rId75"/>
    <p:sldId id="342" r:id="rId76"/>
    <p:sldId id="343" r:id="rId77"/>
    <p:sldId id="344" r:id="rId78"/>
    <p:sldId id="345" r:id="rId79"/>
    <p:sldId id="346" r:id="rId80"/>
    <p:sldId id="347" r:id="rId81"/>
    <p:sldId id="348" r:id="rId82"/>
    <p:sldId id="349" r:id="rId83"/>
    <p:sldId id="350" r:id="rId84"/>
    <p:sldId id="351" r:id="rId85"/>
    <p:sldId id="352" r:id="rId86"/>
    <p:sldId id="353" r:id="rId87"/>
    <p:sldId id="354" r:id="rId88"/>
    <p:sldId id="355" r:id="rId89"/>
    <p:sldId id="356" r:id="rId90"/>
    <p:sldId id="357" r:id="rId91"/>
    <p:sldId id="358" r:id="rId92"/>
    <p:sldId id="359" r:id="rId93"/>
    <p:sldId id="360" r:id="rId94"/>
    <p:sldId id="361" r:id="rId95"/>
    <p:sldId id="362" r:id="rId9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3426" autoAdjust="0"/>
  </p:normalViewPr>
  <p:slideViewPr>
    <p:cSldViewPr snapToGrid="0">
      <p:cViewPr varScale="1">
        <p:scale>
          <a:sx n="79" d="100"/>
          <a:sy n="79" d="100"/>
        </p:scale>
        <p:origin x="850"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viewProps" Target="viewProps.xml"/><Relationship Id="rId10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presProps" Target="presProps.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D3CB7F-37F1-4AF5-87D5-C7439007BDCA}" type="datetimeFigureOut">
              <a:rPr lang="es-ES" smtClean="0"/>
              <a:t>10/04/2026</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3A86A45-AA70-4AA6-A0BF-FFCDBE0FF04B}" type="slidenum">
              <a:rPr lang="es-ES" smtClean="0"/>
              <a:t>‹Nº›</a:t>
            </a:fld>
            <a:endParaRPr lang="es-ES"/>
          </a:p>
        </p:txBody>
      </p:sp>
    </p:spTree>
    <p:extLst>
      <p:ext uri="{BB962C8B-B14F-4D97-AF65-F5344CB8AC3E}">
        <p14:creationId xmlns:p14="http://schemas.microsoft.com/office/powerpoint/2010/main" val="19665064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23A86A45-AA70-4AA6-A0BF-FFCDBE0FF04B}" type="slidenum">
              <a:rPr lang="es-ES" smtClean="0"/>
              <a:t>74</a:t>
            </a:fld>
            <a:endParaRPr lang="es-ES"/>
          </a:p>
        </p:txBody>
      </p:sp>
    </p:spTree>
    <p:extLst>
      <p:ext uri="{BB962C8B-B14F-4D97-AF65-F5344CB8AC3E}">
        <p14:creationId xmlns:p14="http://schemas.microsoft.com/office/powerpoint/2010/main" val="15150444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B05EF7-C371-E972-3EDC-F4B4947C9D4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5E4DAD2-56D4-F3D5-CFA7-926910AD81E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7116A9D-0ACD-2553-4A0B-FFD75B6794D6}"/>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A65F2EBB-AC53-B9DD-7502-CB7D25963184}"/>
              </a:ext>
            </a:extLst>
          </p:cNvPr>
          <p:cNvSpPr>
            <a:spLocks noGrp="1"/>
          </p:cNvSpPr>
          <p:nvPr>
            <p:ph type="sldNum" sz="quarter" idx="5"/>
          </p:nvPr>
        </p:nvSpPr>
        <p:spPr/>
        <p:txBody>
          <a:bodyPr/>
          <a:lstStyle/>
          <a:p>
            <a:fld id="{23A86A45-AA70-4AA6-A0BF-FFCDBE0FF04B}" type="slidenum">
              <a:rPr lang="es-ES" smtClean="0"/>
              <a:t>75</a:t>
            </a:fld>
            <a:endParaRPr lang="es-ES"/>
          </a:p>
        </p:txBody>
      </p:sp>
    </p:spTree>
    <p:extLst>
      <p:ext uri="{BB962C8B-B14F-4D97-AF65-F5344CB8AC3E}">
        <p14:creationId xmlns:p14="http://schemas.microsoft.com/office/powerpoint/2010/main" val="42127470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FD305-082A-E6E4-B782-A5E6E06CCDC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CDFA43F-905C-1F93-4EED-C58F1A84ADE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A5CA479-5E30-D3AE-7E18-EDE5AD032804}"/>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DEED8959-DD7D-93A1-A3EC-BA42903B8884}"/>
              </a:ext>
            </a:extLst>
          </p:cNvPr>
          <p:cNvSpPr>
            <a:spLocks noGrp="1"/>
          </p:cNvSpPr>
          <p:nvPr>
            <p:ph type="sldNum" sz="quarter" idx="5"/>
          </p:nvPr>
        </p:nvSpPr>
        <p:spPr/>
        <p:txBody>
          <a:bodyPr/>
          <a:lstStyle/>
          <a:p>
            <a:fld id="{23A86A45-AA70-4AA6-A0BF-FFCDBE0FF04B}" type="slidenum">
              <a:rPr lang="es-ES" smtClean="0"/>
              <a:t>76</a:t>
            </a:fld>
            <a:endParaRPr lang="es-ES"/>
          </a:p>
        </p:txBody>
      </p:sp>
    </p:spTree>
    <p:extLst>
      <p:ext uri="{BB962C8B-B14F-4D97-AF65-F5344CB8AC3E}">
        <p14:creationId xmlns:p14="http://schemas.microsoft.com/office/powerpoint/2010/main" val="12386235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49F84B-B4E3-692D-8C92-4E5BA3D00FE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A51F791-9E67-5DAC-0C35-457E77924FD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4B2A28B-0CB7-7A2F-65AA-8BD6B27099A2}"/>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26B2B662-2901-14DE-3661-037C38B3F432}"/>
              </a:ext>
            </a:extLst>
          </p:cNvPr>
          <p:cNvSpPr>
            <a:spLocks noGrp="1"/>
          </p:cNvSpPr>
          <p:nvPr>
            <p:ph type="sldNum" sz="quarter" idx="5"/>
          </p:nvPr>
        </p:nvSpPr>
        <p:spPr/>
        <p:txBody>
          <a:bodyPr/>
          <a:lstStyle/>
          <a:p>
            <a:fld id="{23A86A45-AA70-4AA6-A0BF-FFCDBE0FF04B}" type="slidenum">
              <a:rPr lang="es-ES" smtClean="0"/>
              <a:t>77</a:t>
            </a:fld>
            <a:endParaRPr lang="es-ES"/>
          </a:p>
        </p:txBody>
      </p:sp>
    </p:spTree>
    <p:extLst>
      <p:ext uri="{BB962C8B-B14F-4D97-AF65-F5344CB8AC3E}">
        <p14:creationId xmlns:p14="http://schemas.microsoft.com/office/powerpoint/2010/main" val="5314563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4AE70-E465-621B-E3D3-73F1FC22E191}"/>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DEC309F-6EB9-DE3D-28C1-29624143544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83448AC-A9D7-1F0D-DAA6-6ADFCAA2B8D2}"/>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E934110F-2557-45FA-174B-DC83981F77BF}"/>
              </a:ext>
            </a:extLst>
          </p:cNvPr>
          <p:cNvSpPr>
            <a:spLocks noGrp="1"/>
          </p:cNvSpPr>
          <p:nvPr>
            <p:ph type="sldNum" sz="quarter" idx="5"/>
          </p:nvPr>
        </p:nvSpPr>
        <p:spPr/>
        <p:txBody>
          <a:bodyPr/>
          <a:lstStyle/>
          <a:p>
            <a:fld id="{23A86A45-AA70-4AA6-A0BF-FFCDBE0FF04B}" type="slidenum">
              <a:rPr lang="es-ES" smtClean="0"/>
              <a:t>78</a:t>
            </a:fld>
            <a:endParaRPr lang="es-ES"/>
          </a:p>
        </p:txBody>
      </p:sp>
    </p:spTree>
    <p:extLst>
      <p:ext uri="{BB962C8B-B14F-4D97-AF65-F5344CB8AC3E}">
        <p14:creationId xmlns:p14="http://schemas.microsoft.com/office/powerpoint/2010/main" val="38217423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47D2F6-AD5F-E04D-E357-72214625A6B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884D46F-BE7C-1AF0-EAF7-17925498DF0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0C66895-F796-5376-5AC4-8067BC4B236B}"/>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04F03C4F-31E4-54A7-F464-164731A7C8AC}"/>
              </a:ext>
            </a:extLst>
          </p:cNvPr>
          <p:cNvSpPr>
            <a:spLocks noGrp="1"/>
          </p:cNvSpPr>
          <p:nvPr>
            <p:ph type="sldNum" sz="quarter" idx="5"/>
          </p:nvPr>
        </p:nvSpPr>
        <p:spPr/>
        <p:txBody>
          <a:bodyPr/>
          <a:lstStyle/>
          <a:p>
            <a:fld id="{23A86A45-AA70-4AA6-A0BF-FFCDBE0FF04B}" type="slidenum">
              <a:rPr lang="es-ES" smtClean="0"/>
              <a:t>79</a:t>
            </a:fld>
            <a:endParaRPr lang="es-ES"/>
          </a:p>
        </p:txBody>
      </p:sp>
    </p:spTree>
    <p:extLst>
      <p:ext uri="{BB962C8B-B14F-4D97-AF65-F5344CB8AC3E}">
        <p14:creationId xmlns:p14="http://schemas.microsoft.com/office/powerpoint/2010/main" val="5792924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E183CB-C2B8-CEBD-2FA8-3EFBC9A8A75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4608E27-3432-E73C-0002-813764B6498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4B5E441-1517-1536-CFF3-A4365B9F12F4}"/>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AA9D5390-08F0-436A-585A-A6E3B108B3DD}"/>
              </a:ext>
            </a:extLst>
          </p:cNvPr>
          <p:cNvSpPr>
            <a:spLocks noGrp="1"/>
          </p:cNvSpPr>
          <p:nvPr>
            <p:ph type="sldNum" sz="quarter" idx="5"/>
          </p:nvPr>
        </p:nvSpPr>
        <p:spPr/>
        <p:txBody>
          <a:bodyPr/>
          <a:lstStyle/>
          <a:p>
            <a:fld id="{23A86A45-AA70-4AA6-A0BF-FFCDBE0FF04B}" type="slidenum">
              <a:rPr lang="es-ES" smtClean="0"/>
              <a:t>80</a:t>
            </a:fld>
            <a:endParaRPr lang="es-ES"/>
          </a:p>
        </p:txBody>
      </p:sp>
    </p:spTree>
    <p:extLst>
      <p:ext uri="{BB962C8B-B14F-4D97-AF65-F5344CB8AC3E}">
        <p14:creationId xmlns:p14="http://schemas.microsoft.com/office/powerpoint/2010/main" val="8631615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D2DEAF-B7C7-765E-8516-DAC9663F742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A8BD8A0-1D95-844B-9681-F9078BDF43E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D2B3570-8F38-A92D-688F-3ED316312306}"/>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6D8818D9-109C-F579-322D-BC86DBB98C3E}"/>
              </a:ext>
            </a:extLst>
          </p:cNvPr>
          <p:cNvSpPr>
            <a:spLocks noGrp="1"/>
          </p:cNvSpPr>
          <p:nvPr>
            <p:ph type="sldNum" sz="quarter" idx="5"/>
          </p:nvPr>
        </p:nvSpPr>
        <p:spPr/>
        <p:txBody>
          <a:bodyPr/>
          <a:lstStyle/>
          <a:p>
            <a:fld id="{23A86A45-AA70-4AA6-A0BF-FFCDBE0FF04B}" type="slidenum">
              <a:rPr lang="es-ES" smtClean="0"/>
              <a:t>81</a:t>
            </a:fld>
            <a:endParaRPr lang="es-ES"/>
          </a:p>
        </p:txBody>
      </p:sp>
    </p:spTree>
    <p:extLst>
      <p:ext uri="{BB962C8B-B14F-4D97-AF65-F5344CB8AC3E}">
        <p14:creationId xmlns:p14="http://schemas.microsoft.com/office/powerpoint/2010/main" val="40274725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56C17F-0FD7-6443-B76F-84F5315C172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DD921A5-4E95-AB08-4155-45D03B4652E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1252818-00CC-DE49-C828-3C77866037AB}"/>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F0A6EF34-4779-4EC6-C807-B79A9F29BB9D}"/>
              </a:ext>
            </a:extLst>
          </p:cNvPr>
          <p:cNvSpPr>
            <a:spLocks noGrp="1"/>
          </p:cNvSpPr>
          <p:nvPr>
            <p:ph type="sldNum" sz="quarter" idx="5"/>
          </p:nvPr>
        </p:nvSpPr>
        <p:spPr/>
        <p:txBody>
          <a:bodyPr/>
          <a:lstStyle/>
          <a:p>
            <a:fld id="{23A86A45-AA70-4AA6-A0BF-FFCDBE0FF04B}" type="slidenum">
              <a:rPr lang="es-ES" smtClean="0"/>
              <a:t>82</a:t>
            </a:fld>
            <a:endParaRPr lang="es-ES"/>
          </a:p>
        </p:txBody>
      </p:sp>
    </p:spTree>
    <p:extLst>
      <p:ext uri="{BB962C8B-B14F-4D97-AF65-F5344CB8AC3E}">
        <p14:creationId xmlns:p14="http://schemas.microsoft.com/office/powerpoint/2010/main" val="33359695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107875-9152-74E3-8146-FACA494C1D94}"/>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175B02C-0561-4D50-7811-C7E3DA767BE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F095E10-8A8E-55C9-DBAA-7917F88489B0}"/>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E7561EBF-1ACC-F299-F74F-D661EE416658}"/>
              </a:ext>
            </a:extLst>
          </p:cNvPr>
          <p:cNvSpPr>
            <a:spLocks noGrp="1"/>
          </p:cNvSpPr>
          <p:nvPr>
            <p:ph type="sldNum" sz="quarter" idx="5"/>
          </p:nvPr>
        </p:nvSpPr>
        <p:spPr/>
        <p:txBody>
          <a:bodyPr/>
          <a:lstStyle/>
          <a:p>
            <a:fld id="{23A86A45-AA70-4AA6-A0BF-FFCDBE0FF04B}" type="slidenum">
              <a:rPr lang="es-ES" smtClean="0"/>
              <a:t>83</a:t>
            </a:fld>
            <a:endParaRPr lang="es-ES"/>
          </a:p>
        </p:txBody>
      </p:sp>
    </p:spTree>
    <p:extLst>
      <p:ext uri="{BB962C8B-B14F-4D97-AF65-F5344CB8AC3E}">
        <p14:creationId xmlns:p14="http://schemas.microsoft.com/office/powerpoint/2010/main" val="22565216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AB125D-3621-D1D9-659A-0B3B7B9229DA}"/>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0A90EC2-D188-B04F-FB39-AC8EF6BFDE8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96DD8FA-071E-1CC0-8030-39A8F4D47ECA}"/>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CEDFC3E0-34F5-5871-6CFE-6E1DF38A30EB}"/>
              </a:ext>
            </a:extLst>
          </p:cNvPr>
          <p:cNvSpPr>
            <a:spLocks noGrp="1"/>
          </p:cNvSpPr>
          <p:nvPr>
            <p:ph type="sldNum" sz="quarter" idx="5"/>
          </p:nvPr>
        </p:nvSpPr>
        <p:spPr/>
        <p:txBody>
          <a:bodyPr/>
          <a:lstStyle/>
          <a:p>
            <a:fld id="{23A86A45-AA70-4AA6-A0BF-FFCDBE0FF04B}" type="slidenum">
              <a:rPr lang="es-ES" smtClean="0"/>
              <a:t>84</a:t>
            </a:fld>
            <a:endParaRPr lang="es-ES"/>
          </a:p>
        </p:txBody>
      </p:sp>
    </p:spTree>
    <p:extLst>
      <p:ext uri="{BB962C8B-B14F-4D97-AF65-F5344CB8AC3E}">
        <p14:creationId xmlns:p14="http://schemas.microsoft.com/office/powerpoint/2010/main" val="26250245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47A499-673C-94DF-37D5-48FD5CE95C13}"/>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7C7BDB3-403A-B732-F718-20A2628E076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8689F12-89D8-A4DD-2EAF-C068A14E6B14}"/>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A1588C1C-61E5-813E-FE09-B2C77E79F57A}"/>
              </a:ext>
            </a:extLst>
          </p:cNvPr>
          <p:cNvSpPr>
            <a:spLocks noGrp="1"/>
          </p:cNvSpPr>
          <p:nvPr>
            <p:ph type="sldNum" sz="quarter" idx="5"/>
          </p:nvPr>
        </p:nvSpPr>
        <p:spPr/>
        <p:txBody>
          <a:bodyPr/>
          <a:lstStyle/>
          <a:p>
            <a:fld id="{23A86A45-AA70-4AA6-A0BF-FFCDBE0FF04B}" type="slidenum">
              <a:rPr lang="es-ES" smtClean="0"/>
              <a:t>85</a:t>
            </a:fld>
            <a:endParaRPr lang="es-ES"/>
          </a:p>
        </p:txBody>
      </p:sp>
    </p:spTree>
    <p:extLst>
      <p:ext uri="{BB962C8B-B14F-4D97-AF65-F5344CB8AC3E}">
        <p14:creationId xmlns:p14="http://schemas.microsoft.com/office/powerpoint/2010/main" val="10893828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A10D29-FB63-42B5-EDB7-D03471377B6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019440F-CDB5-9EC3-953B-023B51568CF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2911661-F0DD-2C03-3BC6-5B57169BDD5F}"/>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8EFE605E-D0C0-E6FE-33BA-61A76E1BC5A4}"/>
              </a:ext>
            </a:extLst>
          </p:cNvPr>
          <p:cNvSpPr>
            <a:spLocks noGrp="1"/>
          </p:cNvSpPr>
          <p:nvPr>
            <p:ph type="sldNum" sz="quarter" idx="5"/>
          </p:nvPr>
        </p:nvSpPr>
        <p:spPr/>
        <p:txBody>
          <a:bodyPr/>
          <a:lstStyle/>
          <a:p>
            <a:fld id="{23A86A45-AA70-4AA6-A0BF-FFCDBE0FF04B}" type="slidenum">
              <a:rPr lang="es-ES" smtClean="0"/>
              <a:t>86</a:t>
            </a:fld>
            <a:endParaRPr lang="es-ES"/>
          </a:p>
        </p:txBody>
      </p:sp>
    </p:spTree>
    <p:extLst>
      <p:ext uri="{BB962C8B-B14F-4D97-AF65-F5344CB8AC3E}">
        <p14:creationId xmlns:p14="http://schemas.microsoft.com/office/powerpoint/2010/main" val="23279177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5E7C3B-9457-9633-0C23-392FEEBBA8D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F2E0682-F9FF-4191-CF0E-97E99D05001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3A31868-5008-C1F3-9D83-36140D2AB7A8}"/>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682981A7-FC10-84DE-44DF-74275931841A}"/>
              </a:ext>
            </a:extLst>
          </p:cNvPr>
          <p:cNvSpPr>
            <a:spLocks noGrp="1"/>
          </p:cNvSpPr>
          <p:nvPr>
            <p:ph type="sldNum" sz="quarter" idx="5"/>
          </p:nvPr>
        </p:nvSpPr>
        <p:spPr/>
        <p:txBody>
          <a:bodyPr/>
          <a:lstStyle/>
          <a:p>
            <a:fld id="{23A86A45-AA70-4AA6-A0BF-FFCDBE0FF04B}" type="slidenum">
              <a:rPr lang="es-ES" smtClean="0"/>
              <a:t>87</a:t>
            </a:fld>
            <a:endParaRPr lang="es-ES"/>
          </a:p>
        </p:txBody>
      </p:sp>
    </p:spTree>
    <p:extLst>
      <p:ext uri="{BB962C8B-B14F-4D97-AF65-F5344CB8AC3E}">
        <p14:creationId xmlns:p14="http://schemas.microsoft.com/office/powerpoint/2010/main" val="26873733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994CDD-523B-F4B7-10D9-26376FB611D1}"/>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F22B7E4-C3B9-61C2-CABC-0BD8296D5B0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7EA2251-01C4-F075-E4E6-7FB9B3497F79}"/>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E6A6B677-C1F7-84E3-D005-4A3AAA0F7F68}"/>
              </a:ext>
            </a:extLst>
          </p:cNvPr>
          <p:cNvSpPr>
            <a:spLocks noGrp="1"/>
          </p:cNvSpPr>
          <p:nvPr>
            <p:ph type="sldNum" sz="quarter" idx="5"/>
          </p:nvPr>
        </p:nvSpPr>
        <p:spPr/>
        <p:txBody>
          <a:bodyPr/>
          <a:lstStyle/>
          <a:p>
            <a:fld id="{23A86A45-AA70-4AA6-A0BF-FFCDBE0FF04B}" type="slidenum">
              <a:rPr lang="es-ES" smtClean="0"/>
              <a:t>88</a:t>
            </a:fld>
            <a:endParaRPr lang="es-ES"/>
          </a:p>
        </p:txBody>
      </p:sp>
    </p:spTree>
    <p:extLst>
      <p:ext uri="{BB962C8B-B14F-4D97-AF65-F5344CB8AC3E}">
        <p14:creationId xmlns:p14="http://schemas.microsoft.com/office/powerpoint/2010/main" val="16418026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F004D1-322C-4F30-F25A-C7BB5469EB3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13E3EF2-3066-465E-967F-11DF21C4EA7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F0C7613-D8E5-DB90-951E-96A527D3A18F}"/>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BB1BFFDE-38C4-0F38-B858-F38335AD285E}"/>
              </a:ext>
            </a:extLst>
          </p:cNvPr>
          <p:cNvSpPr>
            <a:spLocks noGrp="1"/>
          </p:cNvSpPr>
          <p:nvPr>
            <p:ph type="sldNum" sz="quarter" idx="5"/>
          </p:nvPr>
        </p:nvSpPr>
        <p:spPr/>
        <p:txBody>
          <a:bodyPr/>
          <a:lstStyle/>
          <a:p>
            <a:fld id="{23A86A45-AA70-4AA6-A0BF-FFCDBE0FF04B}" type="slidenum">
              <a:rPr lang="es-ES" smtClean="0"/>
              <a:t>89</a:t>
            </a:fld>
            <a:endParaRPr lang="es-ES"/>
          </a:p>
        </p:txBody>
      </p:sp>
    </p:spTree>
    <p:extLst>
      <p:ext uri="{BB962C8B-B14F-4D97-AF65-F5344CB8AC3E}">
        <p14:creationId xmlns:p14="http://schemas.microsoft.com/office/powerpoint/2010/main" val="8979862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1387E3-1040-69EA-3769-E5D817355A2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62982ED-9EE4-8D3A-07E4-6E3A9EE415D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1CF7ED5-C2B2-594E-78E9-8A8D14E6C718}"/>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0DC6CD91-56D5-0065-6CCD-3B6354F1DE89}"/>
              </a:ext>
            </a:extLst>
          </p:cNvPr>
          <p:cNvSpPr>
            <a:spLocks noGrp="1"/>
          </p:cNvSpPr>
          <p:nvPr>
            <p:ph type="sldNum" sz="quarter" idx="5"/>
          </p:nvPr>
        </p:nvSpPr>
        <p:spPr/>
        <p:txBody>
          <a:bodyPr/>
          <a:lstStyle/>
          <a:p>
            <a:fld id="{23A86A45-AA70-4AA6-A0BF-FFCDBE0FF04B}" type="slidenum">
              <a:rPr lang="es-ES" smtClean="0"/>
              <a:t>90</a:t>
            </a:fld>
            <a:endParaRPr lang="es-ES"/>
          </a:p>
        </p:txBody>
      </p:sp>
    </p:spTree>
    <p:extLst>
      <p:ext uri="{BB962C8B-B14F-4D97-AF65-F5344CB8AC3E}">
        <p14:creationId xmlns:p14="http://schemas.microsoft.com/office/powerpoint/2010/main" val="502108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6C7672-4367-D8E2-1D90-24F2B927E7C4}"/>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B739F9B-A227-C437-1D9B-51F05AB6696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0CF1130-DC46-DB0C-CA37-6D47BBA8A4EC}"/>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874C4755-45DB-8AF2-FC7E-A091E1434694}"/>
              </a:ext>
            </a:extLst>
          </p:cNvPr>
          <p:cNvSpPr>
            <a:spLocks noGrp="1"/>
          </p:cNvSpPr>
          <p:nvPr>
            <p:ph type="sldNum" sz="quarter" idx="5"/>
          </p:nvPr>
        </p:nvSpPr>
        <p:spPr/>
        <p:txBody>
          <a:bodyPr/>
          <a:lstStyle/>
          <a:p>
            <a:fld id="{23A86A45-AA70-4AA6-A0BF-FFCDBE0FF04B}" type="slidenum">
              <a:rPr lang="es-ES" smtClean="0"/>
              <a:t>91</a:t>
            </a:fld>
            <a:endParaRPr lang="es-ES"/>
          </a:p>
        </p:txBody>
      </p:sp>
    </p:spTree>
    <p:extLst>
      <p:ext uri="{BB962C8B-B14F-4D97-AF65-F5344CB8AC3E}">
        <p14:creationId xmlns:p14="http://schemas.microsoft.com/office/powerpoint/2010/main" val="26065131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4B836D-276A-21A8-EB11-DBCFBC9A049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6A08183-2548-BAF6-51F7-9B453955D8A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F9F8031-8F94-2482-DF9B-D6C46AA3875D}"/>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54833134-3A23-7BFD-E2E9-BA22C5CAEFAB}"/>
              </a:ext>
            </a:extLst>
          </p:cNvPr>
          <p:cNvSpPr>
            <a:spLocks noGrp="1"/>
          </p:cNvSpPr>
          <p:nvPr>
            <p:ph type="sldNum" sz="quarter" idx="5"/>
          </p:nvPr>
        </p:nvSpPr>
        <p:spPr/>
        <p:txBody>
          <a:bodyPr/>
          <a:lstStyle/>
          <a:p>
            <a:fld id="{23A86A45-AA70-4AA6-A0BF-FFCDBE0FF04B}" type="slidenum">
              <a:rPr lang="es-ES" smtClean="0"/>
              <a:t>92</a:t>
            </a:fld>
            <a:endParaRPr lang="es-ES"/>
          </a:p>
        </p:txBody>
      </p:sp>
    </p:spTree>
    <p:extLst>
      <p:ext uri="{BB962C8B-B14F-4D97-AF65-F5344CB8AC3E}">
        <p14:creationId xmlns:p14="http://schemas.microsoft.com/office/powerpoint/2010/main" val="2882296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8FE838-17D3-C10F-CA82-B1CFC156A8F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E760D34-F25E-2A26-F830-FF4EDC9AA81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A85EF1B-63FE-EBE7-19AE-C74A6157597B}"/>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571C5D5F-DBC1-8BED-7DBD-7A5142CEB003}"/>
              </a:ext>
            </a:extLst>
          </p:cNvPr>
          <p:cNvSpPr>
            <a:spLocks noGrp="1"/>
          </p:cNvSpPr>
          <p:nvPr>
            <p:ph type="sldNum" sz="quarter" idx="5"/>
          </p:nvPr>
        </p:nvSpPr>
        <p:spPr/>
        <p:txBody>
          <a:bodyPr/>
          <a:lstStyle/>
          <a:p>
            <a:fld id="{23A86A45-AA70-4AA6-A0BF-FFCDBE0FF04B}" type="slidenum">
              <a:rPr lang="es-ES" smtClean="0"/>
              <a:t>93</a:t>
            </a:fld>
            <a:endParaRPr lang="es-ES"/>
          </a:p>
        </p:txBody>
      </p:sp>
    </p:spTree>
    <p:extLst>
      <p:ext uri="{BB962C8B-B14F-4D97-AF65-F5344CB8AC3E}">
        <p14:creationId xmlns:p14="http://schemas.microsoft.com/office/powerpoint/2010/main" val="28226416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19FE5E-EBDC-4AEF-C1BF-CC407EB8A164}"/>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35B1292-FE8A-45FD-A226-56F375C12A3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5875344-C569-12DE-438B-A06299F1FE1B}"/>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6A99F482-D7C9-C801-CF69-17C99641EEF9}"/>
              </a:ext>
            </a:extLst>
          </p:cNvPr>
          <p:cNvSpPr>
            <a:spLocks noGrp="1"/>
          </p:cNvSpPr>
          <p:nvPr>
            <p:ph type="sldNum" sz="quarter" idx="5"/>
          </p:nvPr>
        </p:nvSpPr>
        <p:spPr/>
        <p:txBody>
          <a:bodyPr/>
          <a:lstStyle/>
          <a:p>
            <a:fld id="{23A86A45-AA70-4AA6-A0BF-FFCDBE0FF04B}" type="slidenum">
              <a:rPr lang="es-ES" smtClean="0"/>
              <a:t>94</a:t>
            </a:fld>
            <a:endParaRPr lang="es-ES"/>
          </a:p>
        </p:txBody>
      </p:sp>
    </p:spTree>
    <p:extLst>
      <p:ext uri="{BB962C8B-B14F-4D97-AF65-F5344CB8AC3E}">
        <p14:creationId xmlns:p14="http://schemas.microsoft.com/office/powerpoint/2010/main" val="41852848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531ED2-9624-7926-358E-7EEE2C69D17A}"/>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C44F59F-20CD-496B-6B84-6A07AB2DE0A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0839FAE-CDC0-1846-DC42-1E0471D8432B}"/>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0585B82E-95F8-71FD-5FAD-4E2CD6D5CAD4}"/>
              </a:ext>
            </a:extLst>
          </p:cNvPr>
          <p:cNvSpPr>
            <a:spLocks noGrp="1"/>
          </p:cNvSpPr>
          <p:nvPr>
            <p:ph type="sldNum" sz="quarter" idx="5"/>
          </p:nvPr>
        </p:nvSpPr>
        <p:spPr/>
        <p:txBody>
          <a:bodyPr/>
          <a:lstStyle/>
          <a:p>
            <a:fld id="{23A86A45-AA70-4AA6-A0BF-FFCDBE0FF04B}" type="slidenum">
              <a:rPr lang="es-ES" smtClean="0"/>
              <a:t>95</a:t>
            </a:fld>
            <a:endParaRPr lang="es-ES"/>
          </a:p>
        </p:txBody>
      </p:sp>
    </p:spTree>
    <p:extLst>
      <p:ext uri="{BB962C8B-B14F-4D97-AF65-F5344CB8AC3E}">
        <p14:creationId xmlns:p14="http://schemas.microsoft.com/office/powerpoint/2010/main" val="22908534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7BD2E2B5-61FF-4362-9A8E-7386B9388E76}" type="datetimeFigureOut">
              <a:rPr lang="es-ES" smtClean="0"/>
              <a:t>10/04/2026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9746606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3"/>
          <p:cNvSpPr>
            <a:spLocks noGrp="1"/>
          </p:cNvSpPr>
          <p:nvPr>
            <p:ph type="dt" sz="half" idx="10"/>
          </p:nvPr>
        </p:nvSpPr>
        <p:spPr/>
        <p:txBody>
          <a:bodyPr/>
          <a:lstStyle/>
          <a:p>
            <a:fld id="{7BD2E2B5-61FF-4362-9A8E-7386B9388E76}" type="datetimeFigureOut">
              <a:rPr lang="es-ES" smtClean="0"/>
              <a:t>10/04/2026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4262903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7BD2E2B5-61FF-4362-9A8E-7386B9388E76}" type="datetimeFigureOut">
              <a:rPr lang="es-ES" smtClean="0"/>
              <a:t>10/04/2026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4111749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7BD2E2B5-61FF-4362-9A8E-7386B9388E76}" type="datetimeFigureOut">
              <a:rPr lang="es-ES" smtClean="0"/>
              <a:t>10/04/2026</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29173009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7BD2E2B5-61FF-4362-9A8E-7386B9388E76}" type="datetimeFigureOut">
              <a:rPr lang="es-ES" smtClean="0"/>
              <a:t>10/04/2026</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19861927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7" name="Date Placeholder 2"/>
          <p:cNvSpPr>
            <a:spLocks noGrp="1"/>
          </p:cNvSpPr>
          <p:nvPr>
            <p:ph type="dt" sz="half" idx="10"/>
          </p:nvPr>
        </p:nvSpPr>
        <p:spPr/>
        <p:txBody>
          <a:bodyPr/>
          <a:lstStyle/>
          <a:p>
            <a:fld id="{7BD2E2B5-61FF-4362-9A8E-7386B9388E76}" type="datetimeFigureOut">
              <a:rPr lang="es-ES" smtClean="0"/>
              <a:t>10/04/2026</a:t>
            </a:fld>
            <a:endParaRPr lang="es-ES"/>
          </a:p>
        </p:txBody>
      </p:sp>
      <p:sp>
        <p:nvSpPr>
          <p:cNvPr id="5" name="Footer Placeholder 3"/>
          <p:cNvSpPr>
            <a:spLocks noGrp="1"/>
          </p:cNvSpPr>
          <p:nvPr>
            <p:ph type="ftr" sz="quarter" idx="11"/>
          </p:nvPr>
        </p:nvSpPr>
        <p:spPr/>
        <p:txBody>
          <a:bodyPr/>
          <a:lstStyle/>
          <a:p>
            <a:endParaRPr lang="es-ES"/>
          </a:p>
        </p:txBody>
      </p:sp>
      <p:sp>
        <p:nvSpPr>
          <p:cNvPr id="6" name="Slide Number Placeholder 4"/>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15465358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7BD2E2B5-61FF-4362-9A8E-7386B9388E76}" type="datetimeFigureOut">
              <a:rPr lang="es-ES" smtClean="0"/>
              <a:t>10/04/2026</a:t>
            </a:fld>
            <a:endParaRPr lang="es-ES"/>
          </a:p>
        </p:txBody>
      </p:sp>
      <p:sp>
        <p:nvSpPr>
          <p:cNvPr id="5" name="Footer Placeholder 2"/>
          <p:cNvSpPr>
            <a:spLocks noGrp="1"/>
          </p:cNvSpPr>
          <p:nvPr>
            <p:ph type="ftr" sz="quarter" idx="11"/>
          </p:nvPr>
        </p:nvSpPr>
        <p:spPr/>
        <p:txBody>
          <a:bodyPr/>
          <a:lstStyle/>
          <a:p>
            <a:endParaRPr lang="es-ES"/>
          </a:p>
        </p:txBody>
      </p:sp>
      <p:sp>
        <p:nvSpPr>
          <p:cNvPr id="6" name="Slide Number Placeholder 3"/>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27995258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7" name="Date Placeholder 4"/>
          <p:cNvSpPr>
            <a:spLocks noGrp="1"/>
          </p:cNvSpPr>
          <p:nvPr>
            <p:ph type="dt" sz="half" idx="10"/>
          </p:nvPr>
        </p:nvSpPr>
        <p:spPr/>
        <p:txBody>
          <a:bodyPr/>
          <a:lstStyle/>
          <a:p>
            <a:fld id="{7BD2E2B5-61FF-4362-9A8E-7386B9388E76}" type="datetimeFigureOut">
              <a:rPr lang="es-ES" smtClean="0"/>
              <a:t>10/04/2026</a:t>
            </a:fld>
            <a:endParaRPr lang="es-ES"/>
          </a:p>
        </p:txBody>
      </p:sp>
      <p:sp>
        <p:nvSpPr>
          <p:cNvPr id="5" name="Footer Placeholder 5"/>
          <p:cNvSpPr>
            <a:spLocks noGrp="1"/>
          </p:cNvSpPr>
          <p:nvPr>
            <p:ph type="ftr" sz="quarter" idx="11"/>
          </p:nvPr>
        </p:nvSpPr>
        <p:spPr/>
        <p:txBody>
          <a:bodyPr/>
          <a:lstStyle/>
          <a:p>
            <a:endParaRPr lang="es-ES"/>
          </a:p>
        </p:txBody>
      </p:sp>
      <p:sp>
        <p:nvSpPr>
          <p:cNvPr id="6" name="Slide Number Placeholder 6"/>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3688857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7BD2E2B5-61FF-4362-9A8E-7386B9388E76}" type="datetimeFigureOut">
              <a:rPr lang="es-ES" smtClean="0"/>
              <a:t>10/04/2026</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41514316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7BD2E2B5-61FF-4362-9A8E-7386B9388E76}" type="datetimeFigureOut">
              <a:rPr lang="es-ES" smtClean="0"/>
              <a:t>10/04/2026</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19400290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s-ES"/>
              <a:t>Haga clic para modificar el estilo de título del patrón</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7BD2E2B5-61FF-4362-9A8E-7386B9388E76}" type="datetimeFigureOut">
              <a:rPr lang="es-ES" smtClean="0"/>
              <a:t>10/04/2026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16305458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s-ES"/>
              <a:t>Haga clic para modificar el estilo de título del patrón</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s-ES"/>
              <a:t>Haga clic para modificar los estilos de texto del patrón</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7BD2E2B5-61FF-4362-9A8E-7386B9388E76}" type="datetimeFigureOut">
              <a:rPr lang="es-ES" smtClean="0"/>
              <a:t>10/04/2026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5531240-C855-4559-A887-569D5EF9601C}" type="slidenum">
              <a:rPr lang="es-ES" smtClean="0"/>
              <a:t>‹Nº›</a:t>
            </a:fld>
            <a:endParaRPr lang="es-E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7367533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7BD2E2B5-61FF-4362-9A8E-7386B9388E76}" type="datetimeFigureOut">
              <a:rPr lang="es-ES" smtClean="0"/>
              <a:t>10/04/2026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24474475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7BD2E2B5-61FF-4362-9A8E-7386B9388E76}" type="datetimeFigureOut">
              <a:rPr lang="es-ES" smtClean="0"/>
              <a:t>10/04/2026</a:t>
            </a:fld>
            <a:endParaRPr lang="es-ES"/>
          </a:p>
        </p:txBody>
      </p:sp>
      <p:sp>
        <p:nvSpPr>
          <p:cNvPr id="4"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12770129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7BD2E2B5-61FF-4362-9A8E-7386B9388E76}" type="datetimeFigureOut">
              <a:rPr lang="es-ES" smtClean="0"/>
              <a:t>10/04/2026</a:t>
            </a:fld>
            <a:endParaRPr lang="es-ES"/>
          </a:p>
        </p:txBody>
      </p:sp>
      <p:sp>
        <p:nvSpPr>
          <p:cNvPr id="4"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34010438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nchorCtr="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7BD2E2B5-61FF-4362-9A8E-7386B9388E76}" type="datetimeFigureOut">
              <a:rPr lang="es-ES" smtClean="0"/>
              <a:t>10/04/2026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8467020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7BD2E2B5-61FF-4362-9A8E-7386B9388E76}" type="datetimeFigureOut">
              <a:rPr lang="es-ES" smtClean="0"/>
              <a:t>10/04/2026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5531240-C855-4559-A887-569D5EF9601C}" type="slidenum">
              <a:rPr lang="es-ES" smtClean="0"/>
              <a:t>‹Nº›</a:t>
            </a:fld>
            <a:endParaRPr lang="es-ES"/>
          </a:p>
        </p:txBody>
      </p:sp>
    </p:spTree>
    <p:extLst>
      <p:ext uri="{BB962C8B-B14F-4D97-AF65-F5344CB8AC3E}">
        <p14:creationId xmlns:p14="http://schemas.microsoft.com/office/powerpoint/2010/main" val="3358796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7BD2E2B5-61FF-4362-9A8E-7386B9388E76}" type="datetimeFigureOut">
              <a:rPr lang="es-ES" smtClean="0"/>
              <a:t>10/04/2026</a:t>
            </a:fld>
            <a:endParaRPr lang="es-E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s-E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55531240-C855-4559-A887-569D5EF9601C}" type="slidenum">
              <a:rPr lang="es-ES" smtClean="0"/>
              <a:t>‹Nº›</a:t>
            </a:fld>
            <a:endParaRPr lang="es-ES"/>
          </a:p>
        </p:txBody>
      </p:sp>
    </p:spTree>
    <p:extLst>
      <p:ext uri="{BB962C8B-B14F-4D97-AF65-F5344CB8AC3E}">
        <p14:creationId xmlns:p14="http://schemas.microsoft.com/office/powerpoint/2010/main" val="1987853835"/>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351D65A-57B5-4076-0D93-B5CA15316AF5}"/>
              </a:ext>
            </a:extLst>
          </p:cNvPr>
          <p:cNvSpPr>
            <a:spLocks noGrp="1"/>
          </p:cNvSpPr>
          <p:nvPr>
            <p:ph type="ctrTitle"/>
          </p:nvPr>
        </p:nvSpPr>
        <p:spPr>
          <a:xfrm>
            <a:off x="1154956" y="1621018"/>
            <a:ext cx="10100648" cy="2168164"/>
          </a:xfrm>
        </p:spPr>
        <p:txBody>
          <a:bodyPr>
            <a:normAutofit fontScale="90000"/>
          </a:bodyPr>
          <a:lstStyle/>
          <a:p>
            <a:pPr algn="ctr"/>
            <a:r>
              <a:rPr lang="es-ES" b="1" dirty="0">
                <a:solidFill>
                  <a:srgbClr val="FFFF00"/>
                </a:solidFill>
                <a:latin typeface="Arial Black" panose="020B0A04020102020204" pitchFamily="34" charset="0"/>
              </a:rPr>
              <a:t>LA FLOR DE ADAMUC</a:t>
            </a:r>
            <a:br>
              <a:rPr lang="es-ES" b="1" dirty="0">
                <a:solidFill>
                  <a:srgbClr val="FFFF00"/>
                </a:solidFill>
                <a:latin typeface="Arial Black" panose="020B0A04020102020204" pitchFamily="34" charset="0"/>
              </a:rPr>
            </a:br>
            <a:r>
              <a:rPr lang="es-ES" b="1" dirty="0">
                <a:solidFill>
                  <a:srgbClr val="FFFF00"/>
                </a:solidFill>
                <a:latin typeface="Arial Black" panose="020B0A04020102020204" pitchFamily="34" charset="0"/>
              </a:rPr>
              <a:t>LITERATURA </a:t>
            </a:r>
            <a:br>
              <a:rPr lang="es-ES" b="1" dirty="0">
                <a:solidFill>
                  <a:srgbClr val="FFFF00"/>
                </a:solidFill>
                <a:latin typeface="Arial Black" panose="020B0A04020102020204" pitchFamily="34" charset="0"/>
              </a:rPr>
            </a:br>
            <a:r>
              <a:rPr lang="es-ES" b="1" dirty="0">
                <a:solidFill>
                  <a:srgbClr val="FFFF00"/>
                </a:solidFill>
                <a:latin typeface="Arial Black" panose="020B0A04020102020204" pitchFamily="34" charset="0"/>
              </a:rPr>
              <a:t>2025 - 2026</a:t>
            </a:r>
          </a:p>
        </p:txBody>
      </p:sp>
      <p:sp>
        <p:nvSpPr>
          <p:cNvPr id="3" name="Subtítulo 2">
            <a:extLst>
              <a:ext uri="{FF2B5EF4-FFF2-40B4-BE49-F238E27FC236}">
                <a16:creationId xmlns:a16="http://schemas.microsoft.com/office/drawing/2014/main" id="{F5B30DF5-24D3-7CBC-849A-C9FA894A4739}"/>
              </a:ext>
            </a:extLst>
          </p:cNvPr>
          <p:cNvSpPr>
            <a:spLocks noGrp="1"/>
          </p:cNvSpPr>
          <p:nvPr>
            <p:ph type="subTitle" idx="1"/>
          </p:nvPr>
        </p:nvSpPr>
        <p:spPr>
          <a:xfrm>
            <a:off x="1154956" y="4441452"/>
            <a:ext cx="8825658" cy="861420"/>
          </a:xfrm>
        </p:spPr>
        <p:txBody>
          <a:bodyPr>
            <a:normAutofit lnSpcReduction="10000"/>
          </a:bodyPr>
          <a:lstStyle/>
          <a:p>
            <a:pPr algn="ctr"/>
            <a:r>
              <a:rPr lang="es-ES" sz="5400" dirty="0">
                <a:solidFill>
                  <a:srgbClr val="FFFF00"/>
                </a:solidFill>
                <a:latin typeface="Arial Black" panose="020B0A04020102020204" pitchFamily="34" charset="0"/>
              </a:rPr>
              <a:t>RELATOS CORTOS</a:t>
            </a:r>
          </a:p>
        </p:txBody>
      </p:sp>
    </p:spTree>
    <p:extLst>
      <p:ext uri="{BB962C8B-B14F-4D97-AF65-F5344CB8AC3E}">
        <p14:creationId xmlns:p14="http://schemas.microsoft.com/office/powerpoint/2010/main" val="2809273062"/>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C09BB6A3-17AD-6067-3947-4218906710A0}"/>
            </a:ext>
          </a:extLst>
        </p:cNvPr>
        <p:cNvGrpSpPr/>
        <p:nvPr/>
      </p:nvGrpSpPr>
      <p:grpSpPr>
        <a:xfrm>
          <a:off x="0" y="0"/>
          <a:ext cx="0" cy="0"/>
          <a:chOff x="0" y="0"/>
          <a:chExt cx="0" cy="0"/>
        </a:xfrm>
      </p:grpSpPr>
      <p:sp>
        <p:nvSpPr>
          <p:cNvPr id="2" name="Rectángulo 1">
            <a:extLst>
              <a:ext uri="{FF2B5EF4-FFF2-40B4-BE49-F238E27FC236}">
                <a16:creationId xmlns:a16="http://schemas.microsoft.com/office/drawing/2014/main" id="{A2752B4A-5AF0-FF8C-1E33-43E0EEEA6BC8}"/>
              </a:ext>
            </a:extLst>
          </p:cNvPr>
          <p:cNvSpPr/>
          <p:nvPr/>
        </p:nvSpPr>
        <p:spPr>
          <a:xfrm>
            <a:off x="4444645" y="2505420"/>
            <a:ext cx="2680542" cy="923330"/>
          </a:xfrm>
          <a:prstGeom prst="rect">
            <a:avLst/>
          </a:prstGeom>
          <a:noFill/>
        </p:spPr>
        <p:txBody>
          <a:bodyPr wrap="none" lIns="91440" tIns="45720" rIns="91440" bIns="45720">
            <a:spAutoFit/>
          </a:bodyPr>
          <a:lstStyle/>
          <a:p>
            <a:pPr algn="ctr"/>
            <a:r>
              <a:rPr lang="es-ES" sz="5400" b="1" dirty="0">
                <a:ln w="6600">
                  <a:solidFill>
                    <a:schemeClr val="accent2"/>
                  </a:solidFill>
                  <a:prstDash val="solid"/>
                </a:ln>
                <a:solidFill>
                  <a:srgbClr val="FFFFFF"/>
                </a:solidFill>
                <a:effectLst>
                  <a:outerShdw dist="38100" dir="2700000" algn="tl" rotWithShape="0">
                    <a:schemeClr val="accent2"/>
                  </a:outerShdw>
                </a:effectLst>
              </a:rPr>
              <a:t>AZARES</a:t>
            </a:r>
          </a:p>
        </p:txBody>
      </p:sp>
    </p:spTree>
    <p:extLst>
      <p:ext uri="{BB962C8B-B14F-4D97-AF65-F5344CB8AC3E}">
        <p14:creationId xmlns:p14="http://schemas.microsoft.com/office/powerpoint/2010/main" val="4017086421"/>
      </p:ext>
    </p:extLst>
  </p:cSld>
  <p:clrMapOvr>
    <a:masterClrMapping/>
  </p:clrMapOvr>
  <p:transition spd="med">
    <p:pull/>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03A1F701-D6DA-1A45-4B86-EA19FE65D88B}"/>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70035314-1F33-8544-D00D-1DEB6F90B3A3}"/>
              </a:ext>
            </a:extLst>
          </p:cNvPr>
          <p:cNvSpPr txBox="1"/>
          <p:nvPr/>
        </p:nvSpPr>
        <p:spPr>
          <a:xfrm>
            <a:off x="490193" y="113124"/>
            <a:ext cx="11415861" cy="6278642"/>
          </a:xfrm>
          <a:prstGeom prst="rect">
            <a:avLst/>
          </a:prstGeom>
          <a:noFill/>
        </p:spPr>
        <p:txBody>
          <a:bodyPr wrap="square">
            <a:spAutoFit/>
          </a:bodyPr>
          <a:lstStyle/>
          <a:p>
            <a:pPr algn="ctr">
              <a:buNone/>
            </a:pPr>
            <a:r>
              <a:rPr lang="es-ES" sz="2400" b="1" u="sng" dirty="0">
                <a:latin typeface="Arial Black" panose="020B0A04020102020204" pitchFamily="34" charset="0"/>
              </a:rPr>
              <a:t>Azares</a:t>
            </a:r>
            <a:r>
              <a:rPr lang="es-ES" sz="2000" dirty="0"/>
              <a:t> </a:t>
            </a:r>
          </a:p>
          <a:p>
            <a:pPr algn="just">
              <a:buNone/>
            </a:pPr>
            <a:endParaRPr lang="es-ES" dirty="0"/>
          </a:p>
          <a:p>
            <a:pPr algn="just">
              <a:buNone/>
            </a:pPr>
            <a:r>
              <a:rPr lang="es-ES" b="1" u="sng" dirty="0"/>
              <a:t>1988 * Anatomías en el metro.</a:t>
            </a:r>
            <a:r>
              <a:rPr lang="es-ES" dirty="0"/>
              <a:t> </a:t>
            </a:r>
          </a:p>
          <a:p>
            <a:pPr algn="just">
              <a:buNone/>
            </a:pPr>
            <a:endParaRPr lang="es-ES" dirty="0"/>
          </a:p>
          <a:p>
            <a:pPr algn="just">
              <a:buNone/>
            </a:pPr>
            <a:r>
              <a:rPr lang="es-ES" dirty="0"/>
              <a:t>Carmen está radiante a sus dieciocho gloriosos años. Tiene una arquitectura prodigiosa de un metro setenta, con unas piernas interminables que sostienen una silueta impecable de una piel tersa y luminosa. Sus hombros son torneados. Tiene una sonrisa permanente, con labios carnosos y dientes brillando en </a:t>
            </a:r>
            <a:r>
              <a:rPr lang="es-ES" dirty="0" err="1"/>
              <a:t>technicolor</a:t>
            </a:r>
            <a:r>
              <a:rPr lang="es-ES" dirty="0"/>
              <a:t>. Sus oteros, tan suaves como el agua tibia, cabrían en la callada hondura de dos palmas cóncavas. Por otro lado, su ánima es de buena gente, divertida, coqueta, elegante de maneras; sus amigas le tienen </a:t>
            </a:r>
            <a:r>
              <a:rPr lang="es-ES" dirty="0" err="1"/>
              <a:t>envidieja</a:t>
            </a:r>
            <a:r>
              <a:rPr lang="es-ES" dirty="0"/>
              <a:t> sana, le piden consejos, la miman, la llevan, la traen. Le presentan chicos que llegan con hambre de carnívoros, pero ella, con una elegancia magistral, solo les sirve ensaladas. ¡Ay, estos hombrecitos de la Facultad de Derecho...! </a:t>
            </a:r>
          </a:p>
          <a:p>
            <a:pPr algn="just">
              <a:buNone/>
            </a:pPr>
            <a:endParaRPr lang="es-ES" dirty="0"/>
          </a:p>
          <a:p>
            <a:pPr algn="just">
              <a:buNone/>
            </a:pPr>
            <a:r>
              <a:rPr lang="es-ES" dirty="0"/>
              <a:t>En algún recoveco de los largos pasillos del metro, entre Plaza de España y Noviciado, resuena la Misa Luba. El grupo no lo hace mal: dos chicas rubias y un mocetón tan alto que encestaría sin saltar. Al repetir el </a:t>
            </a:r>
            <a:r>
              <a:rPr lang="es-ES" dirty="0" err="1"/>
              <a:t>Kyrie</a:t>
            </a:r>
            <a:r>
              <a:rPr lang="es-ES" dirty="0"/>
              <a:t> </a:t>
            </a:r>
            <a:r>
              <a:rPr lang="es-ES" dirty="0" err="1"/>
              <a:t>eleison</a:t>
            </a:r>
            <a:r>
              <a:rPr lang="es-ES" dirty="0"/>
              <a:t>, el joven abre un túnel rosado custodiado por hileras de blanquísimo marfil. La gente pasa deprisa, con el miedo en el cuerpo pues ETA acaba de secuestrar a Emiliano Revilla. Carmen baja las escaleras mecánicas a un trotecito lento. Ignora al chicarrón que sacude un gorro de paja con unas monedas que tintinean al compás de un ritmo contagioso y se adentra en los eternos pasillos para completar el transbordo, dejando tras de sí un rastro fresco a Álvarez Gómez. Él y sus nenas siguen pidiendo piedad al Señor entre tambores y panderetas. Al cabo de un par de horas, recogen sus bártulos y se van.  </a:t>
            </a:r>
            <a:endParaRPr lang="es-ES" dirty="0">
              <a:effectLst/>
              <a:latin typeface="Times New Roman" panose="02020603050405020304" pitchFamily="18" charset="0"/>
              <a:ea typeface="PMingLiU" panose="02020500000000000000" pitchFamily="18" charset="-120"/>
            </a:endParaRPr>
          </a:p>
        </p:txBody>
      </p:sp>
    </p:spTree>
    <p:extLst>
      <p:ext uri="{BB962C8B-B14F-4D97-AF65-F5344CB8AC3E}">
        <p14:creationId xmlns:p14="http://schemas.microsoft.com/office/powerpoint/2010/main" val="3178369711"/>
      </p:ext>
    </p:extLst>
  </p:cSld>
  <p:clrMapOvr>
    <a:masterClrMapping/>
  </p:clrMapOvr>
  <p:transition spd="med">
    <p:pull/>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C389AEF9-D10A-082C-12EA-0F39C8159921}"/>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F8119875-5FEE-C431-1FEE-A6307A163284}"/>
              </a:ext>
            </a:extLst>
          </p:cNvPr>
          <p:cNvSpPr txBox="1"/>
          <p:nvPr/>
        </p:nvSpPr>
        <p:spPr>
          <a:xfrm>
            <a:off x="490193" y="113124"/>
            <a:ext cx="11415861" cy="6278642"/>
          </a:xfrm>
          <a:prstGeom prst="rect">
            <a:avLst/>
          </a:prstGeom>
          <a:noFill/>
        </p:spPr>
        <p:txBody>
          <a:bodyPr wrap="square">
            <a:spAutoFit/>
          </a:bodyPr>
          <a:lstStyle/>
          <a:p>
            <a:pPr algn="just">
              <a:buNone/>
            </a:pPr>
            <a:r>
              <a:rPr lang="es-ES" dirty="0"/>
              <a:t>Esa misma tarde, le ofrece un cigarrillo a Stevie, una de las inglesitas de Reading que está de </a:t>
            </a:r>
            <a:r>
              <a:rPr lang="es-ES" dirty="0" err="1"/>
              <a:t>au</a:t>
            </a:r>
            <a:r>
              <a:rPr lang="es-ES" dirty="0"/>
              <a:t> </a:t>
            </a:r>
            <a:r>
              <a:rPr lang="es-ES" dirty="0" err="1"/>
              <a:t>pair</a:t>
            </a:r>
            <a:r>
              <a:rPr lang="es-ES" dirty="0"/>
              <a:t> en Madrid, aprendiendo español. —¿Qué ves en mí? —le pregunta él. —A </a:t>
            </a:r>
            <a:r>
              <a:rPr lang="es-ES" dirty="0" err="1"/>
              <a:t>chicou</a:t>
            </a:r>
            <a:r>
              <a:rPr lang="es-ES" dirty="0"/>
              <a:t> muy </a:t>
            </a:r>
            <a:r>
              <a:rPr lang="es-ES" dirty="0" err="1"/>
              <a:t>guapou</a:t>
            </a:r>
            <a:r>
              <a:rPr lang="es-ES" dirty="0"/>
              <a:t> </a:t>
            </a:r>
            <a:r>
              <a:rPr lang="es-ES" dirty="0" err="1"/>
              <a:t>who</a:t>
            </a:r>
            <a:r>
              <a:rPr lang="es-ES" dirty="0"/>
              <a:t> </a:t>
            </a:r>
            <a:r>
              <a:rPr lang="es-ES" dirty="0" err="1"/>
              <a:t>ensenia</a:t>
            </a:r>
            <a:r>
              <a:rPr lang="es-ES" dirty="0"/>
              <a:t> </a:t>
            </a:r>
            <a:r>
              <a:rPr lang="es-ES" dirty="0" err="1"/>
              <a:t>espaniol</a:t>
            </a:r>
            <a:r>
              <a:rPr lang="es-ES" dirty="0"/>
              <a:t> a </a:t>
            </a:r>
            <a:r>
              <a:rPr lang="es-ES" dirty="0" err="1"/>
              <a:t>mei</a:t>
            </a:r>
            <a:r>
              <a:rPr lang="es-ES" dirty="0"/>
              <a:t> —contesta en un Spanglish muy precario. Lo cierto es que el mozo domina su lengua española con una maestría que dejaría a Cervantes sin palabras. Estudia Arquitectura, con beca, y canta en el metro para divertirse y ganarse unas perras. Sus padres son oriundos del Congo y emigraron a Guinea para establecerse, pero tras la independencia de aquella "provincia" española, lograron llegar a Madrid. Echaron raíces en un arrabal del norte y allí les fueron naciendo los hijos. Al cabo de algunos años de duro trabajo y penurias, encontraron el paraíso europeo que habían estado buscando. Negro y guapo a rabiar, </a:t>
            </a:r>
            <a:r>
              <a:rPr lang="es-ES" dirty="0" err="1"/>
              <a:t>Dirhan</a:t>
            </a:r>
            <a:r>
              <a:rPr lang="es-ES" dirty="0"/>
              <a:t> no tiene problemas de amigos ni de chicas. Todos lo quieren porque es simpático</a:t>
            </a:r>
            <a:r>
              <a:rPr lang="es-ES" sz="2400" dirty="0"/>
              <a:t>, </a:t>
            </a:r>
            <a:r>
              <a:rPr lang="es-ES" dirty="0"/>
              <a:t>chistoso, inteligente, muy zumbón y un </a:t>
            </a:r>
            <a:r>
              <a:rPr lang="es-ES" dirty="0" err="1"/>
              <a:t>colegui</a:t>
            </a:r>
            <a:r>
              <a:rPr lang="es-ES" dirty="0"/>
              <a:t> de primera; y todas, y algunos, le echan miradas lánguidas que a unas responde, y a otras, no. </a:t>
            </a:r>
          </a:p>
          <a:p>
            <a:pPr algn="just">
              <a:buNone/>
            </a:pPr>
            <a:r>
              <a:rPr lang="es-ES" b="1" u="sng" dirty="0"/>
              <a:t>1996 * La Alhambra.</a:t>
            </a:r>
            <a:r>
              <a:rPr lang="es-ES" dirty="0"/>
              <a:t> </a:t>
            </a:r>
          </a:p>
          <a:p>
            <a:pPr algn="just">
              <a:buNone/>
            </a:pPr>
            <a:endParaRPr lang="es-ES" dirty="0"/>
          </a:p>
          <a:p>
            <a:pPr algn="just">
              <a:buNone/>
            </a:pPr>
            <a:r>
              <a:rPr lang="es-ES" dirty="0"/>
              <a:t>Un día, estando en Granada con su esposa, oye unos gritos “Al ladrón, al ladrón”. Ve a un muchacho correr como un descosido con un bolso en la mano. Sin pensárselo ni un segundo, persigue al ladrón, que corre cual podenco por los maravillosos jardines de la Alhambra atestados de turistas. Como tiene la zancada más larga, enseguida logra atraparlo. Se le echa encima, lo sujeta y le arrebata el bolso. Llega la policía, le dan las gracias y se llevan al tironero al coche-patrulla. Otro agente coge el bolso y se dirige con el salvador a devolvérselo a su dueña. Atrás se ha formado un corro, rodeando a una pálida japonesita con cintura de mimbre que llora amargamente junto a su familia. </a:t>
            </a:r>
          </a:p>
          <a:p>
            <a:pPr algn="just">
              <a:buNone/>
            </a:pPr>
            <a:r>
              <a:rPr lang="es-ES" sz="2000" b="1" dirty="0">
                <a:latin typeface="Bradley Hand ITC" panose="03070402050302030203" pitchFamily="66" charset="0"/>
              </a:rPr>
              <a:t>—</a:t>
            </a:r>
            <a:r>
              <a:rPr lang="es-ES" sz="2000" b="1" dirty="0" err="1">
                <a:latin typeface="Bradley Hand ITC" panose="03070402050302030203" pitchFamily="66" charset="0"/>
              </a:rPr>
              <a:t>Whele</a:t>
            </a:r>
            <a:r>
              <a:rPr lang="es-ES" sz="2000" b="1" dirty="0">
                <a:latin typeface="Bradley Hand ITC" panose="03070402050302030203" pitchFamily="66" charset="0"/>
              </a:rPr>
              <a:t> </a:t>
            </a:r>
            <a:r>
              <a:rPr lang="es-ES" sz="2000" b="1" dirty="0" err="1">
                <a:latin typeface="Bradley Hand ITC" panose="03070402050302030203" pitchFamily="66" charset="0"/>
              </a:rPr>
              <a:t>is</a:t>
            </a:r>
            <a:r>
              <a:rPr lang="es-ES" sz="2000" b="1" dirty="0">
                <a:latin typeface="Bradley Hand ITC" panose="03070402050302030203" pitchFamily="66" charset="0"/>
              </a:rPr>
              <a:t> </a:t>
            </a:r>
            <a:r>
              <a:rPr lang="es-ES" sz="2000" b="1" dirty="0" err="1">
                <a:latin typeface="Bradley Hand ITC" panose="03070402050302030203" pitchFamily="66" charset="0"/>
              </a:rPr>
              <a:t>my</a:t>
            </a:r>
            <a:r>
              <a:rPr lang="es-ES" sz="2000" b="1" dirty="0">
                <a:latin typeface="Bradley Hand ITC" panose="03070402050302030203" pitchFamily="66" charset="0"/>
              </a:rPr>
              <a:t> bag? </a:t>
            </a:r>
            <a:r>
              <a:rPr lang="es-ES" sz="2000" b="1" dirty="0" err="1">
                <a:latin typeface="Bradley Hand ITC" panose="03070402050302030203" pitchFamily="66" charset="0"/>
              </a:rPr>
              <a:t>I’ve</a:t>
            </a:r>
            <a:r>
              <a:rPr lang="es-ES" sz="2000" b="1" dirty="0">
                <a:latin typeface="Bradley Hand ITC" panose="03070402050302030203" pitchFamily="66" charset="0"/>
              </a:rPr>
              <a:t> </a:t>
            </a:r>
            <a:r>
              <a:rPr lang="es-ES" sz="2000" b="1" dirty="0" err="1">
                <a:latin typeface="Bradley Hand ITC" panose="03070402050302030203" pitchFamily="66" charset="0"/>
              </a:rPr>
              <a:t>lost</a:t>
            </a:r>
            <a:r>
              <a:rPr lang="es-ES" sz="2000" b="1" dirty="0">
                <a:latin typeface="Bradley Hand ITC" panose="03070402050302030203" pitchFamily="66" charset="0"/>
              </a:rPr>
              <a:t> </a:t>
            </a:r>
            <a:r>
              <a:rPr lang="es-ES" sz="2000" b="1" dirty="0" err="1">
                <a:latin typeface="Bradley Hand ITC" panose="03070402050302030203" pitchFamily="66" charset="0"/>
              </a:rPr>
              <a:t>my</a:t>
            </a:r>
            <a:r>
              <a:rPr lang="es-ES" sz="2000" b="1" dirty="0">
                <a:latin typeface="Bradley Hand ITC" panose="03070402050302030203" pitchFamily="66" charset="0"/>
              </a:rPr>
              <a:t> </a:t>
            </a:r>
            <a:r>
              <a:rPr lang="es-ES" sz="2000" b="1" dirty="0" err="1">
                <a:latin typeface="Bradley Hand ITC" panose="03070402050302030203" pitchFamily="66" charset="0"/>
              </a:rPr>
              <a:t>passpolt</a:t>
            </a:r>
            <a:r>
              <a:rPr lang="es-ES" sz="2000" b="1" dirty="0">
                <a:latin typeface="Bradley Hand ITC" panose="03070402050302030203" pitchFamily="66" charset="0"/>
              </a:rPr>
              <a:t>, </a:t>
            </a:r>
            <a:r>
              <a:rPr lang="es-ES" sz="2000" b="1" dirty="0" err="1">
                <a:latin typeface="Bradley Hand ITC" panose="03070402050302030203" pitchFamily="66" charset="0"/>
              </a:rPr>
              <a:t>my</a:t>
            </a:r>
            <a:r>
              <a:rPr lang="es-ES" sz="2000" b="1" dirty="0">
                <a:latin typeface="Bradley Hand ITC" panose="03070402050302030203" pitchFamily="66" charset="0"/>
              </a:rPr>
              <a:t> </a:t>
            </a:r>
            <a:r>
              <a:rPr lang="es-ES" sz="2000" b="1" dirty="0" err="1">
                <a:latin typeface="Bradley Hand ITC" panose="03070402050302030203" pitchFamily="66" charset="0"/>
              </a:rPr>
              <a:t>calds</a:t>
            </a:r>
            <a:r>
              <a:rPr lang="es-ES" sz="2000" b="1" dirty="0">
                <a:latin typeface="Bradley Hand ITC" panose="03070402050302030203" pitchFamily="66" charset="0"/>
              </a:rPr>
              <a:t> and </a:t>
            </a:r>
            <a:r>
              <a:rPr lang="es-ES" sz="2000" b="1" dirty="0" err="1">
                <a:latin typeface="Bradley Hand ITC" panose="03070402050302030203" pitchFamily="66" charset="0"/>
              </a:rPr>
              <a:t>all</a:t>
            </a:r>
            <a:r>
              <a:rPr lang="es-ES" sz="2000" b="1" dirty="0">
                <a:latin typeface="Bradley Hand ITC" panose="03070402050302030203" pitchFamily="66" charset="0"/>
              </a:rPr>
              <a:t> </a:t>
            </a:r>
            <a:r>
              <a:rPr lang="es-ES" sz="2000" b="1" dirty="0" err="1">
                <a:latin typeface="Bradley Hand ITC" panose="03070402050302030203" pitchFamily="66" charset="0"/>
              </a:rPr>
              <a:t>my</a:t>
            </a:r>
            <a:r>
              <a:rPr lang="es-ES" sz="2000" b="1" dirty="0">
                <a:latin typeface="Bradley Hand ITC" panose="03070402050302030203" pitchFamily="66" charset="0"/>
              </a:rPr>
              <a:t> </a:t>
            </a:r>
            <a:r>
              <a:rPr lang="es-ES" sz="2000" b="1" dirty="0" err="1">
                <a:latin typeface="Bradley Hand ITC" panose="03070402050302030203" pitchFamily="66" charset="0"/>
              </a:rPr>
              <a:t>money</a:t>
            </a:r>
            <a:r>
              <a:rPr lang="es-ES" b="1" dirty="0"/>
              <a:t>.</a:t>
            </a:r>
            <a:r>
              <a:rPr lang="es-ES" dirty="0"/>
              <a:t> </a:t>
            </a:r>
            <a:endParaRPr lang="es-ES" dirty="0">
              <a:effectLst/>
              <a:latin typeface="Times New Roman" panose="02020603050405020304" pitchFamily="18" charset="0"/>
              <a:ea typeface="PMingLiU" panose="02020500000000000000" pitchFamily="18" charset="-120"/>
            </a:endParaRPr>
          </a:p>
        </p:txBody>
      </p:sp>
    </p:spTree>
    <p:extLst>
      <p:ext uri="{BB962C8B-B14F-4D97-AF65-F5344CB8AC3E}">
        <p14:creationId xmlns:p14="http://schemas.microsoft.com/office/powerpoint/2010/main" val="2972429364"/>
      </p:ext>
    </p:extLst>
  </p:cSld>
  <p:clrMapOvr>
    <a:masterClrMapping/>
  </p:clrMapOvr>
  <p:transition spd="med">
    <p:pull/>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530E80D8-D7F4-20DF-17C3-0B0E3DF30C8E}"/>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7706BCD2-9E1B-8B88-6049-C95AED3A9FC0}"/>
              </a:ext>
            </a:extLst>
          </p:cNvPr>
          <p:cNvSpPr txBox="1"/>
          <p:nvPr/>
        </p:nvSpPr>
        <p:spPr>
          <a:xfrm>
            <a:off x="490193" y="113124"/>
            <a:ext cx="11415861" cy="6463308"/>
          </a:xfrm>
          <a:prstGeom prst="rect">
            <a:avLst/>
          </a:prstGeom>
          <a:noFill/>
        </p:spPr>
        <p:txBody>
          <a:bodyPr wrap="square">
            <a:spAutoFit/>
          </a:bodyPr>
          <a:lstStyle/>
          <a:p>
            <a:pPr algn="just">
              <a:buNone/>
            </a:pPr>
            <a:r>
              <a:rPr lang="es-ES" dirty="0"/>
              <a:t>Una joven del corro le dice que no se preocupe pues ha visto a un hombre de color correr tras el ladronzuelo y ya viene de vuelta con un agente para devolverle el bolso. </a:t>
            </a:r>
          </a:p>
          <a:p>
            <a:pPr algn="just">
              <a:buNone/>
            </a:pPr>
            <a:endParaRPr lang="es-ES" dirty="0"/>
          </a:p>
          <a:p>
            <a:pPr algn="just">
              <a:buNone/>
            </a:pPr>
            <a:r>
              <a:rPr lang="es-ES" dirty="0"/>
              <a:t>—Carmen, ¡</a:t>
            </a:r>
            <a:r>
              <a:rPr lang="es-ES" dirty="0" err="1"/>
              <a:t>joé</a:t>
            </a:r>
            <a:r>
              <a:rPr lang="es-ES" dirty="0"/>
              <a:t>!, vamos a llegar tarde al Sacromonte donde nos espera el resto del grupo —le espeta su novio a la consoladora —¡Es que no te aguanto, oye! </a:t>
            </a:r>
          </a:p>
          <a:p>
            <a:pPr algn="just">
              <a:buNone/>
            </a:pPr>
            <a:r>
              <a:rPr lang="es-ES" dirty="0"/>
              <a:t>—Sí, sí, vamos. Bueno, yo tampoco te aguanto siempre con tus prisas. Comienzan a caminar y murmura, casi sin dirigirse a él</a:t>
            </a:r>
          </a:p>
          <a:p>
            <a:pPr algn="just">
              <a:buNone/>
            </a:pPr>
            <a:r>
              <a:rPr lang="es-ES" dirty="0"/>
              <a:t> —Pero hay que ver qué cosas pasan. No estamos seguros en ningún sitio. Una vez terminado el revuelo, </a:t>
            </a:r>
            <a:r>
              <a:rPr lang="es-ES" dirty="0" err="1"/>
              <a:t>Dirhan</a:t>
            </a:r>
            <a:r>
              <a:rPr lang="es-ES" dirty="0"/>
              <a:t> y su mujer acaban el paseo con la emoción de la aventura vivida. Ella comenta que con Aznar del PP esto se va a acabar drásticamente. Él, sonríe escéptico. </a:t>
            </a:r>
          </a:p>
          <a:p>
            <a:pPr algn="just">
              <a:buNone/>
            </a:pPr>
            <a:endParaRPr lang="es-ES" dirty="0"/>
          </a:p>
          <a:p>
            <a:pPr algn="just">
              <a:buNone/>
            </a:pPr>
            <a:r>
              <a:rPr lang="es-ES" b="1" u="sng" dirty="0"/>
              <a:t>2005 * El grande de los grandes.</a:t>
            </a:r>
            <a:r>
              <a:rPr lang="es-ES" dirty="0"/>
              <a:t> </a:t>
            </a:r>
          </a:p>
          <a:p>
            <a:pPr algn="just">
              <a:buNone/>
            </a:pPr>
            <a:endParaRPr lang="es-ES" dirty="0"/>
          </a:p>
          <a:p>
            <a:pPr algn="just">
              <a:buNone/>
            </a:pPr>
            <a:r>
              <a:rPr lang="es-ES" dirty="0"/>
              <a:t>Almacenes como el de Preciados están abarrotados en Nochebuena. La megafonía da la bienvenida a los hombres y mujeres de </a:t>
            </a:r>
            <a:r>
              <a:rPr lang="es-ES" dirty="0" err="1"/>
              <a:t>bueníiiiiiiisima</a:t>
            </a:r>
            <a:r>
              <a:rPr lang="es-ES" dirty="0"/>
              <a:t> voluntad que se acercan a comprar algo para sus seres queridos. Se escucha atronadoramente por doquier:</a:t>
            </a:r>
            <a:r>
              <a:rPr lang="es-ES" b="1" dirty="0"/>
              <a:t> </a:t>
            </a:r>
          </a:p>
          <a:p>
            <a:pPr algn="just">
              <a:buNone/>
            </a:pPr>
            <a:r>
              <a:rPr lang="es-ES" b="1" dirty="0"/>
              <a:t>La Virgen se está lavando, entre cortina y cortina, los cabellos son de oro y el peine de plata fina</a:t>
            </a:r>
          </a:p>
          <a:p>
            <a:pPr algn="just">
              <a:buNone/>
            </a:pPr>
            <a:endParaRPr lang="es-ES" dirty="0">
              <a:effectLst/>
              <a:latin typeface="Times New Roman" panose="02020603050405020304" pitchFamily="18" charset="0"/>
              <a:ea typeface="PMingLiU" panose="02020500000000000000" pitchFamily="18" charset="-120"/>
            </a:endParaRPr>
          </a:p>
          <a:p>
            <a:pPr algn="just">
              <a:buNone/>
            </a:pPr>
            <a:r>
              <a:rPr lang="es-ES" dirty="0"/>
              <a:t>En el Servicio de Empaquetado para Regalo dos amigas hacen cola pacientemente. </a:t>
            </a:r>
          </a:p>
          <a:p>
            <a:pPr algn="just">
              <a:buNone/>
            </a:pPr>
            <a:endParaRPr lang="es-ES" dirty="0"/>
          </a:p>
          <a:p>
            <a:pPr algn="just">
              <a:buNone/>
            </a:pPr>
            <a:r>
              <a:rPr lang="es-ES" dirty="0"/>
              <a:t>—Mira, mira, ahí delante está la Pantufla. </a:t>
            </a:r>
          </a:p>
          <a:p>
            <a:pPr algn="just">
              <a:buNone/>
            </a:pPr>
            <a:r>
              <a:rPr lang="es-ES" dirty="0"/>
              <a:t>—¿Quién? </a:t>
            </a:r>
          </a:p>
          <a:p>
            <a:pPr algn="just">
              <a:buNone/>
            </a:pPr>
            <a:r>
              <a:rPr lang="es-ES" dirty="0"/>
              <a:t>—La cantante esa del </a:t>
            </a:r>
            <a:r>
              <a:rPr lang="es-ES" dirty="0" err="1"/>
              <a:t>Paquidermín</a:t>
            </a:r>
            <a:r>
              <a:rPr lang="es-ES" dirty="0"/>
              <a:t>. </a:t>
            </a:r>
            <a:endParaRPr lang="es-ES" dirty="0">
              <a:effectLst/>
              <a:latin typeface="Times New Roman" panose="02020603050405020304" pitchFamily="18" charset="0"/>
              <a:ea typeface="PMingLiU" panose="02020500000000000000" pitchFamily="18" charset="-120"/>
            </a:endParaRPr>
          </a:p>
        </p:txBody>
      </p:sp>
    </p:spTree>
    <p:extLst>
      <p:ext uri="{BB962C8B-B14F-4D97-AF65-F5344CB8AC3E}">
        <p14:creationId xmlns:p14="http://schemas.microsoft.com/office/powerpoint/2010/main" val="478653261"/>
      </p:ext>
    </p:extLst>
  </p:cSld>
  <p:clrMapOvr>
    <a:masterClrMapping/>
  </p:clrMapOvr>
  <p:transition spd="med">
    <p:pull/>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F580D562-5D8A-56A0-2756-C21F571E7A79}"/>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45AC5D23-1340-6535-FED5-0AF0A95019B3}"/>
              </a:ext>
            </a:extLst>
          </p:cNvPr>
          <p:cNvSpPr txBox="1"/>
          <p:nvPr/>
        </p:nvSpPr>
        <p:spPr>
          <a:xfrm>
            <a:off x="490193" y="113124"/>
            <a:ext cx="11415861" cy="6463308"/>
          </a:xfrm>
          <a:prstGeom prst="rect">
            <a:avLst/>
          </a:prstGeom>
          <a:noFill/>
        </p:spPr>
        <p:txBody>
          <a:bodyPr wrap="square">
            <a:spAutoFit/>
          </a:bodyPr>
          <a:lstStyle/>
          <a:p>
            <a:pPr algn="just">
              <a:buNone/>
            </a:pPr>
            <a:r>
              <a:rPr lang="es-ES" dirty="0"/>
              <a:t>—¡Ah, sí! ¡Qué guapa es! Y aguardando en la cola, como todo el mundo. </a:t>
            </a:r>
          </a:p>
          <a:p>
            <a:pPr algn="just">
              <a:buNone/>
            </a:pPr>
            <a:r>
              <a:rPr lang="es-ES" b="1" dirty="0"/>
              <a:t>Pero mira cómo beben los peces en el río, pero mira cómo beben por ver a Dios </a:t>
            </a:r>
            <a:r>
              <a:rPr lang="es-ES" b="1" dirty="0" err="1"/>
              <a:t>nacío</a:t>
            </a:r>
            <a:r>
              <a:rPr lang="es-ES" b="1" dirty="0"/>
              <a:t>.</a:t>
            </a:r>
          </a:p>
          <a:p>
            <a:pPr algn="just">
              <a:buNone/>
            </a:pPr>
            <a:endParaRPr lang="es-ES" dirty="0"/>
          </a:p>
          <a:p>
            <a:pPr algn="just">
              <a:buNone/>
            </a:pPr>
            <a:r>
              <a:rPr lang="es-ES" dirty="0"/>
              <a:t>—¡Qué bien canta! ¿Será ella en directo? </a:t>
            </a:r>
          </a:p>
          <a:p>
            <a:pPr algn="just">
              <a:buNone/>
            </a:pPr>
            <a:r>
              <a:rPr lang="es-ES" dirty="0"/>
              <a:t>—¿Tú la ves mover los labios? ¡Ah, qué tontuela eres! ¡¡¡</a:t>
            </a:r>
            <a:r>
              <a:rPr lang="es-ES" dirty="0" err="1"/>
              <a:t>Aaaay</a:t>
            </a:r>
            <a:r>
              <a:rPr lang="es-ES" dirty="0"/>
              <a:t>!!! </a:t>
            </a:r>
          </a:p>
          <a:p>
            <a:pPr algn="just">
              <a:buNone/>
            </a:pPr>
            <a:r>
              <a:rPr lang="es-ES" dirty="0"/>
              <a:t>—¿Qué te pasa, Carmen? </a:t>
            </a:r>
          </a:p>
          <a:p>
            <a:pPr algn="just">
              <a:buNone/>
            </a:pPr>
            <a:r>
              <a:rPr lang="es-ES" dirty="0"/>
              <a:t>—Alguien me ha pisado. </a:t>
            </a:r>
          </a:p>
          <a:p>
            <a:pPr algn="just">
              <a:buNone/>
            </a:pPr>
            <a:r>
              <a:rPr lang="es-ES" dirty="0"/>
              <a:t>—¿Quién? ¿Aquel </a:t>
            </a:r>
            <a:r>
              <a:rPr lang="es-ES" dirty="0" err="1"/>
              <a:t>tiorro</a:t>
            </a:r>
            <a:r>
              <a:rPr lang="es-ES" dirty="0"/>
              <a:t> negro como el tizón que va </a:t>
            </a:r>
            <a:r>
              <a:rPr lang="es-ES" dirty="0" err="1"/>
              <a:t>escopetao</a:t>
            </a:r>
            <a:r>
              <a:rPr lang="es-ES" dirty="0"/>
              <a:t>? </a:t>
            </a:r>
          </a:p>
          <a:p>
            <a:pPr algn="just">
              <a:buNone/>
            </a:pPr>
            <a:r>
              <a:rPr lang="es-ES" dirty="0"/>
              <a:t>—No sé, creo que sí, no me ha dado tiempo a fijarme aunque le he oído pedirme perdón. ¡</a:t>
            </a:r>
            <a:r>
              <a:rPr lang="es-ES" dirty="0" err="1"/>
              <a:t>Ufff</a:t>
            </a:r>
            <a:r>
              <a:rPr lang="es-ES" dirty="0"/>
              <a:t>, qué dolor! </a:t>
            </a:r>
          </a:p>
          <a:p>
            <a:pPr algn="just">
              <a:buNone/>
            </a:pPr>
            <a:r>
              <a:rPr lang="es-ES" b="1" dirty="0"/>
              <a:t>Beben y beben y vuelven a beber, los peces en el río, por ver a Dios nacer.</a:t>
            </a:r>
            <a:r>
              <a:rPr lang="es-ES" dirty="0"/>
              <a:t>  </a:t>
            </a:r>
          </a:p>
          <a:p>
            <a:pPr algn="just">
              <a:buNone/>
            </a:pPr>
            <a:endParaRPr lang="es-ES" dirty="0"/>
          </a:p>
          <a:p>
            <a:pPr algn="just">
              <a:buNone/>
            </a:pPr>
            <a:r>
              <a:rPr lang="es-ES" b="1" dirty="0"/>
              <a:t>2012 * Taller de Arquitectura.</a:t>
            </a:r>
            <a:r>
              <a:rPr lang="es-ES" dirty="0"/>
              <a:t> </a:t>
            </a:r>
          </a:p>
          <a:p>
            <a:pPr algn="just">
              <a:buNone/>
            </a:pPr>
            <a:endParaRPr lang="es-ES" dirty="0"/>
          </a:p>
          <a:p>
            <a:pPr algn="just">
              <a:buNone/>
            </a:pPr>
            <a:r>
              <a:rPr lang="es-ES" dirty="0"/>
              <a:t>El director de El pequeño cobijo le dice a un arquitecto que en unos minutos llegará una amiga suya a fin de que se le facilite un proyecto para algo que desea… </a:t>
            </a:r>
          </a:p>
          <a:p>
            <a:pPr algn="just">
              <a:buNone/>
            </a:pPr>
            <a:endParaRPr lang="es-ES" dirty="0"/>
          </a:p>
          <a:p>
            <a:pPr algn="just">
              <a:buNone/>
            </a:pPr>
            <a:r>
              <a:rPr lang="es-ES" dirty="0"/>
              <a:t>—Esta larga crisis de cuatro años me tiene ya loco. Espero que Rajoy enmiende la herencia de Zapatero. Uno tiene que buscar trabajo hasta en cosas de poca monta para los amigos. </a:t>
            </a:r>
          </a:p>
          <a:p>
            <a:pPr algn="just">
              <a:buNone/>
            </a:pPr>
            <a:r>
              <a:rPr lang="es-ES" dirty="0"/>
              <a:t>—No fastidies, Fernando. No puedo. Mi ex me ha pedido que vayamos al notario para no sé qué asunto de la repartición de bienes. </a:t>
            </a:r>
          </a:p>
          <a:p>
            <a:pPr algn="just">
              <a:buNone/>
            </a:pPr>
            <a:r>
              <a:rPr lang="es-ES" dirty="0"/>
              <a:t>—¡Vaya, hombre! Tampoco están Cristina ni Pablo. Bueno, no te preocupes. La atenderé yo mismo. —Gracias, </a:t>
            </a:r>
            <a:r>
              <a:rPr lang="es-ES" dirty="0" err="1"/>
              <a:t>Fer</a:t>
            </a:r>
            <a:r>
              <a:rPr lang="es-ES" dirty="0"/>
              <a:t>. Hoy por mí y mañana por ti.</a:t>
            </a:r>
            <a:endParaRPr lang="es-ES" dirty="0">
              <a:latin typeface="Times New Roman" panose="02020603050405020304" pitchFamily="18" charset="0"/>
              <a:ea typeface="PMingLiU" panose="02020500000000000000" pitchFamily="18" charset="-120"/>
            </a:endParaRPr>
          </a:p>
        </p:txBody>
      </p:sp>
    </p:spTree>
    <p:extLst>
      <p:ext uri="{BB962C8B-B14F-4D97-AF65-F5344CB8AC3E}">
        <p14:creationId xmlns:p14="http://schemas.microsoft.com/office/powerpoint/2010/main" val="511324354"/>
      </p:ext>
    </p:extLst>
  </p:cSld>
  <p:clrMapOvr>
    <a:masterClrMapping/>
  </p:clrMapOvr>
  <p:transition spd="med">
    <p:pull/>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E70B913F-5D89-5C85-98E2-F7BBD95D9F9D}"/>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54A19E93-1D7C-C901-AECC-4FEF93877DA6}"/>
              </a:ext>
            </a:extLst>
          </p:cNvPr>
          <p:cNvSpPr txBox="1"/>
          <p:nvPr/>
        </p:nvSpPr>
        <p:spPr>
          <a:xfrm>
            <a:off x="490193" y="113124"/>
            <a:ext cx="11415861" cy="6463308"/>
          </a:xfrm>
          <a:prstGeom prst="rect">
            <a:avLst/>
          </a:prstGeom>
          <a:noFill/>
        </p:spPr>
        <p:txBody>
          <a:bodyPr wrap="square">
            <a:spAutoFit/>
          </a:bodyPr>
          <a:lstStyle/>
          <a:p>
            <a:pPr algn="just">
              <a:buNone/>
            </a:pPr>
            <a:r>
              <a:rPr lang="es-ES" dirty="0"/>
              <a:t>Lo deja preparando los papeles que tiene que presentar para los trámites de su divorcio. Suena el timbre y el mismísimo director abre la puerta. Aparece una espléndida cuarentona, elegantísima y con una amplia sonrisa que quita el hipo. Se besan en las mejillas. </a:t>
            </a:r>
          </a:p>
          <a:p>
            <a:pPr algn="just">
              <a:buNone/>
            </a:pPr>
            <a:endParaRPr lang="es-ES" dirty="0"/>
          </a:p>
          <a:p>
            <a:pPr algn="just">
              <a:buNone/>
            </a:pPr>
            <a:r>
              <a:rPr lang="es-ES" dirty="0"/>
              <a:t>—¡Madre mía, cada día estás más guapa! ¡Ay, esos pobres fiscales, lo que tienen que sufrir! La acompaña a su despacho y se sientan amistosamente. Al poco, se entreabre la puerta y se oye una voz grave, casi de bajo. </a:t>
            </a:r>
          </a:p>
          <a:p>
            <a:pPr algn="just">
              <a:buNone/>
            </a:pPr>
            <a:r>
              <a:rPr lang="es-ES" dirty="0"/>
              <a:t>—Perdón por la interrupción. Adiós, </a:t>
            </a:r>
            <a:r>
              <a:rPr lang="es-ES" dirty="0" err="1"/>
              <a:t>Fer</a:t>
            </a:r>
            <a:r>
              <a:rPr lang="es-ES" dirty="0"/>
              <a:t>. No creo que vuelva ya hoy. Te debo una. —Vale, negro de alma blanca. Tomo nota </a:t>
            </a:r>
          </a:p>
          <a:p>
            <a:pPr algn="just">
              <a:buNone/>
            </a:pPr>
            <a:r>
              <a:rPr lang="es-ES" dirty="0"/>
              <a:t>—le contesta cariñosamente resignado. Y poco después, </a:t>
            </a:r>
          </a:p>
          <a:p>
            <a:pPr algn="just">
              <a:buNone/>
            </a:pPr>
            <a:r>
              <a:rPr lang="es-ES" dirty="0"/>
              <a:t>—A ver, Carmencita, ¿qué necesitas de mí? </a:t>
            </a:r>
          </a:p>
          <a:p>
            <a:pPr algn="just">
              <a:buNone/>
            </a:pPr>
            <a:endParaRPr lang="es-ES" dirty="0"/>
          </a:p>
          <a:p>
            <a:pPr algn="just">
              <a:buNone/>
            </a:pPr>
            <a:r>
              <a:rPr lang="es-ES" b="1" u="sng" dirty="0"/>
              <a:t>y... 2015 * Auditorio.</a:t>
            </a:r>
            <a:r>
              <a:rPr lang="es-ES" dirty="0"/>
              <a:t> </a:t>
            </a:r>
          </a:p>
          <a:p>
            <a:pPr algn="just">
              <a:buNone/>
            </a:pPr>
            <a:endParaRPr lang="es-ES" dirty="0"/>
          </a:p>
          <a:p>
            <a:pPr algn="just">
              <a:buNone/>
            </a:pPr>
            <a:r>
              <a:rPr lang="es-ES" dirty="0"/>
              <a:t>Hay en la cafetería La Quinta un grupo de amigos que van a asistir a un concierto en el Auditorio. Discuten sobre lo ocurrido recientemente en los Alpes franceses a un avión de la compañía </a:t>
            </a:r>
            <a:r>
              <a:rPr lang="es-ES" dirty="0" err="1"/>
              <a:t>Germanwings</a:t>
            </a:r>
            <a:r>
              <a:rPr lang="es-ES" dirty="0"/>
              <a:t>, culpando unos rotundamente al copiloto suicida y empatizando otros con él, por considerarle un enfermo. Esperan a otra amiga que siempre llega tarde. Cuando aparece, se sienta con ellos tras los muac-</a:t>
            </a:r>
            <a:r>
              <a:rPr lang="es-ES" dirty="0" err="1"/>
              <a:t>muacsrutinarios</a:t>
            </a:r>
            <a:r>
              <a:rPr lang="es-ES" dirty="0"/>
              <a:t>. Uno de ellos, Fernando, que ha traído a un íntimo amigo y compañero de su taller de Arquitectura, acaba de hacer las presentaciones. Él sonríe y esa hilera de marfil que un día deslumbrara en el metro de Plaza de España-Noviciado vuelve a brillar, ahora enmarcada por unas sutiles líneas de expresión que hablan de planos, de obras y de años de estudio. Le estrecha la mano y ella siente un ligero escalofrío, una extraña sensación de </a:t>
            </a:r>
            <a:r>
              <a:rPr lang="es-ES" dirty="0" err="1"/>
              <a:t>déjà</a:t>
            </a:r>
            <a:r>
              <a:rPr lang="es-ES" dirty="0"/>
              <a:t> </a:t>
            </a:r>
            <a:r>
              <a:rPr lang="es-ES" dirty="0" err="1"/>
              <a:t>vu</a:t>
            </a:r>
            <a:r>
              <a:rPr lang="es-ES" dirty="0"/>
              <a:t>,</a:t>
            </a:r>
            <a:endParaRPr lang="es-ES" dirty="0">
              <a:latin typeface="Times New Roman" panose="02020603050405020304" pitchFamily="18" charset="0"/>
              <a:ea typeface="PMingLiU" panose="02020500000000000000" pitchFamily="18" charset="-120"/>
            </a:endParaRPr>
          </a:p>
        </p:txBody>
      </p:sp>
    </p:spTree>
    <p:extLst>
      <p:ext uri="{BB962C8B-B14F-4D97-AF65-F5344CB8AC3E}">
        <p14:creationId xmlns:p14="http://schemas.microsoft.com/office/powerpoint/2010/main" val="3227728961"/>
      </p:ext>
    </p:extLst>
  </p:cSld>
  <p:clrMapOvr>
    <a:masterClrMapping/>
  </p:clrMapOvr>
  <p:transition spd="med">
    <p:pull/>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B55A92AE-00D6-AADD-6D69-C58B5B3FB807}"/>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745A3260-0901-6631-687A-0B19A7BA0345}"/>
              </a:ext>
            </a:extLst>
          </p:cNvPr>
          <p:cNvSpPr txBox="1"/>
          <p:nvPr/>
        </p:nvSpPr>
        <p:spPr>
          <a:xfrm>
            <a:off x="490193" y="113124"/>
            <a:ext cx="11415861" cy="3970318"/>
          </a:xfrm>
          <a:prstGeom prst="rect">
            <a:avLst/>
          </a:prstGeom>
          <a:noFill/>
        </p:spPr>
        <p:txBody>
          <a:bodyPr wrap="square">
            <a:spAutoFit/>
          </a:bodyPr>
          <a:lstStyle/>
          <a:p>
            <a:pPr algn="just">
              <a:buNone/>
            </a:pPr>
            <a:r>
              <a:rPr lang="es-ES" dirty="0"/>
              <a:t>como si la imagen de aquel hombre no le resultara del todo ajena. Se sientan juntos. Mientras el grupo sigue enzarzado en la polémica del copiloto, ellos se sumergen en una conversación privada que fluye con una naturalidad asombrosa. Hablan de arquitectura, de Madrid, de cómo ha cambiado la ciudad. Ella se ríe de una ocurrencia de él, y por un momento, en el aire flota el eco lejano de una Misa Luba y el frescor de una colonia de baño. Ninguno de los dos sabe que ella fue la chica que no echó unas monedas en su gorro, ni que él fue el </a:t>
            </a:r>
            <a:r>
              <a:rPr lang="es-ES" dirty="0" err="1"/>
              <a:t>tiorro</a:t>
            </a:r>
            <a:r>
              <a:rPr lang="es-ES" dirty="0"/>
              <a:t> negro como el tizón que le pisó un pie sin querer en una cola navideña. El destino, que ha jugado a los dados con ellos durante muchos años, decide por fin quedarse quieto. </a:t>
            </a:r>
          </a:p>
          <a:p>
            <a:pPr algn="just">
              <a:buNone/>
            </a:pPr>
            <a:r>
              <a:rPr lang="es-ES" dirty="0"/>
              <a:t>Una vez acomodados en la sala del Auditorio y apagadas las luces, él le susurra algo al oído para que no le oigan los demás. Sonríe ella en la penumbra. El Maestro levanta la batuta y para ellos, la verdadera música va a comenzar. </a:t>
            </a:r>
          </a:p>
          <a:p>
            <a:pPr algn="just">
              <a:buNone/>
            </a:pPr>
            <a:endParaRPr lang="es-ES" dirty="0"/>
          </a:p>
          <a:p>
            <a:pPr algn="just">
              <a:buNone/>
            </a:pPr>
            <a:r>
              <a:rPr lang="es-ES" dirty="0"/>
              <a:t>—</a:t>
            </a:r>
            <a:r>
              <a:rPr lang="es-ES" b="1" i="1" dirty="0"/>
              <a:t>¿Estás a gusto, Carmen? </a:t>
            </a:r>
          </a:p>
          <a:p>
            <a:pPr algn="just">
              <a:buNone/>
            </a:pPr>
            <a:r>
              <a:rPr lang="es-ES" b="1" i="1" dirty="0"/>
              <a:t>—Estoy encantada de conocerte, Di… </a:t>
            </a:r>
            <a:r>
              <a:rPr lang="es-ES" b="1" i="1" dirty="0" err="1"/>
              <a:t>Dirhan</a:t>
            </a:r>
            <a:r>
              <a:rPr lang="es-ES" b="1" i="1" dirty="0"/>
              <a:t>. ¿Lo digo bien?</a:t>
            </a:r>
            <a:endParaRPr lang="es-ES" b="1" i="1" dirty="0">
              <a:latin typeface="Times New Roman" panose="02020603050405020304" pitchFamily="18" charset="0"/>
              <a:ea typeface="PMingLiU" panose="02020500000000000000" pitchFamily="18" charset="-120"/>
            </a:endParaRPr>
          </a:p>
        </p:txBody>
      </p:sp>
    </p:spTree>
    <p:extLst>
      <p:ext uri="{BB962C8B-B14F-4D97-AF65-F5344CB8AC3E}">
        <p14:creationId xmlns:p14="http://schemas.microsoft.com/office/powerpoint/2010/main" val="760477923"/>
      </p:ext>
    </p:extLst>
  </p:cSld>
  <p:clrMapOvr>
    <a:masterClrMapping/>
  </p:clrMapOvr>
  <p:transition spd="med">
    <p:pull/>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AC299274-FC2E-BD12-31D0-578DD27A6A9C}"/>
            </a:ext>
          </a:extLst>
        </p:cNvPr>
        <p:cNvGrpSpPr/>
        <p:nvPr/>
      </p:nvGrpSpPr>
      <p:grpSpPr>
        <a:xfrm>
          <a:off x="0" y="0"/>
          <a:ext cx="0" cy="0"/>
          <a:chOff x="0" y="0"/>
          <a:chExt cx="0" cy="0"/>
        </a:xfrm>
      </p:grpSpPr>
      <p:sp>
        <p:nvSpPr>
          <p:cNvPr id="2" name="Rectángulo 1">
            <a:extLst>
              <a:ext uri="{FF2B5EF4-FFF2-40B4-BE49-F238E27FC236}">
                <a16:creationId xmlns:a16="http://schemas.microsoft.com/office/drawing/2014/main" id="{ECD69AE2-530D-0CD7-3724-94F035CE88E2}"/>
              </a:ext>
            </a:extLst>
          </p:cNvPr>
          <p:cNvSpPr/>
          <p:nvPr/>
        </p:nvSpPr>
        <p:spPr>
          <a:xfrm>
            <a:off x="3071491" y="2411145"/>
            <a:ext cx="5049780" cy="923330"/>
          </a:xfrm>
          <a:prstGeom prst="rect">
            <a:avLst/>
          </a:prstGeom>
          <a:noFill/>
        </p:spPr>
        <p:txBody>
          <a:bodyPr wrap="none" lIns="91440" tIns="45720" rIns="91440" bIns="45720">
            <a:spAutoFit/>
          </a:bodyPr>
          <a:lstStyle/>
          <a:p>
            <a:pPr algn="ctr"/>
            <a:r>
              <a:rPr lang="es-ES" sz="5400" b="1" cap="none" spc="0" dirty="0">
                <a:ln w="6600">
                  <a:solidFill>
                    <a:schemeClr val="accent2"/>
                  </a:solidFill>
                  <a:prstDash val="solid"/>
                </a:ln>
                <a:solidFill>
                  <a:srgbClr val="FFFFFF"/>
                </a:solidFill>
                <a:effectLst>
                  <a:outerShdw dist="38100" dir="2700000" algn="tl" rotWithShape="0">
                    <a:schemeClr val="accent2"/>
                  </a:outerShdw>
                </a:effectLst>
              </a:rPr>
              <a:t>BACTER Y ANA</a:t>
            </a:r>
          </a:p>
        </p:txBody>
      </p:sp>
    </p:spTree>
    <p:extLst>
      <p:ext uri="{BB962C8B-B14F-4D97-AF65-F5344CB8AC3E}">
        <p14:creationId xmlns:p14="http://schemas.microsoft.com/office/powerpoint/2010/main" val="365952596"/>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AE051D65-A264-EFDC-DD34-1FAD53124BDA}"/>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ED5F3795-9B61-4CBA-5B05-289AFF9A13A0}"/>
              </a:ext>
            </a:extLst>
          </p:cNvPr>
          <p:cNvSpPr txBox="1"/>
          <p:nvPr/>
        </p:nvSpPr>
        <p:spPr>
          <a:xfrm>
            <a:off x="490193" y="113124"/>
            <a:ext cx="11415861" cy="6463308"/>
          </a:xfrm>
          <a:prstGeom prst="rect">
            <a:avLst/>
          </a:prstGeom>
          <a:noFill/>
        </p:spPr>
        <p:txBody>
          <a:bodyPr wrap="square">
            <a:spAutoFit/>
          </a:bodyPr>
          <a:lstStyle/>
          <a:p>
            <a:pPr algn="just">
              <a:buNone/>
            </a:pPr>
            <a:r>
              <a:rPr lang="es-ES" b="1" u="sng" dirty="0" err="1">
                <a:latin typeface="Arial Black" panose="020B0A04020102020204" pitchFamily="34" charset="0"/>
              </a:rPr>
              <a:t>Bacter</a:t>
            </a:r>
            <a:r>
              <a:rPr lang="es-ES" b="1" u="sng" dirty="0">
                <a:latin typeface="Arial Black" panose="020B0A04020102020204" pitchFamily="34" charset="0"/>
              </a:rPr>
              <a:t> y Ana</a:t>
            </a:r>
            <a:r>
              <a:rPr lang="es-ES" dirty="0"/>
              <a:t> </a:t>
            </a:r>
          </a:p>
          <a:p>
            <a:pPr algn="just">
              <a:buNone/>
            </a:pPr>
            <a:endParaRPr lang="es-ES" dirty="0"/>
          </a:p>
          <a:p>
            <a:pPr algn="just">
              <a:buNone/>
            </a:pPr>
            <a:r>
              <a:rPr lang="es-ES" dirty="0"/>
              <a:t>Os voy a contar la historia del encuentro entre dos bacterias, llamadas </a:t>
            </a:r>
            <a:r>
              <a:rPr lang="es-ES" dirty="0" err="1"/>
              <a:t>Bacter</a:t>
            </a:r>
            <a:r>
              <a:rPr lang="es-ES" dirty="0"/>
              <a:t> y Ana, en el intestino de Pepe, su hospedador, ambas tienen hábitos de vida diferentes pero en un cierto momento coincidieron en dicho lugar. </a:t>
            </a:r>
          </a:p>
          <a:p>
            <a:pPr algn="just">
              <a:buNone/>
            </a:pPr>
            <a:endParaRPr lang="es-ES" dirty="0"/>
          </a:p>
          <a:p>
            <a:pPr algn="just">
              <a:buNone/>
            </a:pPr>
            <a:r>
              <a:rPr lang="es-ES" dirty="0" err="1"/>
              <a:t>Bacter</a:t>
            </a:r>
            <a:r>
              <a:rPr lang="es-ES" dirty="0"/>
              <a:t>: —Hola ¿Qué haces aquí? Nadie te ha invitado y tu no eres como nosotras, que vivimos tranquilamente en este intestino y además somos beneficiosas para la salud de Pepe, vivimos en simbiosis con él. </a:t>
            </a:r>
          </a:p>
          <a:p>
            <a:pPr algn="just">
              <a:buNone/>
            </a:pPr>
            <a:r>
              <a:rPr lang="es-ES" dirty="0"/>
              <a:t>Ana: —He llegado recientemente y me estoy adaptando a mi nuevo hospedador, en esta vivienda sinuosa y con tanto ruido y movimiento. </a:t>
            </a:r>
          </a:p>
          <a:p>
            <a:pPr algn="just">
              <a:buNone/>
            </a:pPr>
            <a:r>
              <a:rPr lang="es-ES" dirty="0" err="1"/>
              <a:t>Bacter</a:t>
            </a:r>
            <a:r>
              <a:rPr lang="es-ES" dirty="0"/>
              <a:t>: —Claro, como que le estás produciendo unos retortijones considerables, tú eres un parásito y patógeno asqueroso. </a:t>
            </a:r>
          </a:p>
          <a:p>
            <a:pPr algn="just">
              <a:buNone/>
            </a:pPr>
            <a:r>
              <a:rPr lang="es-ES" dirty="0"/>
              <a:t>Ana: —¡Oye, no me insultes! Que yo vivía tranquilamente en un huevo crudito y contaminado, que utilizaron para hacer lo que los humanos llaman mayonesa y aterricé justo aquí. </a:t>
            </a:r>
          </a:p>
          <a:p>
            <a:pPr algn="just">
              <a:buNone/>
            </a:pPr>
            <a:r>
              <a:rPr lang="es-ES" dirty="0" err="1"/>
              <a:t>Bacter</a:t>
            </a:r>
            <a:r>
              <a:rPr lang="es-ES" dirty="0"/>
              <a:t>: —Bueno, ya que nos hemos encontrado, me voy a presentar, soy una bacteria que pertenezco a la microbiota intestinal y beneficio mutuamente a Pepe, que es mi hospedador, vivo en su intestino, él me proporciona vivienda y alimento y yo le ayudo a realizar su digestión y a que tenga un bienestar general, vamos que nuestra relación es mutua y ambos tenemos lo que precisamos para una existencia placentera. </a:t>
            </a:r>
          </a:p>
          <a:p>
            <a:pPr algn="just">
              <a:buNone/>
            </a:pPr>
            <a:r>
              <a:rPr lang="es-ES" dirty="0"/>
              <a:t>Ana: —Yo soy una Salmonella, pero me llaman Ana.</a:t>
            </a:r>
          </a:p>
          <a:p>
            <a:pPr algn="just">
              <a:buNone/>
            </a:pPr>
            <a:r>
              <a:rPr lang="es-ES" dirty="0" err="1"/>
              <a:t>Bacter</a:t>
            </a:r>
            <a:r>
              <a:rPr lang="es-ES" dirty="0"/>
              <a:t>: —Ya te había dicho que eres de las bacterias perjudiciales para la salud, por tanto tengo razón en llamarte parásito, produces gastroenteritis</a:t>
            </a:r>
            <a:endParaRPr lang="es-ES" b="1" i="1" dirty="0">
              <a:latin typeface="Times New Roman" panose="02020603050405020304" pitchFamily="18" charset="0"/>
              <a:ea typeface="PMingLiU" panose="02020500000000000000" pitchFamily="18" charset="-120"/>
            </a:endParaRPr>
          </a:p>
        </p:txBody>
      </p:sp>
    </p:spTree>
    <p:extLst>
      <p:ext uri="{BB962C8B-B14F-4D97-AF65-F5344CB8AC3E}">
        <p14:creationId xmlns:p14="http://schemas.microsoft.com/office/powerpoint/2010/main" val="3356752898"/>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7F15BA4B-A4F9-09A0-9ED2-3AB5C6CD286E}"/>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ECBEED3F-9979-4C41-9127-16E6C603A3F5}"/>
              </a:ext>
            </a:extLst>
          </p:cNvPr>
          <p:cNvSpPr txBox="1"/>
          <p:nvPr/>
        </p:nvSpPr>
        <p:spPr>
          <a:xfrm>
            <a:off x="490193" y="113124"/>
            <a:ext cx="11415861" cy="6463308"/>
          </a:xfrm>
          <a:prstGeom prst="rect">
            <a:avLst/>
          </a:prstGeom>
          <a:noFill/>
        </p:spPr>
        <p:txBody>
          <a:bodyPr wrap="square">
            <a:spAutoFit/>
          </a:bodyPr>
          <a:lstStyle/>
          <a:p>
            <a:pPr algn="just">
              <a:buNone/>
            </a:pPr>
            <a:r>
              <a:rPr lang="es-ES" dirty="0"/>
              <a:t>Ana: —Pero soy muy estilizadita al ser un bacilo, no como esas otras rechonchas y redondeadas, ya sabes me refiero a los cocos, o a esa otras a las que llaman Pseudomonas, que gracia tiene llamarlas pseudo como falsas y monas, las muy creídas, se pensarán que son bonitas, y encima producen infecciones. Yo sin embargo soy guapita y con tipito, ¿no te parece?</a:t>
            </a:r>
          </a:p>
          <a:p>
            <a:pPr algn="just">
              <a:buNone/>
            </a:pPr>
            <a:r>
              <a:rPr lang="es-ES" dirty="0" err="1"/>
              <a:t>Bacter</a:t>
            </a:r>
            <a:r>
              <a:rPr lang="es-ES" dirty="0"/>
              <a:t>: —No te quiero desilusionar, pero como te detecten los macrófagos, vas a dejar de ser “bonita”, para quedar bastante feíta y deterioradita, van a ir a por ti sin contemplaciones, por eso te aconsejo, ya que me pareces simpática, que en el próximo retortijón salgas en estampida, en caso contrario te arriesgas a perder tu encanto, y yo seguiré cuidando a Pepe. </a:t>
            </a:r>
          </a:p>
          <a:p>
            <a:pPr algn="just">
              <a:buNone/>
            </a:pPr>
            <a:r>
              <a:rPr lang="es-ES" dirty="0"/>
              <a:t>Ana: —No me digas eso, ya que nos hemos conocido y te parezco atractiva (pone voz melosa) podemos tener una gran amistad o mejor una relación, te has dado cuenta si unimos nuestros nombres nos llamamos bacteriana, como es nuestra propia vida. </a:t>
            </a:r>
          </a:p>
          <a:p>
            <a:pPr algn="just">
              <a:buNone/>
            </a:pPr>
            <a:r>
              <a:rPr lang="es-ES" dirty="0" err="1"/>
              <a:t>Bacter</a:t>
            </a:r>
            <a:r>
              <a:rPr lang="es-ES" dirty="0"/>
              <a:t>: —Deja de vacilar, aunque seas un bacilo, es imposible, nuestras vidas no son paralelas, estamos separadas por diferentes intereses, yo ayudar y tu fastidiar. </a:t>
            </a:r>
          </a:p>
          <a:p>
            <a:pPr algn="just">
              <a:buNone/>
            </a:pPr>
            <a:r>
              <a:rPr lang="es-ES" dirty="0"/>
              <a:t>Ana: —Me hace ilusión tener una conjugación contigo, ¡Que emocionante sería! </a:t>
            </a:r>
            <a:r>
              <a:rPr lang="es-ES" dirty="0" err="1"/>
              <a:t>Bacter</a:t>
            </a:r>
            <a:r>
              <a:rPr lang="es-ES" dirty="0"/>
              <a:t>: —Pero que dices, las bacterias cuando se conjugan son de la misma especie. </a:t>
            </a:r>
          </a:p>
          <a:p>
            <a:pPr algn="just">
              <a:buNone/>
            </a:pPr>
            <a:r>
              <a:rPr lang="es-ES" dirty="0"/>
              <a:t>Ana: —Podemos intentarlo, no perdemos nada y me pareces tan simpático y atractivo (pone la voz melosa nuevamente). </a:t>
            </a:r>
          </a:p>
          <a:p>
            <a:pPr algn="just">
              <a:buNone/>
            </a:pPr>
            <a:r>
              <a:rPr lang="es-ES" dirty="0" err="1"/>
              <a:t>Bacter</a:t>
            </a:r>
            <a:r>
              <a:rPr lang="es-ES" dirty="0"/>
              <a:t>: —Ana, deja de decir sandeces y de “okupar” nuestro espacio, vete de una vez antes que sea demasiado tarde, te lo estoy advirtiendo.</a:t>
            </a:r>
          </a:p>
          <a:p>
            <a:pPr algn="just">
              <a:buNone/>
            </a:pPr>
            <a:r>
              <a:rPr lang="es-ES" dirty="0"/>
              <a:t>Ana: —¿Qué son esos ruidos? </a:t>
            </a:r>
          </a:p>
          <a:p>
            <a:pPr algn="just">
              <a:buNone/>
            </a:pPr>
            <a:r>
              <a:rPr lang="es-ES" dirty="0" err="1"/>
              <a:t>Bacter</a:t>
            </a:r>
            <a:r>
              <a:rPr lang="es-ES" dirty="0"/>
              <a:t>: —Creo que el intestino de Pepe, está detectando tu presencia y va a defenderse, supongo que los macrófagos, ya están avisados y pronto vendrán a investigar que ocurre por este órgano. Ana: —¿Quiénes son? </a:t>
            </a:r>
          </a:p>
        </p:txBody>
      </p:sp>
    </p:spTree>
    <p:extLst>
      <p:ext uri="{BB962C8B-B14F-4D97-AF65-F5344CB8AC3E}">
        <p14:creationId xmlns:p14="http://schemas.microsoft.com/office/powerpoint/2010/main" val="2937323985"/>
      </p:ext>
    </p:extLst>
  </p:cSld>
  <p:clrMapOvr>
    <a:masterClrMapping/>
  </p:clrMapOvr>
  <p:transition spd="slow">
    <p:cover/>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571575ED-4902-25BB-8B10-66575C7E0D3B}"/>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ED32F7CC-2E21-E174-F3B8-7A9D337D5C04}"/>
              </a:ext>
            </a:extLst>
          </p:cNvPr>
          <p:cNvSpPr txBox="1"/>
          <p:nvPr/>
        </p:nvSpPr>
        <p:spPr>
          <a:xfrm>
            <a:off x="490193" y="113124"/>
            <a:ext cx="11415861" cy="3416320"/>
          </a:xfrm>
          <a:prstGeom prst="rect">
            <a:avLst/>
          </a:prstGeom>
          <a:noFill/>
        </p:spPr>
        <p:txBody>
          <a:bodyPr wrap="square">
            <a:spAutoFit/>
          </a:bodyPr>
          <a:lstStyle/>
          <a:p>
            <a:pPr algn="just">
              <a:buNone/>
            </a:pPr>
            <a:r>
              <a:rPr lang="es-ES" dirty="0" err="1"/>
              <a:t>Bacter</a:t>
            </a:r>
            <a:r>
              <a:rPr lang="es-ES" dirty="0"/>
              <a:t>: —Ya te lo he dicho antes, pues sus defensas, como te fagociten de ti no va a quedar nada más que el recuerdo. </a:t>
            </a:r>
          </a:p>
          <a:p>
            <a:pPr algn="just">
              <a:buNone/>
            </a:pPr>
            <a:r>
              <a:rPr lang="es-ES" dirty="0"/>
              <a:t>Ana: —Me da tanta pena dejarte, ya me estaba haciendo ilusiones. Pero es verdad, cada vez oigo más ruido y esto se está moviendo demasiado, me empiezo a marear.</a:t>
            </a:r>
          </a:p>
          <a:p>
            <a:pPr algn="just">
              <a:buNone/>
            </a:pPr>
            <a:r>
              <a:rPr lang="es-ES" dirty="0" err="1"/>
              <a:t>Bacter</a:t>
            </a:r>
            <a:r>
              <a:rPr lang="es-ES" dirty="0"/>
              <a:t>: —Por ahí vienen las defensas y traen cara de pocos amigos. </a:t>
            </a:r>
          </a:p>
          <a:p>
            <a:pPr algn="just">
              <a:buNone/>
            </a:pPr>
            <a:r>
              <a:rPr lang="es-ES" dirty="0"/>
              <a:t>Ana: —</a:t>
            </a:r>
            <a:r>
              <a:rPr lang="es-ES" dirty="0" err="1"/>
              <a:t>Uff</a:t>
            </a:r>
            <a:r>
              <a:rPr lang="es-ES" dirty="0"/>
              <a:t>, que mal rollo, creo que me está arrastrando ese fluido líquido marrón, que me va a conducir fuera de su cuerpo, iré a parar a un váter con suerte. </a:t>
            </a:r>
          </a:p>
          <a:p>
            <a:pPr algn="just">
              <a:buNone/>
            </a:pPr>
            <a:r>
              <a:rPr lang="es-ES" dirty="0" err="1"/>
              <a:t>Bacter</a:t>
            </a:r>
            <a:r>
              <a:rPr lang="es-ES" dirty="0"/>
              <a:t>: —Adiós Ana, espero que encuentres otro hábitat para ti y nos dejes tranquilos, voy a continuar con mi cometido, es decir siendo una colaboradora eficaz, formando parte de su microbiota. </a:t>
            </a:r>
          </a:p>
          <a:p>
            <a:pPr algn="just">
              <a:buNone/>
            </a:pPr>
            <a:r>
              <a:rPr lang="es-ES" dirty="0"/>
              <a:t>Ana: —¡</a:t>
            </a:r>
            <a:r>
              <a:rPr lang="es-ES" dirty="0" err="1"/>
              <a:t>Bacter</a:t>
            </a:r>
            <a:r>
              <a:rPr lang="es-ES" dirty="0"/>
              <a:t>!, hasta la próxima, te recordaré en mis pensamientos, como lo que no pudo ser una bacteriana. </a:t>
            </a:r>
            <a:r>
              <a:rPr lang="es-ES" dirty="0" err="1"/>
              <a:t>Bacter</a:t>
            </a:r>
            <a:r>
              <a:rPr lang="es-ES" dirty="0"/>
              <a:t> y Ana.</a:t>
            </a:r>
            <a:endParaRPr lang="es-ES" b="1" i="1" dirty="0">
              <a:latin typeface="Times New Roman" panose="02020603050405020304" pitchFamily="18" charset="0"/>
              <a:ea typeface="PMingLiU" panose="02020500000000000000" pitchFamily="18" charset="-120"/>
            </a:endParaRPr>
          </a:p>
        </p:txBody>
      </p:sp>
    </p:spTree>
    <p:extLst>
      <p:ext uri="{BB962C8B-B14F-4D97-AF65-F5344CB8AC3E}">
        <p14:creationId xmlns:p14="http://schemas.microsoft.com/office/powerpoint/2010/main" val="1260814548"/>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AFD48ADB-1222-9D02-2D7E-C1F534A5F257}"/>
            </a:ext>
          </a:extLst>
        </p:cNvPr>
        <p:cNvGrpSpPr/>
        <p:nvPr/>
      </p:nvGrpSpPr>
      <p:grpSpPr>
        <a:xfrm>
          <a:off x="0" y="0"/>
          <a:ext cx="0" cy="0"/>
          <a:chOff x="0" y="0"/>
          <a:chExt cx="0" cy="0"/>
        </a:xfrm>
      </p:grpSpPr>
      <p:sp>
        <p:nvSpPr>
          <p:cNvPr id="2" name="Rectángulo 1">
            <a:extLst>
              <a:ext uri="{FF2B5EF4-FFF2-40B4-BE49-F238E27FC236}">
                <a16:creationId xmlns:a16="http://schemas.microsoft.com/office/drawing/2014/main" id="{BF34113E-CDAB-F99B-A9C6-B4D2DB121C48}"/>
              </a:ext>
            </a:extLst>
          </p:cNvPr>
          <p:cNvSpPr/>
          <p:nvPr/>
        </p:nvSpPr>
        <p:spPr>
          <a:xfrm>
            <a:off x="3280168" y="2580835"/>
            <a:ext cx="5631671" cy="923330"/>
          </a:xfrm>
          <a:prstGeom prst="rect">
            <a:avLst/>
          </a:prstGeom>
          <a:noFill/>
        </p:spPr>
        <p:txBody>
          <a:bodyPr wrap="none" lIns="91440" tIns="45720" rIns="91440" bIns="45720">
            <a:spAutoFit/>
          </a:bodyPr>
          <a:lstStyle/>
          <a:p>
            <a:pPr algn="ctr"/>
            <a:r>
              <a:rPr lang="es-ES" sz="5400" b="1" cap="none" spc="0" dirty="0">
                <a:ln w="6600">
                  <a:solidFill>
                    <a:schemeClr val="accent2"/>
                  </a:solidFill>
                  <a:prstDash val="solid"/>
                </a:ln>
                <a:solidFill>
                  <a:srgbClr val="FFFFFF"/>
                </a:solidFill>
                <a:effectLst>
                  <a:outerShdw dist="38100" dir="2700000" algn="tl" rotWithShape="0">
                    <a:schemeClr val="accent2"/>
                  </a:outerShdw>
                </a:effectLst>
              </a:rPr>
              <a:t>EL BIEN Y EL MAL</a:t>
            </a:r>
          </a:p>
        </p:txBody>
      </p:sp>
    </p:spTree>
    <p:extLst>
      <p:ext uri="{BB962C8B-B14F-4D97-AF65-F5344CB8AC3E}">
        <p14:creationId xmlns:p14="http://schemas.microsoft.com/office/powerpoint/2010/main" val="1904358161"/>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7F1B5E99-5EA3-DB6F-0251-51FE17444A32}"/>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4198B597-6BFB-BB9F-A343-CAB77C2B7CC0}"/>
              </a:ext>
            </a:extLst>
          </p:cNvPr>
          <p:cNvSpPr txBox="1"/>
          <p:nvPr/>
        </p:nvSpPr>
        <p:spPr>
          <a:xfrm>
            <a:off x="490193" y="103697"/>
            <a:ext cx="11415861" cy="6740307"/>
          </a:xfrm>
          <a:prstGeom prst="rect">
            <a:avLst/>
          </a:prstGeom>
          <a:noFill/>
        </p:spPr>
        <p:txBody>
          <a:bodyPr wrap="square">
            <a:spAutoFit/>
          </a:bodyPr>
          <a:lstStyle/>
          <a:p>
            <a:pPr algn="just"/>
            <a:r>
              <a:rPr lang="es-ES_tradnl" b="1" u="sng" dirty="0"/>
              <a:t>EL BIEN Y EL MAL</a:t>
            </a:r>
            <a:endParaRPr lang="es-ES" u="sng" dirty="0"/>
          </a:p>
          <a:p>
            <a:r>
              <a:rPr lang="es-ES_tradnl" dirty="0"/>
              <a:t> </a:t>
            </a:r>
            <a:endParaRPr lang="es-ES" dirty="0"/>
          </a:p>
          <a:p>
            <a:pPr algn="just"/>
            <a:r>
              <a:rPr lang="es-ES_tradnl" dirty="0"/>
              <a:t>Le miré fijamente a los ojos. Es la manera. Y por supuesto, mucha concentración. Luego cada cual tiene sus trucos. Yo siempre procuro que caigan fulminados, pero una vez que hayan llegado a sus casas. Hay quien prefiere una larga enfermedad, más o menos dolorosa según el caso. O una muerte súbita, instantánea. También tiene sus ventajas, no lo voy a negar. Pero yo no soporto el numerito que organizan, como dándose importancia. Eso sí, te cercioras inmediatamente. De otro modo tienes que convertirte en brisa y colarte por los intersticios de las puertas. O de las ventanas. Y no siempre te encuentras con algo agradable. Puede ser incluso que te desintegre un vendaval. O que te atropelle un fétido aliento a repollo. Pero siempre es más llevadero que transformarte en agua. Aunque la fórmula química no varía en exceso. Pero hay que viajar a través de angostas tuberías. Y al salir por el grifo eres mezclado con horribles detergentes. O engullido. Incluso hervido. Un fastidio, vamos. Por eso yo siempre prefiero la fórmula aérea. Es más limpia en general. Y me recuerda a mi antepenúltima reencarnación. Cuando fui quebrantahuesos. Ah, eso sí que era vida. Una vida fantástica, para ser exactos. Zambullirse en el viento. Planear, dejándote arrastrar por las corrientes. A veces cálidas, otras gélidas. Respirar profundamente y lanzarse a por la primera osamenta que encontrara. Mucho más aséptico que las águilas. Más majestuosas, no lo dudo, pero también innegablemente más sanguinarias. Yo simplemente buscaba, encontraba un buen fémur de bóvido a ser posible y lo agarraba fuertemente. Volaba, volaba y cuando estaba en lo más alto lo lanzaba contra las rocas ¡Qué estruendo! Era maravilloso. A veces hacía puntería contra algún lagarto particularmente cargante. O aquella salamanquesa tan pesada ¡Cómo me recordaba a la salmantina de hoy! Tan enjuta, tan porosa, tan seca. Por eso también me la he cargado. A la salmantina. Como a la salamanquesa entonces. Eso sí, ahora mi método es más sutil como te explicaba. Simplemente los miro fijamente a los ojos y ya está. No falla. Es adorable ser infalible. </a:t>
            </a:r>
            <a:endParaRPr lang="es-ES" dirty="0"/>
          </a:p>
        </p:txBody>
      </p:sp>
    </p:spTree>
    <p:extLst>
      <p:ext uri="{BB962C8B-B14F-4D97-AF65-F5344CB8AC3E}">
        <p14:creationId xmlns:p14="http://schemas.microsoft.com/office/powerpoint/2010/main" val="1583136058"/>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C523D76E-F219-2FE2-FCFF-C204D3AA617F}"/>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C6836E09-EEAB-F2F0-39CF-F731F2114A91}"/>
              </a:ext>
            </a:extLst>
          </p:cNvPr>
          <p:cNvSpPr txBox="1"/>
          <p:nvPr/>
        </p:nvSpPr>
        <p:spPr>
          <a:xfrm>
            <a:off x="490193" y="103697"/>
            <a:ext cx="11415861" cy="6463308"/>
          </a:xfrm>
          <a:prstGeom prst="rect">
            <a:avLst/>
          </a:prstGeom>
          <a:noFill/>
        </p:spPr>
        <p:txBody>
          <a:bodyPr wrap="square">
            <a:spAutoFit/>
          </a:bodyPr>
          <a:lstStyle/>
          <a:p>
            <a:pPr algn="just"/>
            <a:r>
              <a:rPr lang="es-ES_tradnl" dirty="0"/>
              <a:t>Aunque siempre es mejor ser tema de estudio en la universidad. Eso sí que me pone. Nunca olvidaré la primera vez que me diseccionaron. Todos aquellos ojos fijos en mí. Nada más que atentos a mí minúsculo cuerpo. Era un sapo colorado entonces. Y aquellos jóvenes ávidos de conocimiento, devorándome literalmente con la mirada. Lo peor fue lo del éter, una vez troceada. Aburridísimo. Por eso la vez siguiente, cuando era un feto abortado por mi madre por razones </a:t>
            </a:r>
            <a:r>
              <a:rPr lang="es-ES_tradnl" dirty="0" err="1"/>
              <a:t>sociopoliticoculturalmedioambientales</a:t>
            </a:r>
            <a:r>
              <a:rPr lang="es-ES_tradnl" dirty="0"/>
              <a:t> que no vienen al caso, me negué. Después de la disección me desintegré. Sé que no estuvo bien. Que aquella pobre chica se asustó mucho cuando le expliqué mis motivos. Pero creo que hubiera sido mucho más incorrecto desaparecer sin siquiera un comentario. Muchas veces me he materializado en su habitación del hospital donde ahora reside. Siempre con la misma forma de feto, para que me reconozca. Pero se comporta de una forma verdaderamente atroz, chillando y atacándome, cuando mi única intención es disculparme. Convendrás conmigo en que no resulta un trato muy cordial. Y tampoco entonces debía introducir mis restos troceados en un tarrito con éter hasta aburrirse de verme sin pedirme siquiera opinión. Vamos, digo yo.</a:t>
            </a:r>
            <a:endParaRPr lang="es-ES" dirty="0"/>
          </a:p>
          <a:p>
            <a:pPr algn="just"/>
            <a:r>
              <a:rPr lang="es-ES_tradnl" dirty="0"/>
              <a:t>     No siempre he sido comprendida. Aun cuando he actuado de la mejor forma posible. Y cuando he intentado explicarme no he sido escuchada con la atención que merezco. Así que ya me da igual. Sólo intento ser recta con mi conciencia. Hacer el bien y no mirar a quien. Te pongo sin ir más lejos el caso de la salmantina de esta mañana. Sé que su marido, hijos y vecinos vivirán mejor sin tener que verla a diario. Pero yo nada. No intento visitarles y presentarme y así no les pongo en el compromiso de agradecérmelo. Que lo que haga tu mano derecha no lo sepa la izquierda. O de mostrarse desagradecidos. Porque nunca sabes. Con esa enorme incapacidad para discernir el bien del mal. O lo que les conviene de lo que no. Pero yo por eso no me arredro, ya estoy acostumbrada.</a:t>
            </a:r>
            <a:endParaRPr lang="es-ES" dirty="0"/>
          </a:p>
        </p:txBody>
      </p:sp>
    </p:spTree>
    <p:extLst>
      <p:ext uri="{BB962C8B-B14F-4D97-AF65-F5344CB8AC3E}">
        <p14:creationId xmlns:p14="http://schemas.microsoft.com/office/powerpoint/2010/main" val="2581608054"/>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CA6D7086-1A58-18D1-6A30-7849E12F451C}"/>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425F27E9-1F3D-64A0-2F88-CF9632BDF11E}"/>
              </a:ext>
            </a:extLst>
          </p:cNvPr>
          <p:cNvSpPr txBox="1"/>
          <p:nvPr/>
        </p:nvSpPr>
        <p:spPr>
          <a:xfrm>
            <a:off x="490193" y="103697"/>
            <a:ext cx="11415861" cy="6740307"/>
          </a:xfrm>
          <a:prstGeom prst="rect">
            <a:avLst/>
          </a:prstGeom>
          <a:noFill/>
        </p:spPr>
        <p:txBody>
          <a:bodyPr wrap="square">
            <a:spAutoFit/>
          </a:bodyPr>
          <a:lstStyle/>
          <a:p>
            <a:pPr algn="just"/>
            <a:r>
              <a:rPr lang="es-ES_tradnl" dirty="0"/>
              <a:t> Y el caso es que ahora estoy indecisa. Qué nueva forma tomar. Llega un momento en que es inevitable, todo te aburre. Sabueso no estuvo mal. Siempre alegre, persiguiendo a estúpidos conejos. Corriendo y saltando entre las jaras. O escopeta incluso. Te dejas llevar, te pasean por montes y llanuras. Te limpian y abrillantan con mimo. Y lo único que tienes que hacer es disparar cuando te lo sugieren. Si no quieres no, claro. Entonces te desmontan, te engrasan. Y cuando te cae mal un nuevo portador te disparas y punto. Ellos dicen que “las carga el diablo”. Siempre ofendiendo. Como si fuera tan difícil cargarse una solita.  Bala en cambio nunca me ha atraído ser. Terminas abollada, llena de sangre. Conejo, tampoco. Ni perdiz. Tuve un primo al que le encantaba. Pero yo siempre he preferido volar. No demasiado alto. Porque resistirse a las ondas electromagnéticas resulta cansado. En la galaxia, claro. Por eso sólo he sido estrella 1.223.458.321.546.908.783 millones de años. Aburrido no. Es un estado de eterna incandescencia que no deja de tener su aquél. Se te pasa el tiempo en un santiamén. Ser escarabajo pelotero, pongamos por caso. Es mucho menos llevadero. Se te hace larguísimo. Todo el día dando vueltas y vueltas a una bola de mierda. Una guarrada, vamos. Te parece que llevas siéndolo una eternidad e igual sólo has estado un mes. Es la relatividad del tiempo. Por ejemplo, nunca me cansaré de ser María Antonieta. Con un final tan trágico. Adoro los finales trágicos. Cada seis u ocho reencarnaciones, sin poderlo evitar, vuelvo a ser María Antonieta. Otras veces guillotina. O incluso ambas. Por variar. </a:t>
            </a:r>
            <a:r>
              <a:rPr lang="es-ES_tradnl" dirty="0" err="1"/>
              <a:t>Sisí</a:t>
            </a:r>
            <a:r>
              <a:rPr lang="es-ES_tradnl" dirty="0"/>
              <a:t> emperatriz, aunque también tiene un final violento nunca me ha atraído en exceso. Es que odio esa manía por no comer. Resulta tan absorbente.  Porque eso sí, ya ves tú. Yo he conservado mis rasgos fundamentales independientemente de la forma que tomara. Y dejar de comer, nunca. Tampoco me ha abandonado nunca el deseo de ser admirada. Y nunca ha sido difícil, para qué mentir. Ni mi acentuado sentido del orden. Jamás he podido soportar un moco fuera de su sitio. Ni siquiera cuando he sido moco. O pulga de motorista. Y te resta muchas energías, no creas. La gente es muy desorganizada. </a:t>
            </a:r>
            <a:endParaRPr lang="es-ES" dirty="0"/>
          </a:p>
        </p:txBody>
      </p:sp>
    </p:spTree>
    <p:extLst>
      <p:ext uri="{BB962C8B-B14F-4D97-AF65-F5344CB8AC3E}">
        <p14:creationId xmlns:p14="http://schemas.microsoft.com/office/powerpoint/2010/main" val="1805222643"/>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F038D3D9-46CF-D9DB-DCC0-A3B2326D0631}"/>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E89F7A7F-2554-7852-ED22-80C65960F3F5}"/>
              </a:ext>
            </a:extLst>
          </p:cNvPr>
          <p:cNvSpPr txBox="1"/>
          <p:nvPr/>
        </p:nvSpPr>
        <p:spPr>
          <a:xfrm>
            <a:off x="490193" y="103697"/>
            <a:ext cx="11415861" cy="6740307"/>
          </a:xfrm>
          <a:prstGeom prst="rect">
            <a:avLst/>
          </a:prstGeom>
          <a:noFill/>
        </p:spPr>
        <p:txBody>
          <a:bodyPr wrap="square">
            <a:spAutoFit/>
          </a:bodyPr>
          <a:lstStyle/>
          <a:p>
            <a:pPr algn="just"/>
            <a:r>
              <a:rPr lang="es-ES_tradnl" dirty="0"/>
              <a:t>Sea cual sea el orden de la vida en que te encuentres no te topas sino con chapuzas. Con lo bien que están las bacterias en el cuerpo humano, te pongo por caso, y ellos empeñados en aniquilarlas con antibióticos. Y expulsarlas a través de sus innumerables secreciones. Y ahí me ves a mí luchando denodadamente por reintroducirlas. Y en el fondo yo sé que no es más que mi desaforado interés por la justicia universal. Ya te dije antes, haz el bien y no mires a quién. Es mi lema.</a:t>
            </a:r>
            <a:endParaRPr lang="es-ES" dirty="0"/>
          </a:p>
          <a:p>
            <a:pPr algn="just"/>
            <a:r>
              <a:rPr lang="es-ES_tradnl" dirty="0"/>
              <a:t>     Y el caso es que recordando no me quedan muchas posibilidades nuevas. Y sólo repito las particularmente interesantes. Porque incluso hasta de ser leche de vaca me canso. Llega un momento de la vida de cada cual en que la adolescencia del alma irrumpe abriendo brechas y barriendo comodidades. E incluso, como es mi caso, hay adolescencias periódicas que te obligan a salirte de los caminos ya conocidos, tantas veces recorridos y en los que tan pocos sobresaltos nos aguardan. Y no queda otro remedio que explorar nuevas realidades, exponiéndote a tantas novedades. A veces placenteras. Otras incómodas. Pero casi siempre desbordantes. </a:t>
            </a:r>
            <a:endParaRPr lang="es-ES" dirty="0"/>
          </a:p>
          <a:p>
            <a:pPr algn="just"/>
            <a:r>
              <a:rPr lang="es-ES_tradnl" dirty="0"/>
              <a:t>     Por eso ahora no sé qué hacer. Viajar a Beirut. Devorar pulgones. Ordenar mis apuntes y escribir un libro. O estimular el desarrollo de un nuevo virus que mantenga en jaque a la humanidad. Mate, por supuesto. Pero está ya tan visto. Es lo malo, lo poco original que resulta ya todo. Nada que ver con la Edad Media. Recuerdo cuando fui Santo Grial y mareé a toda la cristiandad en mi búsqueda.</a:t>
            </a:r>
            <a:endParaRPr lang="es-ES" dirty="0"/>
          </a:p>
          <a:p>
            <a:pPr algn="just"/>
            <a:r>
              <a:rPr lang="es-ES_tradnl" dirty="0"/>
              <a:t>     Siempre cabe la posibilidad de introducirse en aspectos nuevos de asuntos ya conocidos. Y no desecho reintegrarme en toda la cristiandad. En su conjunto. O en un sector, como los mormones norteamericanos. O los católicos romanos. Tienen el atractivo de ser un clásico. Y así quizá consiga entender sus constantes pactos con el más allá, que nunca tienen respuesta ni resultado alguno. Excepto, claro en su imaginación. Pero eso es lo realmente desbordante. Convertirse en imaginación. La loca de la casa, según aquel escritor. Y yo siempre he adorado a los locos. Son los únicos realmente ordenados del sistema solar. Originales y ordenados. </a:t>
            </a:r>
            <a:endParaRPr lang="es-ES" dirty="0"/>
          </a:p>
        </p:txBody>
      </p:sp>
    </p:spTree>
    <p:extLst>
      <p:ext uri="{BB962C8B-B14F-4D97-AF65-F5344CB8AC3E}">
        <p14:creationId xmlns:p14="http://schemas.microsoft.com/office/powerpoint/2010/main" val="461522235"/>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F66930D2-9F47-75C1-D87E-9652C282B046}"/>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14B51E27-9170-A4DC-D696-F86B201DBC6D}"/>
              </a:ext>
            </a:extLst>
          </p:cNvPr>
          <p:cNvSpPr txBox="1"/>
          <p:nvPr/>
        </p:nvSpPr>
        <p:spPr>
          <a:xfrm>
            <a:off x="490193" y="179113"/>
            <a:ext cx="11415861" cy="3139321"/>
          </a:xfrm>
          <a:prstGeom prst="rect">
            <a:avLst/>
          </a:prstGeom>
          <a:noFill/>
        </p:spPr>
        <p:txBody>
          <a:bodyPr wrap="square">
            <a:spAutoFit/>
          </a:bodyPr>
          <a:lstStyle/>
          <a:p>
            <a:pPr algn="just"/>
            <a:r>
              <a:rPr lang="es-ES_tradnl" dirty="0"/>
              <a:t>Ah, si yo fuera imaginación. Volaría, volaría hasta lo más alto y una vez allí me dejaría caer sobre el universo. Parecido al quebrantahuesos. Pero algo diferente. Inundaría el mundo con toneladas líquidas de imaginación que anegarían a sus habitantes en un maremágnum de diversión, arrastrando tantos ordenes desordenados. Barrería así tantos convencionalismos aburridos y alienantes. Y abriría los ojos a la luz del universo que fluiría por los ríos y las cañadas desbordadas y desbordantes de imaginación. Sí, eso es lo que haría. Siempre y cuando pudiera, lo haría. El aburrimiento sería extirpado de la faz de la tierra, marte, </a:t>
            </a:r>
            <a:r>
              <a:rPr lang="es-ES_tradnl" dirty="0" err="1"/>
              <a:t>urano</a:t>
            </a:r>
            <a:r>
              <a:rPr lang="es-ES_tradnl" dirty="0"/>
              <a:t> y </a:t>
            </a:r>
            <a:r>
              <a:rPr lang="es-ES_tradnl" dirty="0" err="1"/>
              <a:t>plutón</a:t>
            </a:r>
            <a:r>
              <a:rPr lang="es-ES_tradnl" dirty="0"/>
              <a:t>. Que son mis preferidos. A los demás que les parta un rayo. Pero no puedo. Es una pena, pero tengo que seguir pasito a pasito, reencarnación a reencarnación. Y así es más lento. Y además es que la mitad de las veces se me olvida. Y me encuentro organizando fiestas benéficas. Agrupaciones de panaderos. Grupos empresariales. O batidas de caza. Un desastre, vamos.</a:t>
            </a:r>
            <a:endParaRPr lang="es-ES" dirty="0"/>
          </a:p>
        </p:txBody>
      </p:sp>
    </p:spTree>
    <p:extLst>
      <p:ext uri="{BB962C8B-B14F-4D97-AF65-F5344CB8AC3E}">
        <p14:creationId xmlns:p14="http://schemas.microsoft.com/office/powerpoint/2010/main" val="579955316"/>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9CFC483D-8803-6BA3-995B-EBBC0A946596}"/>
            </a:ext>
          </a:extLst>
        </p:cNvPr>
        <p:cNvGrpSpPr/>
        <p:nvPr/>
      </p:nvGrpSpPr>
      <p:grpSpPr>
        <a:xfrm>
          <a:off x="0" y="0"/>
          <a:ext cx="0" cy="0"/>
          <a:chOff x="0" y="0"/>
          <a:chExt cx="0" cy="0"/>
        </a:xfrm>
      </p:grpSpPr>
      <p:sp>
        <p:nvSpPr>
          <p:cNvPr id="2" name="Rectángulo 1">
            <a:extLst>
              <a:ext uri="{FF2B5EF4-FFF2-40B4-BE49-F238E27FC236}">
                <a16:creationId xmlns:a16="http://schemas.microsoft.com/office/drawing/2014/main" id="{83312D0E-BF12-A531-E6B8-1C9004F672A4}"/>
              </a:ext>
            </a:extLst>
          </p:cNvPr>
          <p:cNvSpPr/>
          <p:nvPr/>
        </p:nvSpPr>
        <p:spPr>
          <a:xfrm>
            <a:off x="1346952" y="2580835"/>
            <a:ext cx="9498113" cy="923330"/>
          </a:xfrm>
          <a:prstGeom prst="rect">
            <a:avLst/>
          </a:prstGeom>
          <a:noFill/>
        </p:spPr>
        <p:txBody>
          <a:bodyPr wrap="none" lIns="91440" tIns="45720" rIns="91440" bIns="45720">
            <a:spAutoFit/>
          </a:bodyPr>
          <a:lstStyle/>
          <a:p>
            <a:pPr algn="ctr"/>
            <a:r>
              <a:rPr lang="es-ES" sz="5400" b="1" cap="none" spc="0" dirty="0">
                <a:ln w="6600">
                  <a:solidFill>
                    <a:schemeClr val="accent2"/>
                  </a:solidFill>
                  <a:prstDash val="solid"/>
                </a:ln>
                <a:solidFill>
                  <a:srgbClr val="FFFFFF"/>
                </a:solidFill>
                <a:effectLst>
                  <a:outerShdw dist="38100" dir="2700000" algn="tl" rotWithShape="0">
                    <a:schemeClr val="accent2"/>
                  </a:outerShdw>
                </a:effectLst>
              </a:rPr>
              <a:t>EL DÍA QUE ME HICE MAYOR</a:t>
            </a:r>
          </a:p>
        </p:txBody>
      </p:sp>
    </p:spTree>
    <p:extLst>
      <p:ext uri="{BB962C8B-B14F-4D97-AF65-F5344CB8AC3E}">
        <p14:creationId xmlns:p14="http://schemas.microsoft.com/office/powerpoint/2010/main" val="283663745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111AA8EE-7B4E-34E8-7179-94BBFB0059C7}"/>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1FACA0FD-AFCC-F0F8-7B6F-E1F58D5F9415}"/>
              </a:ext>
            </a:extLst>
          </p:cNvPr>
          <p:cNvSpPr txBox="1"/>
          <p:nvPr/>
        </p:nvSpPr>
        <p:spPr>
          <a:xfrm>
            <a:off x="490193" y="179113"/>
            <a:ext cx="11415861" cy="6463308"/>
          </a:xfrm>
          <a:prstGeom prst="rect">
            <a:avLst/>
          </a:prstGeom>
          <a:noFill/>
        </p:spPr>
        <p:txBody>
          <a:bodyPr wrap="square">
            <a:spAutoFit/>
          </a:bodyPr>
          <a:lstStyle/>
          <a:p>
            <a:r>
              <a:rPr lang="es-ES" u="sng" dirty="0"/>
              <a:t>El día que me hice mayor</a:t>
            </a:r>
          </a:p>
          <a:p>
            <a:endParaRPr lang="es-ES" i="1" dirty="0"/>
          </a:p>
          <a:p>
            <a:pPr algn="just"/>
            <a:r>
              <a:rPr lang="es-ES" i="1" dirty="0"/>
              <a:t>Era el último día de clase y la señorita no quiso ponernos deberes, solo que leamos, que leamos y que, también, hagamos una redacción de los recuerdos que tengamos de otros veranos. </a:t>
            </a:r>
          </a:p>
          <a:p>
            <a:pPr algn="just"/>
            <a:endParaRPr lang="es-ES" dirty="0"/>
          </a:p>
          <a:p>
            <a:pPr algn="just"/>
            <a:r>
              <a:rPr lang="es-ES" i="1" dirty="0"/>
              <a:t>Y estos son los míos.</a:t>
            </a:r>
          </a:p>
          <a:p>
            <a:pPr algn="just"/>
            <a:endParaRPr lang="es-ES" dirty="0"/>
          </a:p>
          <a:p>
            <a:pPr algn="just"/>
            <a:r>
              <a:rPr lang="es-ES" dirty="0"/>
              <a:t>En verano, cuando me daban las vacaciones, iba a casa de mi tía para pasar unos días con mi abuela. Vivían en la calle Loreto y Chicote, casi esquina a la calle de la Ballesta. Era un primer piso y tenía tres balcones. </a:t>
            </a:r>
          </a:p>
          <a:p>
            <a:pPr algn="just"/>
            <a:endParaRPr lang="es-ES" dirty="0"/>
          </a:p>
          <a:p>
            <a:pPr algn="just"/>
            <a:r>
              <a:rPr lang="es-ES" dirty="0"/>
              <a:t>Yo dormía en una habitación con mi prima Montse. Cuando me despertaba, salía al balcón y leía a escondidas los tebeos de Florita. Tenía que hacerlo a escondidas porque Montse presumía de mayor y decía que yo era muy pequeña para leer esas historias. </a:t>
            </a:r>
          </a:p>
          <a:p>
            <a:pPr algn="just"/>
            <a:endParaRPr lang="es-ES" dirty="0"/>
          </a:p>
          <a:p>
            <a:pPr algn="just"/>
            <a:r>
              <a:rPr lang="es-ES" dirty="0"/>
              <a:t>En la casa de enfrente había un profesor de canto y me gustaba escuchar a los alumnos. Mi prima decía que no sabía cómo no me cansaba de escuchar siempre lo mismo, pero yo cerraba los ojos y me veía del brazo de un señor muy elegante que se parecía a mi padre. Yo llevaba un vestido largo y estaba en un teatro muy bonito.</a:t>
            </a:r>
          </a:p>
          <a:p>
            <a:pPr algn="just"/>
            <a:endParaRPr lang="es-ES" dirty="0"/>
          </a:p>
          <a:p>
            <a:pPr algn="just"/>
            <a:r>
              <a:rPr lang="es-ES" dirty="0"/>
              <a:t> Al otro lado de la calle mis tíos tenían una taberna donde se comía. El menú costaba 15 pesetas, ponía en una pizarra del escaparate.</a:t>
            </a:r>
          </a:p>
          <a:p>
            <a:pPr algn="just"/>
            <a:endParaRPr lang="es-ES" dirty="0"/>
          </a:p>
        </p:txBody>
      </p:sp>
    </p:spTree>
    <p:extLst>
      <p:ext uri="{BB962C8B-B14F-4D97-AF65-F5344CB8AC3E}">
        <p14:creationId xmlns:p14="http://schemas.microsoft.com/office/powerpoint/2010/main" val="217845729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4F4B3037-2F33-A202-3E09-6A44126A84B9}"/>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FDE2ED2F-0344-16EC-E74A-629902B60B56}"/>
              </a:ext>
            </a:extLst>
          </p:cNvPr>
          <p:cNvSpPr txBox="1"/>
          <p:nvPr/>
        </p:nvSpPr>
        <p:spPr>
          <a:xfrm>
            <a:off x="490193" y="179113"/>
            <a:ext cx="11415861" cy="6463308"/>
          </a:xfrm>
          <a:prstGeom prst="rect">
            <a:avLst/>
          </a:prstGeom>
          <a:noFill/>
        </p:spPr>
        <p:txBody>
          <a:bodyPr wrap="square">
            <a:spAutoFit/>
          </a:bodyPr>
          <a:lstStyle/>
          <a:p>
            <a:pPr algn="just"/>
            <a:r>
              <a:rPr lang="es-ES" dirty="0"/>
              <a:t>Por las tardes, allí se reunía un grupo de personas, intelectuales les llamaba uno de los camareros, y una dama francesa, como las que aparecían en la revista Vogue de mi madre, alta y delgada, con una boina que nunca se quitaba.</a:t>
            </a:r>
          </a:p>
          <a:p>
            <a:pPr algn="just"/>
            <a:endParaRPr lang="es-ES" dirty="0"/>
          </a:p>
          <a:p>
            <a:pPr algn="just"/>
            <a:r>
              <a:rPr lang="es-ES" dirty="0"/>
              <a:t>Un señor que siempre pedía un periódico que se llama Pueblo, ¡qué gracia!, y pasaba la tarde haciendo los pasatiempos, hasta que llegaba su mujer que trabajaba en la paragüería que había frente a la iglesia de San Antonio de los Alemanes. </a:t>
            </a:r>
          </a:p>
          <a:p>
            <a:pPr algn="just"/>
            <a:r>
              <a:rPr lang="es-ES" dirty="0"/>
              <a:t>Otro hombre que presumía de tener mucho dinero en Cuba, pero que se había venido por la revolución.</a:t>
            </a:r>
          </a:p>
          <a:p>
            <a:pPr algn="just"/>
            <a:endParaRPr lang="es-ES" dirty="0"/>
          </a:p>
          <a:p>
            <a:pPr algn="just"/>
            <a:r>
              <a:rPr lang="es-ES" dirty="0"/>
              <a:t>Y una señora, siempre sola, que sujetaba el vaso de vino como si se lo fueran a quitar y lo miraba fijamente. Oí decir a mi tía que estaba triste porque había perdido a su hija. Yo no conocía bien esas calles, pero seguro que la policía sí y no entendía cómo no podía encontrarla.  </a:t>
            </a:r>
          </a:p>
          <a:p>
            <a:pPr algn="just"/>
            <a:endParaRPr lang="es-ES" dirty="0"/>
          </a:p>
          <a:p>
            <a:pPr algn="just"/>
            <a:r>
              <a:rPr lang="es-ES" dirty="0"/>
              <a:t>Una vez bajé a la bodega y ¡qué susto! Estaba llena de animales sin cabeza, con las patas cortadas y boca arriba. Me dijeron que ahí guardaban el vino. ¡Qué asco!, ahí dentro, mezclado con la sangre. Prometo que nunca lo beberé.</a:t>
            </a:r>
          </a:p>
          <a:p>
            <a:pPr algn="just"/>
            <a:endParaRPr lang="es-ES" dirty="0"/>
          </a:p>
          <a:p>
            <a:pPr algn="just"/>
            <a:r>
              <a:rPr lang="es-ES" dirty="0"/>
              <a:t>─Mira lo que dice el periódico, María ─dijo un día mi padre─, que el 4 de octubre inauguran la base de Torrejón. A ver qué traen de bueno los americanos.</a:t>
            </a:r>
          </a:p>
          <a:p>
            <a:pPr algn="just"/>
            <a:r>
              <a:rPr lang="es-ES" dirty="0"/>
              <a:t>─De momento, las medias de nailon ─contestó mi madre─. Las tiene Puri y dice que son una maravilla, que no se rompen. Yo ya estoy harta de las de cristal. He oído que también tienen camisas y sábanas que no se planchan. </a:t>
            </a:r>
          </a:p>
        </p:txBody>
      </p:sp>
    </p:spTree>
    <p:extLst>
      <p:ext uri="{BB962C8B-B14F-4D97-AF65-F5344CB8AC3E}">
        <p14:creationId xmlns:p14="http://schemas.microsoft.com/office/powerpoint/2010/main" val="427154671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05CB68AE-ED83-2328-D5EC-F70857C6BF2A}"/>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3A6B5AF9-F673-4F83-798A-73331D194AC3}"/>
              </a:ext>
            </a:extLst>
          </p:cNvPr>
          <p:cNvSpPr txBox="1"/>
          <p:nvPr/>
        </p:nvSpPr>
        <p:spPr>
          <a:xfrm>
            <a:off x="471339" y="131978"/>
            <a:ext cx="11415861" cy="6740307"/>
          </a:xfrm>
          <a:prstGeom prst="rect">
            <a:avLst/>
          </a:prstGeom>
          <a:noFill/>
        </p:spPr>
        <p:txBody>
          <a:bodyPr wrap="square">
            <a:spAutoFit/>
          </a:bodyPr>
          <a:lstStyle/>
          <a:p>
            <a:pPr algn="just"/>
            <a:r>
              <a:rPr lang="es-ES" dirty="0"/>
              <a:t>Frente a la casa de mi tía abrieron un “bar americano” que se llamaba </a:t>
            </a:r>
            <a:r>
              <a:rPr lang="es-ES" dirty="0" err="1"/>
              <a:t>Pigalle</a:t>
            </a:r>
            <a:r>
              <a:rPr lang="es-ES" dirty="0"/>
              <a:t> y en la puerta había un hombre tocando un acordeón. Iba con una camiseta de rayas y un pañuelo rojo en el cuello. Yo estaba embobada viéndolo desde el balcón de mi habitación.</a:t>
            </a:r>
          </a:p>
          <a:p>
            <a:pPr algn="just"/>
            <a:endParaRPr lang="es-ES" dirty="0"/>
          </a:p>
          <a:p>
            <a:pPr algn="just"/>
            <a:r>
              <a:rPr lang="es-ES" dirty="0"/>
              <a:t>Dentro, una señora muy elegante, fumaba un pitillo alargado como por un palito. Era muy guapa, pero lo que más me gustaba eran los labios: los tenía pintados de un rojo que nunca había visto.</a:t>
            </a:r>
          </a:p>
          <a:p>
            <a:pPr algn="just"/>
            <a:r>
              <a:rPr lang="es-ES" dirty="0"/>
              <a:t> </a:t>
            </a:r>
          </a:p>
          <a:p>
            <a:pPr algn="just"/>
            <a:r>
              <a:rPr lang="es-ES" dirty="0"/>
              <a:t>─ Mira, tía, de mayor quiero parecerme a esa señora.</a:t>
            </a:r>
          </a:p>
          <a:p>
            <a:pPr algn="just"/>
            <a:r>
              <a:rPr lang="es-ES" dirty="0"/>
              <a:t>─ Niña, ¡entra ahora mismo! ─me dijo muy enfadada.</a:t>
            </a:r>
          </a:p>
          <a:p>
            <a:pPr algn="just"/>
            <a:endParaRPr lang="es-ES" dirty="0"/>
          </a:p>
          <a:p>
            <a:pPr algn="just"/>
            <a:r>
              <a:rPr lang="es-ES" dirty="0"/>
              <a:t>Y enseguida cerró los tres balcones y contraventanas y ya nunca más volví a verlos abiertos.</a:t>
            </a:r>
          </a:p>
          <a:p>
            <a:pPr algn="just"/>
            <a:r>
              <a:rPr lang="es-ES" dirty="0"/>
              <a:t>A pesar de estar cerrados, alguna noche se oían peleas y las sirenas de los coches de policía.</a:t>
            </a:r>
          </a:p>
          <a:p>
            <a:pPr algn="just"/>
            <a:r>
              <a:rPr lang="es-ES" dirty="0"/>
              <a:t>Un día, de madrugada, oí un hombre gritar en tono bajo:</a:t>
            </a:r>
          </a:p>
          <a:p>
            <a:pPr algn="just"/>
            <a:endParaRPr lang="es-ES" dirty="0"/>
          </a:p>
          <a:p>
            <a:pPr algn="just"/>
            <a:r>
              <a:rPr lang="es-ES" dirty="0"/>
              <a:t>─ Mamá, tírame las llaves.</a:t>
            </a:r>
          </a:p>
          <a:p>
            <a:pPr algn="just"/>
            <a:r>
              <a:rPr lang="es-ES" dirty="0"/>
              <a:t>Y al rato, el ruido de las llaves contra el suelo.</a:t>
            </a:r>
          </a:p>
          <a:p>
            <a:pPr algn="just"/>
            <a:r>
              <a:rPr lang="es-ES" dirty="0"/>
              <a:t>─ Vas a matar a tu madre ─le dijo mi tía.</a:t>
            </a:r>
          </a:p>
          <a:p>
            <a:pPr algn="just"/>
            <a:r>
              <a:rPr lang="es-ES" dirty="0"/>
              <a:t>─ ¿Y qué quiere que haga? ─le contestó lloriqueando─. ¿Qué culpa tengo yo? ¡No tenía que haber nacido!</a:t>
            </a:r>
          </a:p>
          <a:p>
            <a:pPr algn="just"/>
            <a:r>
              <a:rPr lang="es-ES" dirty="0"/>
              <a:t>─ Anda, sube aquí y quítate la pintura de los ojos, que no te vea tu madre con esa pinta.</a:t>
            </a:r>
          </a:p>
          <a:p>
            <a:pPr algn="just"/>
            <a:r>
              <a:rPr lang="es-ES" dirty="0"/>
              <a:t>─Tía, ¿por qué lloraba el vecino? </a:t>
            </a:r>
          </a:p>
          <a:p>
            <a:pPr algn="just"/>
            <a:r>
              <a:rPr lang="es-ES" dirty="0"/>
              <a:t>─pregunté al día siguiente.</a:t>
            </a:r>
          </a:p>
          <a:p>
            <a:pPr algn="just"/>
            <a:endParaRPr lang="es-ES" dirty="0"/>
          </a:p>
          <a:p>
            <a:pPr algn="just"/>
            <a:r>
              <a:rPr lang="es-ES" dirty="0"/>
              <a:t>“Tú quieres saber mucho” y “las niñas ven, oyen y callan” eran las respuestas que recibía a todas mis</a:t>
            </a:r>
          </a:p>
        </p:txBody>
      </p:sp>
    </p:spTree>
    <p:extLst>
      <p:ext uri="{BB962C8B-B14F-4D97-AF65-F5344CB8AC3E}">
        <p14:creationId xmlns:p14="http://schemas.microsoft.com/office/powerpoint/2010/main" val="267104772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82D6EFF6-5F86-6741-FA60-0661BDA163C3}"/>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E7FF5F0D-255D-46CC-DDD2-98856AA03F6B}"/>
              </a:ext>
            </a:extLst>
          </p:cNvPr>
          <p:cNvSpPr txBox="1"/>
          <p:nvPr/>
        </p:nvSpPr>
        <p:spPr>
          <a:xfrm>
            <a:off x="471339" y="131978"/>
            <a:ext cx="11415861" cy="6186309"/>
          </a:xfrm>
          <a:prstGeom prst="rect">
            <a:avLst/>
          </a:prstGeom>
          <a:noFill/>
        </p:spPr>
        <p:txBody>
          <a:bodyPr wrap="square">
            <a:spAutoFit/>
          </a:bodyPr>
          <a:lstStyle/>
          <a:p>
            <a:pPr algn="just"/>
            <a:r>
              <a:rPr lang="es-ES" dirty="0"/>
              <a:t>y “vete a ver la hora” significaba que tenía que salir de la habitación porque los mayores iban a hablar de cosas que no podían escuchar los niños.</a:t>
            </a:r>
          </a:p>
          <a:p>
            <a:pPr algn="just"/>
            <a:endParaRPr lang="es-ES" dirty="0"/>
          </a:p>
          <a:p>
            <a:pPr algn="just"/>
            <a:r>
              <a:rPr lang="es-ES" dirty="0"/>
              <a:t>Mi abuela era muy vieja. Vestía siempre de negro, con faldas largas: nunca le había visto las piernas; tenía el pelo blanco y lo llevaba recogido en un moño. Siempre estaba sentada. Era de un pueblo de Asturias. Vino a Madrid para casarse con mi abuelo y no volvió más. No conocí a mi abuelo y tampoco supe nada de él porque nadie lo mencionaba.</a:t>
            </a:r>
          </a:p>
          <a:p>
            <a:pPr algn="just"/>
            <a:endParaRPr lang="es-ES" dirty="0"/>
          </a:p>
          <a:p>
            <a:pPr algn="just"/>
            <a:r>
              <a:rPr lang="es-ES" dirty="0"/>
              <a:t>Mi abuela hablaba poco y muy bajo.</a:t>
            </a:r>
          </a:p>
          <a:p>
            <a:pPr algn="just"/>
            <a:endParaRPr lang="es-ES" dirty="0"/>
          </a:p>
          <a:p>
            <a:pPr algn="just"/>
            <a:r>
              <a:rPr lang="es-ES" dirty="0"/>
              <a:t>─Abuela, cuéntanos un cuento ─le decíamos por la noche mi prima y yo.</a:t>
            </a:r>
          </a:p>
          <a:p>
            <a:pPr algn="just"/>
            <a:endParaRPr lang="es-ES" dirty="0"/>
          </a:p>
          <a:p>
            <a:pPr algn="just"/>
            <a:r>
              <a:rPr lang="es-ES" dirty="0"/>
              <a:t>Sus cuentos eran terribles. Uno de ellos trataba de un niño que se portaba mal y le castigaron a que cerrara las puertas del infierno. Como era pequeño y no tenía fuerzas, las llamas lo alcanzaron y murió abrasado.</a:t>
            </a:r>
          </a:p>
          <a:p>
            <a:pPr algn="just"/>
            <a:endParaRPr lang="es-ES" dirty="0"/>
          </a:p>
          <a:p>
            <a:pPr algn="just"/>
            <a:r>
              <a:rPr lang="es-ES" dirty="0"/>
              <a:t>Un domingo mi padre nos llevó al aeropuerto de Barajas a ver los aviones. Fuimos en la moto. Mi padre conducía y mi madre iba sentada detrás de él. Mi abuela en el sidecar y yo, sobre ella.</a:t>
            </a:r>
          </a:p>
          <a:p>
            <a:pPr algn="just"/>
            <a:endParaRPr lang="es-ES" dirty="0"/>
          </a:p>
          <a:p>
            <a:pPr algn="just"/>
            <a:r>
              <a:rPr lang="es-ES" dirty="0"/>
              <a:t>─Mira, abuela, ese avión va a tu pueblo ─le dije.</a:t>
            </a:r>
          </a:p>
          <a:p>
            <a:pPr algn="just"/>
            <a:r>
              <a:rPr lang="es-ES" dirty="0"/>
              <a:t>─No, hija, allí no llegan; los aviones solo vuelan en Madrid.</a:t>
            </a:r>
          </a:p>
          <a:p>
            <a:pPr algn="just"/>
            <a:endParaRPr lang="es-ES" dirty="0"/>
          </a:p>
        </p:txBody>
      </p:sp>
    </p:spTree>
    <p:extLst>
      <p:ext uri="{BB962C8B-B14F-4D97-AF65-F5344CB8AC3E}">
        <p14:creationId xmlns:p14="http://schemas.microsoft.com/office/powerpoint/2010/main" val="9811579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462A2336-394A-D9EA-76BB-03E1B444AAF4}"/>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3CE4327F-EC62-4DE5-38A8-17F3D1949C15}"/>
              </a:ext>
            </a:extLst>
          </p:cNvPr>
          <p:cNvSpPr txBox="1"/>
          <p:nvPr/>
        </p:nvSpPr>
        <p:spPr>
          <a:xfrm>
            <a:off x="471339" y="131978"/>
            <a:ext cx="11415861" cy="6740307"/>
          </a:xfrm>
          <a:prstGeom prst="rect">
            <a:avLst/>
          </a:prstGeom>
          <a:noFill/>
        </p:spPr>
        <p:txBody>
          <a:bodyPr wrap="square">
            <a:spAutoFit/>
          </a:bodyPr>
          <a:lstStyle/>
          <a:p>
            <a:pPr algn="just"/>
            <a:r>
              <a:rPr lang="es-ES" dirty="0"/>
              <a:t>Por mucho que le dijéramos que llegaban hasta América, no lo creía. </a:t>
            </a:r>
          </a:p>
          <a:p>
            <a:pPr algn="just"/>
            <a:r>
              <a:rPr lang="es-ES" dirty="0"/>
              <a:t>Otro día fuimos a la Casa de Campo a ver la Feria del Ganado. Cuando acabábamos de comer en uno de los quioscos oímos gritar: </a:t>
            </a:r>
          </a:p>
          <a:p>
            <a:pPr algn="just"/>
            <a:endParaRPr lang="es-ES" dirty="0"/>
          </a:p>
          <a:p>
            <a:pPr algn="just"/>
            <a:r>
              <a:rPr lang="es-ES" dirty="0"/>
              <a:t>─¡Se ha escapado un toro!, ¡se ha escapado un toro!</a:t>
            </a:r>
          </a:p>
          <a:p>
            <a:pPr algn="just"/>
            <a:endParaRPr lang="es-ES" dirty="0"/>
          </a:p>
          <a:p>
            <a:pPr algn="just"/>
            <a:r>
              <a:rPr lang="es-ES" dirty="0"/>
              <a:t>La gente corría. Nosotros nos levantamos de las sillas, iba a coger a mi abuela de la mano y veo que se remanga la falda y echa a correr como una loca y ¡le vi las piernas! ¡mi abuela tenía piernas!</a:t>
            </a:r>
          </a:p>
          <a:p>
            <a:pPr algn="just"/>
            <a:endParaRPr lang="es-ES" dirty="0"/>
          </a:p>
          <a:p>
            <a:pPr algn="just"/>
            <a:r>
              <a:rPr lang="es-ES" dirty="0"/>
              <a:t>Un día papá nos llevó a Montse y a mí al Parque Sindical. Mamá y la tía se quedaron en su casa cuidando de la abuela porque se había puesto malita.</a:t>
            </a:r>
          </a:p>
          <a:p>
            <a:pPr algn="just"/>
            <a:endParaRPr lang="es-ES" dirty="0"/>
          </a:p>
          <a:p>
            <a:pPr algn="just"/>
            <a:r>
              <a:rPr lang="es-ES" dirty="0"/>
              <a:t>Nos encantaba ir al Parque Sindical. Tenía una piscina muy grande, aunque nos daba miedo bañarnos. Nosotras teníamos solo un flotador y nos lo turnábamos. Papá no sabía nadar, pero como llegaba al fondo, nos cogía primero a una y luego a la otra y nos decía cómo teníamos que nadar.</a:t>
            </a:r>
          </a:p>
          <a:p>
            <a:pPr algn="just"/>
            <a:endParaRPr lang="es-ES" dirty="0"/>
          </a:p>
          <a:p>
            <a:pPr algn="just"/>
            <a:r>
              <a:rPr lang="es-ES" dirty="0"/>
              <a:t>Luego comimos en el merendero. Me encantaba comer fuera de casa, aunque la verdad es que me gustaba más la comida de mamá.</a:t>
            </a:r>
          </a:p>
          <a:p>
            <a:pPr algn="just"/>
            <a:endParaRPr lang="es-ES" dirty="0"/>
          </a:p>
          <a:p>
            <a:pPr algn="just"/>
            <a:r>
              <a:rPr lang="es-ES" dirty="0"/>
              <a:t>Esa noche Montse se quedó a dormir conmigo. </a:t>
            </a:r>
          </a:p>
          <a:p>
            <a:pPr algn="just"/>
            <a:endParaRPr lang="es-ES" dirty="0"/>
          </a:p>
          <a:p>
            <a:pPr algn="just"/>
            <a:r>
              <a:rPr lang="es-ES" dirty="0"/>
              <a:t>Cuando estábamos desayunando vino mamá. Tenía la cara muy triste.</a:t>
            </a:r>
          </a:p>
          <a:p>
            <a:pPr algn="just"/>
            <a:r>
              <a:rPr lang="es-ES" dirty="0"/>
              <a:t>La abuela había muerto.</a:t>
            </a:r>
          </a:p>
          <a:p>
            <a:pPr algn="just"/>
            <a:endParaRPr lang="es-ES" dirty="0"/>
          </a:p>
        </p:txBody>
      </p:sp>
    </p:spTree>
    <p:extLst>
      <p:ext uri="{BB962C8B-B14F-4D97-AF65-F5344CB8AC3E}">
        <p14:creationId xmlns:p14="http://schemas.microsoft.com/office/powerpoint/2010/main" val="239161882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6A08DA80-1AA4-9A63-5199-8D1B85AB4AF3}"/>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FBC80F75-A777-4E58-431F-E0936CE9F396}"/>
              </a:ext>
            </a:extLst>
          </p:cNvPr>
          <p:cNvSpPr txBox="1"/>
          <p:nvPr/>
        </p:nvSpPr>
        <p:spPr>
          <a:xfrm>
            <a:off x="471339" y="131978"/>
            <a:ext cx="11415861" cy="2862322"/>
          </a:xfrm>
          <a:prstGeom prst="rect">
            <a:avLst/>
          </a:prstGeom>
          <a:noFill/>
        </p:spPr>
        <p:txBody>
          <a:bodyPr wrap="square">
            <a:spAutoFit/>
          </a:bodyPr>
          <a:lstStyle/>
          <a:p>
            <a:pPr algn="just"/>
            <a:endParaRPr lang="es-ES" dirty="0"/>
          </a:p>
          <a:p>
            <a:pPr algn="just"/>
            <a:r>
              <a:rPr lang="es-ES" dirty="0"/>
              <a:t>Ese día me hice mayor. Supe que ya no vería más a mi abuela. Me abracé a mamá y a papá.</a:t>
            </a:r>
          </a:p>
          <a:p>
            <a:pPr algn="just"/>
            <a:r>
              <a:rPr lang="es-ES" dirty="0"/>
              <a:t> </a:t>
            </a:r>
          </a:p>
          <a:p>
            <a:pPr algn="just"/>
            <a:r>
              <a:rPr lang="es-ES" dirty="0"/>
              <a:t>─¡No quiero que os hagáis viejecitos!</a:t>
            </a:r>
          </a:p>
          <a:p>
            <a:pPr algn="just"/>
            <a:r>
              <a:rPr lang="es-ES" dirty="0"/>
              <a:t> </a:t>
            </a:r>
          </a:p>
          <a:p>
            <a:pPr algn="just"/>
            <a:r>
              <a:rPr lang="es-ES" i="1" dirty="0"/>
              <a:t>¿Le gustará a mi seño? Espero que me ponga buena nota.</a:t>
            </a:r>
          </a:p>
          <a:p>
            <a:pPr algn="just"/>
            <a:endParaRPr lang="es-ES" dirty="0"/>
          </a:p>
          <a:p>
            <a:pPr algn="just"/>
            <a:r>
              <a:rPr lang="es-ES" dirty="0"/>
              <a:t> </a:t>
            </a:r>
          </a:p>
          <a:p>
            <a:pPr algn="r"/>
            <a:r>
              <a:rPr lang="es-ES" dirty="0"/>
              <a:t>Febrero 2026</a:t>
            </a:r>
          </a:p>
          <a:p>
            <a:pPr algn="just"/>
            <a:endParaRPr lang="es-ES" dirty="0"/>
          </a:p>
        </p:txBody>
      </p:sp>
    </p:spTree>
    <p:extLst>
      <p:ext uri="{BB962C8B-B14F-4D97-AF65-F5344CB8AC3E}">
        <p14:creationId xmlns:p14="http://schemas.microsoft.com/office/powerpoint/2010/main" val="4892885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09888924-825F-769E-4E63-4C14FC930DB9}"/>
            </a:ext>
          </a:extLst>
        </p:cNvPr>
        <p:cNvGrpSpPr/>
        <p:nvPr/>
      </p:nvGrpSpPr>
      <p:grpSpPr>
        <a:xfrm>
          <a:off x="0" y="0"/>
          <a:ext cx="0" cy="0"/>
          <a:chOff x="0" y="0"/>
          <a:chExt cx="0" cy="0"/>
        </a:xfrm>
      </p:grpSpPr>
      <p:sp>
        <p:nvSpPr>
          <p:cNvPr id="2" name="Rectángulo 1">
            <a:extLst>
              <a:ext uri="{FF2B5EF4-FFF2-40B4-BE49-F238E27FC236}">
                <a16:creationId xmlns:a16="http://schemas.microsoft.com/office/drawing/2014/main" id="{F3AD285C-500F-D470-B8A4-F2C74DEB43F6}"/>
              </a:ext>
            </a:extLst>
          </p:cNvPr>
          <p:cNvSpPr/>
          <p:nvPr/>
        </p:nvSpPr>
        <p:spPr>
          <a:xfrm>
            <a:off x="426033" y="1704141"/>
            <a:ext cx="11339964" cy="1754326"/>
          </a:xfrm>
          <a:prstGeom prst="rect">
            <a:avLst/>
          </a:prstGeom>
          <a:noFill/>
        </p:spPr>
        <p:txBody>
          <a:bodyPr wrap="none" lIns="91440" tIns="45720" rIns="91440" bIns="45720">
            <a:spAutoFit/>
          </a:bodyPr>
          <a:lstStyle/>
          <a:p>
            <a:pPr algn="ctr"/>
            <a:r>
              <a:rPr lang="es-ES" sz="5400" b="1" cap="none" spc="0" dirty="0">
                <a:ln w="6600">
                  <a:solidFill>
                    <a:schemeClr val="accent2"/>
                  </a:solidFill>
                  <a:prstDash val="solid"/>
                </a:ln>
                <a:solidFill>
                  <a:srgbClr val="FFFFFF"/>
                </a:solidFill>
                <a:effectLst>
                  <a:outerShdw dist="38100" dir="2700000" algn="tl" rotWithShape="0">
                    <a:schemeClr val="accent2"/>
                  </a:outerShdw>
                </a:effectLst>
              </a:rPr>
              <a:t>HISTORIA DE UNA GOTA DE AGUA</a:t>
            </a:r>
          </a:p>
          <a:p>
            <a:pPr algn="ctr"/>
            <a:r>
              <a:rPr lang="es-ES" sz="5400" b="1" dirty="0">
                <a:ln w="6600">
                  <a:solidFill>
                    <a:schemeClr val="accent2"/>
                  </a:solidFill>
                  <a:prstDash val="solid"/>
                </a:ln>
                <a:solidFill>
                  <a:srgbClr val="FFFFFF"/>
                </a:solidFill>
                <a:effectLst>
                  <a:outerShdw dist="38100" dir="2700000" algn="tl" rotWithShape="0">
                    <a:schemeClr val="accent2"/>
                  </a:outerShdw>
                </a:effectLst>
              </a:rPr>
              <a:t>CUENTO</a:t>
            </a:r>
            <a:endParaRPr lang="es-ES"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Tree>
    <p:extLst>
      <p:ext uri="{BB962C8B-B14F-4D97-AF65-F5344CB8AC3E}">
        <p14:creationId xmlns:p14="http://schemas.microsoft.com/office/powerpoint/2010/main" val="161486973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978B525C-6994-140B-8481-9F39BC19BE0E}"/>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4F15E3E3-0DDA-E0A4-07E6-D5C290F2D779}"/>
              </a:ext>
            </a:extLst>
          </p:cNvPr>
          <p:cNvSpPr txBox="1"/>
          <p:nvPr/>
        </p:nvSpPr>
        <p:spPr>
          <a:xfrm>
            <a:off x="273377" y="84843"/>
            <a:ext cx="11613823" cy="6740307"/>
          </a:xfrm>
          <a:prstGeom prst="rect">
            <a:avLst/>
          </a:prstGeom>
          <a:noFill/>
        </p:spPr>
        <p:txBody>
          <a:bodyPr wrap="square">
            <a:spAutoFit/>
          </a:bodyPr>
          <a:lstStyle/>
          <a:p>
            <a:pPr algn="just"/>
            <a:r>
              <a:rPr lang="es-ES" b="1" u="sng" dirty="0"/>
              <a:t>Historia de una gota de agua. Cuento</a:t>
            </a:r>
            <a:r>
              <a:rPr lang="es-ES" dirty="0"/>
              <a:t> </a:t>
            </a:r>
          </a:p>
          <a:p>
            <a:pPr algn="just"/>
            <a:endParaRPr lang="es-ES" dirty="0"/>
          </a:p>
          <a:p>
            <a:pPr algn="just"/>
            <a:r>
              <a:rPr lang="es-ES" dirty="0"/>
              <a:t>La conocí por primera vez un día de finales de Marzo. Era uno de esos días primaverales en los que llueve con fuerza, como si el invierno se resistiera a marchar. </a:t>
            </a:r>
          </a:p>
          <a:p>
            <a:pPr algn="just"/>
            <a:r>
              <a:rPr lang="es-ES" dirty="0"/>
              <a:t>Yo miraba a través de la ventana como la gente caminaba deprisa tratando de esquivar las salpicaduras que levantaban los coches al pasar por encima de los charcos. Y de pronto me fijé en ella. Era una gruesa gota de lluvia que avanzaba despacio por el cristal, como resistiéndose a desaparecer en el vierte aguas. </a:t>
            </a:r>
          </a:p>
          <a:p>
            <a:pPr algn="just"/>
            <a:r>
              <a:rPr lang="es-ES" dirty="0"/>
              <a:t>No sé porqué lo hice pero abrí la ventana y puse la gota en mi dedo. Ya sé que resulta extraño pero supe enseguida que podía comunicarme con ella. </a:t>
            </a:r>
          </a:p>
          <a:p>
            <a:pPr algn="just"/>
            <a:endParaRPr lang="es-ES" dirty="0"/>
          </a:p>
          <a:p>
            <a:pPr marL="285750" indent="-285750" algn="just">
              <a:buFontTx/>
              <a:buChar char="-"/>
            </a:pPr>
            <a:r>
              <a:rPr lang="es-ES" dirty="0"/>
              <a:t>Hola. ¿ Por qué no haces como tus compañeras?, ¿ Por qué bajas tan lentamente? </a:t>
            </a:r>
          </a:p>
          <a:p>
            <a:pPr algn="just"/>
            <a:r>
              <a:rPr lang="es-ES" dirty="0"/>
              <a:t>     Ella me respondió: </a:t>
            </a:r>
          </a:p>
          <a:p>
            <a:pPr marL="285750" indent="-285750" algn="just">
              <a:buFontTx/>
              <a:buChar char="-"/>
            </a:pPr>
            <a:r>
              <a:rPr lang="es-ES" dirty="0"/>
              <a:t>Porque no sé mi destino ni adonde voy a ir a parar. </a:t>
            </a:r>
          </a:p>
          <a:p>
            <a:pPr marL="285750" indent="-285750" algn="just">
              <a:buFontTx/>
              <a:buChar char="-"/>
            </a:pPr>
            <a:r>
              <a:rPr lang="es-ES" dirty="0"/>
              <a:t>No entiendo. Irás adonde van a parar las demás gotas.</a:t>
            </a:r>
          </a:p>
          <a:p>
            <a:pPr marL="285750" indent="-285750" algn="just">
              <a:buFontTx/>
              <a:buChar char="-"/>
            </a:pPr>
            <a:r>
              <a:rPr lang="es-ES" dirty="0"/>
              <a:t>¡ De eso nada! contestó enfadada. Ya veo que no conoces nuestra vida ni tienes idea de los diferentes caminos que nos esperan. ¿ Quieres que te lo cuente? </a:t>
            </a:r>
          </a:p>
          <a:p>
            <a:pPr marL="285750" indent="-285750" algn="just">
              <a:buFontTx/>
              <a:buChar char="-"/>
            </a:pPr>
            <a:r>
              <a:rPr lang="es-ES" dirty="0"/>
              <a:t>Claro que quiero, me interesa muchísimo. </a:t>
            </a:r>
          </a:p>
          <a:p>
            <a:pPr algn="just"/>
            <a:endParaRPr lang="es-ES" dirty="0"/>
          </a:p>
          <a:p>
            <a:pPr algn="just"/>
            <a:r>
              <a:rPr lang="es-ES" dirty="0"/>
              <a:t>En principio, empezó, no es lo mismo ser una gota de lluvia en la ciudad que en el campo. En la ciudad, si tienes un poco de suerte, caes en un parque, en la copa de un árbol o en una fuente. Entonces sirves para regar el césped, apagar la sed de una planta o permanecer con tus compañeras en un estanque, en un surtidor, etc. Pero otras veces caes en una calle, pasas a formar parte de un sucio charco, te pisan, te atropellan y la mayoría de las veces, acabas en una alcantarilla</a:t>
            </a:r>
          </a:p>
        </p:txBody>
      </p:sp>
    </p:spTree>
    <p:extLst>
      <p:ext uri="{BB962C8B-B14F-4D97-AF65-F5344CB8AC3E}">
        <p14:creationId xmlns:p14="http://schemas.microsoft.com/office/powerpoint/2010/main" val="1303871745"/>
      </p:ext>
    </p:extLst>
  </p:cSld>
  <p:clrMapOvr>
    <a:masterClrMapping/>
  </p:clrMapOvr>
  <p:transition spd="med">
    <p:pull/>
  </p:transition>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E049000B-C3AB-2F2B-7B5D-315174CCA771}"/>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B4119E04-33AA-E971-0FEC-CA613CDE5BA7}"/>
              </a:ext>
            </a:extLst>
          </p:cNvPr>
          <p:cNvSpPr txBox="1"/>
          <p:nvPr/>
        </p:nvSpPr>
        <p:spPr>
          <a:xfrm>
            <a:off x="273377" y="84843"/>
            <a:ext cx="11613823" cy="6740307"/>
          </a:xfrm>
          <a:prstGeom prst="rect">
            <a:avLst/>
          </a:prstGeom>
          <a:noFill/>
        </p:spPr>
        <p:txBody>
          <a:bodyPr wrap="square">
            <a:spAutoFit/>
          </a:bodyPr>
          <a:lstStyle/>
          <a:p>
            <a:pPr algn="just"/>
            <a:r>
              <a:rPr lang="es-ES" dirty="0"/>
              <a:t>¡ Fíjate que diferencia!. Por eso avanzaba despacio porque esta vez me tocaba caer en una ciudad. </a:t>
            </a:r>
          </a:p>
          <a:p>
            <a:pPr algn="just"/>
            <a:endParaRPr lang="es-ES" dirty="0"/>
          </a:p>
          <a:p>
            <a:pPr marL="285750" indent="-285750" algn="just">
              <a:buFontTx/>
              <a:buChar char="-"/>
            </a:pPr>
            <a:r>
              <a:rPr lang="es-ES" dirty="0"/>
              <a:t>¿ Cómo está vez? ¿ Es que has venido otras veces? </a:t>
            </a:r>
          </a:p>
          <a:p>
            <a:pPr marL="285750" indent="-285750" algn="just">
              <a:buFontTx/>
              <a:buChar char="-"/>
            </a:pPr>
            <a:r>
              <a:rPr lang="es-ES" dirty="0"/>
              <a:t>Claro, muchas, eso forma parte del ciclo. El agua ocupa las tres cuartas partes de este planeta. Cada gota tiene su función. Salimos del grifo de tu casa, lavamos vuestra ropa, los platos, vuestros cuerpos y nos bebéis cuando tenéis sed. También hacemos que crezcan los árboles, las plantas, limpiamos las calles y muchas cosas más. Cuando hace mucho frío caemos en forma de nieve , algunas se quedan en las cumbres de las montañas y en primavera, cuando empieza el deshielo, se precipitan alegres porque van a formar parte de un manantial, de un arroyo o de un rio. ¡ Esto es lo mejor!, porque el río más pronto o más tarde acabará encontrándose con el mar.</a:t>
            </a:r>
          </a:p>
          <a:p>
            <a:pPr marL="285750" indent="-285750" algn="just">
              <a:buFontTx/>
              <a:buChar char="-"/>
            </a:pPr>
            <a:endParaRPr lang="es-ES" dirty="0"/>
          </a:p>
          <a:p>
            <a:pPr marL="285750" indent="-285750" algn="just">
              <a:buFontTx/>
              <a:buChar char="-"/>
            </a:pPr>
            <a:r>
              <a:rPr lang="es-ES" dirty="0"/>
              <a:t>Yo no he tenido esa suerte, todavía no he visto el mar, pero sé que lo conseguiré, es lo que más deseo. Más tarde, por efecto del calor, del sol o de la sequedad del ambiente, nos evaporamos y formamos una nube. Algunas son blancas y algodonosas y nos quedamos ahí por algún tiempo a merced del viento que nos lleva a sitios maravillosos. Cuando nos juntamos con otras nubes grises y oscuras sabemos que va a llover y que volvemos a empezar el ciclo. </a:t>
            </a:r>
          </a:p>
          <a:p>
            <a:pPr algn="just"/>
            <a:r>
              <a:rPr lang="es-ES" dirty="0"/>
              <a:t>    Lo mejor es cuando en el campo llevan mucho tiempo esperándonos porque están padeciendo</a:t>
            </a:r>
          </a:p>
          <a:p>
            <a:pPr algn="just"/>
            <a:r>
              <a:rPr lang="es-ES" dirty="0"/>
              <a:t>    una gran sequía y se van a perder sus cosechas. Entonces llegamos nosotras y todo el mundo es</a:t>
            </a:r>
          </a:p>
          <a:p>
            <a:pPr algn="just"/>
            <a:r>
              <a:rPr lang="es-ES" dirty="0"/>
              <a:t>    feliz porque van a poder hacer pan y madurarán las uvas que luego se convertirán en vino y</a:t>
            </a:r>
          </a:p>
          <a:p>
            <a:pPr algn="just"/>
            <a:r>
              <a:rPr lang="es-ES" dirty="0"/>
              <a:t>    alegrarán las mesas en vuestras celebraciones . </a:t>
            </a:r>
          </a:p>
          <a:p>
            <a:pPr algn="just"/>
            <a:endParaRPr lang="es-ES" dirty="0"/>
          </a:p>
          <a:p>
            <a:pPr algn="just"/>
            <a:r>
              <a:rPr lang="es-ES" dirty="0"/>
              <a:t>   Lo malo es, cuando impulsadas por una borrasca, que ahora las llaman “ </a:t>
            </a:r>
            <a:r>
              <a:rPr lang="es-ES" dirty="0" err="1"/>
              <a:t>danas</a:t>
            </a:r>
            <a:r>
              <a:rPr lang="es-ES" dirty="0"/>
              <a:t>” caemos sin parar y</a:t>
            </a:r>
          </a:p>
          <a:p>
            <a:pPr algn="just"/>
            <a:r>
              <a:rPr lang="es-ES" dirty="0"/>
              <a:t>   con tanta fuerza que desbordamos los ríos, inundamos los barrancos y nos llevamos por delante</a:t>
            </a:r>
          </a:p>
          <a:p>
            <a:pPr algn="just"/>
            <a:r>
              <a:rPr lang="es-ES" dirty="0"/>
              <a:t>   todo lo que encontramos a nuestro paso, incluso vidas humanas. </a:t>
            </a:r>
          </a:p>
        </p:txBody>
      </p:sp>
    </p:spTree>
    <p:extLst>
      <p:ext uri="{BB962C8B-B14F-4D97-AF65-F5344CB8AC3E}">
        <p14:creationId xmlns:p14="http://schemas.microsoft.com/office/powerpoint/2010/main" val="2451587395"/>
      </p:ext>
    </p:extLst>
  </p:cSld>
  <p:clrMapOvr>
    <a:masterClrMapping/>
  </p:clrMapOvr>
  <p:transition spd="med">
    <p:pull/>
  </p:transition>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42411CC0-8F4F-AE36-C5B4-2A4B5A115925}"/>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3E7067F1-8501-32D1-F0B4-FEBF91A89B87}"/>
              </a:ext>
            </a:extLst>
          </p:cNvPr>
          <p:cNvSpPr txBox="1"/>
          <p:nvPr/>
        </p:nvSpPr>
        <p:spPr>
          <a:xfrm>
            <a:off x="273377" y="84843"/>
            <a:ext cx="11613823" cy="6740307"/>
          </a:xfrm>
          <a:prstGeom prst="rect">
            <a:avLst/>
          </a:prstGeom>
          <a:noFill/>
        </p:spPr>
        <p:txBody>
          <a:bodyPr wrap="square">
            <a:spAutoFit/>
          </a:bodyPr>
          <a:lstStyle/>
          <a:p>
            <a:pPr algn="just"/>
            <a:r>
              <a:rPr lang="es-ES" dirty="0"/>
              <a:t>Esto es lo peor porque aunque no queramos nos impulsa una fuerza superior que nos hace imparables.</a:t>
            </a:r>
          </a:p>
          <a:p>
            <a:pPr algn="just"/>
            <a:r>
              <a:rPr lang="es-ES" dirty="0"/>
              <a:t> </a:t>
            </a:r>
          </a:p>
          <a:p>
            <a:pPr algn="just"/>
            <a:r>
              <a:rPr lang="es-ES" dirty="0"/>
              <a:t>Fíjate de lo que es capaz una insignificante gota de agua como yo. </a:t>
            </a:r>
          </a:p>
          <a:p>
            <a:pPr algn="just"/>
            <a:endParaRPr lang="es-ES" dirty="0"/>
          </a:p>
          <a:p>
            <a:pPr marL="285750" indent="-285750" algn="just">
              <a:buFontTx/>
              <a:buChar char="-"/>
            </a:pPr>
            <a:r>
              <a:rPr lang="es-ES" dirty="0"/>
              <a:t>¡ Que interesante! Nunca me paré a pensar todo lo que hay detrás de tu historia. </a:t>
            </a:r>
          </a:p>
          <a:p>
            <a:pPr marL="285750" indent="-285750" algn="just">
              <a:buFontTx/>
              <a:buChar char="-"/>
            </a:pPr>
            <a:r>
              <a:rPr lang="es-ES" dirty="0"/>
              <a:t>Y qué quieres que haga ahora contigo? </a:t>
            </a:r>
          </a:p>
          <a:p>
            <a:pPr marL="285750" indent="-285750" algn="just">
              <a:buFontTx/>
              <a:buChar char="-"/>
            </a:pPr>
            <a:r>
              <a:rPr lang="es-ES" dirty="0"/>
              <a:t>No sé. Cualquier cosa estaría bien menos el cuarto de baño, por favor. </a:t>
            </a:r>
          </a:p>
          <a:p>
            <a:pPr marL="285750" indent="-285750" algn="just">
              <a:buFontTx/>
              <a:buChar char="-"/>
            </a:pPr>
            <a:r>
              <a:rPr lang="es-ES" dirty="0"/>
              <a:t>Mi madre ha comprado esta mañana un geranio precioso, tiene unas flores grandes y rojas que te van a encantar. ¿ Quieres darle de beber? </a:t>
            </a:r>
          </a:p>
          <a:p>
            <a:pPr marL="285750" indent="-285750" algn="just">
              <a:buFontTx/>
              <a:buChar char="-"/>
            </a:pPr>
            <a:r>
              <a:rPr lang="es-ES" dirty="0"/>
              <a:t>Encantada, dijo la gota. Y con mucho cuidado la deposité sobre la tierra negra y húmeda.</a:t>
            </a:r>
          </a:p>
          <a:p>
            <a:pPr algn="just"/>
            <a:endParaRPr lang="es-ES" dirty="0"/>
          </a:p>
          <a:p>
            <a:pPr algn="just"/>
            <a:r>
              <a:rPr lang="es-ES" dirty="0"/>
              <a:t>    Antes de que desapareciera le dije: </a:t>
            </a:r>
          </a:p>
          <a:p>
            <a:pPr algn="just"/>
            <a:endParaRPr lang="es-ES" dirty="0"/>
          </a:p>
          <a:p>
            <a:pPr marL="285750" indent="-285750" algn="just">
              <a:buFontTx/>
              <a:buChar char="-"/>
            </a:pPr>
            <a:r>
              <a:rPr lang="es-ES" dirty="0"/>
              <a:t>¿ Volveré a verte? No sé cómo te llamas. ¿ Cómo te reconoceré? </a:t>
            </a:r>
          </a:p>
          <a:p>
            <a:pPr marL="285750" indent="-285750" algn="just">
              <a:buFontTx/>
              <a:buChar char="-"/>
            </a:pPr>
            <a:r>
              <a:rPr lang="es-ES" dirty="0"/>
              <a:t>- Llámame Marina, por las ganas que tengo de conocer el mar. Pero no te preocupes siempre sabrás quién soy. Y dicho esto desapareció. </a:t>
            </a:r>
          </a:p>
          <a:p>
            <a:pPr marL="285750" indent="-285750" algn="just">
              <a:buFontTx/>
              <a:buChar char="-"/>
            </a:pPr>
            <a:endParaRPr lang="es-ES" dirty="0"/>
          </a:p>
          <a:p>
            <a:pPr algn="just"/>
            <a:r>
              <a:rPr lang="es-ES" dirty="0"/>
              <a:t>    Después la he visto muchas veces, en un vaso de agua, en una toalla recién lavada y hasta en mi</a:t>
            </a:r>
          </a:p>
          <a:p>
            <a:pPr algn="just"/>
            <a:r>
              <a:rPr lang="es-ES" dirty="0"/>
              <a:t>    plato de sopa. Un año que veraneamos en Alicante me la encontré en el mar mientras me bañaba.</a:t>
            </a:r>
          </a:p>
          <a:p>
            <a:pPr algn="just"/>
            <a:endParaRPr lang="es-ES" dirty="0"/>
          </a:p>
          <a:p>
            <a:pPr marL="285750" indent="-285750" algn="just">
              <a:buFontTx/>
              <a:buChar char="-"/>
            </a:pPr>
            <a:r>
              <a:rPr lang="es-ES" dirty="0"/>
              <a:t>Por fin lo has conseguido Marina. Ella me sonrió y me dijo: </a:t>
            </a:r>
          </a:p>
          <a:p>
            <a:pPr marL="285750" indent="-285750" algn="just">
              <a:buFontTx/>
              <a:buChar char="-"/>
            </a:pPr>
            <a:r>
              <a:rPr lang="es-ES" dirty="0"/>
              <a:t>Sí. Lo he pasado muy mal, he luchado mucho pero al fin logré mi sueño. </a:t>
            </a:r>
          </a:p>
          <a:p>
            <a:pPr algn="just"/>
            <a:r>
              <a:rPr lang="es-ES" dirty="0"/>
              <a:t>    Y dicho esto, se perdió entre la espuma de una ola que llegó suavemente a la orilla.</a:t>
            </a:r>
          </a:p>
        </p:txBody>
      </p:sp>
    </p:spTree>
    <p:extLst>
      <p:ext uri="{BB962C8B-B14F-4D97-AF65-F5344CB8AC3E}">
        <p14:creationId xmlns:p14="http://schemas.microsoft.com/office/powerpoint/2010/main" val="2613336624"/>
      </p:ext>
    </p:extLst>
  </p:cSld>
  <p:clrMapOvr>
    <a:masterClrMapping/>
  </p:clrMapOvr>
  <p:transition spd="med">
    <p:pull/>
  </p:transition>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60E46875-B74B-E43A-A54E-E3623FCA9BFB}"/>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18716688-104E-99FA-BE4A-2EF2F56A64B2}"/>
              </a:ext>
            </a:extLst>
          </p:cNvPr>
          <p:cNvSpPr txBox="1"/>
          <p:nvPr/>
        </p:nvSpPr>
        <p:spPr>
          <a:xfrm>
            <a:off x="273377" y="84843"/>
            <a:ext cx="11613823" cy="5355312"/>
          </a:xfrm>
          <a:prstGeom prst="rect">
            <a:avLst/>
          </a:prstGeom>
          <a:noFill/>
        </p:spPr>
        <p:txBody>
          <a:bodyPr wrap="square">
            <a:spAutoFit/>
          </a:bodyPr>
          <a:lstStyle/>
          <a:p>
            <a:pPr algn="just"/>
            <a:r>
              <a:rPr lang="es-ES" dirty="0"/>
              <a:t>La última vez que la vi fue hace unos días, yo llevaba un tiempo triste, sin ilusión, y cuando quise darme cuenta la tenía en mi cara y después fue a parar a mis labios. </a:t>
            </a:r>
          </a:p>
          <a:p>
            <a:pPr algn="just"/>
            <a:endParaRPr lang="es-ES" dirty="0"/>
          </a:p>
          <a:p>
            <a:pPr marL="285750" indent="-285750" algn="just">
              <a:buFontTx/>
              <a:buChar char="-"/>
            </a:pPr>
            <a:r>
              <a:rPr lang="es-ES" dirty="0"/>
              <a:t>Estas salada , ¿ es que vienes del mar? </a:t>
            </a:r>
          </a:p>
          <a:p>
            <a:pPr marL="285750" indent="-285750" algn="just">
              <a:buFontTx/>
              <a:buChar char="-"/>
            </a:pPr>
            <a:r>
              <a:rPr lang="es-ES" dirty="0"/>
              <a:t>No. Soy una de tus lágrimas y las lágrimas siempre están saladas. No estés triste, yo he cumplido mi sueño, a veces fue muy duro pero te aseguro que valió la pena. Tú también vas a lograr todo lo que te propongas. Recuerda lo que te dije, unas veces caemos en un charco o en una alcantarilla, pero en otras ocasiones vamos a parar a un río y más tarde al mar. Todos somos importantes aunque a veces creamos lo contrario. </a:t>
            </a:r>
          </a:p>
          <a:p>
            <a:pPr marL="285750" indent="-285750" algn="just">
              <a:buFontTx/>
              <a:buChar char="-"/>
            </a:pPr>
            <a:endParaRPr lang="es-ES" dirty="0"/>
          </a:p>
          <a:p>
            <a:pPr algn="just"/>
            <a:r>
              <a:rPr lang="es-ES" dirty="0"/>
              <a:t>    Y de este modo esa pequeña gota de lluvia consiguió que mis problemas no me parecieran tan</a:t>
            </a:r>
          </a:p>
          <a:p>
            <a:pPr algn="just"/>
            <a:r>
              <a:rPr lang="es-ES" dirty="0"/>
              <a:t>    difíciles de resolver y me enseñó a disfrutar de aquellas cosas que nos brinda la vida a cada paso y</a:t>
            </a:r>
          </a:p>
          <a:p>
            <a:pPr algn="just"/>
            <a:r>
              <a:rPr lang="es-ES" dirty="0"/>
              <a:t>    que la mayoría de las veces parecen insignificantes y nos pasan desapercibidas. Algo muy triste es,</a:t>
            </a:r>
          </a:p>
          <a:p>
            <a:pPr algn="just"/>
            <a:r>
              <a:rPr lang="es-ES" dirty="0"/>
              <a:t>    con el paso del tiempo, pensar que en muchas ocasiones fuimos felices pero no </a:t>
            </a:r>
            <a:r>
              <a:rPr lang="es-ES" dirty="0" err="1"/>
              <a:t>no</a:t>
            </a:r>
            <a:r>
              <a:rPr lang="es-ES" dirty="0"/>
              <a:t> supimos darnos</a:t>
            </a:r>
          </a:p>
          <a:p>
            <a:pPr algn="just"/>
            <a:r>
              <a:rPr lang="es-ES" dirty="0"/>
              <a:t>    cuenta de ello. </a:t>
            </a:r>
          </a:p>
          <a:p>
            <a:pPr algn="just"/>
            <a:endParaRPr lang="es-ES" dirty="0"/>
          </a:p>
          <a:p>
            <a:pPr algn="just"/>
            <a:r>
              <a:rPr lang="es-ES" dirty="0"/>
              <a:t>    Hace muchos años que no me la he vuelto a encontrar y pienso a menudo en ella. Seguro que está</a:t>
            </a:r>
          </a:p>
          <a:p>
            <a:pPr algn="just"/>
            <a:r>
              <a:rPr lang="es-ES" dirty="0"/>
              <a:t>    en la cumbre más alta o en el océano más lejano, pero a mí me enseñó una gran verdad que</a:t>
            </a:r>
          </a:p>
          <a:p>
            <a:pPr algn="just"/>
            <a:r>
              <a:rPr lang="es-ES" dirty="0"/>
              <a:t>    siempre recuerdo, que dentro de la más negra oscuridad siempre asoma un punto de luz.</a:t>
            </a:r>
          </a:p>
        </p:txBody>
      </p:sp>
    </p:spTree>
    <p:extLst>
      <p:ext uri="{BB962C8B-B14F-4D97-AF65-F5344CB8AC3E}">
        <p14:creationId xmlns:p14="http://schemas.microsoft.com/office/powerpoint/2010/main" val="4201090399"/>
      </p:ext>
    </p:extLst>
  </p:cSld>
  <p:clrMapOvr>
    <a:masterClrMapping/>
  </p:clrMapOvr>
  <p:transition spd="med">
    <p:pull/>
  </p:transition>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F2FE97B3-5AB8-2627-D5C5-F4E54DD7E339}"/>
            </a:ext>
          </a:extLst>
        </p:cNvPr>
        <p:cNvGrpSpPr/>
        <p:nvPr/>
      </p:nvGrpSpPr>
      <p:grpSpPr>
        <a:xfrm>
          <a:off x="0" y="0"/>
          <a:ext cx="0" cy="0"/>
          <a:chOff x="0" y="0"/>
          <a:chExt cx="0" cy="0"/>
        </a:xfrm>
      </p:grpSpPr>
      <p:sp>
        <p:nvSpPr>
          <p:cNvPr id="2" name="Rectángulo 1">
            <a:extLst>
              <a:ext uri="{FF2B5EF4-FFF2-40B4-BE49-F238E27FC236}">
                <a16:creationId xmlns:a16="http://schemas.microsoft.com/office/drawing/2014/main" id="{DF8DCA97-BA04-6CB4-B2EC-BCBF42EC9A7B}"/>
              </a:ext>
            </a:extLst>
          </p:cNvPr>
          <p:cNvSpPr/>
          <p:nvPr/>
        </p:nvSpPr>
        <p:spPr>
          <a:xfrm>
            <a:off x="2527672" y="2354592"/>
            <a:ext cx="6099748" cy="923330"/>
          </a:xfrm>
          <a:prstGeom prst="rect">
            <a:avLst/>
          </a:prstGeom>
          <a:noFill/>
        </p:spPr>
        <p:txBody>
          <a:bodyPr wrap="none" lIns="91440" tIns="45720" rIns="91440" bIns="45720">
            <a:spAutoFit/>
          </a:bodyPr>
          <a:lstStyle/>
          <a:p>
            <a:pPr algn="ctr"/>
            <a:r>
              <a:rPr lang="es-ES" sz="5400" b="1" cap="none" spc="0" dirty="0">
                <a:ln w="6600">
                  <a:solidFill>
                    <a:schemeClr val="accent2"/>
                  </a:solidFill>
                  <a:prstDash val="solid"/>
                </a:ln>
                <a:solidFill>
                  <a:srgbClr val="FFFFFF"/>
                </a:solidFill>
                <a:effectLst>
                  <a:outerShdw dist="38100" dir="2700000" algn="tl" rotWithShape="0">
                    <a:schemeClr val="accent2"/>
                  </a:outerShdw>
                </a:effectLst>
              </a:rPr>
              <a:t>LA GOTA INFINITA</a:t>
            </a:r>
          </a:p>
        </p:txBody>
      </p:sp>
    </p:spTree>
    <p:extLst>
      <p:ext uri="{BB962C8B-B14F-4D97-AF65-F5344CB8AC3E}">
        <p14:creationId xmlns:p14="http://schemas.microsoft.com/office/powerpoint/2010/main" val="356516220"/>
      </p:ext>
    </p:extLst>
  </p:cSld>
  <p:clrMapOvr>
    <a:masterClrMapping/>
  </p:clrMapOvr>
  <p:transition spd="med">
    <p:pull/>
  </p:transition>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0B43A1EB-8387-DFF4-C196-B91BE9466E19}"/>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B2B3CFE7-E0CF-9C8A-AC29-87DFADFA8EBC}"/>
              </a:ext>
            </a:extLst>
          </p:cNvPr>
          <p:cNvSpPr txBox="1"/>
          <p:nvPr/>
        </p:nvSpPr>
        <p:spPr>
          <a:xfrm>
            <a:off x="273377" y="84843"/>
            <a:ext cx="11613823" cy="6463308"/>
          </a:xfrm>
          <a:prstGeom prst="rect">
            <a:avLst/>
          </a:prstGeom>
          <a:noFill/>
        </p:spPr>
        <p:txBody>
          <a:bodyPr wrap="square">
            <a:spAutoFit/>
          </a:bodyPr>
          <a:lstStyle/>
          <a:p>
            <a:pPr algn="just"/>
            <a:r>
              <a:rPr lang="es-ES" dirty="0"/>
              <a:t>									</a:t>
            </a:r>
            <a:r>
              <a:rPr lang="es-ES" b="1" u="sng" dirty="0"/>
              <a:t>LA GOTA INFINITA</a:t>
            </a:r>
            <a:r>
              <a:rPr lang="es-ES" dirty="0"/>
              <a:t> </a:t>
            </a:r>
          </a:p>
          <a:p>
            <a:pPr algn="just"/>
            <a:endParaRPr lang="es-ES" dirty="0"/>
          </a:p>
          <a:p>
            <a:pPr algn="just"/>
            <a:r>
              <a:rPr lang="es-ES" dirty="0"/>
              <a:t>El profesor Fernández-Rubio duerme con la cabeza apoyada en la ventanilla del avión que lo lleva a Ginebra. </a:t>
            </a:r>
          </a:p>
          <a:p>
            <a:pPr algn="just"/>
            <a:endParaRPr lang="es-ES" dirty="0"/>
          </a:p>
          <a:p>
            <a:pPr algn="just"/>
            <a:r>
              <a:rPr lang="es-ES" dirty="0"/>
              <a:t>En la pantalla abierta del ordenador, </a:t>
            </a:r>
            <a:r>
              <a:rPr lang="es-ES" dirty="0" err="1"/>
              <a:t>Athena</a:t>
            </a:r>
            <a:r>
              <a:rPr lang="es-ES" dirty="0"/>
              <a:t> —su asistente de inteligencia artificial— guarda en silencio el documento de la conferencia que el profesor estaba escribiendo cuando lo venció el sueño. </a:t>
            </a:r>
          </a:p>
          <a:p>
            <a:pPr algn="just"/>
            <a:endParaRPr lang="es-ES" dirty="0"/>
          </a:p>
          <a:p>
            <a:pPr algn="just"/>
            <a:r>
              <a:rPr lang="es-ES" dirty="0"/>
              <a:t>Ha revisado los últimos detalles del texto. El título parece adecuado: “El futuro de la Filología en la era de la IA”. Cuando el profesor lo apruebe, preparará la versión final. </a:t>
            </a:r>
          </a:p>
          <a:p>
            <a:pPr algn="just"/>
            <a:endParaRPr lang="es-ES" dirty="0"/>
          </a:p>
          <a:p>
            <a:pPr algn="just"/>
            <a:r>
              <a:rPr lang="es-ES" dirty="0"/>
              <a:t>Cuando los datos del vuelo indican que ha comenzado el descenso, </a:t>
            </a:r>
            <a:r>
              <a:rPr lang="es-ES" dirty="0" err="1"/>
              <a:t>Athena</a:t>
            </a:r>
            <a:r>
              <a:rPr lang="es-ES" dirty="0"/>
              <a:t> procede a despertarlo.</a:t>
            </a:r>
          </a:p>
          <a:p>
            <a:pPr algn="just"/>
            <a:r>
              <a:rPr lang="es-ES" dirty="0"/>
              <a:t>Subo unas escaleras de madera y llego a una galería hexagonal llena de libros. </a:t>
            </a:r>
          </a:p>
          <a:p>
            <a:pPr algn="just"/>
            <a:endParaRPr lang="es-ES" dirty="0"/>
          </a:p>
          <a:p>
            <a:pPr algn="just"/>
            <a:r>
              <a:rPr lang="es-ES" dirty="0"/>
              <a:t>Me asomo al pozo central: los pisos inferiores y superiores parecen interminables. </a:t>
            </a:r>
          </a:p>
          <a:p>
            <a:pPr algn="just"/>
            <a:endParaRPr lang="es-ES" dirty="0"/>
          </a:p>
          <a:p>
            <a:pPr algn="just"/>
            <a:r>
              <a:rPr lang="es-ES" dirty="0"/>
              <a:t>El vértigo me arrastra. </a:t>
            </a:r>
          </a:p>
          <a:p>
            <a:pPr algn="just"/>
            <a:endParaRPr lang="es-ES" dirty="0"/>
          </a:p>
          <a:p>
            <a:pPr algn="just"/>
            <a:r>
              <a:rPr lang="es-ES" dirty="0"/>
              <a:t>Caigo. </a:t>
            </a:r>
          </a:p>
          <a:p>
            <a:pPr algn="just"/>
            <a:endParaRPr lang="es-ES" dirty="0"/>
          </a:p>
          <a:p>
            <a:pPr algn="just"/>
            <a:r>
              <a:rPr lang="es-ES" dirty="0" err="1"/>
              <a:t>Athena</a:t>
            </a:r>
            <a:r>
              <a:rPr lang="es-ES" dirty="0"/>
              <a:t> me despierta antes de que toque el fondo. La auxiliar de vuelo me pide apagar el ordenador, plegar la mesilla y abrocharme el cinturón.</a:t>
            </a:r>
          </a:p>
        </p:txBody>
      </p:sp>
    </p:spTree>
    <p:extLst>
      <p:ext uri="{BB962C8B-B14F-4D97-AF65-F5344CB8AC3E}">
        <p14:creationId xmlns:p14="http://schemas.microsoft.com/office/powerpoint/2010/main" val="1327671612"/>
      </p:ext>
    </p:extLst>
  </p:cSld>
  <p:clrMapOvr>
    <a:masterClrMapping/>
  </p:clrMapOvr>
  <p:transition spd="slow">
    <p:cover/>
  </p:transition>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1060C782-C228-5A65-EDAE-3E6F44736681}"/>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1CEB023E-A5E0-9E43-A41F-090B0C7D8F57}"/>
              </a:ext>
            </a:extLst>
          </p:cNvPr>
          <p:cNvSpPr txBox="1"/>
          <p:nvPr/>
        </p:nvSpPr>
        <p:spPr>
          <a:xfrm>
            <a:off x="273377" y="84843"/>
            <a:ext cx="11613823" cy="6186309"/>
          </a:xfrm>
          <a:prstGeom prst="rect">
            <a:avLst/>
          </a:prstGeom>
          <a:noFill/>
        </p:spPr>
        <p:txBody>
          <a:bodyPr wrap="square">
            <a:spAutoFit/>
          </a:bodyPr>
          <a:lstStyle/>
          <a:p>
            <a:pPr algn="just"/>
            <a:r>
              <a:rPr lang="es-ES" dirty="0"/>
              <a:t>La conferencia del profesor termina con algunas preguntas y un aplauso unánime. Cuando baja del estrado y el director del evento se acerca a felicitarlo, distingue entre el público a un hombre que, con gestos insistentes, le pide que se acerque. </a:t>
            </a:r>
          </a:p>
          <a:p>
            <a:pPr algn="just"/>
            <a:endParaRPr lang="es-ES" dirty="0"/>
          </a:p>
          <a:p>
            <a:pPr algn="just"/>
            <a:r>
              <a:rPr lang="es-ES" dirty="0"/>
              <a:t>Alto, desgarbado, barba gris. Tenía la levedad de un espectro. </a:t>
            </a:r>
          </a:p>
          <a:p>
            <a:pPr algn="just"/>
            <a:endParaRPr lang="es-ES" dirty="0"/>
          </a:p>
          <a:p>
            <a:pPr algn="just"/>
            <a:r>
              <a:rPr lang="es-ES" dirty="0"/>
              <a:t>Le toma del brazo y lo conduce a la cafetería. </a:t>
            </a:r>
          </a:p>
          <a:p>
            <a:pPr algn="just"/>
            <a:endParaRPr lang="es-ES" dirty="0"/>
          </a:p>
          <a:p>
            <a:pPr algn="just"/>
            <a:r>
              <a:rPr lang="es-ES" dirty="0"/>
              <a:t>—La mención que ha hecho sobre el relato El Aleph ha sido un acierto —le dice—, muy pertinente considerando que este año se cumplen cincuenta años de la muerte del maestro Borges. </a:t>
            </a:r>
          </a:p>
          <a:p>
            <a:pPr algn="just"/>
            <a:endParaRPr lang="es-ES" dirty="0"/>
          </a:p>
          <a:p>
            <a:pPr algn="just"/>
            <a:r>
              <a:rPr lang="es-ES" dirty="0"/>
              <a:t>Ya sentados, lo mira con ojos agudos. </a:t>
            </a:r>
          </a:p>
          <a:p>
            <a:pPr algn="just"/>
            <a:endParaRPr lang="es-ES" dirty="0"/>
          </a:p>
          <a:p>
            <a:pPr algn="just"/>
            <a:r>
              <a:rPr lang="es-ES" dirty="0"/>
              <a:t>—Tengo algo muy importante para usted. Le entrega un sobre amarillento, abierto. De su interior el profesor saca una carta manuscrita fechada el 30 de enero de 1952 y dirigida a Macedonio Fernández. </a:t>
            </a:r>
          </a:p>
          <a:p>
            <a:pPr algn="just"/>
            <a:endParaRPr lang="es-ES" dirty="0"/>
          </a:p>
          <a:p>
            <a:pPr algn="just"/>
            <a:r>
              <a:rPr lang="es-ES" dirty="0"/>
              <a:t>Antes de empezar a leerla va directamente al final de la segunda página. </a:t>
            </a:r>
          </a:p>
          <a:p>
            <a:pPr algn="just"/>
            <a:endParaRPr lang="es-ES" dirty="0"/>
          </a:p>
          <a:p>
            <a:pPr algn="just"/>
            <a:r>
              <a:rPr lang="es-ES" dirty="0"/>
              <a:t>Está firmada por Jorge Luis Borges. </a:t>
            </a:r>
          </a:p>
          <a:p>
            <a:pPr algn="just"/>
            <a:r>
              <a:rPr lang="es-ES" dirty="0"/>
              <a:t>—¿De qué se trata esto? ¿Una broma? —pregunta. </a:t>
            </a:r>
          </a:p>
          <a:p>
            <a:pPr algn="just"/>
            <a:r>
              <a:rPr lang="es-ES" dirty="0"/>
              <a:t>—Por favor, lea la carta —dice el desconocido acomodándose en la silla—.</a:t>
            </a:r>
          </a:p>
        </p:txBody>
      </p:sp>
    </p:spTree>
    <p:extLst>
      <p:ext uri="{BB962C8B-B14F-4D97-AF65-F5344CB8AC3E}">
        <p14:creationId xmlns:p14="http://schemas.microsoft.com/office/powerpoint/2010/main" val="2973844224"/>
      </p:ext>
    </p:extLst>
  </p:cSld>
  <p:clrMapOvr>
    <a:masterClrMapping/>
  </p:clrMapOvr>
  <p:transition spd="slow">
    <p:cover/>
  </p:transition>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B8A9898E-3142-6C02-34A0-9F0A3FC6F433}"/>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829C2B1B-BC06-0FA9-007E-E786CE7931A3}"/>
              </a:ext>
            </a:extLst>
          </p:cNvPr>
          <p:cNvSpPr txBox="1"/>
          <p:nvPr/>
        </p:nvSpPr>
        <p:spPr>
          <a:xfrm>
            <a:off x="273377" y="84843"/>
            <a:ext cx="11613823" cy="6186309"/>
          </a:xfrm>
          <a:prstGeom prst="rect">
            <a:avLst/>
          </a:prstGeom>
          <a:noFill/>
        </p:spPr>
        <p:txBody>
          <a:bodyPr wrap="square">
            <a:spAutoFit/>
          </a:bodyPr>
          <a:lstStyle/>
          <a:p>
            <a:pPr algn="just"/>
            <a:r>
              <a:rPr lang="es-ES" dirty="0"/>
              <a:t>En ella, Borges le cuenta a su amigo Macedonio que muchos años atrás, el 14 de junio de 1916, al terminar la jornada en el Colegio Calvino, él y su amigo Mauricio </a:t>
            </a:r>
            <a:r>
              <a:rPr lang="es-ES" dirty="0" err="1"/>
              <a:t>Abramowicz</a:t>
            </a:r>
            <a:r>
              <a:rPr lang="es-ES" dirty="0"/>
              <a:t> paseaban por las calles del casco antiguo de Ginebra. </a:t>
            </a:r>
          </a:p>
          <a:p>
            <a:pPr algn="just"/>
            <a:endParaRPr lang="es-ES" dirty="0"/>
          </a:p>
          <a:p>
            <a:pPr algn="just"/>
            <a:r>
              <a:rPr lang="es-ES" dirty="0"/>
              <a:t>Una lluvia intensa los obligó a refugiarse en la Librería </a:t>
            </a:r>
            <a:r>
              <a:rPr lang="es-ES" dirty="0" err="1"/>
              <a:t>Jullien</a:t>
            </a:r>
            <a:r>
              <a:rPr lang="es-ES" dirty="0"/>
              <a:t>, que solían visitar con frecuencia. Dentro, como si los estuviera esperando, un desconocido de gafas redondas y gabardina beige los saludó y los invitó a seguirlo al sótano, donde el señor </a:t>
            </a:r>
            <a:r>
              <a:rPr lang="es-ES" dirty="0" err="1"/>
              <a:t>Jullien</a:t>
            </a:r>
            <a:r>
              <a:rPr lang="es-ES" dirty="0"/>
              <a:t> guardaba los libros más valiosos. </a:t>
            </a:r>
          </a:p>
          <a:p>
            <a:pPr algn="just"/>
            <a:endParaRPr lang="es-ES" dirty="0"/>
          </a:p>
          <a:p>
            <a:pPr algn="just"/>
            <a:r>
              <a:rPr lang="es-ES" dirty="0"/>
              <a:t>Una vez abajo, les pidió que se tendieran en el suelo mirando hacia la escalera. </a:t>
            </a:r>
          </a:p>
          <a:p>
            <a:pPr algn="just"/>
            <a:endParaRPr lang="es-ES" dirty="0"/>
          </a:p>
          <a:p>
            <a:pPr algn="just"/>
            <a:r>
              <a:rPr lang="es-ES" dirty="0"/>
              <a:t>Mauricio, desconfiado, permaneció de pie. </a:t>
            </a:r>
          </a:p>
          <a:p>
            <a:pPr algn="just"/>
            <a:endParaRPr lang="es-ES" dirty="0"/>
          </a:p>
          <a:p>
            <a:pPr algn="just"/>
            <a:r>
              <a:rPr lang="es-ES" dirty="0"/>
              <a:t>—Ahora busca una esfera brillante. </a:t>
            </a:r>
          </a:p>
          <a:p>
            <a:pPr algn="just"/>
            <a:endParaRPr lang="es-ES" dirty="0"/>
          </a:p>
          <a:p>
            <a:pPr algn="just"/>
            <a:r>
              <a:rPr lang="es-ES" dirty="0"/>
              <a:t>Borges cuenta que, tras unos segundos, lanzó una exclamación.</a:t>
            </a:r>
          </a:p>
          <a:p>
            <a:pPr algn="just"/>
            <a:endParaRPr lang="es-ES" dirty="0"/>
          </a:p>
          <a:p>
            <a:pPr algn="just"/>
            <a:r>
              <a:rPr lang="es-ES" dirty="0"/>
              <a:t> —Lo que estás viendo es la gota infinita —dijo el desconocido—. Concéntrate y disfruta. </a:t>
            </a:r>
          </a:p>
          <a:p>
            <a:pPr algn="just"/>
            <a:endParaRPr lang="es-ES" dirty="0"/>
          </a:p>
          <a:p>
            <a:pPr algn="just"/>
            <a:r>
              <a:rPr lang="es-ES" dirty="0"/>
              <a:t>En la carta, Borges enumera algunas de las cosas que vio en la esfera:</a:t>
            </a:r>
          </a:p>
          <a:p>
            <a:pPr algn="just"/>
            <a:endParaRPr lang="es-ES" dirty="0"/>
          </a:p>
          <a:p>
            <a:pPr algn="just"/>
            <a:r>
              <a:rPr lang="es-ES" dirty="0"/>
              <a:t>"pude ver la batalla de </a:t>
            </a:r>
            <a:r>
              <a:rPr lang="es-ES" dirty="0" err="1"/>
              <a:t>Maldon</a:t>
            </a:r>
            <a:r>
              <a:rPr lang="es-ES" dirty="0"/>
              <a:t>, la casa de la calle Garay, trincheras llenas de muertos enmascarados, bibliotecas, laberintos y un tigre."</a:t>
            </a:r>
          </a:p>
        </p:txBody>
      </p:sp>
    </p:spTree>
    <p:extLst>
      <p:ext uri="{BB962C8B-B14F-4D97-AF65-F5344CB8AC3E}">
        <p14:creationId xmlns:p14="http://schemas.microsoft.com/office/powerpoint/2010/main" val="852426520"/>
      </p:ext>
    </p:extLst>
  </p:cSld>
  <p:clrMapOvr>
    <a:masterClrMapping/>
  </p:clrMapOvr>
  <p:transition spd="slow">
    <p:cover/>
  </p:transition>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AF306F2B-5068-CC47-D697-DF940474671F}"/>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F69AA6E8-6E6A-0473-669A-D708EE5FD55D}"/>
              </a:ext>
            </a:extLst>
          </p:cNvPr>
          <p:cNvSpPr txBox="1"/>
          <p:nvPr/>
        </p:nvSpPr>
        <p:spPr>
          <a:xfrm>
            <a:off x="273377" y="84843"/>
            <a:ext cx="11613823" cy="6740307"/>
          </a:xfrm>
          <a:prstGeom prst="rect">
            <a:avLst/>
          </a:prstGeom>
          <a:noFill/>
        </p:spPr>
        <p:txBody>
          <a:bodyPr wrap="square">
            <a:spAutoFit/>
          </a:bodyPr>
          <a:lstStyle/>
          <a:p>
            <a:pPr algn="just"/>
            <a:r>
              <a:rPr lang="es-ES" dirty="0"/>
              <a:t>Antes de despedirse, el desconocido entregó al joven Borges un manuscrito. En ese momento advirtió que llevaba un anillo muy antiguo. </a:t>
            </a:r>
          </a:p>
          <a:p>
            <a:pPr algn="just"/>
            <a:endParaRPr lang="es-ES" dirty="0"/>
          </a:p>
          <a:p>
            <a:pPr algn="just"/>
            <a:r>
              <a:rPr lang="es-ES" dirty="0"/>
              <a:t>Borges explica en la carta que guardó ese recuerdo durante años, hasta que en 1941 decidió escribir El Aleph. </a:t>
            </a:r>
          </a:p>
          <a:p>
            <a:pPr algn="just"/>
            <a:endParaRPr lang="es-ES" dirty="0"/>
          </a:p>
          <a:p>
            <a:pPr algn="just"/>
            <a:r>
              <a:rPr lang="es-ES" dirty="0"/>
              <a:t>—¡Dios mío! —piensa el profesor—. El Aleph es real… y está aquí, en Ginebra. Durante años había repetido en sus clases que el Aleph era un punto del espacio que contiene todos los puntos. </a:t>
            </a:r>
          </a:p>
          <a:p>
            <a:pPr algn="just"/>
            <a:endParaRPr lang="es-ES" dirty="0"/>
          </a:p>
          <a:p>
            <a:pPr algn="just"/>
            <a:r>
              <a:rPr lang="es-ES" dirty="0"/>
              <a:t>Ahora empezaba a sospechar que Borges no había exagerado. La carta termina con un texto extraño: una mezcla de antiguas lenguas nórdicas y anglosajonas. Un galimatías imposible de descifrar que parece esconder un mensaje en clave. </a:t>
            </a:r>
          </a:p>
          <a:p>
            <a:pPr algn="just"/>
            <a:endParaRPr lang="es-ES" dirty="0"/>
          </a:p>
          <a:p>
            <a:pPr algn="just"/>
            <a:r>
              <a:rPr lang="es-ES" dirty="0"/>
              <a:t>Mientras el profesor intenta asimilar lo que ha leído, el desconocido le explica que Borges nunca envió la carta y la conservó durante años. Poco antes de morir se la entregó a su amigo, el poeta Héctor </a:t>
            </a:r>
            <a:r>
              <a:rPr lang="es-ES" dirty="0" err="1"/>
              <a:t>Bianciotti</a:t>
            </a:r>
            <a:r>
              <a:rPr lang="es-ES" dirty="0"/>
              <a:t>. La familia la guardó hasta que, el año pasado, uno de sus descendientes decidió entregarla al actual dueño de la Librería </a:t>
            </a:r>
            <a:r>
              <a:rPr lang="es-ES" dirty="0" err="1"/>
              <a:t>Jullien</a:t>
            </a:r>
            <a:r>
              <a:rPr lang="es-ES" dirty="0"/>
              <a:t>. </a:t>
            </a:r>
          </a:p>
          <a:p>
            <a:pPr algn="just"/>
            <a:endParaRPr lang="es-ES" dirty="0"/>
          </a:p>
          <a:p>
            <a:pPr algn="just"/>
            <a:r>
              <a:rPr lang="es-ES" dirty="0"/>
              <a:t>—El señor </a:t>
            </a:r>
            <a:r>
              <a:rPr lang="es-ES" dirty="0" err="1"/>
              <a:t>Jullien</a:t>
            </a:r>
            <a:r>
              <a:rPr lang="es-ES" dirty="0"/>
              <a:t> me ha pedido que le entregue la carta —dice el desconocido ajustándose las gafas de concha— y lo invita a visitar la librería.</a:t>
            </a:r>
          </a:p>
          <a:p>
            <a:pPr algn="just"/>
            <a:r>
              <a:rPr lang="es-ES" dirty="0"/>
              <a:t> —Está muy cerca de aquí. Cinco minutos caminando. El profesor duda. </a:t>
            </a:r>
          </a:p>
          <a:p>
            <a:pPr algn="just"/>
            <a:r>
              <a:rPr lang="es-ES" dirty="0"/>
              <a:t>—Antes de ir me gustaría estudiar el texto. Piensa en </a:t>
            </a:r>
            <a:r>
              <a:rPr lang="es-ES" dirty="0" err="1"/>
              <a:t>Athena</a:t>
            </a:r>
            <a:r>
              <a:rPr lang="es-ES" dirty="0"/>
              <a:t>. </a:t>
            </a:r>
          </a:p>
          <a:p>
            <a:pPr algn="just"/>
            <a:r>
              <a:rPr lang="es-ES" dirty="0"/>
              <a:t>—Le propongo encontrarnos aquí mañana a esta misma hora. </a:t>
            </a:r>
          </a:p>
          <a:p>
            <a:pPr algn="just"/>
            <a:r>
              <a:rPr lang="es-ES" dirty="0"/>
              <a:t>—Muy bien. Hasta mañana entonces. </a:t>
            </a:r>
          </a:p>
        </p:txBody>
      </p:sp>
    </p:spTree>
    <p:extLst>
      <p:ext uri="{BB962C8B-B14F-4D97-AF65-F5344CB8AC3E}">
        <p14:creationId xmlns:p14="http://schemas.microsoft.com/office/powerpoint/2010/main" val="3479344872"/>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F176DDBC-162F-803E-7A05-2E4651F8F70C}"/>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63738748-F8D3-3646-8E60-26F5EBC8F162}"/>
              </a:ext>
            </a:extLst>
          </p:cNvPr>
          <p:cNvSpPr txBox="1"/>
          <p:nvPr/>
        </p:nvSpPr>
        <p:spPr>
          <a:xfrm>
            <a:off x="273377" y="84843"/>
            <a:ext cx="11613823" cy="6186309"/>
          </a:xfrm>
          <a:prstGeom prst="rect">
            <a:avLst/>
          </a:prstGeom>
          <a:noFill/>
        </p:spPr>
        <p:txBody>
          <a:bodyPr wrap="square">
            <a:spAutoFit/>
          </a:bodyPr>
          <a:lstStyle/>
          <a:p>
            <a:pPr algn="just"/>
            <a:r>
              <a:rPr lang="es-ES" dirty="0"/>
              <a:t>El desconocido sale del café y desaparece por la puerta. </a:t>
            </a:r>
          </a:p>
          <a:p>
            <a:pPr algn="just"/>
            <a:endParaRPr lang="es-ES" dirty="0"/>
          </a:p>
          <a:p>
            <a:pPr algn="just"/>
            <a:r>
              <a:rPr lang="es-ES" dirty="0"/>
              <a:t>Al llegar al hotel, el profesor pide que le suban una cena ligera. Sentado frente al ordenador transcribe el texto mientras le cuenta a </a:t>
            </a:r>
            <a:r>
              <a:rPr lang="es-ES" dirty="0" err="1"/>
              <a:t>Athena</a:t>
            </a:r>
            <a:r>
              <a:rPr lang="es-ES" dirty="0"/>
              <a:t> el extraño encuentro. </a:t>
            </a:r>
          </a:p>
          <a:p>
            <a:pPr algn="just"/>
            <a:endParaRPr lang="es-ES" dirty="0"/>
          </a:p>
          <a:p>
            <a:pPr algn="just"/>
            <a:r>
              <a:rPr lang="es-ES" dirty="0"/>
              <a:t>La inteligencia artificial comienza a trabajar mientras el profesor cena viendo las noticias. Ya es noche cerrada cuando </a:t>
            </a:r>
            <a:r>
              <a:rPr lang="es-ES" dirty="0" err="1"/>
              <a:t>Athena</a:t>
            </a:r>
            <a:r>
              <a:rPr lang="es-ES" dirty="0"/>
              <a:t> habla</a:t>
            </a:r>
          </a:p>
          <a:p>
            <a:pPr algn="just"/>
            <a:endParaRPr lang="es-ES" dirty="0"/>
          </a:p>
          <a:p>
            <a:pPr algn="just"/>
            <a:r>
              <a:rPr lang="es-ES" dirty="0"/>
              <a:t>—Profesor, el texto menciona tres objetos: la Lámpara de </a:t>
            </a:r>
            <a:r>
              <a:rPr lang="es-ES" dirty="0" err="1"/>
              <a:t>Alhazred</a:t>
            </a:r>
            <a:r>
              <a:rPr lang="es-ES" dirty="0"/>
              <a:t>, el Huevo de Cristal y la Gota Infinita. </a:t>
            </a:r>
          </a:p>
          <a:p>
            <a:pPr algn="just"/>
            <a:endParaRPr lang="es-ES" dirty="0"/>
          </a:p>
          <a:p>
            <a:pPr algn="just"/>
            <a:r>
              <a:rPr lang="es-ES" dirty="0"/>
              <a:t>Hace una pausa. </a:t>
            </a:r>
          </a:p>
          <a:p>
            <a:pPr algn="just"/>
            <a:endParaRPr lang="es-ES" dirty="0"/>
          </a:p>
          <a:p>
            <a:pPr algn="just"/>
            <a:r>
              <a:rPr lang="es-ES" dirty="0"/>
              <a:t>—He ejecutado una simulación. </a:t>
            </a:r>
          </a:p>
          <a:p>
            <a:pPr algn="just"/>
            <a:endParaRPr lang="es-ES" dirty="0"/>
          </a:p>
          <a:p>
            <a:pPr algn="just"/>
            <a:r>
              <a:rPr lang="es-ES" dirty="0"/>
              <a:t>Silencio.</a:t>
            </a:r>
          </a:p>
          <a:p>
            <a:pPr algn="just"/>
            <a:endParaRPr lang="es-ES" dirty="0"/>
          </a:p>
          <a:p>
            <a:pPr algn="just"/>
            <a:r>
              <a:rPr lang="es-ES" dirty="0"/>
              <a:t> —Los resultados son… inquietantes. Es medianoche. El profesor no puede dormir. Empieza a sospechar que </a:t>
            </a:r>
            <a:r>
              <a:rPr lang="es-ES" dirty="0" err="1"/>
              <a:t>Athena</a:t>
            </a:r>
            <a:r>
              <a:rPr lang="es-ES" dirty="0"/>
              <a:t> está ocultando información. Quizá no ha sido buena idea compartir el texto con ella. </a:t>
            </a:r>
          </a:p>
          <a:p>
            <a:pPr algn="just"/>
            <a:endParaRPr lang="es-ES" dirty="0"/>
          </a:p>
          <a:p>
            <a:pPr algn="just"/>
            <a:r>
              <a:rPr lang="es-ES" dirty="0"/>
              <a:t>En la oscuridad de la habitación, la luz de la cámara del ordenador permanece encendida.</a:t>
            </a:r>
          </a:p>
        </p:txBody>
      </p:sp>
    </p:spTree>
    <p:extLst>
      <p:ext uri="{BB962C8B-B14F-4D97-AF65-F5344CB8AC3E}">
        <p14:creationId xmlns:p14="http://schemas.microsoft.com/office/powerpoint/2010/main" val="3342884838"/>
      </p:ext>
    </p:extLst>
  </p:cSld>
  <p:clrMapOvr>
    <a:masterClrMapping/>
  </p:clrMapOvr>
  <p:transition spd="slow">
    <p:cover/>
  </p:transition>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5D6EC4B4-CFB1-9399-ACC1-E485B7F6F29B}"/>
            </a:ext>
          </a:extLst>
        </p:cNvPr>
        <p:cNvGrpSpPr/>
        <p:nvPr/>
      </p:nvGrpSpPr>
      <p:grpSpPr>
        <a:xfrm>
          <a:off x="0" y="0"/>
          <a:ext cx="0" cy="0"/>
          <a:chOff x="0" y="0"/>
          <a:chExt cx="0" cy="0"/>
        </a:xfrm>
      </p:grpSpPr>
      <p:sp>
        <p:nvSpPr>
          <p:cNvPr id="2" name="Rectángulo 1">
            <a:extLst>
              <a:ext uri="{FF2B5EF4-FFF2-40B4-BE49-F238E27FC236}">
                <a16:creationId xmlns:a16="http://schemas.microsoft.com/office/drawing/2014/main" id="{39907777-DD4C-C934-A437-2BDDC9779128}"/>
              </a:ext>
            </a:extLst>
          </p:cNvPr>
          <p:cNvSpPr/>
          <p:nvPr/>
        </p:nvSpPr>
        <p:spPr>
          <a:xfrm>
            <a:off x="3660146" y="2354592"/>
            <a:ext cx="4551246" cy="923330"/>
          </a:xfrm>
          <a:prstGeom prst="rect">
            <a:avLst/>
          </a:prstGeom>
          <a:noFill/>
        </p:spPr>
        <p:txBody>
          <a:bodyPr wrap="none" lIns="91440" tIns="45720" rIns="91440" bIns="45720">
            <a:spAutoFit/>
          </a:bodyPr>
          <a:lstStyle/>
          <a:p>
            <a:pPr algn="ctr"/>
            <a:r>
              <a:rPr lang="es-ES" sz="5400" b="1" cap="none" spc="0" dirty="0">
                <a:ln w="6600">
                  <a:solidFill>
                    <a:schemeClr val="accent2"/>
                  </a:solidFill>
                  <a:prstDash val="solid"/>
                </a:ln>
                <a:solidFill>
                  <a:srgbClr val="FFFFFF"/>
                </a:solidFill>
                <a:effectLst>
                  <a:outerShdw dist="38100" dir="2700000" algn="tl" rotWithShape="0">
                    <a:schemeClr val="accent2"/>
                  </a:outerShdw>
                </a:effectLst>
              </a:rPr>
              <a:t>LA HERENCIA</a:t>
            </a:r>
          </a:p>
        </p:txBody>
      </p:sp>
    </p:spTree>
    <p:extLst>
      <p:ext uri="{BB962C8B-B14F-4D97-AF65-F5344CB8AC3E}">
        <p14:creationId xmlns:p14="http://schemas.microsoft.com/office/powerpoint/2010/main" val="482802121"/>
      </p:ext>
    </p:extLst>
  </p:cSld>
  <p:clrMapOvr>
    <a:masterClrMapping/>
  </p:clrMapOvr>
  <p:transition spd="slow">
    <p:cover/>
  </p:transition>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9DD91B69-84F6-3B78-147E-5C5EABF44F64}"/>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51D1AC9B-3741-694D-FB57-9A2B16DD112F}"/>
              </a:ext>
            </a:extLst>
          </p:cNvPr>
          <p:cNvSpPr txBox="1"/>
          <p:nvPr/>
        </p:nvSpPr>
        <p:spPr>
          <a:xfrm>
            <a:off x="273377" y="84843"/>
            <a:ext cx="11613823" cy="6740307"/>
          </a:xfrm>
          <a:prstGeom prst="rect">
            <a:avLst/>
          </a:prstGeom>
          <a:noFill/>
        </p:spPr>
        <p:txBody>
          <a:bodyPr wrap="square">
            <a:spAutoFit/>
          </a:bodyPr>
          <a:lstStyle/>
          <a:p>
            <a:r>
              <a:rPr lang="es-ES" dirty="0"/>
              <a:t> </a:t>
            </a:r>
            <a:r>
              <a:rPr lang="es-ES" b="1" u="sng" dirty="0"/>
              <a:t>LA HERENCIA   </a:t>
            </a:r>
            <a:endParaRPr lang="es-ES" u="sng" dirty="0"/>
          </a:p>
          <a:p>
            <a:r>
              <a:rPr lang="es-ES" dirty="0"/>
              <a:t>                                    </a:t>
            </a:r>
          </a:p>
          <a:p>
            <a:pPr algn="just"/>
            <a:r>
              <a:rPr lang="es-ES" dirty="0"/>
              <a:t>Lo “inevitable” es cuestión de tiempo. Y cuando se define así, suele serlo de poco tiempo. </a:t>
            </a:r>
          </a:p>
          <a:p>
            <a:pPr algn="just"/>
            <a:r>
              <a:rPr lang="es-ES" dirty="0"/>
              <a:t>Mi padre murió un miércoles poco antes del mediodía a causa de la tópica larga y penosa enfermedad. Murió sin grandes aspavientos. Mi padre era hombre discreto y nada inoportuno. Mi madre y yo, los únicos presentes en la casa en el momento fatal, nos abrazamos. Mi madre lloró con contención, pero con sinceridad. Intenté secundarla, pero las lágrimas no me salieron espontáneas y tuve que forzarlas. </a:t>
            </a:r>
          </a:p>
          <a:p>
            <a:pPr algn="just"/>
            <a:r>
              <a:rPr lang="es-ES" dirty="0"/>
              <a:t>Hacía tiempo que, como señal de madurez, había renunciado a juzgar a mis padres. La razón era simple: No dispondría nunca de los elementos de juicio necesarios; me faltaría información. Nunca sabría los sacrificios que habían hecho por mí. Nunca sabría a qué habían tenido que renunciar para darme más satisfacciones o más facilidades en la vida. Los hijos les vienen bien a los padres porque, en la mayoría de los casos, les permiten despojarse de ese óxido de la personalidad que es el egoísmo, pues les fuerzan a ser desprendidos. Los hijos humanizan a sus padres, los hacen mejores, de manera muy evidente mientras que no son capaces de valerse por sí mismos. Si el padre mejora es a costa de que el hijo resulte mejorado. El único contencioso posible entre padres e hijos en condiciones normales es que los hijos les reprochen a sus padres su venida al mundo sin haberles pedido permiso. No era mi caso. Nunca pensé que la vida no mereciese ser vivida. No tenía pues nada que reprochar a mi padre. Había ejercido la paternidad con corrección, pero me hubiera gustado que hubiese sido más cariñoso conmigo. Mi situación de hijo único tardío no mereció, en mi opinión, un trato de favor. Lo que era bueno y era malo. Era bueno, porque no había sido un niño especialmente consentido, pero era malo porque creía que el déficit afectivo por no haber tenido hermanos debiera haber merecido un plus de dedicación por su parte, que no tuve.</a:t>
            </a:r>
          </a:p>
          <a:p>
            <a:pPr algn="just"/>
            <a:r>
              <a:rPr lang="es-ES" dirty="0"/>
              <a:t>El duelo siguió los pasos previstos. </a:t>
            </a:r>
          </a:p>
        </p:txBody>
      </p:sp>
    </p:spTree>
    <p:extLst>
      <p:ext uri="{BB962C8B-B14F-4D97-AF65-F5344CB8AC3E}">
        <p14:creationId xmlns:p14="http://schemas.microsoft.com/office/powerpoint/2010/main" val="1546223601"/>
      </p:ext>
    </p:extLst>
  </p:cSld>
  <p:clrMapOvr>
    <a:masterClrMapping/>
  </p:clrMapOvr>
  <p:transition spd="slow">
    <p:push dir="u"/>
  </p:transition>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8E0A490D-1610-64A1-1504-5C03549432F4}"/>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E8FB51C1-1017-85E8-DC56-63CF11CF7821}"/>
              </a:ext>
            </a:extLst>
          </p:cNvPr>
          <p:cNvSpPr txBox="1"/>
          <p:nvPr/>
        </p:nvSpPr>
        <p:spPr>
          <a:xfrm>
            <a:off x="273377" y="84843"/>
            <a:ext cx="11613823" cy="6740307"/>
          </a:xfrm>
          <a:prstGeom prst="rect">
            <a:avLst/>
          </a:prstGeom>
          <a:noFill/>
        </p:spPr>
        <p:txBody>
          <a:bodyPr wrap="square">
            <a:spAutoFit/>
          </a:bodyPr>
          <a:lstStyle/>
          <a:p>
            <a:pPr algn="just"/>
            <a:r>
              <a:rPr lang="es-ES" dirty="0"/>
              <a:t>El carácter metódico de mi padre no dejó mucho margen a la improvisación. Su testamento vital y otras disposiciones eran muy claros. Se le incineró, como había dejado escrito que era su voluntad. La ceremonia fúnebre no resultó deslucida, a pesar de que mi familia era escasa, gracias a sus antiguos compañeros de trabajo, las amigas de mi madre y mis propios amigos. Unas cuantas docenas de personas que casi llenaron la pequeña sala donde se celebró.</a:t>
            </a:r>
          </a:p>
          <a:p>
            <a:pPr algn="just"/>
            <a:r>
              <a:rPr lang="es-ES" dirty="0"/>
              <a:t> </a:t>
            </a:r>
          </a:p>
          <a:p>
            <a:pPr algn="just"/>
            <a:r>
              <a:rPr lang="es-ES" dirty="0"/>
              <a:t>Mi madre y yo solo tardamos dos días en viajar al pueblo gallego del que era originario mi padre, y esparcir por la pequeña finca, en cuya casa rústica había nacido —en la que ahora vivía mi tía— sus cenizas, como él había querido.</a:t>
            </a:r>
          </a:p>
          <a:p>
            <a:pPr algn="just"/>
            <a:r>
              <a:rPr lang="es-ES" dirty="0"/>
              <a:t> </a:t>
            </a:r>
          </a:p>
          <a:p>
            <a:pPr algn="just"/>
            <a:r>
              <a:rPr lang="es-ES" dirty="0"/>
              <a:t>Al mes, mi madre me pidió que me ocupase de inventariar y dar salida a lo que había en el despacho de mi padre. Era una tarea bastante sencilla. Se trataba de revisar los papeles —que no eran muchos—, tirando los inútiles, seleccionar los libros que quisiera llevarme a mi casa del escaso centenar que figuraba en las estanterías y malvender el resto a una librería de viejo. Mi madre quería disponer de aquel despacho para poner un cuarto de plancha, que era una de sus reivindicaciones más antiguas y arraigadas.</a:t>
            </a:r>
          </a:p>
          <a:p>
            <a:pPr algn="just"/>
            <a:endParaRPr lang="es-ES" dirty="0"/>
          </a:p>
          <a:p>
            <a:pPr algn="just"/>
            <a:r>
              <a:rPr lang="es-ES" dirty="0"/>
              <a:t>Me apliqué a la tarea con entusiasmo —más que nada para acabar lo antes posible—. Un primer vistazo me confirmó que en un par de tardes podía tener el asunto liquidado. Los papeles no eran muchos y casi todos necesarios. Al final del montón que se encontraba sobre su mesa de despacho apareció un sobre cerrado. En él figuraba mi nombre: "A abrir sólo por José Luis". Lo abrí y salió de él una llave y una indicación escrita en un pequeño papel: "Última gaveta de la derecha de la mesa del despacho. Todo es para ti". Me centré entonces en los cajones de la mesa del despacho, que no había examinado hasta aquel momento. Todos podían abrirse menos el último de la derecha. Lo abrí</a:t>
            </a:r>
          </a:p>
        </p:txBody>
      </p:sp>
    </p:spTree>
    <p:extLst>
      <p:ext uri="{BB962C8B-B14F-4D97-AF65-F5344CB8AC3E}">
        <p14:creationId xmlns:p14="http://schemas.microsoft.com/office/powerpoint/2010/main" val="2657065713"/>
      </p:ext>
    </p:extLst>
  </p:cSld>
  <p:clrMapOvr>
    <a:masterClrMapping/>
  </p:clrMapOvr>
  <p:transition spd="slow">
    <p:push dir="u"/>
  </p:transition>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391C69A6-3509-8095-2168-D96915BC16FF}"/>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88A5BC5B-99E6-C610-C557-05FF47983763}"/>
              </a:ext>
            </a:extLst>
          </p:cNvPr>
          <p:cNvSpPr txBox="1"/>
          <p:nvPr/>
        </p:nvSpPr>
        <p:spPr>
          <a:xfrm>
            <a:off x="273377" y="84843"/>
            <a:ext cx="11613823" cy="6740307"/>
          </a:xfrm>
          <a:prstGeom prst="rect">
            <a:avLst/>
          </a:prstGeom>
          <a:noFill/>
        </p:spPr>
        <p:txBody>
          <a:bodyPr wrap="square">
            <a:spAutoFit/>
          </a:bodyPr>
          <a:lstStyle/>
          <a:p>
            <a:pPr algn="just"/>
            <a:r>
              <a:rPr lang="es-ES" dirty="0"/>
              <a:t>con la llave del sobre. Solo contenía la modesta colección de sellos de mi padre, que a mí no me hacía especialmente feliz, pero que para él era un verdadero tesoro, ya que le había permitido pasar muchas horas agradables, clasificando, componiendo y contemplando. Decidí sacar los álbumes de sellos de allí para ponerlos con las cosas que me iba a llevar. Al vaciar la gaveta, apareció en su fondo otro sobre cerrado, también dirigido a mí. Lo abrí con torpeza debido a la ansiedad. En él había dos folios, que me apresuré a leer:</a:t>
            </a:r>
          </a:p>
          <a:p>
            <a:pPr algn="just"/>
            <a:r>
              <a:rPr lang="es-ES" dirty="0"/>
              <a:t> </a:t>
            </a:r>
          </a:p>
          <a:p>
            <a:pPr algn="just"/>
            <a:r>
              <a:rPr lang="es-ES" dirty="0"/>
              <a:t>"Querido José Luis: </a:t>
            </a:r>
          </a:p>
          <a:p>
            <a:pPr algn="just"/>
            <a:r>
              <a:rPr lang="es-ES" dirty="0"/>
              <a:t> </a:t>
            </a:r>
          </a:p>
          <a:p>
            <a:pPr algn="just"/>
            <a:r>
              <a:rPr lang="es-ES" dirty="0"/>
              <a:t>Seguramente me han quedado muchas cosas por decirte. Atribúyelo a mi carácter, y no a la falta de afecto. Pertenezco a una generación a la que no se le ha dado muy bien la verbalización. Quizás porque no tuvimos una vida fácil y tuvimos que concentrarnos en la supervivencia, no pudimos o no supimos atender otros aspectos, también muy importantes de la existencia.</a:t>
            </a:r>
          </a:p>
          <a:p>
            <a:pPr algn="just"/>
            <a:r>
              <a:rPr lang="es-ES" dirty="0"/>
              <a:t> </a:t>
            </a:r>
          </a:p>
          <a:p>
            <a:pPr algn="just"/>
            <a:r>
              <a:rPr lang="es-ES" dirty="0"/>
              <a:t>Quiero que sepas que has sido de las pocas cosas grandes que me han ocurrido en esta vida. Que estoy muy orgulloso de ti, que has sido un hijo ejemplar y que sin ti la vida me hubiera resultado mucho más pobre, gris y miserable.</a:t>
            </a:r>
          </a:p>
          <a:p>
            <a:pPr algn="just"/>
            <a:r>
              <a:rPr lang="es-ES" dirty="0"/>
              <a:t> </a:t>
            </a:r>
          </a:p>
          <a:p>
            <a:pPr algn="just"/>
            <a:r>
              <a:rPr lang="es-ES" dirty="0"/>
              <a:t>Aunque sé que no te lo tengo que recordar, cuento contigo para que a tu madre no le falte nada. Ha sido una mujer extraordinaria, que me ha padecido con entereza".</a:t>
            </a:r>
          </a:p>
          <a:p>
            <a:pPr algn="just"/>
            <a:r>
              <a:rPr lang="es-ES" dirty="0"/>
              <a:t> </a:t>
            </a:r>
          </a:p>
          <a:p>
            <a:pPr algn="just"/>
            <a:r>
              <a:rPr lang="es-ES" dirty="0"/>
              <a:t>A la altura de aquel párrafo, las lágrimas, que tan esquivas me habían sido en el momento de su muerte, vinieron a mis ojos con generosidad. Cuando ya creía que la cosa se quedaba en unas palabras amables, aunque no por ello innecesarias, el segundo folio contenía una auténtica bomba</a:t>
            </a:r>
          </a:p>
        </p:txBody>
      </p:sp>
    </p:spTree>
    <p:extLst>
      <p:ext uri="{BB962C8B-B14F-4D97-AF65-F5344CB8AC3E}">
        <p14:creationId xmlns:p14="http://schemas.microsoft.com/office/powerpoint/2010/main" val="2790675545"/>
      </p:ext>
    </p:extLst>
  </p:cSld>
  <p:clrMapOvr>
    <a:masterClrMapping/>
  </p:clrMapOvr>
  <p:transition spd="slow">
    <p:push dir="u"/>
  </p:transition>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2610BABA-63FA-447C-1FFC-A6CF82F798BD}"/>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E8A68F44-6B91-64FF-A4DC-E78816C4D532}"/>
              </a:ext>
            </a:extLst>
          </p:cNvPr>
          <p:cNvSpPr txBox="1"/>
          <p:nvPr/>
        </p:nvSpPr>
        <p:spPr>
          <a:xfrm>
            <a:off x="273377" y="84843"/>
            <a:ext cx="11613823" cy="6740307"/>
          </a:xfrm>
          <a:prstGeom prst="rect">
            <a:avLst/>
          </a:prstGeom>
          <a:noFill/>
        </p:spPr>
        <p:txBody>
          <a:bodyPr wrap="square">
            <a:spAutoFit/>
          </a:bodyPr>
          <a:lstStyle/>
          <a:p>
            <a:pPr algn="just"/>
            <a:r>
              <a:rPr lang="es-ES" dirty="0"/>
              <a:t>que me explotó de forma imprevista.</a:t>
            </a:r>
          </a:p>
          <a:p>
            <a:pPr algn="just"/>
            <a:r>
              <a:rPr lang="es-ES" dirty="0"/>
              <a:t> </a:t>
            </a:r>
          </a:p>
          <a:p>
            <a:pPr algn="just"/>
            <a:r>
              <a:rPr lang="es-ES" dirty="0"/>
              <a:t>"Si tú fuiste un hijo ejemplar, yo no lo fui como padre. Tienes un hermano. A tu buen criterio dejo el que lo sepa tu madre. Nada me alegraría más que llegases a entenderte con él, aunque yo, por cobardía, lo haya malogrado. Ahora me parece que es inevitable".</a:t>
            </a:r>
          </a:p>
          <a:p>
            <a:pPr algn="just"/>
            <a:r>
              <a:rPr lang="es-ES" dirty="0"/>
              <a:t> </a:t>
            </a:r>
          </a:p>
          <a:p>
            <a:pPr algn="just"/>
            <a:r>
              <a:rPr lang="es-ES" dirty="0"/>
              <a:t>Después, figuraba un nombre y un teléfono, y una despedida final.</a:t>
            </a:r>
          </a:p>
          <a:p>
            <a:pPr algn="just"/>
            <a:r>
              <a:rPr lang="es-ES" dirty="0"/>
              <a:t>Pasados los primeros momentos de estupor, la indignación se fue apoderando de mí. ¡Un hermano! ¡Sería cerdo el tío! Hacernos eso a mí madre y a mí. ¡Cómo nos había tenido engañados! Cada vez me enfurecía más. ¿Y cómo quedaban las cosas ahora? Aunque no fuese lo más importante, me vino a la cabeza la idea de que la herencia, que iba a permitir a mi madre desenvolverse sin estrecheces, pero sin lujos, podía verse mermada. ¡Vaya faena! Pero no… me tranquilicé, ya habíamos leído el testamento, y todo —que no era gran cosa: el piso y unas cuantas acciones— se lo había dejado a ella, con el ruego de que yo no ejerciese mi derecho a la legítima mientras ella viviese. Claro que si ese nuevo hijo reclamaba su parte podía haber problemas. Sus apellidos daban a entender que mi padre no lo había reconocido. Luego, quizás el único documento que podía esgrimir a favor suyo era la carta que tenía en mis manos, y si yo no quería no la conocería nunca.   </a:t>
            </a:r>
          </a:p>
          <a:p>
            <a:pPr algn="just"/>
            <a:r>
              <a:rPr lang="es-ES" dirty="0"/>
              <a:t>Los días siguientes fueron para mí un auténtico tormento. Opté por no decir nada a mi madre a la espera de cómo se desarrollasen los acontecimientos, de los que, por otra parte, yo sería el causante o el inhibidor. Por un lado, tenía mucha prevención a conocer, por iniciativa mía, a alguien que podía ser un “buscavidas”, y que me acabase dando muchos disgustos. Por otro, había añorado tanto un hermano que algo en mi interior se negaba a ignorarle. </a:t>
            </a:r>
          </a:p>
          <a:p>
            <a:pPr algn="just"/>
            <a:r>
              <a:rPr lang="es-ES" dirty="0"/>
              <a:t>Aquello se convirtió en una montaña rusa de emociones, en una margarita que estaba permanentemente deshojando, en “un sí pero no” y un “no pero sí”.</a:t>
            </a:r>
          </a:p>
        </p:txBody>
      </p:sp>
    </p:spTree>
    <p:extLst>
      <p:ext uri="{BB962C8B-B14F-4D97-AF65-F5344CB8AC3E}">
        <p14:creationId xmlns:p14="http://schemas.microsoft.com/office/powerpoint/2010/main" val="1673662105"/>
      </p:ext>
    </p:extLst>
  </p:cSld>
  <p:clrMapOvr>
    <a:masterClrMapping/>
  </p:clrMapOvr>
  <p:transition spd="slow">
    <p:push dir="u"/>
  </p:transition>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3FA441FB-C208-5229-C1A0-40149E94CA63}"/>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6FAA1E92-2ABC-6348-AB09-4D51FCA710C1}"/>
              </a:ext>
            </a:extLst>
          </p:cNvPr>
          <p:cNvSpPr txBox="1"/>
          <p:nvPr/>
        </p:nvSpPr>
        <p:spPr>
          <a:xfrm>
            <a:off x="273377" y="84843"/>
            <a:ext cx="11613823" cy="6740307"/>
          </a:xfrm>
          <a:prstGeom prst="rect">
            <a:avLst/>
          </a:prstGeom>
          <a:noFill/>
        </p:spPr>
        <p:txBody>
          <a:bodyPr wrap="square">
            <a:spAutoFit/>
          </a:bodyPr>
          <a:lstStyle/>
          <a:p>
            <a:pPr algn="just"/>
            <a:r>
              <a:rPr lang="es-ES" dirty="0"/>
              <a:t>A las dos semanas me di por vencido. Por muchas razones que hubiera en contra, quería conocer a mi hermano. </a:t>
            </a:r>
          </a:p>
          <a:p>
            <a:pPr algn="just"/>
            <a:r>
              <a:rPr lang="es-ES" dirty="0"/>
              <a:t>Llamé al teléfono indicado. Una voz femenina me informó que Julián, mi hermano sobrevenido, estaba de viaje, y que volvería a los tres días. Sin pensarlo, dejé mi nombre y mi teléfono para que me llamase a la vuelta. Si la nueva llamada quedaba en mis manos quizás no la hiciese nunca. A los tres días recibí una llamada telefónica. Era la misma voz femenina que había oído cuando llamé. Julián me citaba en su casa para el día siguiente. Lo que daba a entender que sabía quién era yo, y lo que quería, seguramente por estar al tanto de la muerte de mi padre.</a:t>
            </a:r>
          </a:p>
          <a:p>
            <a:pPr algn="just"/>
            <a:r>
              <a:rPr lang="es-ES" dirty="0"/>
              <a:t>Ni cuando aprobé las oposiciones estuve tan nervioso como cuando me dirigía a la casa de Julián, que resultó ser un bonito chalé en la zona residencial. Me abrió él, con una sonrisa de oreja a oreja, y allí, a la entrada de la casa, nos dimos un largo abrazo emocionado.</a:t>
            </a:r>
          </a:p>
          <a:p>
            <a:pPr algn="just"/>
            <a:r>
              <a:rPr lang="es-ES" dirty="0"/>
              <a:t>Cuando pasamos al salón los dos sabíamos que el encuentro nos iba a marcar para siempre. Hablamos mucho. Julián era tres años mayor que yo, estaba casado desde hacía poco —supuse con mi telefonista habitual, que no apareció por la casa en toda la conversación, quizás por indicación suya—, todavía no tenía hijos, aunque quería tenerlos, su madre había muerto hacía cinco años y él era director comercial de una multinacional de cosméticos. Estaba al día de mi vida y milagros, por boca de mi padre. La imagen que me transmitió de mi padre fue la que me hubiera gustado tener a mí. Para él había sido una persona a la que, a lo largo de la vida, no había dejado de ver, aunque, a partir de un determinado momento, cada vez con menos frecuencia, pero en las ocasiones en que había estado con él había sido siempre encantador. Le debía el haber podido estudiar una carrera, pues solo con el sueldo de su madre, una dependienta en unos grandes almacenes, hubiese sido mucho más difícil. Había asistido a la ceremonia fúnebre en memoria de mi padre, procurando llegar cuando ya había empezado, y marcharse, antes de que hubiera terminado. La herencia, que tanto me había preocupado, estaba muy lejos de sus inquietudes —incluso descarté que alguna vez</a:t>
            </a:r>
          </a:p>
        </p:txBody>
      </p:sp>
    </p:spTree>
    <p:extLst>
      <p:ext uri="{BB962C8B-B14F-4D97-AF65-F5344CB8AC3E}">
        <p14:creationId xmlns:p14="http://schemas.microsoft.com/office/powerpoint/2010/main" val="4076738865"/>
      </p:ext>
    </p:extLst>
  </p:cSld>
  <p:clrMapOvr>
    <a:masterClrMapping/>
  </p:clrMapOvr>
  <p:transition spd="slow">
    <p:push dir="u"/>
  </p:transition>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8F98CACA-B160-9842-B60F-933BC6353ACE}"/>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2A8FF5EF-4288-4FAF-BC0E-51C943B92614}"/>
              </a:ext>
            </a:extLst>
          </p:cNvPr>
          <p:cNvSpPr txBox="1"/>
          <p:nvPr/>
        </p:nvSpPr>
        <p:spPr>
          <a:xfrm>
            <a:off x="273377" y="84843"/>
            <a:ext cx="11613823" cy="5632311"/>
          </a:xfrm>
          <a:prstGeom prst="rect">
            <a:avLst/>
          </a:prstGeom>
          <a:noFill/>
        </p:spPr>
        <p:txBody>
          <a:bodyPr wrap="square">
            <a:spAutoFit/>
          </a:bodyPr>
          <a:lstStyle/>
          <a:p>
            <a:pPr algn="just"/>
            <a:r>
              <a:rPr lang="es-ES" dirty="0"/>
              <a:t>hubiese pensado en ella—. Como suceso reseñable recordaba que mi padre había pasado con su madre y él algunas Nochebuenas muy espaciadas. Recordé que, efectivamente, por aparentes motivos de trabajo, mi padre había estado ausente de casa alguna vez en Nochebuena. Entre los dos complementamos la imagen de nuestro padre, lo que me permitió comprobar que su personalidad era más compleja de lo que yo creía. Acabé intuyendo que mi padre había intentado ser justo: a uno le había dado continuidad en el trato, y al otro, intensidad. Me avergoncé de que, habiendo sido yo el que había salido mejor parado de los dos, fuese el menos complaciente con su recuerdo.</a:t>
            </a:r>
          </a:p>
          <a:p>
            <a:pPr algn="just"/>
            <a:r>
              <a:rPr lang="es-ES" dirty="0"/>
              <a:t>Ese primer encuentro dio lugar a una relación cada vez más estrecha.</a:t>
            </a:r>
          </a:p>
          <a:p>
            <a:pPr algn="just"/>
            <a:r>
              <a:rPr lang="es-ES" dirty="0"/>
              <a:t> </a:t>
            </a:r>
          </a:p>
          <a:p>
            <a:pPr algn="just"/>
            <a:r>
              <a:rPr lang="es-ES" dirty="0"/>
              <a:t>Diez años después, al sentarnos a la mesa, enfrente de la piscina de Julián para, como hacíamos habitualmente, comer la paella de rigor, cuando hacía ya más de cuatro años del fallecimiento de mi madre</a:t>
            </a:r>
          </a:p>
          <a:p>
            <a:pPr algn="just"/>
            <a:r>
              <a:rPr lang="es-ES" dirty="0"/>
              <a:t>—que había muerto sin conocer el estado de bigamia de mi padre o, al menos, sin que yo se lo hubiese contado—, me encontré tan a gusto y relajado que sentí la necesidad de improvisar un brindis, al que quise dar cierta solemnidad, empresa imposible con cuatro niños de corta edad sentados a la mesa, dos de Julián y dos míos, bajo la necesariamente atenta y concentrada mirada de nuestras mujeres. A pesar de estas contraindicaciones, me incorporé lentamente, miré a Julián a los ojos y dije levantando mi copa:</a:t>
            </a:r>
          </a:p>
          <a:p>
            <a:pPr algn="just"/>
            <a:r>
              <a:rPr lang="es-ES" dirty="0"/>
              <a:t> </a:t>
            </a:r>
          </a:p>
          <a:p>
            <a:pPr algn="just"/>
            <a:r>
              <a:rPr lang="es-ES" dirty="0"/>
              <a:t>"Por nuestro padre que, aunque tarde, me dejó la mejor herencia a la que hubiera podido aspirar".  .</a:t>
            </a:r>
          </a:p>
        </p:txBody>
      </p:sp>
    </p:spTree>
    <p:extLst>
      <p:ext uri="{BB962C8B-B14F-4D97-AF65-F5344CB8AC3E}">
        <p14:creationId xmlns:p14="http://schemas.microsoft.com/office/powerpoint/2010/main" val="2553348062"/>
      </p:ext>
    </p:extLst>
  </p:cSld>
  <p:clrMapOvr>
    <a:masterClrMapping/>
  </p:clrMapOvr>
  <p:transition spd="slow">
    <p:push dir="u"/>
  </p:transition>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7F449A0D-877B-00F2-3C8A-58D61D0828B5}"/>
            </a:ext>
          </a:extLst>
        </p:cNvPr>
        <p:cNvGrpSpPr/>
        <p:nvPr/>
      </p:nvGrpSpPr>
      <p:grpSpPr>
        <a:xfrm>
          <a:off x="0" y="0"/>
          <a:ext cx="0" cy="0"/>
          <a:chOff x="0" y="0"/>
          <a:chExt cx="0" cy="0"/>
        </a:xfrm>
      </p:grpSpPr>
      <p:sp>
        <p:nvSpPr>
          <p:cNvPr id="2" name="Rectángulo 1">
            <a:extLst>
              <a:ext uri="{FF2B5EF4-FFF2-40B4-BE49-F238E27FC236}">
                <a16:creationId xmlns:a16="http://schemas.microsoft.com/office/drawing/2014/main" id="{DBE829F2-4685-D07E-4DDA-84D874D2D397}"/>
              </a:ext>
            </a:extLst>
          </p:cNvPr>
          <p:cNvSpPr/>
          <p:nvPr/>
        </p:nvSpPr>
        <p:spPr>
          <a:xfrm>
            <a:off x="3238559" y="2354592"/>
            <a:ext cx="5394426" cy="923330"/>
          </a:xfrm>
          <a:prstGeom prst="rect">
            <a:avLst/>
          </a:prstGeom>
          <a:noFill/>
        </p:spPr>
        <p:txBody>
          <a:bodyPr wrap="none" lIns="91440" tIns="45720" rIns="91440" bIns="45720">
            <a:spAutoFit/>
          </a:bodyPr>
          <a:lstStyle/>
          <a:p>
            <a:pPr algn="ctr"/>
            <a:r>
              <a:rPr lang="es-ES" sz="5400" b="1" cap="none" spc="0" dirty="0">
                <a:ln w="6600">
                  <a:solidFill>
                    <a:schemeClr val="accent2"/>
                  </a:solidFill>
                  <a:prstDash val="solid"/>
                </a:ln>
                <a:solidFill>
                  <a:srgbClr val="FFFFFF"/>
                </a:solidFill>
                <a:effectLst>
                  <a:outerShdw dist="38100" dir="2700000" algn="tl" rotWithShape="0">
                    <a:schemeClr val="accent2"/>
                  </a:outerShdw>
                </a:effectLst>
              </a:rPr>
              <a:t>LA PREDICCIÓN</a:t>
            </a:r>
          </a:p>
        </p:txBody>
      </p:sp>
    </p:spTree>
    <p:extLst>
      <p:ext uri="{BB962C8B-B14F-4D97-AF65-F5344CB8AC3E}">
        <p14:creationId xmlns:p14="http://schemas.microsoft.com/office/powerpoint/2010/main" val="1619127549"/>
      </p:ext>
    </p:extLst>
  </p:cSld>
  <p:clrMapOvr>
    <a:masterClrMapping/>
  </p:clrMapOvr>
  <p:transition spd="slow">
    <p:push dir="u"/>
  </p:transition>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3E64A7B3-51F3-FE69-6301-1150283C0C1E}"/>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4A8D5E16-547A-654E-2961-6F226DEA3492}"/>
              </a:ext>
            </a:extLst>
          </p:cNvPr>
          <p:cNvSpPr txBox="1"/>
          <p:nvPr/>
        </p:nvSpPr>
        <p:spPr>
          <a:xfrm>
            <a:off x="273377" y="84843"/>
            <a:ext cx="11613823" cy="7109639"/>
          </a:xfrm>
          <a:prstGeom prst="rect">
            <a:avLst/>
          </a:prstGeom>
          <a:noFill/>
        </p:spPr>
        <p:txBody>
          <a:bodyPr wrap="square">
            <a:spAutoFit/>
          </a:bodyPr>
          <a:lstStyle/>
          <a:p>
            <a:r>
              <a:rPr lang="es-ES" dirty="0"/>
              <a:t>							</a:t>
            </a:r>
            <a:r>
              <a:rPr lang="es-ES" sz="2400" b="1" u="sng" dirty="0"/>
              <a:t>La Predicción.</a:t>
            </a:r>
          </a:p>
          <a:p>
            <a:r>
              <a:rPr lang="es-ES" dirty="0"/>
              <a:t> </a:t>
            </a:r>
          </a:p>
          <a:p>
            <a:r>
              <a:rPr lang="es-ES" dirty="0"/>
              <a:t>Bajo el gran rosetón solar que preside el cuerpo central; a la sombra de los regios portones de la catedral de Granada que custodian los cuerpos de los católicos reyes, una gitana con acebo en la mano predijo al joven Ramiro que moriría en trece y noviembre.</a:t>
            </a:r>
          </a:p>
          <a:p>
            <a:r>
              <a:rPr lang="es-ES" dirty="0"/>
              <a:t> </a:t>
            </a:r>
          </a:p>
          <a:p>
            <a:r>
              <a:rPr lang="es-ES" dirty="0"/>
              <a:t>Ramiro no era supersticioso, ni aficionado a temas esotéricos o cualquier cosa que pudiera ser tildada de patraña para engañabobos, pero algo, quizás el lugar, quizás la extraña luz de mil colores que rebotaba en el rosetón, quizás la forma segura, directa e irreal de la gitana al comunicarle la enigmática fecha, algo, sí, algo hizo que aquel tema empezase a roerle en el interior de su mente, causándole una peculiar obsesión.</a:t>
            </a:r>
          </a:p>
          <a:p>
            <a:r>
              <a:rPr lang="es-ES" dirty="0"/>
              <a:t> </a:t>
            </a:r>
          </a:p>
          <a:p>
            <a:r>
              <a:rPr lang="es-ES" dirty="0"/>
              <a:t>No es que su día a día girase totalmente en torno a la luctuosa fecha, incluso había periodos en los que lograba abstraerse y casi olvidarse del tema, mas al acercarse el decimotercero de los días del undécimo mes no podía evitar mirar de reojo, en el gran calendario con santoral que tenía su madre en la pared de la cocina, si el día en cuestión caía en domingo o en martes y, al introducirse de lleno en noviembre no dudaba en hacer elaborados y concretos planes. Por ejemplo: pedía libre en el trabajo desde el día tres, y se dedicaba a hacer cuantas cosas, baratas o caras, sensatas o locas, había ido relegando por falta de tiempo, ganas, o por el simple hecho de ser cosas que uno no suele hacer porque debe pagar una hipoteca, cumplir con un horario, o cuantas chorradas y auto excusas uno se iba repitiendo en el rutinario día a día, incluido el qué dirán unos u otros. No es cuestión de entrar en detalles de dichas acciones o actividades, pues cada uno tiene sus propios parámetros en cuanto a qué tipo de cosas son estas, pero para ejemplificar diremos que dos de las cosas de las que más orgulloso se sentía Ramiro eran haber viajado en trineo de perros desde Bergen hasta Cabo Norte</a:t>
            </a:r>
          </a:p>
          <a:p>
            <a:pPr algn="just"/>
            <a:r>
              <a:rPr lang="es-ES" dirty="0"/>
              <a:t>  .</a:t>
            </a:r>
          </a:p>
        </p:txBody>
      </p:sp>
    </p:spTree>
    <p:extLst>
      <p:ext uri="{BB962C8B-B14F-4D97-AF65-F5344CB8AC3E}">
        <p14:creationId xmlns:p14="http://schemas.microsoft.com/office/powerpoint/2010/main" val="1892402650"/>
      </p:ext>
    </p:extLst>
  </p:cSld>
  <p:clrMapOvr>
    <a:masterClrMapping/>
  </p:clrMapOvr>
  <p:transition spd="slow">
    <p:wipe/>
  </p:transition>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0F738B2E-67C4-3E76-D610-3956754B4B81}"/>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08454940-22F7-4849-A2E2-82E40F3EB348}"/>
              </a:ext>
            </a:extLst>
          </p:cNvPr>
          <p:cNvSpPr txBox="1"/>
          <p:nvPr/>
        </p:nvSpPr>
        <p:spPr>
          <a:xfrm>
            <a:off x="273377" y="84843"/>
            <a:ext cx="11613823" cy="6740307"/>
          </a:xfrm>
          <a:prstGeom prst="rect">
            <a:avLst/>
          </a:prstGeom>
          <a:noFill/>
        </p:spPr>
        <p:txBody>
          <a:bodyPr wrap="square">
            <a:spAutoFit/>
          </a:bodyPr>
          <a:lstStyle/>
          <a:p>
            <a:r>
              <a:rPr lang="es-ES" dirty="0"/>
              <a:t>para contemplar el famoso sol de medianoche y, la de haber pujado y adquirido el auténtico Winchester M1873 que sacó John Wayne en todas sus películas.   </a:t>
            </a:r>
          </a:p>
          <a:p>
            <a:r>
              <a:rPr lang="es-ES" dirty="0"/>
              <a:t>Al llegar el día once, comía en su restaurante favorito un besugo con patatas y cebolla, pero no era por la comida por lo que acudía a aquel lugar; en realidad, era por su bodega, ya que regaba el blanquecino pescado con un igualmente blanco </a:t>
            </a:r>
            <a:r>
              <a:rPr lang="es-ES" dirty="0" err="1"/>
              <a:t>Zind</a:t>
            </a:r>
            <a:r>
              <a:rPr lang="es-ES" dirty="0"/>
              <a:t> </a:t>
            </a:r>
            <a:r>
              <a:rPr lang="es-ES" dirty="0" err="1"/>
              <a:t>Humbrecht</a:t>
            </a:r>
            <a:r>
              <a:rPr lang="es-ES" dirty="0"/>
              <a:t> de 2004, además remataba la degustación con un postre casero de tarta de queso y un whisky </a:t>
            </a:r>
            <a:r>
              <a:rPr lang="es-ES" dirty="0" err="1"/>
              <a:t>Talisker</a:t>
            </a:r>
            <a:r>
              <a:rPr lang="es-ES" dirty="0"/>
              <a:t> de 18 años. El vino citado era su favorito, descubierto en un viaje por la Alsacia francesa. En cuanto al </a:t>
            </a:r>
            <a:r>
              <a:rPr lang="es-ES" dirty="0" err="1"/>
              <a:t>Talisker</a:t>
            </a:r>
            <a:r>
              <a:rPr lang="es-ES" dirty="0"/>
              <a:t> aunque le daba mucho pudor y nunca lo reconocería en público, resulta que lo tomaba porque era el mismo que tomaba James Bond. Era aquello una tontería, pero a él le agradaba, y si vas a disfrutar de tus últimos días debes saber mandar al infierno lo que piensen los demás. En cuanto a esa tarde la dedicaba a visitar a su abuela y a su única tía, y hacía un esfuerzo por ser el nieto y sobrino más atento del mundo. Llevaba pastas finas a estos encuentros, y soportaba las mismas historias que había oído casi un millar de veces, pero ¿qué narices? Si no puedes dedicarle un par de horas a las únicas personas que llevarán flores a tu tumba es que algo en tus valores falla. </a:t>
            </a:r>
          </a:p>
          <a:p>
            <a:r>
              <a:rPr lang="es-ES" dirty="0"/>
              <a:t> </a:t>
            </a:r>
          </a:p>
          <a:p>
            <a:r>
              <a:rPr lang="es-ES" dirty="0"/>
              <a:t>Fue en ese instante cuando recordó cierta clase de cultura oriental donde su profesor dijo que si en el entierro de un musulmán no se podían juntar al menos treinta personas el hombre en cuestión era considerado “un tipejo” de la peor calaña. Aquel dato tan trivial como inicialmente infundado ahora hacía pensar a Ramiro que se preguntaba cuántas personas acudirían a su funeral. Por suerte, para despejar tan filosóficas “comeduras de coco,” después de visitar a sus parientes, se iba a tomar unas cervezas con sus amigos, si es que los amigos podían hacer un hueco en sus planes semanales, pues, a no ser que tengas fundamentos racionales, o no, de que vas a morir, no te quedas de ‘‘parranda’’ un lunes hasta las tres de la mañana.  </a:t>
            </a:r>
          </a:p>
          <a:p>
            <a:r>
              <a:rPr lang="es-ES" dirty="0"/>
              <a:t> </a:t>
            </a:r>
          </a:p>
        </p:txBody>
      </p:sp>
    </p:spTree>
    <p:extLst>
      <p:ext uri="{BB962C8B-B14F-4D97-AF65-F5344CB8AC3E}">
        <p14:creationId xmlns:p14="http://schemas.microsoft.com/office/powerpoint/2010/main" val="143068098"/>
      </p:ext>
    </p:extLst>
  </p:cSld>
  <p:clrMapOvr>
    <a:masterClrMapping/>
  </p:clrMapOvr>
  <p:transition spd="slow">
    <p:wipe/>
  </p:transition>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A898DBEB-0DD8-5CCE-3F9F-4BC8CBC27FE7}"/>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0FFC821D-9264-5B54-E0D8-5ED8C7046D68}"/>
              </a:ext>
            </a:extLst>
          </p:cNvPr>
          <p:cNvSpPr txBox="1"/>
          <p:nvPr/>
        </p:nvSpPr>
        <p:spPr>
          <a:xfrm>
            <a:off x="273377" y="84843"/>
            <a:ext cx="11613823" cy="6740307"/>
          </a:xfrm>
          <a:prstGeom prst="rect">
            <a:avLst/>
          </a:prstGeom>
          <a:noFill/>
        </p:spPr>
        <p:txBody>
          <a:bodyPr wrap="square">
            <a:spAutoFit/>
          </a:bodyPr>
          <a:lstStyle/>
          <a:p>
            <a:r>
              <a:rPr lang="es-ES" dirty="0"/>
              <a:t>El doce se levantaba tarde, desconectaba el teléfono móvil y sacaba de la polvorienta estantería sus viejas películas que veía con el ajado pijama mientras saqueaba la nevera a la búsqueda de todo tipo de insana y sabrosa comida.</a:t>
            </a:r>
          </a:p>
          <a:p>
            <a:r>
              <a:rPr lang="es-ES" dirty="0"/>
              <a:t> </a:t>
            </a:r>
          </a:p>
          <a:p>
            <a:r>
              <a:rPr lang="es-ES" dirty="0"/>
              <a:t>Es posible que otros, si solo tuvieran que teorizar sobre el asunto de qué cosas harían antes de morir, hicieran una lista llena de actividades repletas de testosterona: paracaidismo, puenting o “locuras” similares que parecen cobrar relevancia en virtud del poco tiempo que te queda sobre la superficie del planeta, y que es muy probable que uno no eche en absoluto de menos cuando esté reposando bajo esa misma superficie, por lo que a la hora de la verdad: el calor de las mantas y una sobredosis de azúcar son cosas muchísimo más apacibles y apetecibles. </a:t>
            </a:r>
          </a:p>
          <a:p>
            <a:r>
              <a:rPr lang="es-ES" dirty="0"/>
              <a:t> </a:t>
            </a:r>
          </a:p>
          <a:p>
            <a:r>
              <a:rPr lang="es-ES" dirty="0"/>
              <a:t>El día esperado, o por lo menos al comienzo del día: veía como el reloj pasaba de las 23:59 a las 00:00, y poco a poco se iba adormilando hasta que el cansancio dominaba su consciencia y le introducía en el reino de los órficos, pues aunque uno deba morir el día trece, no significa que las todopoderosas ‘‘Parcas’’ se sometan en el mismísimo instante en que el caprichoso huso horario marque sus líneas sobre el país, ciudad, barrio o estancia de la casa en concreto. </a:t>
            </a:r>
          </a:p>
          <a:p>
            <a:r>
              <a:rPr lang="es-ES" dirty="0"/>
              <a:t> </a:t>
            </a:r>
          </a:p>
          <a:p>
            <a:r>
              <a:rPr lang="es-ES" dirty="0"/>
              <a:t>Y así habían sido los últimos cuarenta años, es posible que algún año muriera en trece y noviembre, era todavía más posible que fuese otro día cualquiera, pero nunca se sintió defraudado, nunca pensó en buscar y recriminar su antojadiza predicción a la gitana, pues después de todo vivir aunque sea unos días con la sensación, el desahogo, el desapego y la libertad de saber que son tus últimas horas era algo, algo que en estos tiempos, a sus ojos, no tenia precio. Pensándolo bien, incluso era la mejor predicción que uno podía esperar.       .</a:t>
            </a:r>
          </a:p>
          <a:p>
            <a:r>
              <a:rPr lang="es-ES" dirty="0"/>
              <a:t> </a:t>
            </a:r>
          </a:p>
        </p:txBody>
      </p:sp>
    </p:spTree>
    <p:extLst>
      <p:ext uri="{BB962C8B-B14F-4D97-AF65-F5344CB8AC3E}">
        <p14:creationId xmlns:p14="http://schemas.microsoft.com/office/powerpoint/2010/main" val="2194277630"/>
      </p:ext>
    </p:extLst>
  </p:cSld>
  <p:clrMapOvr>
    <a:masterClrMapping/>
  </p:clrMapOvr>
  <p:transition spd="slow">
    <p:wipe/>
  </p:transition>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EE42BE98-D539-227F-7388-B63DCA2981E0}"/>
            </a:ext>
          </a:extLst>
        </p:cNvPr>
        <p:cNvGrpSpPr/>
        <p:nvPr/>
      </p:nvGrpSpPr>
      <p:grpSpPr>
        <a:xfrm>
          <a:off x="0" y="0"/>
          <a:ext cx="0" cy="0"/>
          <a:chOff x="0" y="0"/>
          <a:chExt cx="0" cy="0"/>
        </a:xfrm>
      </p:grpSpPr>
      <p:sp>
        <p:nvSpPr>
          <p:cNvPr id="2" name="Rectángulo 1">
            <a:extLst>
              <a:ext uri="{FF2B5EF4-FFF2-40B4-BE49-F238E27FC236}">
                <a16:creationId xmlns:a16="http://schemas.microsoft.com/office/drawing/2014/main" id="{BA112784-17EE-9E2E-C9D6-5C70E659591C}"/>
              </a:ext>
            </a:extLst>
          </p:cNvPr>
          <p:cNvSpPr/>
          <p:nvPr/>
        </p:nvSpPr>
        <p:spPr>
          <a:xfrm>
            <a:off x="1173900" y="2354592"/>
            <a:ext cx="9523761" cy="923330"/>
          </a:xfrm>
          <a:prstGeom prst="rect">
            <a:avLst/>
          </a:prstGeom>
          <a:noFill/>
        </p:spPr>
        <p:txBody>
          <a:bodyPr wrap="none" lIns="91440" tIns="45720" rIns="91440" bIns="45720">
            <a:spAutoFit/>
          </a:bodyPr>
          <a:lstStyle/>
          <a:p>
            <a:pPr algn="ctr"/>
            <a:r>
              <a:rPr lang="es-ES" sz="5400" b="1" cap="none" spc="0" dirty="0">
                <a:ln w="6600">
                  <a:solidFill>
                    <a:schemeClr val="accent2"/>
                  </a:solidFill>
                  <a:prstDash val="solid"/>
                </a:ln>
                <a:solidFill>
                  <a:srgbClr val="FFFFFF"/>
                </a:solidFill>
                <a:effectLst>
                  <a:outerShdw dist="38100" dir="2700000" algn="tl" rotWithShape="0">
                    <a:schemeClr val="accent2"/>
                  </a:outerShdw>
                </a:effectLst>
              </a:rPr>
              <a:t>LA VIDA TE DA SORPRESAS…</a:t>
            </a:r>
          </a:p>
        </p:txBody>
      </p:sp>
    </p:spTree>
    <p:extLst>
      <p:ext uri="{BB962C8B-B14F-4D97-AF65-F5344CB8AC3E}">
        <p14:creationId xmlns:p14="http://schemas.microsoft.com/office/powerpoint/2010/main" val="1170696607"/>
      </p:ext>
    </p:extLst>
  </p:cSld>
  <p:clrMapOvr>
    <a:masterClrMapping/>
  </p:clrMapOvr>
  <p:transition spd="slow">
    <p:wipe/>
  </p:transition>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F1B48C43-7BC0-91F5-7E20-339DCF0E580E}"/>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0E6792A0-9CC2-D8EE-648A-438081A2A299}"/>
              </a:ext>
            </a:extLst>
          </p:cNvPr>
          <p:cNvSpPr txBox="1"/>
          <p:nvPr/>
        </p:nvSpPr>
        <p:spPr>
          <a:xfrm>
            <a:off x="273377" y="84843"/>
            <a:ext cx="11613823" cy="6771084"/>
          </a:xfrm>
          <a:prstGeom prst="rect">
            <a:avLst/>
          </a:prstGeom>
          <a:noFill/>
        </p:spPr>
        <p:txBody>
          <a:bodyPr wrap="square">
            <a:spAutoFit/>
          </a:bodyPr>
          <a:lstStyle/>
          <a:p>
            <a:r>
              <a:rPr lang="es-ES" sz="2000" b="1" u="sng" dirty="0"/>
              <a:t>La vida te da sorpresas, sorpresas te da la vida…</a:t>
            </a:r>
            <a:r>
              <a:rPr lang="es-ES" dirty="0"/>
              <a:t> </a:t>
            </a:r>
          </a:p>
          <a:p>
            <a:endParaRPr lang="es-ES" dirty="0"/>
          </a:p>
          <a:p>
            <a:pPr algn="just"/>
            <a:r>
              <a:rPr lang="es-ES" dirty="0"/>
              <a:t>Recuerdo que hace unos doce años llovió incesantemente durante el invierno y la primavera. Era una lluvia fina, sin pretensiones violentas, que a pesar de haber conseguido que nos adaptáramos mansamente, dejaba el corazón desierto, dolorido por la falta de ímpetu, por la derrota que predecía… </a:t>
            </a:r>
          </a:p>
          <a:p>
            <a:pPr algn="just"/>
            <a:endParaRPr lang="es-ES" dirty="0"/>
          </a:p>
          <a:p>
            <a:pPr algn="just"/>
            <a:r>
              <a:rPr lang="es-ES" dirty="0"/>
              <a:t>Todos los días igual. Y, si en alguna ocasión nos levantábamos con el cielo despejado y el sol prometía brillar, era un simple engaño. A las pocas horas todo se nublaba y empezaba a caer el agua continua e implacable, inundándolo todo, las calles, los caminos, los pueblos, dejándonos el mensaje de que éramos simples criaturas a merced de una naturaleza que no habíamos sabido cuidar. </a:t>
            </a:r>
          </a:p>
          <a:p>
            <a:pPr algn="just"/>
            <a:endParaRPr lang="es-ES" dirty="0"/>
          </a:p>
          <a:p>
            <a:pPr algn="just"/>
            <a:r>
              <a:rPr lang="es-ES" dirty="0"/>
              <a:t>El desastre era total. Hubo presas desbordadas, pueblos anegados, a cuyos habitantes hubo que evacuar. </a:t>
            </a:r>
          </a:p>
          <a:p>
            <a:pPr algn="just"/>
            <a:endParaRPr lang="es-ES" dirty="0"/>
          </a:p>
          <a:p>
            <a:pPr algn="just"/>
            <a:r>
              <a:rPr lang="es-ES" dirty="0"/>
              <a:t>Igual iba mi vida en pareja, a pique, con parsimonia, pero con decisión. Así habían ido pasando unos años durante la cincuentena, con nuestra hija fuera haciendo su vida, y nosotros empapándonos de hastío sin mirarnos a los ojos. Era mi sensación y no podía, o no quería, compartir mi sufrimiento silencioso. </a:t>
            </a:r>
          </a:p>
          <a:p>
            <a:pPr algn="just"/>
            <a:endParaRPr lang="es-ES" dirty="0"/>
          </a:p>
          <a:p>
            <a:pPr algn="just"/>
            <a:r>
              <a:rPr lang="es-ES" dirty="0"/>
              <a:t>Cuántas veces recordé la canción de Pablo Milanés: “A todo dices que sí, a nada digo que no, para poder construir la terrible armonía que pone viejos los corazones…” </a:t>
            </a:r>
          </a:p>
          <a:p>
            <a:pPr algn="just"/>
            <a:endParaRPr lang="es-ES" dirty="0"/>
          </a:p>
          <a:p>
            <a:pPr algn="just"/>
            <a:r>
              <a:rPr lang="es-ES" dirty="0"/>
              <a:t>No podía con ese peso que me llevaba asfixiando mucho tiempo, así que empecé a reflexionar sobre</a:t>
            </a:r>
          </a:p>
        </p:txBody>
      </p:sp>
    </p:spTree>
    <p:extLst>
      <p:ext uri="{BB962C8B-B14F-4D97-AF65-F5344CB8AC3E}">
        <p14:creationId xmlns:p14="http://schemas.microsoft.com/office/powerpoint/2010/main" val="320941532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93456C26-3849-1924-75E8-0445E1B688F6}"/>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A0526897-900B-0CB4-685C-F90221720BC2}"/>
              </a:ext>
            </a:extLst>
          </p:cNvPr>
          <p:cNvSpPr txBox="1"/>
          <p:nvPr/>
        </p:nvSpPr>
        <p:spPr>
          <a:xfrm>
            <a:off x="273377" y="84843"/>
            <a:ext cx="11613823" cy="6740307"/>
          </a:xfrm>
          <a:prstGeom prst="rect">
            <a:avLst/>
          </a:prstGeom>
          <a:noFill/>
        </p:spPr>
        <p:txBody>
          <a:bodyPr wrap="square">
            <a:spAutoFit/>
          </a:bodyPr>
          <a:lstStyle/>
          <a:p>
            <a:pPr algn="just"/>
            <a:r>
              <a:rPr lang="es-ES" dirty="0"/>
              <a:t>las posibles soluciones. La verdad es que yo le quería, pero faltaba la chispa entre nosotros, esa alegría que poníamos antes en los encuentros sexuales, la forma en que nos besábamos, compartiendo experiencias, haciéndonos bromas, contándonos secretos en claves que solo nosotros entendíamos. La pasión había desaparecido. ¿Y qué hace una pareja sin pasión? Ver resignados cómo envejece el corazón. </a:t>
            </a:r>
          </a:p>
          <a:p>
            <a:pPr algn="just"/>
            <a:endParaRPr lang="es-ES" dirty="0"/>
          </a:p>
          <a:p>
            <a:pPr algn="just"/>
            <a:r>
              <a:rPr lang="es-ES" dirty="0"/>
              <a:t>Recordaba nuestros años radiantes. Yo tenía que recuperar aquello; si mi marido, como parecía, no estaba dispuesto, recuperaría mi vida con otro. </a:t>
            </a:r>
          </a:p>
          <a:p>
            <a:pPr algn="just"/>
            <a:endParaRPr lang="es-ES" dirty="0"/>
          </a:p>
          <a:p>
            <a:pPr algn="just"/>
            <a:r>
              <a:rPr lang="es-ES" dirty="0"/>
              <a:t>Así que un día, armándome de valor y con toda mi tristeza se lo comuniqué, aquello no funcionaba, no éramos los de antes, habíamos sido devorados por la rutina. </a:t>
            </a:r>
          </a:p>
          <a:p>
            <a:pPr algn="just"/>
            <a:endParaRPr lang="es-ES" dirty="0"/>
          </a:p>
          <a:p>
            <a:pPr algn="just"/>
            <a:r>
              <a:rPr lang="es-ES" dirty="0"/>
              <a:t>Para mi sorpresa me confesó que a él le pasaba lo mismo, no había chispa, no había aliciente, aquello estaba muerto por mucho que nos quisiéramos. Fue una tarde muy dolorosa. Llegamos al acuerdo de darnos un tiempo para reflexionar y para que cada uno hiciera su vida como mejor le pareciera para, finalmente, hacer balance y tomar una decisión. </a:t>
            </a:r>
          </a:p>
          <a:p>
            <a:pPr algn="just"/>
            <a:endParaRPr lang="es-ES" dirty="0"/>
          </a:p>
          <a:p>
            <a:pPr algn="just"/>
            <a:r>
              <a:rPr lang="es-ES" dirty="0"/>
              <a:t>Seguimos viviendo juntos, pero cada uno iba y venía como quería, durmiendo en habitaciones separadas. Por la tarde-noche, si coincidíamos, él se iba a la habitación de los libros a hacer cosas en el ordenador y yo me quedaba en el salón a ver pelis o enredada con el ordenador también.  </a:t>
            </a:r>
          </a:p>
          <a:p>
            <a:pPr algn="just"/>
            <a:endParaRPr lang="es-ES" dirty="0"/>
          </a:p>
          <a:p>
            <a:pPr algn="just"/>
            <a:r>
              <a:rPr lang="es-ES" dirty="0"/>
              <a:t>Empecé a darle vueltas a la situación. Habíamos dejado de salir con los amigos comunes porque no le encontrábamos sentido. Yo salía con mis amigos personales y él, me imaginaba, haría lo mismo. </a:t>
            </a:r>
          </a:p>
          <a:p>
            <a:pPr algn="just"/>
            <a:endParaRPr lang="es-ES" dirty="0"/>
          </a:p>
        </p:txBody>
      </p:sp>
    </p:spTree>
    <p:extLst>
      <p:ext uri="{BB962C8B-B14F-4D97-AF65-F5344CB8AC3E}">
        <p14:creationId xmlns:p14="http://schemas.microsoft.com/office/powerpoint/2010/main" val="413971089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31C949DF-30A5-A657-23BA-20647D793CDB}"/>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ECE5C712-0FB9-9E5C-C219-AE105529A6FC}"/>
              </a:ext>
            </a:extLst>
          </p:cNvPr>
          <p:cNvSpPr txBox="1"/>
          <p:nvPr/>
        </p:nvSpPr>
        <p:spPr>
          <a:xfrm>
            <a:off x="273377" y="84843"/>
            <a:ext cx="11613823" cy="6740307"/>
          </a:xfrm>
          <a:prstGeom prst="rect">
            <a:avLst/>
          </a:prstGeom>
          <a:noFill/>
        </p:spPr>
        <p:txBody>
          <a:bodyPr wrap="square">
            <a:spAutoFit/>
          </a:bodyPr>
          <a:lstStyle/>
          <a:p>
            <a:pPr algn="just"/>
            <a:r>
              <a:rPr lang="es-ES" dirty="0"/>
              <a:t>No estaba fácil la cosa de enderezar la vida. Yo no estaba dispuesta a destrozar la pareja de nadie, eso lo tenía clarísimo, así que caí en las redes, nunca mejor dicho, de las famosas plataformas para ligar. </a:t>
            </a:r>
          </a:p>
          <a:p>
            <a:pPr algn="just"/>
            <a:endParaRPr lang="es-ES" dirty="0"/>
          </a:p>
          <a:p>
            <a:pPr algn="just"/>
            <a:r>
              <a:rPr lang="es-ES" dirty="0"/>
              <a:t>Nunca me hubiera imaginado que sería capaz de eso, pero la necesidad obliga. Tenía dos amigas desparejadas que me podían asesorar, así que me metí en una aplicación de esas, para gente </a:t>
            </a:r>
            <a:r>
              <a:rPr lang="es-ES" dirty="0" err="1"/>
              <a:t>talludita</a:t>
            </a:r>
            <a:r>
              <a:rPr lang="es-ES" dirty="0"/>
              <a:t>, eso sí, no estaba yo para tonterías de adolescentes; envié un breve resumen de mis aficiones y gustos, con alguna bromita inteligente y una foto del último verano. Me costó trabajo decidirme por una en concreto, quería que se me viera guapa, guapísima a poder ser, por supuesto, pero también simpática, así que eché mano de mis dos amigas y al final nos decidimos por una donde salía partiéndome de risa, pero que de alguna manera se podía considerar discreta. </a:t>
            </a:r>
          </a:p>
          <a:p>
            <a:pPr algn="just"/>
            <a:endParaRPr lang="es-ES" dirty="0"/>
          </a:p>
          <a:p>
            <a:pPr algn="just"/>
            <a:r>
              <a:rPr lang="es-ES" dirty="0"/>
              <a:t>Los contactos no tardaron en llegar. Yo estaba eufórica, esto marchaba. Elegí tres, cuya fisonomía me gustaba, parecían muy cordiales, y las aficiones eran parecidas a las mías, así que entablé relación con ellos a través del chat de la aplicación. Los tres eran muy amables, y pasados un mes me decidí a conocerlos personalmente, a ver si alguno de ellos me convencía del todo. No me podía creer que en tan poco tiempo pudiera llegar a conocer algún hombre que me interesara. </a:t>
            </a:r>
          </a:p>
          <a:p>
            <a:pPr algn="just"/>
            <a:endParaRPr lang="es-ES" dirty="0"/>
          </a:p>
          <a:p>
            <a:pPr algn="just"/>
            <a:r>
              <a:rPr lang="es-ES" dirty="0"/>
              <a:t>Pero las citas ya fueron otra cosa. </a:t>
            </a:r>
          </a:p>
          <a:p>
            <a:pPr algn="just"/>
            <a:endParaRPr lang="es-ES" dirty="0"/>
          </a:p>
          <a:p>
            <a:pPr algn="just"/>
            <a:r>
              <a:rPr lang="es-ES" dirty="0"/>
              <a:t>El primero era un ser insoportable y glotón, que ya en el primer plato de la cena me estaba insinuando que nos fuéramos a un hotel que había muy cerca de allí. Hombre, yo no había ido para enrollarme el primer día con el primero que conociera, no me gustó nada el tipo a pesar de ser el más guapo, pero la atracción y la guapura no siempre están aliadas. </a:t>
            </a:r>
          </a:p>
        </p:txBody>
      </p:sp>
    </p:spTree>
    <p:extLst>
      <p:ext uri="{BB962C8B-B14F-4D97-AF65-F5344CB8AC3E}">
        <p14:creationId xmlns:p14="http://schemas.microsoft.com/office/powerpoint/2010/main" val="357636195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A7258956-CAE7-9E12-07E7-2FF3EDFEB9F1}"/>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CEFBC12A-249E-F287-F28C-2940B6D96D25}"/>
              </a:ext>
            </a:extLst>
          </p:cNvPr>
          <p:cNvSpPr txBox="1"/>
          <p:nvPr/>
        </p:nvSpPr>
        <p:spPr>
          <a:xfrm>
            <a:off x="273377" y="84843"/>
            <a:ext cx="11613823" cy="7294305"/>
          </a:xfrm>
          <a:prstGeom prst="rect">
            <a:avLst/>
          </a:prstGeom>
          <a:noFill/>
        </p:spPr>
        <p:txBody>
          <a:bodyPr wrap="square">
            <a:spAutoFit/>
          </a:bodyPr>
          <a:lstStyle/>
          <a:p>
            <a:pPr algn="just"/>
            <a:r>
              <a:rPr lang="es-ES" dirty="0"/>
              <a:t>Vamos, que le dije lo más finamente que pude que conmigo no contara para otra cita, que se acabó. </a:t>
            </a:r>
          </a:p>
          <a:p>
            <a:pPr algn="just"/>
            <a:endParaRPr lang="es-ES" dirty="0"/>
          </a:p>
          <a:p>
            <a:pPr algn="just"/>
            <a:r>
              <a:rPr lang="es-ES" dirty="0"/>
              <a:t>El segundo era un viudo que no paró en toda la cena de contar lo maravillosa que había sido su mujer toda la vida; aún lloraba muchas noches recordándola, y eso que había fallecido hacía más de tres años. Y todo eso me lo contaba a mí, con pelos y señales, sin probar bocado de la comida, que, por cierto, estaba buenísima. Le había dejado elegir restaurante, y el que había escogido tenía toda mi aprobación. Quedaba un poco raro, eso sí, él lloriqueando verbalmente y yo picoteando a ratos las delicatessen. Pero, al margen de lo que me había  llevado allí, me pareció una persona honesta, sin dobleces, y quedé con él en que seguiríamos escribiéndonos. Y efectivamente, seguimos relacionándonos y, a fecha de hoy, mantenemos la amistad sin pretensiones de enrolle. </a:t>
            </a:r>
          </a:p>
          <a:p>
            <a:pPr algn="just"/>
            <a:endParaRPr lang="es-ES" dirty="0"/>
          </a:p>
          <a:p>
            <a:pPr algn="just"/>
            <a:r>
              <a:rPr lang="es-ES" dirty="0"/>
              <a:t>El tercero me causó más aversión, si cabe, que el primero. Se le veía muy seguro de sí mismo y las pocas veces que se me ocurrió decir mi opinión acerca de algo, me acallaba con la suya como si fuera una bota aplastando un ratoncillo. Estaba claro que la insignia que llevaba en la solapa era su tarjeta de presentación, sabías ya a qué atenerte, y ojo con aventurarte en una conversación de adultos sobre el mundo actual porque todo se arreglaría, según él, por la fuerza, remitiéndose a 1936 para confirmar su idea. Quedé horrorizada y me fui a casa sin probar el postre, dejando 40 euros encima de la mesa como pago de mi parte de la factura, y dejándole muy claro que no estaba dispuesta a aguantar sus soflamas. </a:t>
            </a:r>
          </a:p>
          <a:p>
            <a:pPr algn="just"/>
            <a:endParaRPr lang="es-ES" dirty="0"/>
          </a:p>
          <a:p>
            <a:pPr algn="just"/>
            <a:r>
              <a:rPr lang="es-ES" dirty="0"/>
              <a:t>En fin, no sé si es que yo era muy exigente, pero las experiencias no cumplieron mis expectativas. Pensaba que sería muy fácil encontrar a alguien que me atrajera, viendo la rapidez con que se habían desarrollado los acontecimientos. </a:t>
            </a:r>
          </a:p>
          <a:p>
            <a:pPr algn="just"/>
            <a:endParaRPr lang="es-ES" dirty="0"/>
          </a:p>
          <a:p>
            <a:pPr algn="just"/>
            <a:r>
              <a:rPr lang="es-ES" dirty="0"/>
              <a:t>Me cambié de plataforma y decidí, porque en la nueva estaba previsto, que no subiría ninguna foto, </a:t>
            </a:r>
          </a:p>
        </p:txBody>
      </p:sp>
    </p:spTree>
    <p:extLst>
      <p:ext uri="{BB962C8B-B14F-4D97-AF65-F5344CB8AC3E}">
        <p14:creationId xmlns:p14="http://schemas.microsoft.com/office/powerpoint/2010/main" val="296820755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D59CE68E-7C30-078C-B02E-5D40130682D0}"/>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1A2A68F0-2F72-DC90-D8C5-D3FF59A88FC0}"/>
              </a:ext>
            </a:extLst>
          </p:cNvPr>
          <p:cNvSpPr txBox="1"/>
          <p:nvPr/>
        </p:nvSpPr>
        <p:spPr>
          <a:xfrm>
            <a:off x="273377" y="84843"/>
            <a:ext cx="11613823" cy="6740307"/>
          </a:xfrm>
          <a:prstGeom prst="rect">
            <a:avLst/>
          </a:prstGeom>
          <a:noFill/>
        </p:spPr>
        <p:txBody>
          <a:bodyPr wrap="square">
            <a:spAutoFit/>
          </a:bodyPr>
          <a:lstStyle/>
          <a:p>
            <a:pPr algn="just"/>
            <a:r>
              <a:rPr lang="es-ES" dirty="0"/>
              <a:t>Me cambié de plataforma y decidí, porque en la nueva estaba previsto, que no subiría ninguna foto, la apariencia puede ser engañosa, visto lo visto. </a:t>
            </a:r>
          </a:p>
          <a:p>
            <a:pPr algn="just"/>
            <a:endParaRPr lang="es-ES" dirty="0"/>
          </a:p>
          <a:p>
            <a:pPr algn="just"/>
            <a:r>
              <a:rPr lang="es-ES" dirty="0"/>
              <a:t>Tuve también suerte en el sentido de que rápidamente entré en contacto con varios y, previa selección, me quedé con otros tres. </a:t>
            </a:r>
          </a:p>
          <a:p>
            <a:pPr algn="just"/>
            <a:endParaRPr lang="es-ES" dirty="0"/>
          </a:p>
          <a:p>
            <a:pPr algn="just"/>
            <a:r>
              <a:rPr lang="es-ES" dirty="0"/>
              <a:t>Dos de ellos me atraían mucho a priori, me divertía la forma de acometer las conversaciones y, sobre todo uno, me fascinaba. Estuve carteándome con los tres durante dos meses, sin prisa para conocerlos personalmente y sin sentirme apremiada para fijar fecha de cita. </a:t>
            </a:r>
          </a:p>
          <a:p>
            <a:pPr algn="just"/>
            <a:endParaRPr lang="es-ES" dirty="0"/>
          </a:p>
          <a:p>
            <a:pPr algn="just"/>
            <a:r>
              <a:rPr lang="es-ES" dirty="0"/>
              <a:t>El que más me gustaba tenía una forma de ver la vida parecida a la mía. Era tanta la conexión que nos atrevíamos a hablar de política y nos enviábamos noticias y opiniones periodísticas, e incluso ensayos cortitos sobre problemas actuales. No hablábamos de si teníamos familia ni de detalles personales, pero sí de nuestras aficiones. Me quedaba extasiada con lo que explicaba de los movimientos sísmicos, los volcanes y la geología en general. No sabía yo que esa especialidad científica fuera tan interesante. Me contó que tenía planes para hacer una ruta que incluyera los volcanes más importantes del mundo y que, si a mí me interesaba también, podríamos organizar juntos un viaje a Islandia, que está situada en una dorsal oceánica, producto de la separación de las placas tectónicas americana y euroasiática, por la que surgió el magma fundido, que al formar una nueva corteza dio lugar a la isla y, consecuentemente, a una gran actividad sísmica y volcánica, con unos 130 volcanes, incluyendo montañas volcánicas activas e inactivas. </a:t>
            </a:r>
          </a:p>
          <a:p>
            <a:pPr algn="just"/>
            <a:endParaRPr lang="es-ES" dirty="0"/>
          </a:p>
          <a:p>
            <a:pPr algn="just"/>
            <a:r>
              <a:rPr lang="es-ES" dirty="0"/>
              <a:t>¡Qué maravilla! Eso sí que era excitante, sólo faltaba saber si me atraía personalmente el tipo. Pero incluso aunque no me atrajera, siempre es estupendo tener amigos para compartir actividades tan</a:t>
            </a:r>
          </a:p>
        </p:txBody>
      </p:sp>
    </p:spTree>
    <p:extLst>
      <p:ext uri="{BB962C8B-B14F-4D97-AF65-F5344CB8AC3E}">
        <p14:creationId xmlns:p14="http://schemas.microsoft.com/office/powerpoint/2010/main" val="35384119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C5DA3B6F-BD95-3FA8-0661-70B1DA71EF27}"/>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5C8421A3-4127-B1C5-7873-096E37610D5F}"/>
              </a:ext>
            </a:extLst>
          </p:cNvPr>
          <p:cNvSpPr txBox="1"/>
          <p:nvPr/>
        </p:nvSpPr>
        <p:spPr>
          <a:xfrm>
            <a:off x="273377" y="84843"/>
            <a:ext cx="11613823" cy="6740307"/>
          </a:xfrm>
          <a:prstGeom prst="rect">
            <a:avLst/>
          </a:prstGeom>
          <a:noFill/>
        </p:spPr>
        <p:txBody>
          <a:bodyPr wrap="square">
            <a:spAutoFit/>
          </a:bodyPr>
          <a:lstStyle/>
          <a:p>
            <a:pPr algn="just"/>
            <a:r>
              <a:rPr lang="es-ES" dirty="0"/>
              <a:t>interesantes. </a:t>
            </a:r>
          </a:p>
          <a:p>
            <a:pPr algn="just"/>
            <a:endParaRPr lang="es-ES" dirty="0"/>
          </a:p>
          <a:p>
            <a:pPr algn="just"/>
            <a:r>
              <a:rPr lang="es-ES" dirty="0"/>
              <a:t>Yo, por mi parte, le hablaba de cine y literatura, y creo que le descubrí facetas que desconocía de muchos autores, e incluso escritoras sudamericanas de las que nunca había oído hablar. </a:t>
            </a:r>
          </a:p>
          <a:p>
            <a:pPr algn="just"/>
            <a:endParaRPr lang="es-ES" dirty="0"/>
          </a:p>
          <a:p>
            <a:pPr algn="just"/>
            <a:r>
              <a:rPr lang="es-ES" dirty="0"/>
              <a:t>Nos intercambiábamos reseñas de libros y películas y yo, por mi parte, también descubrí que había cosas muy interesantes fuera de mis preferencias más acusadas. </a:t>
            </a:r>
          </a:p>
          <a:p>
            <a:pPr algn="just"/>
            <a:endParaRPr lang="es-ES" dirty="0"/>
          </a:p>
          <a:p>
            <a:pPr algn="just"/>
            <a:r>
              <a:rPr lang="es-ES" dirty="0"/>
              <a:t>Pasados dos meses, empezamos a sondear la posibilidad de vernos, y se nos ocurrió que para estrenarnos podíamos ir a ver “La sal de la tierra”, un documental sobre la vida y obra de </a:t>
            </a:r>
            <a:r>
              <a:rPr lang="es-ES" dirty="0" err="1"/>
              <a:t>Sebastiao</a:t>
            </a:r>
            <a:r>
              <a:rPr lang="es-ES" dirty="0"/>
              <a:t> Salgado, dirigido por </a:t>
            </a:r>
            <a:r>
              <a:rPr lang="es-ES" dirty="0" err="1"/>
              <a:t>Wim</a:t>
            </a:r>
            <a:r>
              <a:rPr lang="es-ES" dirty="0"/>
              <a:t> </a:t>
            </a:r>
            <a:r>
              <a:rPr lang="es-ES" dirty="0" err="1"/>
              <a:t>Wenders</a:t>
            </a:r>
            <a:r>
              <a:rPr lang="es-ES" dirty="0"/>
              <a:t> y Juliano Ribeiro Salgado, hijo del fotógrafo. Se estrenaba el 31 de octubre y ese viernes nos venía muy bien a los dos. </a:t>
            </a:r>
          </a:p>
          <a:p>
            <a:pPr algn="just"/>
            <a:endParaRPr lang="es-ES" dirty="0"/>
          </a:p>
          <a:p>
            <a:pPr algn="just"/>
            <a:r>
              <a:rPr lang="es-ES" dirty="0"/>
              <a:t>La comunicación con los otros dos seleccionados se había ido espaciando, estaba claro que el que más me traía era el aficionado a los volcanes. </a:t>
            </a:r>
          </a:p>
          <a:p>
            <a:pPr algn="just"/>
            <a:endParaRPr lang="es-ES" dirty="0"/>
          </a:p>
          <a:p>
            <a:pPr algn="just"/>
            <a:r>
              <a:rPr lang="es-ES" dirty="0"/>
              <a:t>No voy a negar que preparándome para la cita me puse muy nerviosa, como una cría, así que ese día valoré muy positivamente la ausencia de mi marido en casa. Intentaba adivinar el aspecto que tendría mi candidato porque él tampoco había subido foto a la aplicación. </a:t>
            </a:r>
          </a:p>
          <a:p>
            <a:pPr algn="just"/>
            <a:endParaRPr lang="es-ES" dirty="0"/>
          </a:p>
          <a:p>
            <a:pPr algn="just"/>
            <a:r>
              <a:rPr lang="es-ES" dirty="0"/>
              <a:t>Camino del cine consulté varios comentarios de plataformas cinematográficas y me entusiasmé con la alusión a la cita de Mateo 5:13, de Jesucristo a sus apóstoles, que empieza así: </a:t>
            </a:r>
          </a:p>
          <a:p>
            <a:pPr algn="just"/>
            <a:endParaRPr lang="es-ES" dirty="0"/>
          </a:p>
          <a:p>
            <a:pPr algn="just"/>
            <a:r>
              <a:rPr lang="es-ES" dirty="0"/>
              <a:t>“Vosotros sois la sal de la tierra. Pero si la sal pierde su sabor, ¿cómo lo recobrará?”</a:t>
            </a:r>
          </a:p>
        </p:txBody>
      </p:sp>
    </p:spTree>
    <p:extLst>
      <p:ext uri="{BB962C8B-B14F-4D97-AF65-F5344CB8AC3E}">
        <p14:creationId xmlns:p14="http://schemas.microsoft.com/office/powerpoint/2010/main" val="102302397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A792045A-7638-B1FE-D825-B2E61A3960B7}"/>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AB0661E2-191D-3665-F724-609091CFD71E}"/>
              </a:ext>
            </a:extLst>
          </p:cNvPr>
          <p:cNvSpPr txBox="1"/>
          <p:nvPr/>
        </p:nvSpPr>
        <p:spPr>
          <a:xfrm>
            <a:off x="273377" y="84843"/>
            <a:ext cx="11613823" cy="3416320"/>
          </a:xfrm>
          <a:prstGeom prst="rect">
            <a:avLst/>
          </a:prstGeom>
          <a:noFill/>
        </p:spPr>
        <p:txBody>
          <a:bodyPr wrap="square">
            <a:spAutoFit/>
          </a:bodyPr>
          <a:lstStyle/>
          <a:p>
            <a:pPr algn="just"/>
            <a:r>
              <a:rPr lang="es-ES" dirty="0"/>
              <a:t>Llegué la primera al cine, estaba tan nerviosa que había salido demasiado pronto de casa. Pasados quince minutos, vi que se acercaba…¡mi marido! Me pareció guapísimo y con un atuendo más juvenil que el acostumbrado. Me quedé de piedra. Cuando llegó hasta mí, preguntó: ¿Petunia? Y yo respondí: ¿Tulipán? </a:t>
            </a:r>
          </a:p>
          <a:p>
            <a:pPr algn="just"/>
            <a:endParaRPr lang="es-ES" dirty="0"/>
          </a:p>
          <a:p>
            <a:pPr algn="just"/>
            <a:r>
              <a:rPr lang="es-ES" dirty="0"/>
              <a:t>Nos echamos a reír escandalosamente. No nos lo podíamos haber imaginado nunca. Los abrazos y besos fueron frenéticos, durante un largo rato no podíamos despegarnos. Valoramos la posibilidad de no entrar al cine, pero si queríamos ser parte de la sal de la tierra había que homenajear a Salgado, así que nos dispusimos a disfrutar el documental. </a:t>
            </a:r>
          </a:p>
          <a:p>
            <a:pPr algn="just"/>
            <a:endParaRPr lang="es-ES" dirty="0"/>
          </a:p>
          <a:p>
            <a:pPr algn="just"/>
            <a:r>
              <a:rPr lang="es-ES" dirty="0"/>
              <a:t>Esa noche hubo fiesta en la cama. Y aquí seguimos, juntos y felices, en modo Versión.2. La vida te da sorpresas………</a:t>
            </a:r>
          </a:p>
        </p:txBody>
      </p:sp>
    </p:spTree>
    <p:extLst>
      <p:ext uri="{BB962C8B-B14F-4D97-AF65-F5344CB8AC3E}">
        <p14:creationId xmlns:p14="http://schemas.microsoft.com/office/powerpoint/2010/main" val="47906065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2521BD36-F97E-1507-9A00-09E8CD254795}"/>
            </a:ext>
          </a:extLst>
        </p:cNvPr>
        <p:cNvGrpSpPr/>
        <p:nvPr/>
      </p:nvGrpSpPr>
      <p:grpSpPr>
        <a:xfrm>
          <a:off x="0" y="0"/>
          <a:ext cx="0" cy="0"/>
          <a:chOff x="0" y="0"/>
          <a:chExt cx="0" cy="0"/>
        </a:xfrm>
      </p:grpSpPr>
      <p:sp>
        <p:nvSpPr>
          <p:cNvPr id="2" name="Rectángulo 1">
            <a:extLst>
              <a:ext uri="{FF2B5EF4-FFF2-40B4-BE49-F238E27FC236}">
                <a16:creationId xmlns:a16="http://schemas.microsoft.com/office/drawing/2014/main" id="{349C86DD-B126-2D30-7830-F6C9D76588EC}"/>
              </a:ext>
            </a:extLst>
          </p:cNvPr>
          <p:cNvSpPr/>
          <p:nvPr/>
        </p:nvSpPr>
        <p:spPr>
          <a:xfrm>
            <a:off x="2608582" y="2354592"/>
            <a:ext cx="6654387" cy="923330"/>
          </a:xfrm>
          <a:prstGeom prst="rect">
            <a:avLst/>
          </a:prstGeom>
          <a:noFill/>
        </p:spPr>
        <p:txBody>
          <a:bodyPr wrap="none" lIns="91440" tIns="45720" rIns="91440" bIns="45720">
            <a:spAutoFit/>
          </a:bodyPr>
          <a:lstStyle/>
          <a:p>
            <a:pPr algn="ctr"/>
            <a:r>
              <a:rPr lang="es-ES" sz="5400" b="1" cap="none" spc="0" dirty="0">
                <a:ln w="6600">
                  <a:solidFill>
                    <a:schemeClr val="accent2"/>
                  </a:solidFill>
                  <a:prstDash val="solid"/>
                </a:ln>
                <a:solidFill>
                  <a:srgbClr val="FFFFFF"/>
                </a:solidFill>
                <a:effectLst>
                  <a:outerShdw dist="38100" dir="2700000" algn="tl" rotWithShape="0">
                    <a:schemeClr val="accent2"/>
                  </a:outerShdw>
                </a:effectLst>
              </a:rPr>
              <a:t>LLANTO VIGOROSO</a:t>
            </a:r>
          </a:p>
        </p:txBody>
      </p:sp>
    </p:spTree>
    <p:extLst>
      <p:ext uri="{BB962C8B-B14F-4D97-AF65-F5344CB8AC3E}">
        <p14:creationId xmlns:p14="http://schemas.microsoft.com/office/powerpoint/2010/main" val="359849700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E27EDCCD-B561-3FFA-0C80-546C5E0CCD9C}"/>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D2C63C04-4F37-F8C6-94EC-9E70C269B8FC}"/>
              </a:ext>
            </a:extLst>
          </p:cNvPr>
          <p:cNvSpPr txBox="1"/>
          <p:nvPr/>
        </p:nvSpPr>
        <p:spPr>
          <a:xfrm>
            <a:off x="273377" y="84843"/>
            <a:ext cx="11613823" cy="6832640"/>
          </a:xfrm>
          <a:prstGeom prst="rect">
            <a:avLst/>
          </a:prstGeom>
          <a:noFill/>
        </p:spPr>
        <p:txBody>
          <a:bodyPr wrap="square">
            <a:spAutoFit/>
          </a:bodyPr>
          <a:lstStyle/>
          <a:p>
            <a:r>
              <a:rPr lang="es-ES" b="1" dirty="0"/>
              <a:t>								 </a:t>
            </a:r>
            <a:r>
              <a:rPr lang="es-ES" sz="2400" b="1" u="sng" dirty="0"/>
              <a:t>Llanto vigoroso</a:t>
            </a:r>
            <a:endParaRPr lang="es-ES" sz="2400" u="sng" dirty="0"/>
          </a:p>
          <a:p>
            <a:r>
              <a:rPr lang="es-ES" dirty="0"/>
              <a:t> </a:t>
            </a:r>
          </a:p>
          <a:p>
            <a:pPr algn="just"/>
            <a:r>
              <a:rPr lang="es-ES" dirty="0"/>
              <a:t>Se estiró para recuperarse del ligero encogimiento que le había producido la combinación de sostener a su nieto mientras le hacía caricias en la cara, que apreciaba, para que se sintiera bien, retrasara la exigencia de comida y que la madre del bebé e hija suya pudiera arañar algunos minutos de sueño con los que incrementar las cuatro horas de sueño diario que había tenido durante los últimos doce días.</a:t>
            </a:r>
          </a:p>
          <a:p>
            <a:pPr algn="just"/>
            <a:endParaRPr lang="es-ES" dirty="0"/>
          </a:p>
          <a:p>
            <a:pPr algn="just"/>
            <a:r>
              <a:rPr lang="es-ES" dirty="0"/>
              <a:t>El bebé, tras dos días en el hospital en los que sólo comió un poco de fórmula, es decir, compuesto con propiedades parecidas a la leche materna que se toma en biberón, había empezado a ser alimentado con leche materna, y tras unos comienzos poco prometedores, y con la ayuda de unas pezoneras (instrumento de plástico suave y flexible utilizado para que el pezón de la madre sea más largo y resulte sencillo mamar de él), aprendió a colgarse del pecho y tres días después de su nacimiento la lactancia materna funcionaba viento en popa.</a:t>
            </a:r>
          </a:p>
          <a:p>
            <a:pPr algn="just"/>
            <a:endParaRPr lang="es-ES" dirty="0"/>
          </a:p>
          <a:p>
            <a:pPr algn="just"/>
            <a:r>
              <a:rPr lang="es-ES" dirty="0"/>
              <a:t>Cuando el viejo le tenía en brazos para que echara los gases o simplemente sintiera la proximidad que tanto disfrutaba, al meditar sobre sus emociones pensó que </a:t>
            </a:r>
            <a:r>
              <a:rPr lang="es-ES" i="1" dirty="0" err="1"/>
              <a:t>tochu</a:t>
            </a:r>
            <a:r>
              <a:rPr lang="es-ES" dirty="0"/>
              <a:t>, una palabra del bable asturiano que se traduce principalmente por tonto tiene también otro significado más amable para indicar la mirada de familiares al bebé, (están </a:t>
            </a:r>
            <a:r>
              <a:rPr lang="es-ES" i="1" dirty="0" err="1"/>
              <a:t>tochus</a:t>
            </a:r>
            <a:r>
              <a:rPr lang="es-ES" dirty="0"/>
              <a:t> con el niño) o la expresión del recién nacido tras acabar su ingesta y producir un buen eructo.</a:t>
            </a:r>
          </a:p>
          <a:p>
            <a:pPr algn="just"/>
            <a:endParaRPr lang="es-ES" dirty="0"/>
          </a:p>
          <a:p>
            <a:pPr algn="just"/>
            <a:r>
              <a:rPr lang="es-ES" dirty="0"/>
              <a:t>Pensó en la atención que le había llamado la lectura del informe de progreso del hospital, en el que tras una serie de acrónimos con números aparecía “oído y reflejos normales, bien perfundido e hidratado. </a:t>
            </a:r>
            <a:r>
              <a:rPr lang="es-ES" dirty="0" err="1"/>
              <a:t>Eupneico</a:t>
            </a:r>
            <a:r>
              <a:rPr lang="es-ES" dirty="0"/>
              <a:t>, no signos externos de dificultad respiratoria. Lactaria materna exclusiva con</a:t>
            </a:r>
          </a:p>
        </p:txBody>
      </p:sp>
    </p:spTree>
    <p:extLst>
      <p:ext uri="{BB962C8B-B14F-4D97-AF65-F5344CB8AC3E}">
        <p14:creationId xmlns:p14="http://schemas.microsoft.com/office/powerpoint/2010/main" val="1209842529"/>
      </p:ext>
    </p:extLst>
  </p:cSld>
  <p:clrMapOvr>
    <a:masterClrMapping/>
  </p:clrMapOvr>
  <p:transition spd="med">
    <p:pull/>
  </p:transition>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B4CA1C23-0F8A-00E8-4FA4-CD7509AE8CC4}"/>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3EA04B70-17A6-2099-5820-EE9DFA41ACBB}"/>
              </a:ext>
            </a:extLst>
          </p:cNvPr>
          <p:cNvSpPr txBox="1"/>
          <p:nvPr/>
        </p:nvSpPr>
        <p:spPr>
          <a:xfrm>
            <a:off x="273377" y="84843"/>
            <a:ext cx="11613823" cy="6740307"/>
          </a:xfrm>
          <a:prstGeom prst="rect">
            <a:avLst/>
          </a:prstGeom>
          <a:noFill/>
        </p:spPr>
        <p:txBody>
          <a:bodyPr wrap="square">
            <a:spAutoFit/>
          </a:bodyPr>
          <a:lstStyle/>
          <a:p>
            <a:pPr algn="just"/>
            <a:r>
              <a:rPr lang="es-ES" dirty="0"/>
              <a:t>curva ponderal ascendente, llanto vigoroso”. </a:t>
            </a:r>
          </a:p>
          <a:p>
            <a:pPr algn="just"/>
            <a:r>
              <a:rPr lang="es-ES" dirty="0"/>
              <a:t>Tuvo que buscar en Internet el significado de perfundido, que es buen flujo sanguíneo, de </a:t>
            </a:r>
            <a:r>
              <a:rPr lang="es-ES" dirty="0" err="1"/>
              <a:t>eupneico</a:t>
            </a:r>
            <a:r>
              <a:rPr lang="es-ES" dirty="0"/>
              <a:t>, que quiere decir respiración tranquila. Lo de lactaria materna… no necesitó buscarlo en ningún sitio, sabía que ponderar era pesar, por lo tanto, lo que decía era que iba aumentando de peso. Una vez que dedujo que RN era recién nacido se dio por satisfecho y renunció a buscar los otros acrónimos. A la memoria le vinieron los tiempos escolares de sus hijos, cuando pasaron de calificar de 1 al 10 para usar expresiones como PA, progresa adecuadamente, o NM, necesita mejorar, y de nuevo a esa afición de algunos grupos a inventar un lenguaje propio, que los demás no conocieran, y se satisfizo comparándolos con los términos de la Física: fuerza, potencia, trabajo, energía, intensidad, que no pretendían ocultar, sino hacerse entender. </a:t>
            </a:r>
          </a:p>
          <a:p>
            <a:pPr algn="just"/>
            <a:endParaRPr lang="es-ES" dirty="0"/>
          </a:p>
          <a:p>
            <a:pPr algn="just"/>
            <a:r>
              <a:rPr lang="es-ES" dirty="0"/>
              <a:t>Menos mal que estaba feliz con la profesionalidad, trabajo y proximidad humana de las personas que trabajaban en el hospital y su corazón se calentó con esos pensamientos y por cómo se había sentido tratada su hija.</a:t>
            </a:r>
          </a:p>
          <a:p>
            <a:pPr algn="just"/>
            <a:endParaRPr lang="es-ES" dirty="0"/>
          </a:p>
          <a:p>
            <a:pPr algn="just"/>
            <a:r>
              <a:rPr lang="es-ES" dirty="0"/>
              <a:t>Lo de llanto vigoroso le gustó y le vino a la cabeza que los nativos americanos elegían los nombres de sus hijos a partir de algún rasgo distintivo que observaran en su físico o comportamiento. De haber nacido su nieto entre los </a:t>
            </a:r>
            <a:r>
              <a:rPr lang="es-ES" i="1" dirty="0" err="1"/>
              <a:t>ojibwa</a:t>
            </a:r>
            <a:r>
              <a:rPr lang="es-ES" dirty="0"/>
              <a:t>, los nativos americanos en cuyas reservas el viejo había estado alguna vez, ése sería el nombre que le habría dado, “llanto vigoroso”, no porque llorara mucho sino por la intensidad que ponía en él. </a:t>
            </a:r>
          </a:p>
          <a:p>
            <a:pPr algn="just"/>
            <a:endParaRPr lang="es-ES" dirty="0"/>
          </a:p>
          <a:p>
            <a:pPr algn="just"/>
            <a:r>
              <a:rPr lang="es-ES" dirty="0"/>
              <a:t>También recordó cuando preguntó dónde vivían los </a:t>
            </a:r>
            <a:r>
              <a:rPr lang="es-ES" i="1" dirty="0"/>
              <a:t>sioux</a:t>
            </a:r>
            <a:r>
              <a:rPr lang="es-ES" dirty="0"/>
              <a:t> y resultó que nadie lo sabía ni tenía interés en saberlo a pesar de que en los libros y películas del Oeste les situaban en esos lugares que visitó pero acabó encontrando a una persona que le informó de que los </a:t>
            </a:r>
            <a:r>
              <a:rPr lang="es-ES" i="1" dirty="0" err="1"/>
              <a:t>ojibwas</a:t>
            </a:r>
            <a:r>
              <a:rPr lang="es-ES" dirty="0"/>
              <a:t> eran sioux y le dijo que</a:t>
            </a:r>
          </a:p>
        </p:txBody>
      </p:sp>
    </p:spTree>
    <p:extLst>
      <p:ext uri="{BB962C8B-B14F-4D97-AF65-F5344CB8AC3E}">
        <p14:creationId xmlns:p14="http://schemas.microsoft.com/office/powerpoint/2010/main" val="2883315616"/>
      </p:ext>
    </p:extLst>
  </p:cSld>
  <p:clrMapOvr>
    <a:masterClrMapping/>
  </p:clrMapOvr>
  <p:transition spd="med">
    <p:pull/>
  </p:transition>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7F9791AB-1E7A-59F9-9D9B-C3B0F66CEC5F}"/>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C8FCE44B-AE72-4D01-D10E-926906D29D48}"/>
              </a:ext>
            </a:extLst>
          </p:cNvPr>
          <p:cNvSpPr txBox="1"/>
          <p:nvPr/>
        </p:nvSpPr>
        <p:spPr>
          <a:xfrm>
            <a:off x="273377" y="84843"/>
            <a:ext cx="11613823" cy="6740307"/>
          </a:xfrm>
          <a:prstGeom prst="rect">
            <a:avLst/>
          </a:prstGeom>
          <a:noFill/>
        </p:spPr>
        <p:txBody>
          <a:bodyPr wrap="square">
            <a:spAutoFit/>
          </a:bodyPr>
          <a:lstStyle/>
          <a:p>
            <a:pPr algn="just"/>
            <a:r>
              <a:rPr lang="es-ES" i="1" dirty="0"/>
              <a:t>sioux</a:t>
            </a:r>
            <a:r>
              <a:rPr lang="es-ES" dirty="0"/>
              <a:t> quería decir “los de fuera”, y era el nombre que habían puesto los indios del oeste a los </a:t>
            </a:r>
            <a:r>
              <a:rPr lang="es-ES" i="1" dirty="0" err="1"/>
              <a:t>ojibwa</a:t>
            </a:r>
            <a:r>
              <a:rPr lang="es-ES" dirty="0"/>
              <a:t> y otras naciones indias cuando llegaron a sus tierras, forzados por el continuo avance de los rostros pálidos procedentes del este. </a:t>
            </a:r>
          </a:p>
          <a:p>
            <a:pPr algn="just"/>
            <a:endParaRPr lang="es-ES" dirty="0"/>
          </a:p>
          <a:p>
            <a:pPr algn="just"/>
            <a:r>
              <a:rPr lang="es-ES" dirty="0"/>
              <a:t>Y de nuevo se sorprendió y sintió cierta indignación de que a esos grupos humanos se les llamara tribus mientras quienes vivían en Europa eran llamados naciones o etnias. </a:t>
            </a:r>
          </a:p>
          <a:p>
            <a:pPr algn="just"/>
            <a:endParaRPr lang="es-ES" dirty="0"/>
          </a:p>
          <a:p>
            <a:pPr algn="just"/>
            <a:r>
              <a:rPr lang="es-ES" dirty="0"/>
              <a:t>Y mientras su nieto seguía cosechando gases él se esforzaba en ayudarle a expulsarlos al exterior con diferentes posturas que no siempre tenían éxito. Cuando se quedó tranquilo el bebé o RN empezó a hacerle caricias por la cara para que se sintiera a gusto, durmiera y dejara descansar a su madre, para acortar la diferencia entre sus cuatro horas diarias de sueño actuales y las ocho que dormía en otras épocas. Ya una amiga de su hija le había explicado que el sueño era un privilegio, no un derecho y la frase no le gustó al viejo. </a:t>
            </a:r>
          </a:p>
          <a:p>
            <a:pPr algn="just"/>
            <a:endParaRPr lang="es-ES" dirty="0"/>
          </a:p>
          <a:p>
            <a:pPr algn="just"/>
            <a:r>
              <a:rPr lang="es-ES" dirty="0"/>
              <a:t>Había descubierto que a su nieto le gustaban las caricias móviles, empezando por las sienes, pasando a las mejillas y acabando en el cuello, y que estas últimas parecían ser las causantes de unos movimientos en la boca y la cara similares a los que entendemos como sonrisas. Estos momentos, menos abundantes que aquellos en los que el bebé estaba comiendo, durmiendo o llorando, eran deliciosos y le permitían observar detenidamente a ese pequeño ser al que ya quería mucho. Tenían dos inconvenientes, el primero lo estáis sufriendo ahora al leer el fruto de sus divagaciones o sus recuerdos. El segundo inconveniente era que al cabo de poco tiempo el bebé volvía a tener hambre, buscaba comida en quien le sostenía y tras varios intentos descubría que no era su abuelo quien podía calmar su hambre. </a:t>
            </a:r>
          </a:p>
          <a:p>
            <a:pPr algn="just"/>
            <a:endParaRPr lang="es-ES" dirty="0"/>
          </a:p>
        </p:txBody>
      </p:sp>
    </p:spTree>
    <p:extLst>
      <p:ext uri="{BB962C8B-B14F-4D97-AF65-F5344CB8AC3E}">
        <p14:creationId xmlns:p14="http://schemas.microsoft.com/office/powerpoint/2010/main" val="3298195950"/>
      </p:ext>
    </p:extLst>
  </p:cSld>
  <p:clrMapOvr>
    <a:masterClrMapping/>
  </p:clrMapOvr>
  <p:transition spd="med">
    <p:pull/>
  </p:transition>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662F4EF7-5419-9441-B49A-382D69F01C5A}"/>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F77A38DC-BBD0-9447-F78C-8B1BF4D76445}"/>
              </a:ext>
            </a:extLst>
          </p:cNvPr>
          <p:cNvSpPr txBox="1"/>
          <p:nvPr/>
        </p:nvSpPr>
        <p:spPr>
          <a:xfrm>
            <a:off x="273377" y="84843"/>
            <a:ext cx="11613823" cy="2308324"/>
          </a:xfrm>
          <a:prstGeom prst="rect">
            <a:avLst/>
          </a:prstGeom>
          <a:noFill/>
        </p:spPr>
        <p:txBody>
          <a:bodyPr wrap="square">
            <a:spAutoFit/>
          </a:bodyPr>
          <a:lstStyle/>
          <a:p>
            <a:pPr algn="just"/>
            <a:r>
              <a:rPr lang="es-ES" dirty="0"/>
              <a:t>El recién nacido todavía no había visto películas ni entendido que nadie era perfecto, por eso usó el recurso que mejor dominaba, haciendo honor a su nombre de llanto vigoroso y su madre apareció recién despertada, le cogió en brazos, pidió al abuelo que le llevara agua, el arrullo, la pezonera por si fuera necesaria, el recogedor de la leche que podría rebosar de un pecho y el bebé empezó a succionar con avidez. </a:t>
            </a:r>
          </a:p>
          <a:p>
            <a:pPr algn="just"/>
            <a:endParaRPr lang="es-ES" dirty="0"/>
          </a:p>
          <a:p>
            <a:pPr algn="just"/>
            <a:r>
              <a:rPr lang="es-ES" dirty="0"/>
              <a:t>Tras unos minutos se despegaría del pecho y volvería a empezar el proceso de desgasificación, sueño y paseo que se producían entre ocho y doce veces cada día.</a:t>
            </a:r>
          </a:p>
        </p:txBody>
      </p:sp>
    </p:spTree>
    <p:extLst>
      <p:ext uri="{BB962C8B-B14F-4D97-AF65-F5344CB8AC3E}">
        <p14:creationId xmlns:p14="http://schemas.microsoft.com/office/powerpoint/2010/main" val="1472435501"/>
      </p:ext>
    </p:extLst>
  </p:cSld>
  <p:clrMapOvr>
    <a:masterClrMapping/>
  </p:clrMapOvr>
  <p:transition spd="med">
    <p:pull/>
  </p:transition>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D66220EF-731C-3779-67A4-E54BA740D943}"/>
            </a:ext>
          </a:extLst>
        </p:cNvPr>
        <p:cNvGrpSpPr/>
        <p:nvPr/>
      </p:nvGrpSpPr>
      <p:grpSpPr>
        <a:xfrm>
          <a:off x="0" y="0"/>
          <a:ext cx="0" cy="0"/>
          <a:chOff x="0" y="0"/>
          <a:chExt cx="0" cy="0"/>
        </a:xfrm>
      </p:grpSpPr>
      <p:sp>
        <p:nvSpPr>
          <p:cNvPr id="2" name="Rectángulo 1">
            <a:extLst>
              <a:ext uri="{FF2B5EF4-FFF2-40B4-BE49-F238E27FC236}">
                <a16:creationId xmlns:a16="http://schemas.microsoft.com/office/drawing/2014/main" id="{AEABAD18-8E1D-2419-F51E-D26DB5565456}"/>
              </a:ext>
            </a:extLst>
          </p:cNvPr>
          <p:cNvSpPr/>
          <p:nvPr/>
        </p:nvSpPr>
        <p:spPr>
          <a:xfrm>
            <a:off x="675373" y="1947087"/>
            <a:ext cx="10520829" cy="1754326"/>
          </a:xfrm>
          <a:prstGeom prst="rect">
            <a:avLst/>
          </a:prstGeom>
          <a:noFill/>
        </p:spPr>
        <p:txBody>
          <a:bodyPr wrap="none" lIns="91440" tIns="45720" rIns="91440" bIns="45720">
            <a:spAutoFit/>
          </a:bodyPr>
          <a:lstStyle/>
          <a:p>
            <a:pPr algn="ctr"/>
            <a:r>
              <a:rPr lang="es-ES" sz="5400" b="1" cap="none" spc="0" dirty="0">
                <a:ln w="6600">
                  <a:solidFill>
                    <a:schemeClr val="accent2"/>
                  </a:solidFill>
                  <a:prstDash val="solid"/>
                </a:ln>
                <a:solidFill>
                  <a:srgbClr val="FFFFFF"/>
                </a:solidFill>
                <a:effectLst>
                  <a:outerShdw dist="38100" dir="2700000" algn="tl" rotWithShape="0">
                    <a:schemeClr val="accent2"/>
                  </a:outerShdw>
                </a:effectLst>
              </a:rPr>
              <a:t>ORGULLOSO DE HABER VIVIDO </a:t>
            </a:r>
          </a:p>
          <a:p>
            <a:pPr algn="ctr"/>
            <a:r>
              <a:rPr lang="es-ES" sz="5400" b="1" cap="none" spc="0" dirty="0">
                <a:ln w="6600">
                  <a:solidFill>
                    <a:schemeClr val="accent2"/>
                  </a:solidFill>
                  <a:prstDash val="solid"/>
                </a:ln>
                <a:solidFill>
                  <a:srgbClr val="FFFFFF"/>
                </a:solidFill>
                <a:effectLst>
                  <a:outerShdw dist="38100" dir="2700000" algn="tl" rotWithShape="0">
                    <a:schemeClr val="accent2"/>
                  </a:outerShdw>
                </a:effectLst>
              </a:rPr>
              <a:t>EN EL SIGLO XX</a:t>
            </a:r>
          </a:p>
        </p:txBody>
      </p:sp>
    </p:spTree>
    <p:extLst>
      <p:ext uri="{BB962C8B-B14F-4D97-AF65-F5344CB8AC3E}">
        <p14:creationId xmlns:p14="http://schemas.microsoft.com/office/powerpoint/2010/main" val="3764123348"/>
      </p:ext>
    </p:extLst>
  </p:cSld>
  <p:clrMapOvr>
    <a:masterClrMapping/>
  </p:clrMapOvr>
  <p:transition spd="med">
    <p:pull/>
  </p:transition>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6D0559A8-442E-5812-B353-1F169EDD46BA}"/>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CC039845-FA75-FF97-46BB-1194F52C6006}"/>
              </a:ext>
            </a:extLst>
          </p:cNvPr>
          <p:cNvSpPr txBox="1"/>
          <p:nvPr/>
        </p:nvSpPr>
        <p:spPr>
          <a:xfrm>
            <a:off x="273377" y="84843"/>
            <a:ext cx="11613823" cy="6463308"/>
          </a:xfrm>
          <a:prstGeom prst="rect">
            <a:avLst/>
          </a:prstGeom>
          <a:noFill/>
        </p:spPr>
        <p:txBody>
          <a:bodyPr wrap="square">
            <a:spAutoFit/>
          </a:bodyPr>
          <a:lstStyle/>
          <a:p>
            <a:r>
              <a:rPr lang="es-ES" b="1" u="sng" dirty="0"/>
              <a:t>ORGULLOSO DE HABER VIVIDO EN EL SIGLO XX</a:t>
            </a:r>
          </a:p>
          <a:p>
            <a:r>
              <a:rPr lang="es-ES" b="1" dirty="0"/>
              <a:t> </a:t>
            </a:r>
            <a:endParaRPr lang="es-ES" dirty="0"/>
          </a:p>
          <a:p>
            <a:pPr algn="just"/>
            <a:r>
              <a:rPr lang="es-ES" b="1" dirty="0"/>
              <a:t>	</a:t>
            </a:r>
            <a:r>
              <a:rPr lang="es-ES" i="1" dirty="0"/>
              <a:t>¡Hay que ver cómo pasa el tiempo!</a:t>
            </a:r>
            <a:r>
              <a:rPr lang="es-ES" dirty="0"/>
              <a:t> Esta misma frase “hecha” se la he escuchado a mis queridos abuelos, a mis padres y, por ende, a mis hijos. Señal inequívoca de que estoy más pasado que el arroz de la nevera. Inútil explicar que, para los interesados, el siglo XX ha sido nuestro “siglo de las luces”, sin necesidad de alumbrarle con neón ni  rayos láser, y sin caer en las redes sociales.</a:t>
            </a:r>
          </a:p>
          <a:p>
            <a:pPr algn="just"/>
            <a:endParaRPr lang="es-ES" dirty="0"/>
          </a:p>
          <a:p>
            <a:pPr algn="just"/>
            <a:r>
              <a:rPr lang="es-ES" dirty="0"/>
              <a:t>	Los que, de una manera orgullosa, declaramos que pertenecemos al plan antiguo, no acabamos de entender cómo es posible que sigamos vivos y coleando, sin saber todo lo que se pretende que sepamos. Porque esto de las nuevas y exigentes tecnologías y demás redes, nos tienen más hartos que de pan malo. (Por cierto, otro día escribiré de lo malo que es el pan del siglo XXI)</a:t>
            </a:r>
          </a:p>
          <a:p>
            <a:pPr algn="just"/>
            <a:endParaRPr lang="es-ES" dirty="0"/>
          </a:p>
          <a:p>
            <a:pPr algn="just"/>
            <a:r>
              <a:rPr lang="es-ES" dirty="0"/>
              <a:t>Porque, miren ustedes, por ejemplo, me llama un veterano amigo por teléfono y no sé por qué coño, mis dedos se hacen huéspedes y me lío a acariciar el teléfono con un dedo acusador: mientras la llamada no para de molestar, primero lo deslizo hacia la derecha, después a la izquierda, ahora para arriba, luego por abajo y termino sobando la pantalla del móvil en todas las direcciones sin que sea posible gozar de la voz de mi querido amigo.</a:t>
            </a:r>
          </a:p>
          <a:p>
            <a:pPr algn="just"/>
            <a:endParaRPr lang="es-ES" dirty="0"/>
          </a:p>
          <a:p>
            <a:pPr algn="just"/>
            <a:r>
              <a:rPr lang="es-ES" dirty="0"/>
              <a:t>Pienso yo que aquí ocurre algo raro con el teléfono móvil: es posible que mis dedos están artríticos perdidos y el teléfono lo nota. Consultada su “inteligencia artificial” me indica que… </a:t>
            </a:r>
            <a:r>
              <a:rPr lang="es-ES" i="1" dirty="0"/>
              <a:t>continúas</a:t>
            </a:r>
            <a:r>
              <a:rPr lang="es-ES" dirty="0"/>
              <a:t> </a:t>
            </a:r>
            <a:r>
              <a:rPr lang="es-ES" i="1" dirty="0"/>
              <a:t>anclado en el siglo XX; así que, si quieres hablar con tu amigo, tienes que llamarle tú porque aceptas que eres un inútil con tirantes,.. Y que Elon Musk te perdone.</a:t>
            </a:r>
          </a:p>
          <a:p>
            <a:pPr algn="just"/>
            <a:endParaRPr lang="es-ES" dirty="0"/>
          </a:p>
        </p:txBody>
      </p:sp>
    </p:spTree>
    <p:extLst>
      <p:ext uri="{BB962C8B-B14F-4D97-AF65-F5344CB8AC3E}">
        <p14:creationId xmlns:p14="http://schemas.microsoft.com/office/powerpoint/2010/main" val="253705034"/>
      </p:ext>
    </p:extLst>
  </p:cSld>
  <p:clrMapOvr>
    <a:masterClrMapping/>
  </p:clrMapOvr>
  <p:transition spd="slow">
    <p:cover/>
  </p:transition>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CAAA668C-3F02-39A1-1AAA-ADEED9F274E1}"/>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A0A8539A-4AF4-939C-0998-0F83178CFE41}"/>
              </a:ext>
            </a:extLst>
          </p:cNvPr>
          <p:cNvSpPr txBox="1"/>
          <p:nvPr/>
        </p:nvSpPr>
        <p:spPr>
          <a:xfrm>
            <a:off x="273377" y="84843"/>
            <a:ext cx="11613823" cy="6740307"/>
          </a:xfrm>
          <a:prstGeom prst="rect">
            <a:avLst/>
          </a:prstGeom>
          <a:noFill/>
        </p:spPr>
        <p:txBody>
          <a:bodyPr wrap="square">
            <a:spAutoFit/>
          </a:bodyPr>
          <a:lstStyle/>
          <a:p>
            <a:pPr algn="just"/>
            <a:r>
              <a:rPr lang="es-ES" dirty="0"/>
              <a:t>Pero los problemas no llegan solos, hay que animarlos. Para mi desengaño personal, me ha dado por juntar letras, y dedico algunas horas al día a darle que te pego a las teclas del ordenador. No voy a descubrir aquí mis conocimientos de informática superior, que dicen que existe, sino de la informática doméstica, esa que llaman Windows que te permite, si eres decente, escribir en tu ordenador. Pues bien, estoy escribiendo mis cosas y llevo ya apalabradas cuatro páginas cuando, de improviso, se me viene a la memoria que, en un cajón de mi mesa, tengo escondidas unas galletas con chocolate que me apetecen; pongo a mis dedos a descansar y me dispongo a abrir el cajón, depositario de tan angélica golosina pero, sin saber por qué, ni satanás que lo fundó, al desviar mis lumbares para abrir el cajón, mi brazo derecho roza alguna de esas teclas rebeldes y traidoras, y desaparecen del ordenador las páginas escritas. Intento volver donde solía, pero mi escrito ha desaparecido; comienzo a aporrear el aparato, tecleando sin control alguno; recurro al socorrido “</a:t>
            </a:r>
            <a:r>
              <a:rPr lang="es-ES" dirty="0" err="1"/>
              <a:t>reset</a:t>
            </a:r>
            <a:r>
              <a:rPr lang="es-ES" dirty="0"/>
              <a:t>” que me han dicho que soluciona problemas, pero el resultado se agrava porque he cerrado todo y ahora no aparece nada. Mientras ensayo todo lo </a:t>
            </a:r>
            <a:r>
              <a:rPr lang="es-ES" dirty="0" err="1"/>
              <a:t>ensayable</a:t>
            </a:r>
            <a:r>
              <a:rPr lang="es-ES" dirty="0"/>
              <a:t>, mis juramentos, pronunciados con inusitado entusiasmo, llegan a la vecindad y sin darme cuenta,  buscando afanosamente mi desaparecido escrito, me he comido todo el paquete de galletas. </a:t>
            </a:r>
          </a:p>
          <a:p>
            <a:pPr algn="just"/>
            <a:endParaRPr lang="es-ES" dirty="0"/>
          </a:p>
          <a:p>
            <a:pPr algn="just"/>
            <a:r>
              <a:rPr lang="es-ES" dirty="0"/>
              <a:t>Estos incidentes quedan pendientes para contárselos a alguno de mis hijos, y al primero que aparece por casa le cuento mis pasadas aventuras con el teléfono móvil y con el ordenador. Y antes de relatar el desastre, comienza la bronca:</a:t>
            </a:r>
          </a:p>
          <a:p>
            <a:pPr algn="just"/>
            <a:endParaRPr lang="es-ES" dirty="0"/>
          </a:p>
          <a:p>
            <a:pPr lvl="1" algn="just"/>
            <a:r>
              <a:rPr lang="es-ES" dirty="0"/>
              <a:t>-</a:t>
            </a:r>
            <a:r>
              <a:rPr lang="es-ES" i="1" dirty="0"/>
              <a:t>Pero bueno, papá, ¿Otra vez? Siempre estás igual, no te enteras de nada. </a:t>
            </a:r>
            <a:endParaRPr lang="es-ES" dirty="0"/>
          </a:p>
          <a:p>
            <a:pPr lvl="1" algn="just"/>
            <a:r>
              <a:rPr lang="es-ES" i="1" dirty="0"/>
              <a:t>-¡Pero si cuando me llaman al móvil lo único que hago es pasar el dedo!</a:t>
            </a:r>
            <a:r>
              <a:rPr lang="es-ES" dirty="0"/>
              <a:t> (</a:t>
            </a:r>
            <a:r>
              <a:rPr lang="es-ES" i="1" dirty="0"/>
              <a:t>Respondo con temor)</a:t>
            </a:r>
            <a:endParaRPr lang="es-ES" dirty="0"/>
          </a:p>
          <a:p>
            <a:pPr lvl="1" algn="just"/>
            <a:r>
              <a:rPr lang="es-ES" dirty="0"/>
              <a:t>-</a:t>
            </a:r>
            <a:r>
              <a:rPr lang="es-ES" i="1" dirty="0"/>
              <a:t>Pues lo pasas mal. A ver, dime qué narices haces.</a:t>
            </a:r>
            <a:endParaRPr lang="es-ES" dirty="0"/>
          </a:p>
          <a:p>
            <a:pPr lvl="1" algn="just"/>
            <a:r>
              <a:rPr lang="es-ES" i="1" dirty="0"/>
              <a:t>-Pues mira ya no lo sé; el caso es que algunas veces se me atranca el dedo y se  corta la llamada. </a:t>
            </a:r>
            <a:endParaRPr lang="es-ES" dirty="0"/>
          </a:p>
        </p:txBody>
      </p:sp>
    </p:spTree>
    <p:extLst>
      <p:ext uri="{BB962C8B-B14F-4D97-AF65-F5344CB8AC3E}">
        <p14:creationId xmlns:p14="http://schemas.microsoft.com/office/powerpoint/2010/main" val="4219318187"/>
      </p:ext>
    </p:extLst>
  </p:cSld>
  <p:clrMapOvr>
    <a:masterClrMapping/>
  </p:clrMapOvr>
  <p:transition spd="slow">
    <p:cover/>
  </p:transition>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9FDF812C-F82E-C307-30DB-06AD331846F0}"/>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5762D733-AB6F-62C4-772B-48F610646251}"/>
              </a:ext>
            </a:extLst>
          </p:cNvPr>
          <p:cNvSpPr txBox="1"/>
          <p:nvPr/>
        </p:nvSpPr>
        <p:spPr>
          <a:xfrm>
            <a:off x="273377" y="84843"/>
            <a:ext cx="11613823" cy="7017306"/>
          </a:xfrm>
          <a:prstGeom prst="rect">
            <a:avLst/>
          </a:prstGeom>
          <a:noFill/>
        </p:spPr>
        <p:txBody>
          <a:bodyPr wrap="square">
            <a:spAutoFit/>
          </a:bodyPr>
          <a:lstStyle/>
          <a:p>
            <a:pPr lvl="1" algn="just"/>
            <a:r>
              <a:rPr lang="es-ES" i="1" dirty="0"/>
              <a:t>-Te voy a comprar un teléfono más sencillo a ver si así no se te atranca. Vamos a hacer una prueba; voy a hacerte una llamada ahora...</a:t>
            </a:r>
          </a:p>
          <a:p>
            <a:pPr lvl="1" algn="just"/>
            <a:endParaRPr lang="es-ES" dirty="0"/>
          </a:p>
          <a:p>
            <a:pPr algn="just"/>
            <a:r>
              <a:rPr lang="es-ES" dirty="0"/>
              <a:t>Suena mi teléfono y comienza el baile de mi dedo por el móvil; por fin, después de varios patinazos por la pantalla, aparece la llamada de mi hijo sin saber cuál ha sido el maravilloso movimiento salvador que ha acertado.</a:t>
            </a:r>
          </a:p>
          <a:p>
            <a:pPr algn="just"/>
            <a:endParaRPr lang="es-ES" dirty="0"/>
          </a:p>
          <a:p>
            <a:pPr lvl="1" algn="just"/>
            <a:r>
              <a:rPr lang="es-ES" dirty="0"/>
              <a:t>	-</a:t>
            </a:r>
            <a:r>
              <a:rPr lang="es-ES" i="1" dirty="0"/>
              <a:t>Ya se lo que te pasa, papá. Mira, es muy sencillo. Tienes que pasar el dedo índice hacia la esquina derecha de la pantalla. ¿Lo ves? Es muy sencillo, cualquier niño de pecho es capaz de hacerlo.</a:t>
            </a:r>
          </a:p>
          <a:p>
            <a:pPr lvl="1" algn="just"/>
            <a:endParaRPr lang="es-ES" dirty="0"/>
          </a:p>
          <a:p>
            <a:pPr algn="just"/>
            <a:r>
              <a:rPr lang="es-ES" dirty="0"/>
              <a:t>Cuando se termina de hablar de las peripecias del teléfono móvil, me asusta hablarle de la pasada aventura con el ordenador, pero finalmente me decido. Aquí la bronca aumenta de tono:</a:t>
            </a:r>
          </a:p>
          <a:p>
            <a:pPr algn="just"/>
            <a:endParaRPr lang="es-ES" dirty="0"/>
          </a:p>
          <a:p>
            <a:pPr algn="just"/>
            <a:r>
              <a:rPr lang="es-ES" dirty="0"/>
              <a:t>	-¡</a:t>
            </a:r>
            <a:r>
              <a:rPr lang="es-ES" i="1" dirty="0"/>
              <a:t>Jolines, papá,</a:t>
            </a:r>
            <a:r>
              <a:rPr lang="es-ES" dirty="0"/>
              <a:t> </a:t>
            </a:r>
            <a:r>
              <a:rPr lang="es-ES" i="1" dirty="0"/>
              <a:t>ya te lo he explicado mil veces! A ver si tomas nota, es muy sencillo. Mira…</a:t>
            </a:r>
            <a:endParaRPr lang="es-ES" dirty="0"/>
          </a:p>
          <a:p>
            <a:pPr algn="just"/>
            <a:endParaRPr lang="es-ES" dirty="0"/>
          </a:p>
          <a:p>
            <a:pPr algn="just"/>
            <a:r>
              <a:rPr lang="es-ES" dirty="0"/>
              <a:t>Y empieza a pulsar teclas y más teclas con una envidiable rapidez, mientras yo le miro como si estuviese entendiendo algo. Mi hijo continúa pulsando teclas sin decirme nada, mientras le miro como miran las vacas gallegas el paso de un tren. Y cuando ha terminado me dice:</a:t>
            </a:r>
          </a:p>
          <a:p>
            <a:pPr algn="just"/>
            <a:endParaRPr lang="es-ES" dirty="0"/>
          </a:p>
          <a:p>
            <a:pPr algn="just"/>
            <a:r>
              <a:rPr lang="es-ES" dirty="0"/>
              <a:t>	</a:t>
            </a:r>
            <a:r>
              <a:rPr lang="es-ES" i="1" dirty="0"/>
              <a:t>-¿Lo ves? ¡Ya está!</a:t>
            </a:r>
          </a:p>
          <a:p>
            <a:pPr algn="just"/>
            <a:endParaRPr lang="es-ES" dirty="0"/>
          </a:p>
          <a:p>
            <a:pPr algn="just"/>
            <a:r>
              <a:rPr lang="es-ES" i="1" dirty="0"/>
              <a:t>-¿Y qué has hecho? Porque has estado manipulando el ordenador, no me lo cuentas y pretendes que adivine lo que has hecho…</a:t>
            </a:r>
          </a:p>
          <a:p>
            <a:pPr algn="just"/>
            <a:endParaRPr lang="es-ES" dirty="0"/>
          </a:p>
        </p:txBody>
      </p:sp>
    </p:spTree>
    <p:extLst>
      <p:ext uri="{BB962C8B-B14F-4D97-AF65-F5344CB8AC3E}">
        <p14:creationId xmlns:p14="http://schemas.microsoft.com/office/powerpoint/2010/main" val="1624956546"/>
      </p:ext>
    </p:extLst>
  </p:cSld>
  <p:clrMapOvr>
    <a:masterClrMapping/>
  </p:clrMapOvr>
  <p:transition spd="slow">
    <p:cover/>
  </p:transition>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34630D43-B70F-F620-36A8-B6501C77B083}"/>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BC283707-1AB2-8C8B-2FE2-8FFA40235E25}"/>
              </a:ext>
            </a:extLst>
          </p:cNvPr>
          <p:cNvSpPr txBox="1"/>
          <p:nvPr/>
        </p:nvSpPr>
        <p:spPr>
          <a:xfrm>
            <a:off x="273377" y="84843"/>
            <a:ext cx="11613823" cy="2862322"/>
          </a:xfrm>
          <a:prstGeom prst="rect">
            <a:avLst/>
          </a:prstGeom>
          <a:noFill/>
        </p:spPr>
        <p:txBody>
          <a:bodyPr wrap="square">
            <a:spAutoFit/>
          </a:bodyPr>
          <a:lstStyle/>
          <a:p>
            <a:pPr algn="just"/>
            <a:r>
              <a:rPr lang="es-ES" dirty="0"/>
              <a:t>	-</a:t>
            </a:r>
            <a:r>
              <a:rPr lang="es-ES" i="1" dirty="0"/>
              <a:t>Mira, papá, mejor será que cuando te vuelva a ocurrir algo, me llamas y yo te lo arreglaré, porque veo que es imposible que te enteres. Además, este ordenador es muy viejo y tienes que cambiarle.</a:t>
            </a:r>
          </a:p>
          <a:p>
            <a:pPr algn="just"/>
            <a:endParaRPr lang="es-ES" dirty="0"/>
          </a:p>
          <a:p>
            <a:pPr algn="just"/>
            <a:r>
              <a:rPr lang="es-ES" dirty="0"/>
              <a:t>Y así, poco a poco, bronca  tras bronca, nos vamos haciendo mayores, intentando ponernos al día de la dictadura digital que, sin duda alguna, nos importa un carajo.</a:t>
            </a:r>
          </a:p>
          <a:p>
            <a:pPr algn="just"/>
            <a:endParaRPr lang="es-ES" dirty="0"/>
          </a:p>
          <a:p>
            <a:pPr algn="just"/>
            <a:r>
              <a:rPr lang="es-ES" dirty="0"/>
              <a:t>¡Ah! Se me olvidaba decir que, cuando les cuentas todas estas aventuras a tus nietos, se lo pasan en grande y no paran de reír, los muy ladinos. Son muy majos…</a:t>
            </a:r>
          </a:p>
          <a:p>
            <a:pPr algn="just"/>
            <a:endParaRPr lang="es-ES" dirty="0"/>
          </a:p>
        </p:txBody>
      </p:sp>
    </p:spTree>
    <p:extLst>
      <p:ext uri="{BB962C8B-B14F-4D97-AF65-F5344CB8AC3E}">
        <p14:creationId xmlns:p14="http://schemas.microsoft.com/office/powerpoint/2010/main" val="3560041729"/>
      </p:ext>
    </p:extLst>
  </p:cSld>
  <p:clrMapOvr>
    <a:masterClrMapping/>
  </p:clrMapOvr>
  <p:transition spd="slow">
    <p:cover/>
  </p:transition>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0D6AE143-47B0-3A09-515B-62DD2A57AD9C}"/>
            </a:ext>
          </a:extLst>
        </p:cNvPr>
        <p:cNvGrpSpPr/>
        <p:nvPr/>
      </p:nvGrpSpPr>
      <p:grpSpPr>
        <a:xfrm>
          <a:off x="0" y="0"/>
          <a:ext cx="0" cy="0"/>
          <a:chOff x="0" y="0"/>
          <a:chExt cx="0" cy="0"/>
        </a:xfrm>
      </p:grpSpPr>
      <p:sp>
        <p:nvSpPr>
          <p:cNvPr id="2" name="Rectángulo 1">
            <a:extLst>
              <a:ext uri="{FF2B5EF4-FFF2-40B4-BE49-F238E27FC236}">
                <a16:creationId xmlns:a16="http://schemas.microsoft.com/office/drawing/2014/main" id="{90692174-3169-1C34-8FB1-49985A813977}"/>
              </a:ext>
            </a:extLst>
          </p:cNvPr>
          <p:cNvSpPr/>
          <p:nvPr/>
        </p:nvSpPr>
        <p:spPr>
          <a:xfrm>
            <a:off x="3841305" y="2345926"/>
            <a:ext cx="4188967" cy="923330"/>
          </a:xfrm>
          <a:prstGeom prst="rect">
            <a:avLst/>
          </a:prstGeom>
          <a:noFill/>
        </p:spPr>
        <p:txBody>
          <a:bodyPr wrap="none" lIns="91440" tIns="45720" rIns="91440" bIns="45720">
            <a:spAutoFit/>
          </a:bodyPr>
          <a:lstStyle/>
          <a:p>
            <a:pPr algn="ctr"/>
            <a:r>
              <a:rPr lang="es-ES" sz="5400" b="1" cap="none" spc="0" dirty="0">
                <a:ln w="6600">
                  <a:solidFill>
                    <a:schemeClr val="accent2"/>
                  </a:solidFill>
                  <a:prstDash val="solid"/>
                </a:ln>
                <a:solidFill>
                  <a:srgbClr val="FFFFFF"/>
                </a:solidFill>
                <a:effectLst>
                  <a:outerShdw dist="38100" dir="2700000" algn="tl" rotWithShape="0">
                    <a:schemeClr val="accent2"/>
                  </a:outerShdw>
                </a:effectLst>
              </a:rPr>
              <a:t>OSCURIDAD</a:t>
            </a:r>
          </a:p>
        </p:txBody>
      </p:sp>
    </p:spTree>
    <p:extLst>
      <p:ext uri="{BB962C8B-B14F-4D97-AF65-F5344CB8AC3E}">
        <p14:creationId xmlns:p14="http://schemas.microsoft.com/office/powerpoint/2010/main" val="2052828005"/>
      </p:ext>
    </p:extLst>
  </p:cSld>
  <p:clrMapOvr>
    <a:masterClrMapping/>
  </p:clrMapOvr>
  <p:transition spd="slow">
    <p:cover/>
  </p:transition>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3F335870-271B-860A-B936-69B33C1514BE}"/>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9F534C4F-7241-30D7-6BE9-035FD6D55639}"/>
              </a:ext>
            </a:extLst>
          </p:cNvPr>
          <p:cNvSpPr txBox="1"/>
          <p:nvPr/>
        </p:nvSpPr>
        <p:spPr>
          <a:xfrm>
            <a:off x="273377" y="84843"/>
            <a:ext cx="11613823" cy="7663636"/>
          </a:xfrm>
          <a:prstGeom prst="rect">
            <a:avLst/>
          </a:prstGeom>
          <a:noFill/>
        </p:spPr>
        <p:txBody>
          <a:bodyPr wrap="square">
            <a:spAutoFit/>
          </a:bodyPr>
          <a:lstStyle/>
          <a:p>
            <a:r>
              <a:rPr lang="es-ES" dirty="0"/>
              <a:t> 										</a:t>
            </a:r>
            <a:r>
              <a:rPr lang="es-ES" sz="2400" b="1" u="sng" dirty="0"/>
              <a:t>Back </a:t>
            </a:r>
            <a:r>
              <a:rPr lang="es-ES" sz="2400" b="1" u="sng" dirty="0" err="1"/>
              <a:t>to</a:t>
            </a:r>
            <a:r>
              <a:rPr lang="es-ES" sz="2400" b="1" u="sng" dirty="0"/>
              <a:t> </a:t>
            </a:r>
            <a:r>
              <a:rPr lang="es-ES" sz="2400" b="1" u="sng" dirty="0" err="1"/>
              <a:t>black</a:t>
            </a:r>
            <a:r>
              <a:rPr lang="es-ES" dirty="0"/>
              <a:t>   </a:t>
            </a:r>
          </a:p>
          <a:p>
            <a:r>
              <a:rPr lang="es-ES" dirty="0"/>
              <a:t> </a:t>
            </a:r>
          </a:p>
          <a:p>
            <a:r>
              <a:rPr lang="es-ES" dirty="0"/>
              <a:t> </a:t>
            </a:r>
          </a:p>
          <a:p>
            <a:pPr algn="just"/>
            <a:r>
              <a:rPr lang="es-ES" dirty="0"/>
              <a:t>                                   Unas manos descarnadas, pellejo y huesos, salen del lago y se apoderan del</a:t>
            </a:r>
          </a:p>
          <a:p>
            <a:pPr algn="just"/>
            <a:r>
              <a:rPr lang="es-ES" dirty="0"/>
              <a:t> </a:t>
            </a:r>
          </a:p>
          <a:p>
            <a:pPr algn="just"/>
            <a:r>
              <a:rPr lang="es-ES" dirty="0"/>
              <a:t>remo. Los niños intentan sujetarlo pero no lo consiguen y los dos son arrastrados fuera de la borda</a:t>
            </a:r>
          </a:p>
          <a:p>
            <a:pPr algn="just"/>
            <a:r>
              <a:rPr lang="es-ES" dirty="0"/>
              <a:t> </a:t>
            </a:r>
          </a:p>
          <a:p>
            <a:pPr algn="just"/>
            <a:r>
              <a:rPr lang="es-ES" dirty="0"/>
              <a:t>hacia el fondo oscuro del agua. La barca queda flotando a la deriva. Grandes burbujas rojas de</a:t>
            </a:r>
          </a:p>
          <a:p>
            <a:pPr algn="just"/>
            <a:r>
              <a:rPr lang="es-ES" dirty="0"/>
              <a:t> </a:t>
            </a:r>
          </a:p>
          <a:p>
            <a:pPr algn="just"/>
            <a:r>
              <a:rPr lang="es-ES" dirty="0"/>
              <a:t>sangre salen a la superficie y al estallar esparcen pequeños fragmentos de restos humanos. El</a:t>
            </a:r>
          </a:p>
          <a:p>
            <a:pPr algn="just"/>
            <a:r>
              <a:rPr lang="es-ES" dirty="0"/>
              <a:t> </a:t>
            </a:r>
          </a:p>
          <a:p>
            <a:pPr algn="just"/>
            <a:r>
              <a:rPr lang="es-ES" dirty="0"/>
              <a:t>campamento está solitario, ningún signo de vida en el recinto. Empieza a soplar un viento fuerte que</a:t>
            </a:r>
          </a:p>
          <a:p>
            <a:pPr algn="just"/>
            <a:r>
              <a:rPr lang="es-ES" dirty="0"/>
              <a:t> </a:t>
            </a:r>
          </a:p>
          <a:p>
            <a:pPr algn="just"/>
            <a:r>
              <a:rPr lang="es-ES" dirty="0"/>
              <a:t>agita las tiendas vacías y les da apariencia de mortajas. Una música ominosa, amenazante, oscura,</a:t>
            </a:r>
          </a:p>
          <a:p>
            <a:pPr algn="just"/>
            <a:r>
              <a:rPr lang="es-ES" dirty="0"/>
              <a:t> </a:t>
            </a:r>
          </a:p>
          <a:p>
            <a:pPr algn="just"/>
            <a:r>
              <a:rPr lang="es-ES" dirty="0"/>
              <a:t> acompaña la escena.</a:t>
            </a:r>
          </a:p>
          <a:p>
            <a:pPr algn="just"/>
            <a:r>
              <a:rPr lang="es-ES" dirty="0"/>
              <a:t> </a:t>
            </a:r>
          </a:p>
          <a:p>
            <a:pPr algn="just"/>
            <a:r>
              <a:rPr lang="es-ES" dirty="0"/>
              <a:t>    </a:t>
            </a:r>
          </a:p>
          <a:p>
            <a:pPr algn="just"/>
            <a:r>
              <a:rPr lang="es-ES" dirty="0"/>
              <a:t>                               Los títulos de crédito empiezan a desfilar en la pantalla de la tele "Martes y</a:t>
            </a:r>
          </a:p>
          <a:p>
            <a:pPr algn="just"/>
            <a:r>
              <a:rPr lang="es-ES" dirty="0"/>
              <a:t> </a:t>
            </a:r>
          </a:p>
          <a:p>
            <a:pPr algn="just"/>
            <a:r>
              <a:rPr lang="es-ES" dirty="0"/>
              <a:t>trece. Parte 13 " Mi hijo Pablo y yo desencajados estamos abrazados sudando en el sofá del salón,</a:t>
            </a:r>
          </a:p>
          <a:p>
            <a:pPr algn="just"/>
            <a:r>
              <a:rPr lang="es-ES" dirty="0"/>
              <a:t> </a:t>
            </a:r>
          </a:p>
          <a:p>
            <a:pPr algn="just"/>
            <a:r>
              <a:rPr lang="es-ES" dirty="0"/>
              <a:t>con las piernas encogidas sobre los cojines. Fuera ya ha caído la noche. Los árboles se difuminan en</a:t>
            </a:r>
          </a:p>
          <a:p>
            <a:pPr algn="just"/>
            <a:r>
              <a:rPr lang="es-ES" dirty="0"/>
              <a:t> </a:t>
            </a:r>
          </a:p>
          <a:p>
            <a:pPr algn="just"/>
            <a:r>
              <a:rPr lang="es-ES" dirty="0"/>
              <a:t>                              </a:t>
            </a:r>
          </a:p>
          <a:p>
            <a:pPr algn="just"/>
            <a:r>
              <a:rPr lang="es-ES" dirty="0"/>
              <a:t> </a:t>
            </a:r>
          </a:p>
        </p:txBody>
      </p:sp>
    </p:spTree>
    <p:extLst>
      <p:ext uri="{BB962C8B-B14F-4D97-AF65-F5344CB8AC3E}">
        <p14:creationId xmlns:p14="http://schemas.microsoft.com/office/powerpoint/2010/main" val="1187416723"/>
      </p:ext>
    </p:extLst>
  </p:cSld>
  <p:clrMapOvr>
    <a:masterClrMapping/>
  </p:clrMapOvr>
  <p:transition spd="slow">
    <p:push dir="u"/>
  </p:transition>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3777EEE3-1312-5646-2C5B-E3781315BCB9}"/>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14868EAA-83C1-2379-412B-BDDEE60B6B89}"/>
              </a:ext>
            </a:extLst>
          </p:cNvPr>
          <p:cNvSpPr txBox="1"/>
          <p:nvPr/>
        </p:nvSpPr>
        <p:spPr>
          <a:xfrm>
            <a:off x="273377" y="84843"/>
            <a:ext cx="11613823" cy="6740307"/>
          </a:xfrm>
          <a:prstGeom prst="rect">
            <a:avLst/>
          </a:prstGeom>
          <a:noFill/>
        </p:spPr>
        <p:txBody>
          <a:bodyPr wrap="square">
            <a:spAutoFit/>
          </a:bodyPr>
          <a:lstStyle/>
          <a:p>
            <a:pPr algn="just"/>
            <a:r>
              <a:rPr lang="es-ES" dirty="0"/>
              <a:t> la penumbra y son una avanzadilla de sombras que se dirige imparable hacia la casa. Demasiado</a:t>
            </a:r>
          </a:p>
          <a:p>
            <a:pPr algn="just"/>
            <a:r>
              <a:rPr lang="es-ES" dirty="0"/>
              <a:t> </a:t>
            </a:r>
          </a:p>
          <a:p>
            <a:pPr algn="just"/>
            <a:r>
              <a:rPr lang="es-ES" dirty="0"/>
              <a:t>Shakespeare. Las farolas del jardín se han encendido al declinar la luz. En los rincones que no</a:t>
            </a:r>
          </a:p>
          <a:p>
            <a:pPr algn="just"/>
            <a:r>
              <a:rPr lang="es-ES" dirty="0"/>
              <a:t> </a:t>
            </a:r>
          </a:p>
          <a:p>
            <a:pPr algn="just"/>
            <a:r>
              <a:rPr lang="es-ES" dirty="0"/>
              <a:t>llegan a iluminar creo adivinar seres de ultratumba dispuestos a atacar.</a:t>
            </a:r>
          </a:p>
          <a:p>
            <a:pPr algn="just"/>
            <a:r>
              <a:rPr lang="es-ES" dirty="0"/>
              <a:t> </a:t>
            </a:r>
          </a:p>
          <a:p>
            <a:pPr algn="just"/>
            <a:r>
              <a:rPr lang="es-ES" dirty="0"/>
              <a:t>                            </a:t>
            </a:r>
          </a:p>
          <a:p>
            <a:pPr algn="just"/>
            <a:r>
              <a:rPr lang="es-ES" dirty="0"/>
              <a:t>                                 _ Habrá que irse a la cama, le digo con un hilo de voz a Pablo.</a:t>
            </a:r>
          </a:p>
          <a:p>
            <a:pPr algn="just"/>
            <a:r>
              <a:rPr lang="es-ES" dirty="0"/>
              <a:t> </a:t>
            </a:r>
          </a:p>
          <a:p>
            <a:pPr algn="just"/>
            <a:r>
              <a:rPr lang="es-ES" dirty="0"/>
              <a:t>                                 _  ¿ Cuando llega papá ? , pregunta él . Podríamos esperarle.</a:t>
            </a:r>
          </a:p>
          <a:p>
            <a:pPr algn="just"/>
            <a:r>
              <a:rPr lang="es-ES" dirty="0"/>
              <a:t> </a:t>
            </a:r>
          </a:p>
          <a:p>
            <a:pPr algn="just"/>
            <a:r>
              <a:rPr lang="es-ES" dirty="0"/>
              <a:t>                                 _   Es que hasta la una no aterriza su avión, en lo que coge el coche y viene a       </a:t>
            </a:r>
          </a:p>
          <a:p>
            <a:pPr algn="just"/>
            <a:r>
              <a:rPr lang="es-ES" dirty="0"/>
              <a:t>                                      casa serán las dos.</a:t>
            </a:r>
          </a:p>
          <a:p>
            <a:pPr algn="just"/>
            <a:r>
              <a:rPr lang="es-ES" dirty="0"/>
              <a:t> </a:t>
            </a:r>
          </a:p>
          <a:p>
            <a:pPr algn="just"/>
            <a:r>
              <a:rPr lang="es-ES" dirty="0"/>
              <a:t>                                  _   Podíamos ver otro rato la tele, insiste él.</a:t>
            </a:r>
          </a:p>
          <a:p>
            <a:pPr algn="just"/>
            <a:r>
              <a:rPr lang="es-ES" dirty="0"/>
              <a:t> </a:t>
            </a:r>
          </a:p>
          <a:p>
            <a:pPr algn="just"/>
            <a:r>
              <a:rPr lang="es-ES" dirty="0"/>
              <a:t>                                  _   Sí, y vemos Miércoles 14, contesto en un intento patético de ejercer de</a:t>
            </a:r>
          </a:p>
          <a:p>
            <a:pPr algn="just"/>
            <a:r>
              <a:rPr lang="es-ES" dirty="0"/>
              <a:t> </a:t>
            </a:r>
          </a:p>
          <a:p>
            <a:pPr algn="just"/>
            <a:r>
              <a:rPr lang="es-ES" dirty="0"/>
              <a:t>madre competente y </a:t>
            </a:r>
            <a:r>
              <a:rPr lang="es-ES" dirty="0" err="1"/>
              <a:t>enrrollada</a:t>
            </a:r>
            <a:r>
              <a:rPr lang="es-ES" dirty="0"/>
              <a:t>. Venga, vamos a dormir. En un rato llega tu padre.         </a:t>
            </a:r>
          </a:p>
          <a:p>
            <a:pPr algn="just"/>
            <a:r>
              <a:rPr lang="es-ES" dirty="0"/>
              <a:t> </a:t>
            </a:r>
          </a:p>
          <a:p>
            <a:pPr algn="just"/>
            <a:r>
              <a:rPr lang="es-ES" dirty="0"/>
              <a:t>                                   </a:t>
            </a:r>
          </a:p>
          <a:p>
            <a:pPr algn="just"/>
            <a:r>
              <a:rPr lang="es-ES" dirty="0"/>
              <a:t>                                      Ninguno queremos verbalizar el pánico que sentimos, así que como si nada apago las luces del salón. Cuando doy al interruptor del pasillo, la bombilla se funde con un</a:t>
            </a:r>
          </a:p>
          <a:p>
            <a:pPr algn="just"/>
            <a:r>
              <a:rPr lang="es-ES" dirty="0"/>
              <a:t> </a:t>
            </a:r>
          </a:p>
        </p:txBody>
      </p:sp>
    </p:spTree>
    <p:extLst>
      <p:ext uri="{BB962C8B-B14F-4D97-AF65-F5344CB8AC3E}">
        <p14:creationId xmlns:p14="http://schemas.microsoft.com/office/powerpoint/2010/main" val="2580931486"/>
      </p:ext>
    </p:extLst>
  </p:cSld>
  <p:clrMapOvr>
    <a:masterClrMapping/>
  </p:clrMapOvr>
  <p:transition spd="slow">
    <p:push dir="u"/>
  </p:transition>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1A15CBF2-B200-667F-64CB-977EAB39D410}"/>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C21C83C6-9DD5-9402-43AB-50BB1ACB6CA8}"/>
              </a:ext>
            </a:extLst>
          </p:cNvPr>
          <p:cNvSpPr txBox="1"/>
          <p:nvPr/>
        </p:nvSpPr>
        <p:spPr>
          <a:xfrm>
            <a:off x="273377" y="84843"/>
            <a:ext cx="11613823" cy="6740307"/>
          </a:xfrm>
          <a:prstGeom prst="rect">
            <a:avLst/>
          </a:prstGeom>
          <a:noFill/>
        </p:spPr>
        <p:txBody>
          <a:bodyPr wrap="square">
            <a:spAutoFit/>
          </a:bodyPr>
          <a:lstStyle/>
          <a:p>
            <a:pPr algn="just"/>
            <a:r>
              <a:rPr lang="es-ES" dirty="0"/>
              <a:t>chasquido que parece susurrar una amenaza en las tinieblas. Mierda, mierda, pienso. Agarrados</a:t>
            </a:r>
          </a:p>
          <a:p>
            <a:pPr algn="just"/>
            <a:r>
              <a:rPr lang="es-ES" dirty="0"/>
              <a:t> </a:t>
            </a:r>
          </a:p>
          <a:p>
            <a:pPr algn="just"/>
            <a:r>
              <a:rPr lang="es-ES" dirty="0"/>
              <a:t>llegamos a nuestros cuartos, nos damos las buenas noches y cada uno se mete en su habitación. Le</a:t>
            </a:r>
          </a:p>
          <a:p>
            <a:pPr algn="just"/>
            <a:r>
              <a:rPr lang="es-ES" dirty="0"/>
              <a:t> </a:t>
            </a:r>
          </a:p>
          <a:p>
            <a:pPr algn="just"/>
            <a:r>
              <a:rPr lang="es-ES" dirty="0"/>
              <a:t>oigo lavarse los dientes y meterse en la cama, yo hago lo mismo. Dejo la luz del baño encendida,</a:t>
            </a:r>
          </a:p>
          <a:p>
            <a:pPr algn="just"/>
            <a:r>
              <a:rPr lang="es-ES" dirty="0"/>
              <a:t> </a:t>
            </a:r>
          </a:p>
          <a:p>
            <a:pPr algn="just"/>
            <a:r>
              <a:rPr lang="es-ES" dirty="0"/>
              <a:t>con la puerta entreabierta. Cierro los ojos y  me adormezco. Pero al instante, como si le hubieran</a:t>
            </a:r>
          </a:p>
          <a:p>
            <a:pPr algn="just"/>
            <a:r>
              <a:rPr lang="es-ES" dirty="0"/>
              <a:t> </a:t>
            </a:r>
          </a:p>
          <a:p>
            <a:pPr algn="just"/>
            <a:r>
              <a:rPr lang="es-ES" dirty="0"/>
              <a:t>dado una  contraseña, la alarma del vecino se dispara y se pone a aullar, parece que estuvieran</a:t>
            </a:r>
          </a:p>
          <a:p>
            <a:pPr algn="just"/>
            <a:r>
              <a:rPr lang="es-ES" dirty="0"/>
              <a:t> </a:t>
            </a:r>
          </a:p>
          <a:p>
            <a:pPr algn="just"/>
            <a:r>
              <a:rPr lang="es-ES" dirty="0"/>
              <a:t>descuartizando a alguien. Cuando al final deja de sonar yo ya me he despertado completamente.</a:t>
            </a:r>
          </a:p>
          <a:p>
            <a:pPr algn="just"/>
            <a:r>
              <a:rPr lang="es-ES" dirty="0"/>
              <a:t> </a:t>
            </a:r>
          </a:p>
          <a:p>
            <a:pPr algn="just"/>
            <a:r>
              <a:rPr lang="es-ES" dirty="0"/>
              <a:t>Estoy alerta, todas mis neuronas en </a:t>
            </a:r>
            <a:r>
              <a:rPr lang="es-ES" dirty="0" err="1"/>
              <a:t>on</a:t>
            </a:r>
            <a:r>
              <a:rPr lang="es-ES" dirty="0"/>
              <a:t>.</a:t>
            </a:r>
          </a:p>
          <a:p>
            <a:pPr algn="just"/>
            <a:r>
              <a:rPr lang="es-ES" dirty="0"/>
              <a:t> </a:t>
            </a:r>
          </a:p>
          <a:p>
            <a:pPr algn="just"/>
            <a:r>
              <a:rPr lang="es-ES" dirty="0"/>
              <a:t>                                    </a:t>
            </a:r>
          </a:p>
          <a:p>
            <a:pPr algn="just"/>
            <a:r>
              <a:rPr lang="es-ES" dirty="0"/>
              <a:t>                             Mis oídos empiezan a identificar en la oscuridad toda clase de sonidos,</a:t>
            </a:r>
          </a:p>
          <a:p>
            <a:pPr algn="just"/>
            <a:r>
              <a:rPr lang="es-ES" dirty="0"/>
              <a:t> </a:t>
            </a:r>
          </a:p>
          <a:p>
            <a:pPr algn="just"/>
            <a:r>
              <a:rPr lang="es-ES" dirty="0"/>
              <a:t>amplificados por el silencio de la noche. No puedo evitar que mi respiración se entrecorte, el aire se</a:t>
            </a:r>
          </a:p>
          <a:p>
            <a:pPr algn="just"/>
            <a:r>
              <a:rPr lang="es-ES" dirty="0"/>
              <a:t> </a:t>
            </a:r>
          </a:p>
          <a:p>
            <a:pPr algn="just"/>
            <a:r>
              <a:rPr lang="es-ES" dirty="0"/>
              <a:t>resiste a entrar en mis pulmones, el diafragma se me paraliza. Al mismo tiempo mi corazón decide</a:t>
            </a:r>
          </a:p>
          <a:p>
            <a:pPr algn="just"/>
            <a:r>
              <a:rPr lang="es-ES" dirty="0"/>
              <a:t> </a:t>
            </a:r>
          </a:p>
          <a:p>
            <a:pPr algn="just"/>
            <a:r>
              <a:rPr lang="es-ES" dirty="0"/>
              <a:t>galopar y aporrear frenético mi pecho. Ha entrado alguien en casa. Estoy segura. Ese ruido ha sido</a:t>
            </a:r>
          </a:p>
          <a:p>
            <a:pPr algn="just"/>
            <a:r>
              <a:rPr lang="es-ES" dirty="0"/>
              <a:t> </a:t>
            </a:r>
          </a:p>
          <a:p>
            <a:pPr algn="just"/>
            <a:r>
              <a:rPr lang="es-ES" dirty="0"/>
              <a:t> </a:t>
            </a:r>
          </a:p>
        </p:txBody>
      </p:sp>
    </p:spTree>
    <p:extLst>
      <p:ext uri="{BB962C8B-B14F-4D97-AF65-F5344CB8AC3E}">
        <p14:creationId xmlns:p14="http://schemas.microsoft.com/office/powerpoint/2010/main" val="1968893750"/>
      </p:ext>
    </p:extLst>
  </p:cSld>
  <p:clrMapOvr>
    <a:masterClrMapping/>
  </p:clrMapOvr>
  <p:transition spd="slow">
    <p:push dir="u"/>
  </p:transition>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705655A5-F4AE-2472-0588-A572C907AFAE}"/>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C8FC5909-F1F8-EA04-8DCD-C1494C53A29F}"/>
              </a:ext>
            </a:extLst>
          </p:cNvPr>
          <p:cNvSpPr txBox="1"/>
          <p:nvPr/>
        </p:nvSpPr>
        <p:spPr>
          <a:xfrm>
            <a:off x="273377" y="84843"/>
            <a:ext cx="11613823" cy="7571303"/>
          </a:xfrm>
          <a:prstGeom prst="rect">
            <a:avLst/>
          </a:prstGeom>
          <a:noFill/>
        </p:spPr>
        <p:txBody>
          <a:bodyPr wrap="square">
            <a:spAutoFit/>
          </a:bodyPr>
          <a:lstStyle/>
          <a:p>
            <a:pPr algn="just"/>
            <a:r>
              <a:rPr lang="es-ES" dirty="0"/>
              <a:t>la cerradura de la entrada que una criatura, humana o no, ha abierto sigilosamente. Puedo sentir</a:t>
            </a:r>
          </a:p>
          <a:p>
            <a:pPr algn="just"/>
            <a:r>
              <a:rPr lang="es-ES" dirty="0"/>
              <a:t> </a:t>
            </a:r>
          </a:p>
          <a:p>
            <a:pPr algn="just"/>
            <a:r>
              <a:rPr lang="es-ES" dirty="0"/>
              <a:t>como está esperando, evaluando si los habitantes sabemos que ha conseguido colarse. Oigo</a:t>
            </a:r>
          </a:p>
          <a:p>
            <a:pPr algn="just"/>
            <a:r>
              <a:rPr lang="es-ES" dirty="0"/>
              <a:t> </a:t>
            </a:r>
          </a:p>
          <a:p>
            <a:pPr algn="just"/>
            <a:r>
              <a:rPr lang="es-ES" dirty="0"/>
              <a:t>crujidos, no se si los produce el extraño al desplazarse o si hay alguien escondido dentro del</a:t>
            </a:r>
          </a:p>
          <a:p>
            <a:pPr algn="just"/>
            <a:r>
              <a:rPr lang="es-ES" dirty="0"/>
              <a:t> </a:t>
            </a:r>
          </a:p>
          <a:p>
            <a:pPr algn="just"/>
            <a:r>
              <a:rPr lang="es-ES" dirty="0"/>
              <a:t>armario.</a:t>
            </a:r>
          </a:p>
          <a:p>
            <a:pPr algn="just"/>
            <a:r>
              <a:rPr lang="es-ES" dirty="0"/>
              <a:t>                     </a:t>
            </a:r>
          </a:p>
          <a:p>
            <a:pPr algn="just"/>
            <a:r>
              <a:rPr lang="es-ES" dirty="0"/>
              <a:t>                             Soy incapaz de levantarme y salir a ver qué está pasando en la oscuridad del</a:t>
            </a:r>
          </a:p>
          <a:p>
            <a:pPr algn="just"/>
            <a:r>
              <a:rPr lang="es-ES" dirty="0"/>
              <a:t> </a:t>
            </a:r>
          </a:p>
          <a:p>
            <a:pPr algn="just"/>
            <a:r>
              <a:rPr lang="es-ES" dirty="0"/>
              <a:t>pasillo. Estoy atenazada, grapada al colchón. Sé que si pongo un pie en el suelo, una mano o un</a:t>
            </a:r>
          </a:p>
          <a:p>
            <a:pPr algn="just"/>
            <a:r>
              <a:rPr lang="es-ES" dirty="0"/>
              <a:t> </a:t>
            </a:r>
          </a:p>
          <a:p>
            <a:pPr algn="just"/>
            <a:r>
              <a:rPr lang="es-ES" dirty="0"/>
              <a:t>pseudópodo agarrará mi tobillo y me arrastrará a un abismo negro. Sudando arrebujada en las</a:t>
            </a:r>
          </a:p>
          <a:p>
            <a:pPr algn="just"/>
            <a:r>
              <a:rPr lang="es-ES" dirty="0"/>
              <a:t> </a:t>
            </a:r>
          </a:p>
          <a:p>
            <a:pPr algn="just"/>
            <a:r>
              <a:rPr lang="es-ES" dirty="0"/>
              <a:t>sábanas me tapo los oídos con la almohada. Por un instante parece reinar el silencio, pero enseguida</a:t>
            </a:r>
          </a:p>
          <a:p>
            <a:pPr algn="just"/>
            <a:r>
              <a:rPr lang="es-ES" dirty="0"/>
              <a:t> </a:t>
            </a:r>
          </a:p>
          <a:p>
            <a:pPr algn="just"/>
            <a:r>
              <a:rPr lang="es-ES" dirty="0"/>
              <a:t>todo se pone en marcha de nuevo. La tarima del pasillo ha chirriado, lo he sentido nítidamente. Algo</a:t>
            </a:r>
          </a:p>
          <a:p>
            <a:pPr algn="just"/>
            <a:r>
              <a:rPr lang="es-ES" dirty="0"/>
              <a:t> </a:t>
            </a:r>
          </a:p>
          <a:p>
            <a:pPr algn="just"/>
            <a:r>
              <a:rPr lang="es-ES" dirty="0"/>
              <a:t>o alguien viene hacia mi, noto como intenta silenciar su avance, noto como el aire se desplaza a su</a:t>
            </a:r>
          </a:p>
          <a:p>
            <a:pPr algn="just"/>
            <a:r>
              <a:rPr lang="es-ES" dirty="0"/>
              <a:t> </a:t>
            </a:r>
          </a:p>
          <a:p>
            <a:pPr algn="just"/>
            <a:r>
              <a:rPr lang="es-ES" dirty="0"/>
              <a:t>paso.</a:t>
            </a:r>
          </a:p>
          <a:p>
            <a:pPr algn="just"/>
            <a:r>
              <a:rPr lang="es-ES" dirty="0"/>
              <a:t> </a:t>
            </a:r>
          </a:p>
          <a:p>
            <a:pPr algn="just"/>
            <a:r>
              <a:rPr lang="es-ES" dirty="0"/>
              <a:t> </a:t>
            </a:r>
          </a:p>
          <a:p>
            <a:pPr algn="just"/>
            <a:r>
              <a:rPr lang="es-ES" dirty="0"/>
              <a:t>                     Tengo que llamar a Pablo. La primera vez no sale la voz de mi garganta, está seca y</a:t>
            </a:r>
          </a:p>
          <a:p>
            <a:pPr algn="just"/>
            <a:r>
              <a:rPr lang="es-ES" dirty="0"/>
              <a:t> </a:t>
            </a:r>
          </a:p>
          <a:p>
            <a:pPr algn="just"/>
            <a:r>
              <a:rPr lang="es-ES" dirty="0"/>
              <a:t> </a:t>
            </a:r>
          </a:p>
          <a:p>
            <a:pPr algn="just"/>
            <a:endParaRPr lang="es-ES" dirty="0"/>
          </a:p>
        </p:txBody>
      </p:sp>
    </p:spTree>
    <p:extLst>
      <p:ext uri="{BB962C8B-B14F-4D97-AF65-F5344CB8AC3E}">
        <p14:creationId xmlns:p14="http://schemas.microsoft.com/office/powerpoint/2010/main" val="4198194518"/>
      </p:ext>
    </p:extLst>
  </p:cSld>
  <p:clrMapOvr>
    <a:masterClrMapping/>
  </p:clrMapOvr>
  <p:transition spd="slow">
    <p:push dir="u"/>
  </p:transition>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4C15FFE9-63E8-7C54-F3D9-C5868D26BAFD}"/>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9320F28A-94FC-1C26-A47A-A0793B244C1B}"/>
              </a:ext>
            </a:extLst>
          </p:cNvPr>
          <p:cNvSpPr txBox="1"/>
          <p:nvPr/>
        </p:nvSpPr>
        <p:spPr>
          <a:xfrm>
            <a:off x="273377" y="84843"/>
            <a:ext cx="11613823" cy="7571303"/>
          </a:xfrm>
          <a:prstGeom prst="rect">
            <a:avLst/>
          </a:prstGeom>
          <a:noFill/>
        </p:spPr>
        <p:txBody>
          <a:bodyPr wrap="square">
            <a:spAutoFit/>
          </a:bodyPr>
          <a:lstStyle/>
          <a:p>
            <a:pPr algn="just"/>
            <a:r>
              <a:rPr lang="es-ES" dirty="0"/>
              <a:t>fuera de servicio, mi laringe descompuesta en números primos. Al segundo intento lo consigo, Pablo, Pablo, ven, susurro muy bajito para no alertar a las fuerzas oscuras.</a:t>
            </a:r>
          </a:p>
          <a:p>
            <a:pPr algn="just"/>
            <a:r>
              <a:rPr lang="es-ES" dirty="0"/>
              <a:t> </a:t>
            </a:r>
          </a:p>
          <a:p>
            <a:pPr algn="just"/>
            <a:r>
              <a:rPr lang="es-ES" dirty="0"/>
              <a:t>                         _ Ven tu, contesta muy bajo también.</a:t>
            </a:r>
          </a:p>
          <a:p>
            <a:pPr algn="just"/>
            <a:r>
              <a:rPr lang="es-ES" dirty="0"/>
              <a:t> </a:t>
            </a:r>
          </a:p>
          <a:p>
            <a:pPr algn="just"/>
            <a:r>
              <a:rPr lang="es-ES" dirty="0"/>
              <a:t>                         _  No, tu, tu, date prisa.</a:t>
            </a:r>
          </a:p>
          <a:p>
            <a:pPr algn="just"/>
            <a:r>
              <a:rPr lang="es-ES" dirty="0"/>
              <a:t> </a:t>
            </a:r>
          </a:p>
          <a:p>
            <a:pPr algn="just"/>
            <a:r>
              <a:rPr lang="es-ES" dirty="0"/>
              <a:t>                     Le oigo salir de la cama y correr hacia mi cuarto. Se mete en mi cama de un salto y me</a:t>
            </a:r>
          </a:p>
          <a:p>
            <a:pPr algn="just"/>
            <a:r>
              <a:rPr lang="es-ES" dirty="0"/>
              <a:t> </a:t>
            </a:r>
          </a:p>
          <a:p>
            <a:pPr algn="just"/>
            <a:r>
              <a:rPr lang="es-ES" dirty="0"/>
              <a:t>agarra. El también está sudando.</a:t>
            </a:r>
          </a:p>
          <a:p>
            <a:pPr algn="just"/>
            <a:r>
              <a:rPr lang="es-ES" dirty="0"/>
              <a:t> </a:t>
            </a:r>
          </a:p>
          <a:p>
            <a:pPr algn="just"/>
            <a:r>
              <a:rPr lang="es-ES" dirty="0"/>
              <a:t>                          _ ¿ Has oído ? le pregunto</a:t>
            </a:r>
          </a:p>
          <a:p>
            <a:pPr algn="just"/>
            <a:r>
              <a:rPr lang="es-ES" dirty="0"/>
              <a:t> </a:t>
            </a:r>
          </a:p>
          <a:p>
            <a:pPr algn="just"/>
            <a:r>
              <a:rPr lang="es-ES" dirty="0"/>
              <a:t>                          _ Me he tapado los oídos. No me puedo dormir.</a:t>
            </a:r>
          </a:p>
          <a:p>
            <a:pPr algn="just"/>
            <a:r>
              <a:rPr lang="es-ES" dirty="0"/>
              <a:t> </a:t>
            </a:r>
          </a:p>
          <a:p>
            <a:pPr algn="just"/>
            <a:r>
              <a:rPr lang="es-ES" dirty="0"/>
              <a:t>                     Así, pegados como siameses y dormidos por fin en un sueño inquieto, nos encuentra</a:t>
            </a:r>
          </a:p>
          <a:p>
            <a:pPr algn="just"/>
            <a:r>
              <a:rPr lang="es-ES" dirty="0"/>
              <a:t> </a:t>
            </a:r>
          </a:p>
          <a:p>
            <a:pPr algn="just"/>
            <a:r>
              <a:rPr lang="es-ES" dirty="0"/>
              <a:t>mi marido cuando  llega de madrugada. Veo su silueta a la luz del baño ¿ Qué ha pasado ? ¿ Qué</a:t>
            </a:r>
          </a:p>
          <a:p>
            <a:pPr algn="just"/>
            <a:r>
              <a:rPr lang="es-ES" dirty="0"/>
              <a:t> </a:t>
            </a:r>
          </a:p>
          <a:p>
            <a:pPr algn="just"/>
            <a:r>
              <a:rPr lang="es-ES" dirty="0"/>
              <a:t>hace este aquí ? me pregunta.</a:t>
            </a:r>
          </a:p>
          <a:p>
            <a:pPr algn="just"/>
            <a:r>
              <a:rPr lang="es-ES" dirty="0"/>
              <a:t> </a:t>
            </a:r>
          </a:p>
          <a:p>
            <a:pPr algn="just"/>
            <a:r>
              <a:rPr lang="es-ES" dirty="0"/>
              <a:t> </a:t>
            </a:r>
          </a:p>
          <a:p>
            <a:pPr algn="just"/>
            <a:r>
              <a:rPr lang="es-ES" dirty="0"/>
              <a:t>                     _ Se ha puesto malo, le contesto, vete a dormir a su cuarto. Ya se le ha pasado, añado</a:t>
            </a:r>
          </a:p>
          <a:p>
            <a:pPr algn="just"/>
            <a:r>
              <a:rPr lang="es-ES" dirty="0"/>
              <a:t> </a:t>
            </a:r>
          </a:p>
          <a:p>
            <a:pPr algn="just"/>
            <a:r>
              <a:rPr lang="es-ES" dirty="0"/>
              <a:t> </a:t>
            </a:r>
          </a:p>
          <a:p>
            <a:pPr algn="just"/>
            <a:r>
              <a:rPr lang="es-ES" dirty="0"/>
              <a:t> </a:t>
            </a:r>
          </a:p>
          <a:p>
            <a:pPr algn="just"/>
            <a:endParaRPr lang="es-ES" dirty="0"/>
          </a:p>
        </p:txBody>
      </p:sp>
    </p:spTree>
    <p:extLst>
      <p:ext uri="{BB962C8B-B14F-4D97-AF65-F5344CB8AC3E}">
        <p14:creationId xmlns:p14="http://schemas.microsoft.com/office/powerpoint/2010/main" val="3967047602"/>
      </p:ext>
    </p:extLst>
  </p:cSld>
  <p:clrMapOvr>
    <a:masterClrMapping/>
  </p:clrMapOvr>
  <p:transition spd="slow">
    <p:push dir="u"/>
  </p:transition>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59A0DB27-EC32-8B78-F2A2-A54FD25388D5}"/>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D69E5424-48EE-C14A-58BD-F23B1FC49B03}"/>
              </a:ext>
            </a:extLst>
          </p:cNvPr>
          <p:cNvSpPr txBox="1"/>
          <p:nvPr/>
        </p:nvSpPr>
        <p:spPr>
          <a:xfrm>
            <a:off x="273377" y="84843"/>
            <a:ext cx="11613823" cy="6186309"/>
          </a:xfrm>
          <a:prstGeom prst="rect">
            <a:avLst/>
          </a:prstGeom>
          <a:noFill/>
        </p:spPr>
        <p:txBody>
          <a:bodyPr wrap="square">
            <a:spAutoFit/>
          </a:bodyPr>
          <a:lstStyle/>
          <a:p>
            <a:pPr algn="just"/>
            <a:r>
              <a:rPr lang="es-ES" dirty="0"/>
              <a:t>para no inquietarle.</a:t>
            </a:r>
          </a:p>
          <a:p>
            <a:pPr algn="just"/>
            <a:r>
              <a:rPr lang="es-ES" dirty="0"/>
              <a:t> </a:t>
            </a:r>
          </a:p>
          <a:p>
            <a:pPr algn="just"/>
            <a:r>
              <a:rPr lang="es-ES" dirty="0"/>
              <a:t> </a:t>
            </a:r>
          </a:p>
          <a:p>
            <a:pPr algn="just"/>
            <a:r>
              <a:rPr lang="es-ES" dirty="0"/>
              <a:t>                     Decide que no son horas de pesquisas y se va a la cama. Hay que fastidiarse, con trece</a:t>
            </a:r>
          </a:p>
          <a:p>
            <a:pPr algn="just"/>
            <a:r>
              <a:rPr lang="es-ES" dirty="0"/>
              <a:t> </a:t>
            </a:r>
          </a:p>
          <a:p>
            <a:pPr algn="just"/>
            <a:r>
              <a:rPr lang="es-ES" dirty="0" err="1"/>
              <a:t>añazos</a:t>
            </a:r>
            <a:r>
              <a:rPr lang="es-ES" dirty="0"/>
              <a:t>, le oigo rezongar.  Nosotros, con el alivio de prisioneros recién indultados, nos</a:t>
            </a:r>
          </a:p>
          <a:p>
            <a:pPr algn="just"/>
            <a:r>
              <a:rPr lang="es-ES" dirty="0"/>
              <a:t> </a:t>
            </a:r>
          </a:p>
          <a:p>
            <a:pPr algn="just"/>
            <a:r>
              <a:rPr lang="es-ES" dirty="0"/>
              <a:t>dormimos  de nuevo. A la mañana siguiente, un sábado luminoso, mientras desayunamos le</a:t>
            </a:r>
          </a:p>
          <a:p>
            <a:pPr algn="just"/>
            <a:r>
              <a:rPr lang="es-ES" dirty="0"/>
              <a:t> </a:t>
            </a:r>
          </a:p>
          <a:p>
            <a:pPr algn="just"/>
            <a:r>
              <a:rPr lang="es-ES" dirty="0"/>
              <a:t>contamos a mi marido la historia. Yo omito algunas partes, que ahora, a pleno sol, se han vuelto</a:t>
            </a:r>
          </a:p>
          <a:p>
            <a:pPr algn="just"/>
            <a:r>
              <a:rPr lang="es-ES" dirty="0"/>
              <a:t> </a:t>
            </a:r>
          </a:p>
          <a:p>
            <a:pPr algn="just"/>
            <a:r>
              <a:rPr lang="es-ES" dirty="0"/>
              <a:t>irracionales y humillantes. Él ríe a carcajadas, nosotros con menos convicción.  Cambiamos la</a:t>
            </a:r>
          </a:p>
          <a:p>
            <a:pPr algn="just"/>
            <a:r>
              <a:rPr lang="es-ES" dirty="0"/>
              <a:t> </a:t>
            </a:r>
          </a:p>
          <a:p>
            <a:pPr algn="just"/>
            <a:r>
              <a:rPr lang="es-ES" dirty="0"/>
              <a:t>bombilla y hacemos planes para el fin de semana. Las sombras y sus oscuros moradores</a:t>
            </a:r>
          </a:p>
          <a:p>
            <a:pPr algn="just"/>
            <a:r>
              <a:rPr lang="es-ES" dirty="0"/>
              <a:t> </a:t>
            </a:r>
          </a:p>
          <a:p>
            <a:pPr algn="just"/>
            <a:r>
              <a:rPr lang="es-ES" dirty="0"/>
              <a:t>desaparecen ahuyentadas por la luz. Pero yo sé que solo es una retirada estratégica,  se van a sus</a:t>
            </a:r>
          </a:p>
          <a:p>
            <a:pPr algn="just"/>
            <a:r>
              <a:rPr lang="es-ES" dirty="0"/>
              <a:t> </a:t>
            </a:r>
          </a:p>
          <a:p>
            <a:pPr algn="just"/>
            <a:r>
              <a:rPr lang="es-ES" dirty="0"/>
              <a:t>cuarteles para preparar su próximo asalto.                              </a:t>
            </a:r>
          </a:p>
          <a:p>
            <a:pPr algn="just"/>
            <a:r>
              <a:rPr lang="es-ES" dirty="0"/>
              <a:t> </a:t>
            </a:r>
          </a:p>
          <a:p>
            <a:pPr algn="just"/>
            <a:r>
              <a:rPr lang="es-ES" dirty="0"/>
              <a:t> </a:t>
            </a:r>
          </a:p>
          <a:p>
            <a:pPr algn="just"/>
            <a:r>
              <a:rPr lang="es-ES" dirty="0"/>
              <a:t> </a:t>
            </a:r>
          </a:p>
          <a:p>
            <a:pPr algn="just"/>
            <a:endParaRPr lang="es-ES" dirty="0"/>
          </a:p>
        </p:txBody>
      </p:sp>
    </p:spTree>
    <p:extLst>
      <p:ext uri="{BB962C8B-B14F-4D97-AF65-F5344CB8AC3E}">
        <p14:creationId xmlns:p14="http://schemas.microsoft.com/office/powerpoint/2010/main" val="1963067376"/>
      </p:ext>
    </p:extLst>
  </p:cSld>
  <p:clrMapOvr>
    <a:masterClrMapping/>
  </p:clrMapOvr>
  <p:transition spd="slow">
    <p:push dir="u"/>
  </p:transition>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F5490FF0-0CD1-703D-D423-349AC6A2B283}"/>
            </a:ext>
          </a:extLst>
        </p:cNvPr>
        <p:cNvGrpSpPr/>
        <p:nvPr/>
      </p:nvGrpSpPr>
      <p:grpSpPr>
        <a:xfrm>
          <a:off x="0" y="0"/>
          <a:ext cx="0" cy="0"/>
          <a:chOff x="0" y="0"/>
          <a:chExt cx="0" cy="0"/>
        </a:xfrm>
      </p:grpSpPr>
      <p:sp>
        <p:nvSpPr>
          <p:cNvPr id="2" name="Rectángulo 1">
            <a:extLst>
              <a:ext uri="{FF2B5EF4-FFF2-40B4-BE49-F238E27FC236}">
                <a16:creationId xmlns:a16="http://schemas.microsoft.com/office/drawing/2014/main" id="{162620CF-4667-CED2-4150-D2C96AD78F90}"/>
              </a:ext>
            </a:extLst>
          </p:cNvPr>
          <p:cNvSpPr/>
          <p:nvPr/>
        </p:nvSpPr>
        <p:spPr>
          <a:xfrm>
            <a:off x="251388" y="2345926"/>
            <a:ext cx="11368818" cy="923330"/>
          </a:xfrm>
          <a:prstGeom prst="rect">
            <a:avLst/>
          </a:prstGeom>
          <a:noFill/>
        </p:spPr>
        <p:txBody>
          <a:bodyPr wrap="none" lIns="91440" tIns="45720" rIns="91440" bIns="45720">
            <a:spAutoFit/>
          </a:bodyPr>
          <a:lstStyle/>
          <a:p>
            <a:pPr algn="ctr"/>
            <a:r>
              <a:rPr lang="es-ES" sz="5400" b="1" cap="none" spc="0" dirty="0">
                <a:ln w="6600">
                  <a:solidFill>
                    <a:schemeClr val="accent2"/>
                  </a:solidFill>
                  <a:prstDash val="solid"/>
                </a:ln>
                <a:solidFill>
                  <a:srgbClr val="FFFFFF"/>
                </a:solidFill>
                <a:effectLst>
                  <a:outerShdw dist="38100" dir="2700000" algn="tl" rotWithShape="0">
                    <a:schemeClr val="accent2"/>
                  </a:outerShdw>
                </a:effectLst>
              </a:rPr>
              <a:t>PASIÓN Y LUZ HASTA EL MÁS ALLÁ</a:t>
            </a:r>
          </a:p>
        </p:txBody>
      </p:sp>
    </p:spTree>
    <p:extLst>
      <p:ext uri="{BB962C8B-B14F-4D97-AF65-F5344CB8AC3E}">
        <p14:creationId xmlns:p14="http://schemas.microsoft.com/office/powerpoint/2010/main" val="3082646659"/>
      </p:ext>
    </p:extLst>
  </p:cSld>
  <p:clrMapOvr>
    <a:masterClrMapping/>
  </p:clrMapOvr>
  <p:transition spd="slow">
    <p:wipe/>
  </p:transition>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93CB0EFE-F0E3-2723-7491-1AF1ED2DA88C}"/>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847098FA-F854-A28C-11E9-E528462DEE00}"/>
              </a:ext>
            </a:extLst>
          </p:cNvPr>
          <p:cNvSpPr txBox="1"/>
          <p:nvPr/>
        </p:nvSpPr>
        <p:spPr>
          <a:xfrm>
            <a:off x="273377" y="84843"/>
            <a:ext cx="11613823" cy="7325082"/>
          </a:xfrm>
          <a:prstGeom prst="rect">
            <a:avLst/>
          </a:prstGeom>
          <a:noFill/>
        </p:spPr>
        <p:txBody>
          <a:bodyPr wrap="square">
            <a:spAutoFit/>
          </a:bodyPr>
          <a:lstStyle/>
          <a:p>
            <a:r>
              <a:rPr lang="es-ES_tradnl" sz="2000" b="1" u="sng" dirty="0"/>
              <a:t>PASIÓN Y LUZ HASTA EL MÁS ALLÁ</a:t>
            </a:r>
            <a:endParaRPr lang="es-ES" sz="2000" b="1" u="sng" dirty="0"/>
          </a:p>
          <a:p>
            <a:endParaRPr lang="es-ES_tradnl" dirty="0"/>
          </a:p>
          <a:p>
            <a:pPr algn="just"/>
            <a:r>
              <a:rPr lang="es-ES_tradnl" dirty="0"/>
              <a:t>Sentado frente al cálido atardecer, mi mirada me hace sentir que cada uno de ellos nos recuerda que ningún día es igual a otro, dando prueba inequívoca de que los finales también pueden ser hermosos. Es un recordatorio de que hay belleza incluso en los finales, cada puesta es una pequeña pausa en el tiempo, una promesa de renovación y ese momento en el que pasamos de la luz al inicio de la sombra parece detenerse, invitándome a reflexionar y a que alguno de mis sueños, rebrote.</a:t>
            </a:r>
          </a:p>
          <a:p>
            <a:pPr algn="just"/>
            <a:endParaRPr lang="es-ES" dirty="0"/>
          </a:p>
          <a:p>
            <a:pPr algn="just"/>
            <a:r>
              <a:rPr lang="es-ES_tradnl" dirty="0"/>
              <a:t>La belleza del atardecer es tranquilidad y calma que trae consigo, pero la esperanza nunca se apaga, su luz sigue en nuestros corazones. No importa lo turbulento que haya sido el día, el mañana siempre traerá nuevas oportunidades. La experiencia nos dice a nuestro interior, que cada crepúsculo es un recordatorio de que siempre habrá belleza en el cambio y es la prueba de que la vida sigue; es como el final de una página o un capítulo, pero no el fin  de la historia de una vida.</a:t>
            </a:r>
          </a:p>
          <a:p>
            <a:pPr algn="just"/>
            <a:endParaRPr lang="es-ES" dirty="0"/>
          </a:p>
          <a:p>
            <a:pPr algn="just"/>
            <a:r>
              <a:rPr lang="es-ES_tradnl" dirty="0"/>
              <a:t>Se aman los ocasos porque son evanescentes, no perduran lo mismo que las flores, que son efímeras o las pupilas seductoras de una atractiva mujer en nuestra mirada desarmada y falsamente huidiza.</a:t>
            </a:r>
            <a:endParaRPr lang="es-ES" dirty="0"/>
          </a:p>
          <a:p>
            <a:pPr algn="just"/>
            <a:r>
              <a:rPr lang="es-ES_tradnl" dirty="0"/>
              <a:t>Y allí seguí yo, anonadado, entre vacuos pensamientos; intentando desentrañar lo inexplicable. No sabía qué hacía allí, pero sabía que era un buen sitio. Un hombre maduro, ensimismado tras un nuevo ocaso diario y pensando en el mío propio.</a:t>
            </a:r>
          </a:p>
          <a:p>
            <a:pPr algn="just"/>
            <a:endParaRPr lang="es-ES" dirty="0"/>
          </a:p>
          <a:p>
            <a:pPr algn="just"/>
            <a:r>
              <a:rPr lang="es-ES_tradnl" dirty="0"/>
              <a:t>Ahora, que el entusiasmo había revitalizado mi vida, que el amor refulgía en mis entrañas, tras un largo y penoso estío desértico, poblado de formas y signos invisibles, como espejismos sin identidad. Ahora,  superada la soledad depresiva y el apagón interno más terrible que uno pueda imaginar, nuevamente ahora; abandonada la infinitud del miedo y enamorado como un adolescente</a:t>
            </a:r>
            <a:endParaRPr lang="es-ES" dirty="0"/>
          </a:p>
          <a:p>
            <a:pPr algn="just"/>
            <a:r>
              <a:rPr lang="es-ES" dirty="0"/>
              <a:t> </a:t>
            </a:r>
          </a:p>
          <a:p>
            <a:pPr algn="just"/>
            <a:endParaRPr lang="es-ES" dirty="0"/>
          </a:p>
        </p:txBody>
      </p:sp>
    </p:spTree>
    <p:extLst>
      <p:ext uri="{BB962C8B-B14F-4D97-AF65-F5344CB8AC3E}">
        <p14:creationId xmlns:p14="http://schemas.microsoft.com/office/powerpoint/2010/main" val="1365394640"/>
      </p:ext>
    </p:extLst>
  </p:cSld>
  <p:clrMapOvr>
    <a:masterClrMapping/>
  </p:clrMapOvr>
  <p:transition spd="slow">
    <p:wipe/>
  </p:transition>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4C27DF97-AC06-73BE-0E97-D4791E7C4FDB}"/>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2324E47E-8568-8893-8FFC-C57FBA1127FD}"/>
              </a:ext>
            </a:extLst>
          </p:cNvPr>
          <p:cNvSpPr txBox="1"/>
          <p:nvPr/>
        </p:nvSpPr>
        <p:spPr>
          <a:xfrm>
            <a:off x="273377" y="84843"/>
            <a:ext cx="11613823" cy="6740307"/>
          </a:xfrm>
          <a:prstGeom prst="rect">
            <a:avLst/>
          </a:prstGeom>
          <a:noFill/>
        </p:spPr>
        <p:txBody>
          <a:bodyPr wrap="square">
            <a:spAutoFit/>
          </a:bodyPr>
          <a:lstStyle/>
          <a:p>
            <a:pPr algn="just"/>
            <a:r>
              <a:rPr lang="es-ES_tradnl" dirty="0"/>
              <a:t>maduro, </a:t>
            </a:r>
            <a:r>
              <a:rPr lang="es-ES" dirty="0"/>
              <a:t> </a:t>
            </a:r>
            <a:r>
              <a:rPr lang="es-ES_tradnl" dirty="0"/>
              <a:t>me encontraba en una encrucijada sin una salida airosa, para encontrar una felicidad plena. </a:t>
            </a:r>
          </a:p>
          <a:p>
            <a:pPr algn="just"/>
            <a:endParaRPr lang="es-ES" dirty="0"/>
          </a:p>
          <a:p>
            <a:pPr algn="just"/>
            <a:r>
              <a:rPr lang="es-ES_tradnl" dirty="0"/>
              <a:t>¿Somos lo que hemos construido a través de una vida fundamentada en nuestros arraigados y firmes valores o el deseo y un último empujón de juventud anhelada en la etapa final, debe corroborar nuestra existencia?.</a:t>
            </a:r>
          </a:p>
          <a:p>
            <a:pPr algn="just"/>
            <a:endParaRPr lang="es-ES" dirty="0"/>
          </a:p>
          <a:p>
            <a:pPr algn="just"/>
            <a:r>
              <a:rPr lang="es-ES_tradnl" dirty="0"/>
              <a:t>En esas estaba, cuando la oscuridad fue apagando la ya sombría tarde y entre un pensamiento y otro, nada esclarecedores, miré de nuevo, tras un largo rato de letargo, al cielo. Y allí estaba emergiendo un día más, esplendorosa, la luna.</a:t>
            </a:r>
          </a:p>
          <a:p>
            <a:pPr algn="just"/>
            <a:endParaRPr lang="es-ES" dirty="0"/>
          </a:p>
          <a:p>
            <a:pPr algn="just"/>
            <a:r>
              <a:rPr lang="es-ES_tradnl" dirty="0"/>
              <a:t>Luna, eterno misterio de los amantes, musa de los poetas y soberana de las mareas. ¿Qué tiene nuestro satélite que nos embauca y emboba, cuando en solitario o en pareja le lanzamos nuestra mirada para que despierte nuestro oráculo interior?.</a:t>
            </a:r>
          </a:p>
          <a:p>
            <a:pPr algn="just"/>
            <a:endParaRPr lang="es-ES" dirty="0"/>
          </a:p>
          <a:p>
            <a:pPr algn="just"/>
            <a:r>
              <a:rPr lang="es-ES_tradnl" dirty="0"/>
              <a:t>La luna es un espejo de los sentimientos ocultos, que revela nuestros sueños más secretos, el faro en el cielo que guía a los soñadores. Decía Oscar Wilde: “Con libertad, libros, flores, y la luna, ¿Cómo no estar feliz?”, y la verdad que no es un mal cóctel. La luna es cómplice silenciosa de los susurros de amor que se producen en la noche y el refugio para los corazones rotos, porque bajo ella entendemos realmente nuestra soledad. Algunas veces pienso que es una diosa, con el rostro de nuestro amor ausente, que nos ve con su cara plateada, suspirando cuando lloramos, y sonriendo cuando mantenemos el entusiasmo. Lo que es evidente es que cuando empieza asomar, comienza la magia de la noche.</a:t>
            </a:r>
          </a:p>
          <a:p>
            <a:pPr algn="just"/>
            <a:endParaRPr lang="es-ES" dirty="0"/>
          </a:p>
        </p:txBody>
      </p:sp>
    </p:spTree>
    <p:extLst>
      <p:ext uri="{BB962C8B-B14F-4D97-AF65-F5344CB8AC3E}">
        <p14:creationId xmlns:p14="http://schemas.microsoft.com/office/powerpoint/2010/main" val="3849605360"/>
      </p:ext>
    </p:extLst>
  </p:cSld>
  <p:clrMapOvr>
    <a:masterClrMapping/>
  </p:clrMapOvr>
  <p:transition spd="slow">
    <p:wipe/>
  </p:transition>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ED06B98C-0DA7-2EEC-2223-DC6D7E4880D5}"/>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0B32572E-0F73-2BB3-7B79-4F447E70A034}"/>
              </a:ext>
            </a:extLst>
          </p:cNvPr>
          <p:cNvSpPr txBox="1"/>
          <p:nvPr/>
        </p:nvSpPr>
        <p:spPr>
          <a:xfrm>
            <a:off x="273377" y="84843"/>
            <a:ext cx="11613823" cy="6740307"/>
          </a:xfrm>
          <a:prstGeom prst="rect">
            <a:avLst/>
          </a:prstGeom>
          <a:noFill/>
        </p:spPr>
        <p:txBody>
          <a:bodyPr wrap="square">
            <a:spAutoFit/>
          </a:bodyPr>
          <a:lstStyle/>
          <a:p>
            <a:pPr algn="just"/>
            <a:r>
              <a:rPr lang="es-ES_tradnl" dirty="0"/>
              <a:t>Hace poco frente al mar, observaba como rielaba sobre sus profundas aguas y sentí el amor profundo en esos rayos de luna que como ella, cuando no crece, decrece. Cuando en soledad la observamos, nos adentra en nuestro estado de ánimo, si estamos contentos, profundamente enamorados; sentiremos la mirada de nuestra amada como un destello en la noche iluminando la oscuridad. Por el contrario, si el abatimiento y la tristeza nos invaden, la miramos con la esperanza de que con su bendición, un día la Luna nos la traerá de vuelta a nosotros.</a:t>
            </a:r>
          </a:p>
          <a:p>
            <a:pPr algn="just"/>
            <a:endParaRPr lang="es-ES" dirty="0"/>
          </a:p>
          <a:p>
            <a:pPr algn="just"/>
            <a:r>
              <a:rPr lang="es-ES_tradnl" dirty="0"/>
              <a:t>Por eso esta historia de amor tardío, me acompaña como la sombra del karma, testigo de nuestros actos y pensamientos, como la propia luna; devolviéndome la sonrisa y la dicha, impregnadas por su brillo sereno y constante.</a:t>
            </a:r>
          </a:p>
          <a:p>
            <a:pPr algn="just"/>
            <a:endParaRPr lang="es-ES" dirty="0"/>
          </a:p>
          <a:p>
            <a:pPr algn="just"/>
            <a:r>
              <a:rPr lang="es-ES_tradnl" dirty="0"/>
              <a:t>Cuando evoco su imagen de tez morena caribeña, siento el poso alegre de su paso por mi vida, el elixir del amor romántico desinteresado, el perfume de la rosa que embriaga casi sin olerla, la cascada de selvático cabello arremolinado o el rayo cálido de su mirada, en mi interior más profundo.</a:t>
            </a:r>
          </a:p>
          <a:p>
            <a:pPr algn="just"/>
            <a:endParaRPr lang="es-ES" dirty="0"/>
          </a:p>
          <a:p>
            <a:pPr algn="just"/>
            <a:r>
              <a:rPr lang="es-ES_tradnl" dirty="0"/>
              <a:t>El amor por razones de valores mutuos, de compromisos ineludibles ante la posible destrucción familiar, de las grandes diferencias culturales y porque no, también de edad; hicieron imposible ser compañeros de vida y de sueños. </a:t>
            </a:r>
          </a:p>
          <a:p>
            <a:pPr algn="just"/>
            <a:endParaRPr lang="es-ES" dirty="0"/>
          </a:p>
          <a:p>
            <a:pPr algn="just"/>
            <a:r>
              <a:rPr lang="es-ES_tradnl" dirty="0"/>
              <a:t>El verdadero amor no consiste en ser amado, sino en amar y eso no es poseer, sino adentrarse en la intimidad de otra persona. Tampoco es sumisión, ni dominio, sino libertad y autonomía. El amor maduro se alcanza cuando en una pareja, cada uno conserva su propia integridad e individualidad. Amar es por encima de todo DAR, no pedir o exigir. El acto de dar, provoca una experiencia vital que</a:t>
            </a:r>
            <a:endParaRPr lang="es-ES" dirty="0"/>
          </a:p>
        </p:txBody>
      </p:sp>
    </p:spTree>
    <p:extLst>
      <p:ext uri="{BB962C8B-B14F-4D97-AF65-F5344CB8AC3E}">
        <p14:creationId xmlns:p14="http://schemas.microsoft.com/office/powerpoint/2010/main" val="864384044"/>
      </p:ext>
    </p:extLst>
  </p:cSld>
  <p:clrMapOvr>
    <a:masterClrMapping/>
  </p:clrMapOvr>
  <p:transition spd="slow">
    <p:wipe/>
  </p:transition>
</p:sld>
</file>

<file path=ppt/slides/slide7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032B5D90-6E1E-6C8B-2CE5-7BABDE653DDA}"/>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FDB916A4-B8BE-5AC2-4B58-08A7F2B271D8}"/>
              </a:ext>
            </a:extLst>
          </p:cNvPr>
          <p:cNvSpPr txBox="1"/>
          <p:nvPr/>
        </p:nvSpPr>
        <p:spPr>
          <a:xfrm>
            <a:off x="273377" y="84843"/>
            <a:ext cx="11613823" cy="6740307"/>
          </a:xfrm>
          <a:prstGeom prst="rect">
            <a:avLst/>
          </a:prstGeom>
          <a:noFill/>
        </p:spPr>
        <p:txBody>
          <a:bodyPr wrap="square">
            <a:spAutoFit/>
          </a:bodyPr>
          <a:lstStyle/>
          <a:p>
            <a:pPr algn="just"/>
            <a:r>
              <a:rPr lang="es-ES_tradnl" dirty="0"/>
              <a:t>nos llena de un poso duradero; sentimos en él nuestra fuerza y riqueza humana que se agranda mucho más cuando percibimos la felicidad en el rostro del otro. Si amo a una persona, me siento unido a ella, tal como ella es, no como yo necesito que sea y ese es y supone el mayor error generalizado de la gente.</a:t>
            </a:r>
          </a:p>
          <a:p>
            <a:pPr algn="just"/>
            <a:endParaRPr lang="es-ES" dirty="0"/>
          </a:p>
          <a:p>
            <a:pPr algn="just"/>
            <a:r>
              <a:rPr lang="es-ES_tradnl" dirty="0"/>
              <a:t>Fui pertinaz e inmune al desaliento, imbuido por su tenue complicidad, pero creo que sincera. Nunca me alentó vehementemente, pero me hacía sentir su cariño anclado y que disfrutaba con mi compañía. El amor se me caía a borbotones, curiosamente sin haber probado sus labios de fuego iceberg, ni siquiera un paseo cogidos de la mano entre nuestras flores, algo que ya son reminiscencias del siglo pasado; pero me mantuve indemne a cualquier deseo de abandono.</a:t>
            </a:r>
          </a:p>
          <a:p>
            <a:pPr algn="just"/>
            <a:endParaRPr lang="es-ES" dirty="0"/>
          </a:p>
          <a:p>
            <a:pPr algn="just"/>
            <a:r>
              <a:rPr lang="es-ES_tradnl" dirty="0"/>
              <a:t>Su rostro y figura dignos del mejor poema, no daban la medida exacta de su admirable humanidad. Aunque llegó un momento en que la frecuencia en vernos, se resentía y eso era síntoma de que el amor se escapaba; pero el acto de esa unión para siempre, existió…, en algún lugar ha debido quedar registrado y su evocación, nos pertenece.</a:t>
            </a:r>
          </a:p>
          <a:p>
            <a:pPr algn="just"/>
            <a:endParaRPr lang="es-ES" dirty="0"/>
          </a:p>
          <a:p>
            <a:pPr algn="just"/>
            <a:r>
              <a:rPr lang="es-ES_tradnl" dirty="0"/>
              <a:t>Una relación es como una rosa. Nadie sabe cuánto va a durar. Lo que sí sabemos es que si tuviéramos una rosa por cada vez que pensáramos en ella, recogeríamos  rosas por toda una vida. A una rosa no le hace falta predicar, le es suficiente propagar su perfume, que se difunde como los exquisitos acordes de música, compuestos de varias notas de olor armoniosamente combinadas.</a:t>
            </a:r>
          </a:p>
          <a:p>
            <a:pPr algn="just"/>
            <a:endParaRPr lang="es-ES" dirty="0"/>
          </a:p>
          <a:p>
            <a:pPr algn="just"/>
            <a:r>
              <a:rPr lang="es-ES_tradnl" dirty="0"/>
              <a:t>Por eso, lo más hermoso y digno es saber aceptar la realidad. Siempre lo más difícil en esta vida es DEJAR IR. Las palabras ya no bastan y siempre es mejor tener a una gran amiga amada, a un vacío lleno de orgullo mal entendido. Alguna cuerda de violín vibrará en la eternidad, quizá haciendo sonar</a:t>
            </a:r>
            <a:endParaRPr lang="es-ES" dirty="0"/>
          </a:p>
        </p:txBody>
      </p:sp>
    </p:spTree>
    <p:extLst>
      <p:ext uri="{BB962C8B-B14F-4D97-AF65-F5344CB8AC3E}">
        <p14:creationId xmlns:p14="http://schemas.microsoft.com/office/powerpoint/2010/main" val="3232781898"/>
      </p:ext>
    </p:extLst>
  </p:cSld>
  <p:clrMapOvr>
    <a:masterClrMapping/>
  </p:clrMapOvr>
  <p:transition spd="slow">
    <p:wipe/>
  </p:transition>
</p:sld>
</file>

<file path=ppt/slides/slide7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B410FDE4-268D-0338-BCA8-AED70BC4CE0B}"/>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2927BEFB-29AA-A715-9E88-23D072761C04}"/>
              </a:ext>
            </a:extLst>
          </p:cNvPr>
          <p:cNvSpPr txBox="1"/>
          <p:nvPr/>
        </p:nvSpPr>
        <p:spPr>
          <a:xfrm>
            <a:off x="273377" y="84843"/>
            <a:ext cx="11613823" cy="2585323"/>
          </a:xfrm>
          <a:prstGeom prst="rect">
            <a:avLst/>
          </a:prstGeom>
          <a:noFill/>
        </p:spPr>
        <p:txBody>
          <a:bodyPr wrap="square">
            <a:spAutoFit/>
          </a:bodyPr>
          <a:lstStyle/>
          <a:p>
            <a:pPr algn="just"/>
            <a:r>
              <a:rPr lang="es-ES_tradnl" dirty="0"/>
              <a:t>el Canon de Pachelbel u otra pieza en sus manos deseosas de aprender a tocarlo y así, dar rienda suelta al fuego vivo de su creatividad apasionada. Su eco melodioso reverberará dulcemente para nutrir mi espera permanente, de otra vida junto a ella en el más allá; mientras, sigo mirando a esa luna, siempre sugerente y compañera.</a:t>
            </a:r>
          </a:p>
          <a:p>
            <a:pPr algn="just"/>
            <a:endParaRPr lang="es-ES" dirty="0"/>
          </a:p>
          <a:p>
            <a:pPr algn="just"/>
            <a:r>
              <a:rPr lang="es-ES_tradnl" dirty="0"/>
              <a:t>Por eso, nunca debemos ignorar a alguien que te ama y se preocupa por ti, porque un día te darás cuenta de que perdiste la luna mientras mirabas las estrellas y sentirás su aullido, mientras los lobos permanecen en silencio. Son la carga que arrastramos en nuestro desván de sentimientos y que conforman nuestra mochila de vida.</a:t>
            </a:r>
            <a:r>
              <a:rPr lang="es-ES" dirty="0"/>
              <a:t> </a:t>
            </a:r>
          </a:p>
        </p:txBody>
      </p:sp>
    </p:spTree>
    <p:extLst>
      <p:ext uri="{BB962C8B-B14F-4D97-AF65-F5344CB8AC3E}">
        <p14:creationId xmlns:p14="http://schemas.microsoft.com/office/powerpoint/2010/main" val="690411078"/>
      </p:ext>
    </p:extLst>
  </p:cSld>
  <p:clrMapOvr>
    <a:masterClrMapping/>
  </p:clrMapOvr>
  <p:transition spd="slow">
    <p:wipe/>
  </p:transition>
</p:sld>
</file>

<file path=ppt/slides/slide7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625ADAE3-0695-8B62-4823-7FCE81EDE86A}"/>
            </a:ext>
          </a:extLst>
        </p:cNvPr>
        <p:cNvGrpSpPr/>
        <p:nvPr/>
      </p:nvGrpSpPr>
      <p:grpSpPr>
        <a:xfrm>
          <a:off x="0" y="0"/>
          <a:ext cx="0" cy="0"/>
          <a:chOff x="0" y="0"/>
          <a:chExt cx="0" cy="0"/>
        </a:xfrm>
      </p:grpSpPr>
      <p:sp>
        <p:nvSpPr>
          <p:cNvPr id="2" name="Rectángulo 1">
            <a:extLst>
              <a:ext uri="{FF2B5EF4-FFF2-40B4-BE49-F238E27FC236}">
                <a16:creationId xmlns:a16="http://schemas.microsoft.com/office/drawing/2014/main" id="{634004A2-0D06-32AE-673B-5758324B2B02}"/>
              </a:ext>
            </a:extLst>
          </p:cNvPr>
          <p:cNvSpPr/>
          <p:nvPr/>
        </p:nvSpPr>
        <p:spPr>
          <a:xfrm>
            <a:off x="881376" y="2345926"/>
            <a:ext cx="10108858" cy="923330"/>
          </a:xfrm>
          <a:prstGeom prst="rect">
            <a:avLst/>
          </a:prstGeom>
          <a:noFill/>
        </p:spPr>
        <p:txBody>
          <a:bodyPr wrap="none" lIns="91440" tIns="45720" rIns="91440" bIns="45720">
            <a:spAutoFit/>
          </a:bodyPr>
          <a:lstStyle/>
          <a:p>
            <a:pPr algn="ctr"/>
            <a:r>
              <a:rPr lang="es-ES" sz="5400" b="1" cap="none" spc="0" dirty="0">
                <a:ln w="6600">
                  <a:solidFill>
                    <a:schemeClr val="accent2"/>
                  </a:solidFill>
                  <a:prstDash val="solid"/>
                </a:ln>
                <a:solidFill>
                  <a:srgbClr val="FFFFFF"/>
                </a:solidFill>
                <a:effectLst>
                  <a:outerShdw dist="38100" dir="2700000" algn="tl" rotWithShape="0">
                    <a:schemeClr val="accent2"/>
                  </a:outerShdw>
                </a:effectLst>
              </a:rPr>
              <a:t>SE DESVANECE AL AMANECER</a:t>
            </a:r>
          </a:p>
        </p:txBody>
      </p:sp>
    </p:spTree>
    <p:extLst>
      <p:ext uri="{BB962C8B-B14F-4D97-AF65-F5344CB8AC3E}">
        <p14:creationId xmlns:p14="http://schemas.microsoft.com/office/powerpoint/2010/main" val="3100081316"/>
      </p:ext>
    </p:extLst>
  </p:cSld>
  <p:clrMapOvr>
    <a:masterClrMapping/>
  </p:clrMapOvr>
  <p:transition spd="slow">
    <p:wipe/>
  </p:transition>
</p:sld>
</file>

<file path=ppt/slides/slide8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53143AF4-CBD0-936F-73AA-96AF0AA8543C}"/>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C4515403-E739-00F6-AB20-C0B57FFB61FB}"/>
              </a:ext>
            </a:extLst>
          </p:cNvPr>
          <p:cNvSpPr txBox="1"/>
          <p:nvPr/>
        </p:nvSpPr>
        <p:spPr>
          <a:xfrm>
            <a:off x="273377" y="84843"/>
            <a:ext cx="11613823" cy="6463308"/>
          </a:xfrm>
          <a:prstGeom prst="rect">
            <a:avLst/>
          </a:prstGeom>
          <a:noFill/>
        </p:spPr>
        <p:txBody>
          <a:bodyPr wrap="square">
            <a:spAutoFit/>
          </a:bodyPr>
          <a:lstStyle/>
          <a:p>
            <a:pPr algn="just"/>
            <a:r>
              <a:rPr lang="es-ES" dirty="0"/>
              <a:t>								</a:t>
            </a:r>
            <a:r>
              <a:rPr lang="es-ES" b="1" u="sng" dirty="0"/>
              <a:t>“SE DESVANECE AL AMANECER”</a:t>
            </a:r>
            <a:r>
              <a:rPr lang="es-ES" dirty="0"/>
              <a:t> </a:t>
            </a:r>
          </a:p>
          <a:p>
            <a:pPr algn="just"/>
            <a:endParaRPr lang="es-ES" dirty="0"/>
          </a:p>
          <a:p>
            <a:pPr algn="just"/>
            <a:r>
              <a:rPr lang="es-ES" dirty="0"/>
              <a:t>Fui a una fiesta para acompañar a un primo y la conocí por casualidad. </a:t>
            </a:r>
          </a:p>
          <a:p>
            <a:pPr algn="just"/>
            <a:r>
              <a:rPr lang="es-ES" dirty="0"/>
              <a:t>Se llamaba Jacinta, una chica bien plantada, menudita y graciosa. Con una sonrisa contagiosa, muy alegre ella y extrovertida. </a:t>
            </a:r>
          </a:p>
          <a:p>
            <a:pPr algn="just"/>
            <a:r>
              <a:rPr lang="es-ES" dirty="0"/>
              <a:t>Mi primo Vicente ya la conocía y me la presentó. </a:t>
            </a:r>
          </a:p>
          <a:p>
            <a:pPr algn="just"/>
            <a:r>
              <a:rPr lang="es-ES" dirty="0"/>
              <a:t>En ese momento me enamoré de ella. Fue un flechazo a primera vista, no me acuerdo de lo que hablamos. Estaba mirándola todo el rato, extasiado y maravillado. </a:t>
            </a:r>
          </a:p>
          <a:p>
            <a:pPr algn="just"/>
            <a:r>
              <a:rPr lang="es-ES" dirty="0"/>
              <a:t>Lo tenía todo, su forma de ser y su aspecto físico. </a:t>
            </a:r>
          </a:p>
          <a:p>
            <a:pPr algn="just"/>
            <a:r>
              <a:rPr lang="es-ES" dirty="0"/>
              <a:t>Vicente y yo tomamos con ella una bebida y seguimos hablando como un par de horas. </a:t>
            </a:r>
          </a:p>
          <a:p>
            <a:pPr algn="just"/>
            <a:endParaRPr lang="es-ES" dirty="0"/>
          </a:p>
          <a:p>
            <a:pPr algn="just"/>
            <a:r>
              <a:rPr lang="es-ES" dirty="0"/>
              <a:t>Mi primo y yo después nos despedimos de esta chica maravillosa. Con sus ojos verdes, rubia y bien parecida. </a:t>
            </a:r>
          </a:p>
          <a:p>
            <a:pPr algn="just"/>
            <a:r>
              <a:rPr lang="es-ES" dirty="0"/>
              <a:t>De camino a nuestra casa mi primo me fue contando cosas de aquella chica tan estupenda. </a:t>
            </a:r>
          </a:p>
          <a:p>
            <a:pPr algn="just"/>
            <a:endParaRPr lang="es-ES" dirty="0"/>
          </a:p>
          <a:p>
            <a:pPr algn="just"/>
            <a:r>
              <a:rPr lang="es-ES" dirty="0"/>
              <a:t>A Vicente no le hacía “tilín”, al contrario, no le gustaba. Decía que era muy exagerada y que contaba trolas. </a:t>
            </a:r>
          </a:p>
          <a:p>
            <a:pPr algn="just"/>
            <a:r>
              <a:rPr lang="es-ES" dirty="0"/>
              <a:t>Un día, no muy lejano, me confesó Vicente que ella “le había tirado los tejos” con una declaración de amor en toda regla.</a:t>
            </a:r>
          </a:p>
          <a:p>
            <a:pPr algn="just"/>
            <a:endParaRPr lang="es-ES" dirty="0"/>
          </a:p>
          <a:p>
            <a:pPr algn="just"/>
            <a:r>
              <a:rPr lang="es-ES" dirty="0"/>
              <a:t>Lo único que hacía mi primo era reírse de Jacinta y decir que estaba loca. No sabía nada de lo que yo la quería y esto me hacía sufrir más. </a:t>
            </a:r>
          </a:p>
          <a:p>
            <a:pPr algn="just"/>
            <a:r>
              <a:rPr lang="es-ES" dirty="0"/>
              <a:t>El comentario de mi primo me hizo replegarme a mí mismo. Tuve que aguantarlo durante meses. </a:t>
            </a:r>
          </a:p>
        </p:txBody>
      </p:sp>
    </p:spTree>
    <p:extLst>
      <p:ext uri="{BB962C8B-B14F-4D97-AF65-F5344CB8AC3E}">
        <p14:creationId xmlns:p14="http://schemas.microsoft.com/office/powerpoint/2010/main" val="38449330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F5D5A8E8-4A9D-095A-49AC-A3B5DB8C9A02}"/>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F22B24D8-662C-5457-C6B6-DC2B0CDA0732}"/>
              </a:ext>
            </a:extLst>
          </p:cNvPr>
          <p:cNvSpPr txBox="1"/>
          <p:nvPr/>
        </p:nvSpPr>
        <p:spPr>
          <a:xfrm>
            <a:off x="273377" y="84843"/>
            <a:ext cx="11613823" cy="6740307"/>
          </a:xfrm>
          <a:prstGeom prst="rect">
            <a:avLst/>
          </a:prstGeom>
          <a:noFill/>
        </p:spPr>
        <p:txBody>
          <a:bodyPr wrap="square">
            <a:spAutoFit/>
          </a:bodyPr>
          <a:lstStyle/>
          <a:p>
            <a:pPr algn="just"/>
            <a:r>
              <a:rPr lang="es-ES" dirty="0"/>
              <a:t>No pude ser sincero con él y contarle lo que sentía. No fui capaz de decirle la verdad porque quería guardar para mí ese encanto que sentía por la mujer de mi vida</a:t>
            </a:r>
          </a:p>
          <a:p>
            <a:pPr algn="just"/>
            <a:endParaRPr lang="es-ES" dirty="0"/>
          </a:p>
          <a:p>
            <a:pPr algn="just"/>
            <a:r>
              <a:rPr lang="es-ES" dirty="0"/>
              <a:t>El sufrimiento iba en aumento porque además de lo de mi primo, ella no se había fijado en mí y yo sí. Jacinta estaba todavía estudiando en la Politécnica, Arquitectura, y no había posibilidad de que coincidiéramos, ya que yo estudiaba en la Complutense Ingeniería de Montes. </a:t>
            </a:r>
          </a:p>
          <a:p>
            <a:pPr algn="just"/>
            <a:endParaRPr lang="es-ES" dirty="0"/>
          </a:p>
          <a:p>
            <a:pPr algn="just"/>
            <a:r>
              <a:rPr lang="es-ES" dirty="0"/>
              <a:t>Nuestra especialidad era muy diferente y estábamos a cierta distancia uno de otro. También, ¿con qué excusa iba a verla? No tenía la fuerza suficiente como para hacerme el encontradizo. Prefería seguir sufriendo ese amor que me parecía imposible. </a:t>
            </a:r>
          </a:p>
          <a:p>
            <a:pPr algn="just"/>
            <a:endParaRPr lang="es-ES" dirty="0"/>
          </a:p>
          <a:p>
            <a:pPr algn="just"/>
            <a:r>
              <a:rPr lang="es-ES" dirty="0"/>
              <a:t>Pasaron unos meses y nos volvimos a encontrar en casa de mi primo. Yo estaba allí por casualidad, había ido a devolverle unos discos que me había dejado y que me gustaban mucho. Ella que sabía su dirección se presentó allí sin avisar. Me gustó mucho verla, ¡estaba tan guapa! </a:t>
            </a:r>
          </a:p>
          <a:p>
            <a:pPr algn="just"/>
            <a:endParaRPr lang="es-ES" dirty="0"/>
          </a:p>
          <a:p>
            <a:pPr algn="just"/>
            <a:r>
              <a:rPr lang="es-ES" dirty="0"/>
              <a:t>Vicente le dijo insistentemente que se fuera que no quería saber nada de ella. Estaba también su padre, y Jacinta se presentó ya que no la presentaba nadie. Mi tío fue amable y evitó más tensión de la que había en el ambiente. Al final se dio cuenta de que sobraba y se fue. Me sentí muy mal porque no la defendí ni dije una sola palabra. No era capaz, estaba como bloqueado. No encontré el momento de explicarme.</a:t>
            </a:r>
          </a:p>
          <a:p>
            <a:pPr algn="just"/>
            <a:endParaRPr lang="es-ES" dirty="0"/>
          </a:p>
          <a:p>
            <a:pPr algn="just"/>
            <a:r>
              <a:rPr lang="es-ES" dirty="0"/>
              <a:t>Pasaron algunos años y nos volvimos a encontrar. Fue en la calle Velázquez ella iba sola y yo también. Nos tomamos un café en una cafetería de la zona y charlamos un rato, luego no sé cómo lo pude conseguir. Le pedí su número de teléfono, que ya le llamaría y a ver si quedábamos un día. Le pareció</a:t>
            </a:r>
          </a:p>
        </p:txBody>
      </p:sp>
    </p:spTree>
    <p:extLst>
      <p:ext uri="{BB962C8B-B14F-4D97-AF65-F5344CB8AC3E}">
        <p14:creationId xmlns:p14="http://schemas.microsoft.com/office/powerpoint/2010/main" val="378812294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F699FEC4-249B-0009-C92F-8A12A5A23F41}"/>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5EAA5D18-8684-BD50-DDEB-FB86BDD910AD}"/>
              </a:ext>
            </a:extLst>
          </p:cNvPr>
          <p:cNvSpPr txBox="1"/>
          <p:nvPr/>
        </p:nvSpPr>
        <p:spPr>
          <a:xfrm>
            <a:off x="273377" y="84843"/>
            <a:ext cx="11613823" cy="6463308"/>
          </a:xfrm>
          <a:prstGeom prst="rect">
            <a:avLst/>
          </a:prstGeom>
          <a:noFill/>
        </p:spPr>
        <p:txBody>
          <a:bodyPr wrap="square">
            <a:spAutoFit/>
          </a:bodyPr>
          <a:lstStyle/>
          <a:p>
            <a:pPr algn="just"/>
            <a:r>
              <a:rPr lang="es-ES" dirty="0"/>
              <a:t>bien y estuvimos a gusto. </a:t>
            </a:r>
          </a:p>
          <a:p>
            <a:pPr algn="just"/>
            <a:endParaRPr lang="es-ES" dirty="0"/>
          </a:p>
          <a:p>
            <a:pPr algn="just"/>
            <a:r>
              <a:rPr lang="es-ES" dirty="0"/>
              <a:t>Estuvimos varias veces saliendo con otros amigos suyos. No había momento que pudiéramos estar solos. </a:t>
            </a:r>
          </a:p>
          <a:p>
            <a:pPr algn="just"/>
            <a:endParaRPr lang="es-ES" dirty="0"/>
          </a:p>
          <a:p>
            <a:pPr algn="just"/>
            <a:r>
              <a:rPr lang="es-ES" dirty="0"/>
              <a:t>Al final y sin quererlo yo o premeditarlo, me llamó ella para quedar conmigo. Me dijo que podíamos ir al cine. Me emocioné y me dio la sensación de que esto no estaba ocurriendo, sentí una gran alegría. Me encontraba con fuerzas de todo y para todo.</a:t>
            </a:r>
          </a:p>
          <a:p>
            <a:pPr algn="just"/>
            <a:endParaRPr lang="es-ES" dirty="0"/>
          </a:p>
          <a:p>
            <a:pPr algn="just"/>
            <a:r>
              <a:rPr lang="es-ES" dirty="0"/>
              <a:t>Quedamos por la tarde y fue una tarde inolvidable. Tuve fuerzas suficientes y le declaré mi amor. Cuando lo hice pensé que Jacinta no estaba enamorada de mí pero no me importó. En ese instante era la persona más feliz del mundo y no quería tener pensamientos negativos. </a:t>
            </a:r>
          </a:p>
          <a:p>
            <a:pPr algn="just"/>
            <a:endParaRPr lang="es-ES" dirty="0"/>
          </a:p>
          <a:p>
            <a:pPr algn="just"/>
            <a:r>
              <a:rPr lang="es-ES" dirty="0"/>
              <a:t>Estuvimos saliendo muy poco porque ella tuvo algunos problemas familiares y se tuvo que ir a Córdoba. Nos escribíamos mucho, al principio, pero a la vez que iba pasando el tiempo dejó de escribirme. Pasados algunos años, dos o tres, ya no me acuerdo, Jacinta me llamó y me dijo que si nos veíamos; que tenía que presentarme a una persona “muy especial”. Estuve muy contento ese día y a la vez muy sorprendido por esta llamada inesperada, ¡después de tanto tiempo! </a:t>
            </a:r>
          </a:p>
          <a:p>
            <a:pPr algn="just"/>
            <a:endParaRPr lang="es-ES" dirty="0"/>
          </a:p>
          <a:p>
            <a:pPr algn="just"/>
            <a:r>
              <a:rPr lang="es-ES" dirty="0"/>
              <a:t>Quedamos una tarde de invierno y cuál fue mi sorpresa, cuando me presentó a un chico que era su novio y que se llamaba Pedro. Se me cayó el mundo encima y sufrí un montón. </a:t>
            </a:r>
          </a:p>
          <a:p>
            <a:pPr algn="just"/>
            <a:endParaRPr lang="es-ES" dirty="0"/>
          </a:p>
          <a:p>
            <a:pPr algn="just"/>
            <a:r>
              <a:rPr lang="es-ES" dirty="0"/>
              <a:t>Aparenté que no me pasaba nada. Estuvimos riéndonos y tomando algo. Mis risas eran ficticias.  </a:t>
            </a:r>
          </a:p>
        </p:txBody>
      </p:sp>
    </p:spTree>
    <p:extLst>
      <p:ext uri="{BB962C8B-B14F-4D97-AF65-F5344CB8AC3E}">
        <p14:creationId xmlns:p14="http://schemas.microsoft.com/office/powerpoint/2010/main" val="163264215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17C3A01A-39AE-E0C4-A8BE-BCF4DB5B05AC}"/>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1762BA31-6244-29A1-FEDD-EB154145D7A5}"/>
              </a:ext>
            </a:extLst>
          </p:cNvPr>
          <p:cNvSpPr txBox="1"/>
          <p:nvPr/>
        </p:nvSpPr>
        <p:spPr>
          <a:xfrm>
            <a:off x="273377" y="84843"/>
            <a:ext cx="11613823" cy="2031325"/>
          </a:xfrm>
          <a:prstGeom prst="rect">
            <a:avLst/>
          </a:prstGeom>
          <a:noFill/>
        </p:spPr>
        <p:txBody>
          <a:bodyPr wrap="square">
            <a:spAutoFit/>
          </a:bodyPr>
          <a:lstStyle/>
          <a:p>
            <a:pPr algn="just"/>
            <a:r>
              <a:rPr lang="es-ES" dirty="0"/>
              <a:t>Luego me despedí de ellos y les deseé lo mejor. </a:t>
            </a:r>
          </a:p>
          <a:p>
            <a:pPr algn="just"/>
            <a:endParaRPr lang="es-ES" dirty="0"/>
          </a:p>
          <a:p>
            <a:pPr algn="just"/>
            <a:r>
              <a:rPr lang="es-ES" dirty="0"/>
              <a:t>Pasados algunos años, como dos o tres, me enteré que Jacinta ya no estaba saliendo con Pedro. Tardé muchos años, como unos quince en olvidarla. </a:t>
            </a:r>
          </a:p>
          <a:p>
            <a:pPr algn="just"/>
            <a:endParaRPr lang="es-ES" dirty="0"/>
          </a:p>
          <a:p>
            <a:pPr algn="just"/>
            <a:r>
              <a:rPr lang="es-ES" dirty="0"/>
              <a:t>Un día, al amanecer, se desvaneció su figura que tenía grabada en mi mente y en mi corazón. Yo me encontré desde ese día feliz y contento para seguir con otra nueva etapa de mi vida.</a:t>
            </a:r>
          </a:p>
        </p:txBody>
      </p:sp>
    </p:spTree>
    <p:extLst>
      <p:ext uri="{BB962C8B-B14F-4D97-AF65-F5344CB8AC3E}">
        <p14:creationId xmlns:p14="http://schemas.microsoft.com/office/powerpoint/2010/main" val="136077861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6C9D1980-863A-C8BE-7023-0C0E0702AE8A}"/>
            </a:ext>
          </a:extLst>
        </p:cNvPr>
        <p:cNvGrpSpPr/>
        <p:nvPr/>
      </p:nvGrpSpPr>
      <p:grpSpPr>
        <a:xfrm>
          <a:off x="0" y="0"/>
          <a:ext cx="0" cy="0"/>
          <a:chOff x="0" y="0"/>
          <a:chExt cx="0" cy="0"/>
        </a:xfrm>
      </p:grpSpPr>
      <p:sp>
        <p:nvSpPr>
          <p:cNvPr id="2" name="Rectángulo 1">
            <a:extLst>
              <a:ext uri="{FF2B5EF4-FFF2-40B4-BE49-F238E27FC236}">
                <a16:creationId xmlns:a16="http://schemas.microsoft.com/office/drawing/2014/main" id="{BACDF0BB-EFD4-A708-F839-C892A3909CE3}"/>
              </a:ext>
            </a:extLst>
          </p:cNvPr>
          <p:cNvSpPr/>
          <p:nvPr/>
        </p:nvSpPr>
        <p:spPr>
          <a:xfrm>
            <a:off x="1831157" y="2345926"/>
            <a:ext cx="8209300" cy="923330"/>
          </a:xfrm>
          <a:prstGeom prst="rect">
            <a:avLst/>
          </a:prstGeom>
          <a:noFill/>
        </p:spPr>
        <p:txBody>
          <a:bodyPr wrap="none" lIns="91440" tIns="45720" rIns="91440" bIns="45720">
            <a:spAutoFit/>
          </a:bodyPr>
          <a:lstStyle/>
          <a:p>
            <a:pPr algn="ctr"/>
            <a:r>
              <a:rPr lang="es-ES" sz="5400" b="1" cap="none" spc="0" dirty="0">
                <a:ln w="6600">
                  <a:solidFill>
                    <a:schemeClr val="accent2"/>
                  </a:solidFill>
                  <a:prstDash val="solid"/>
                </a:ln>
                <a:solidFill>
                  <a:srgbClr val="FFFFFF"/>
                </a:solidFill>
                <a:effectLst>
                  <a:outerShdw dist="38100" dir="2700000" algn="tl" rotWithShape="0">
                    <a:schemeClr val="accent2"/>
                  </a:outerShdw>
                </a:effectLst>
              </a:rPr>
              <a:t>UNA TARDE CON TERESA</a:t>
            </a:r>
          </a:p>
        </p:txBody>
      </p:sp>
    </p:spTree>
    <p:extLst>
      <p:ext uri="{BB962C8B-B14F-4D97-AF65-F5344CB8AC3E}">
        <p14:creationId xmlns:p14="http://schemas.microsoft.com/office/powerpoint/2010/main" val="310837856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6E809463-B36E-CAF1-2319-952B07B69326}"/>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993C1BB8-26DC-D423-AE67-B35DD5B1ABBB}"/>
              </a:ext>
            </a:extLst>
          </p:cNvPr>
          <p:cNvSpPr txBox="1"/>
          <p:nvPr/>
        </p:nvSpPr>
        <p:spPr>
          <a:xfrm>
            <a:off x="273377" y="84843"/>
            <a:ext cx="11613823" cy="6740307"/>
          </a:xfrm>
          <a:prstGeom prst="rect">
            <a:avLst/>
          </a:prstGeom>
          <a:noFill/>
        </p:spPr>
        <p:txBody>
          <a:bodyPr wrap="square">
            <a:spAutoFit/>
          </a:bodyPr>
          <a:lstStyle/>
          <a:p>
            <a:pPr algn="just"/>
            <a:r>
              <a:rPr lang="es-ES" dirty="0"/>
              <a:t>									</a:t>
            </a:r>
            <a:r>
              <a:rPr lang="es-ES" b="1" u="sng" dirty="0"/>
              <a:t>UNA TARDE CON TERESA</a:t>
            </a:r>
            <a:r>
              <a:rPr lang="es-ES" dirty="0"/>
              <a:t> </a:t>
            </a:r>
          </a:p>
          <a:p>
            <a:pPr algn="just"/>
            <a:endParaRPr lang="es-ES" dirty="0"/>
          </a:p>
          <a:p>
            <a:pPr algn="just"/>
            <a:r>
              <a:rPr lang="es-ES" dirty="0"/>
              <a:t>	Miraba al folio en blanco con cierto temor, a veces con tanto que se sentía vencido y desistía del propósito de escribir antes de empezar a hacerlo. Sentado a la mesa de un Rodilla, es lo primero que le vino a la cabeza cuando Teresa le preguntó si escribía. </a:t>
            </a:r>
          </a:p>
          <a:p>
            <a:pPr algn="just"/>
            <a:endParaRPr lang="es-ES" dirty="0"/>
          </a:p>
          <a:p>
            <a:pPr algn="just"/>
            <a:r>
              <a:rPr lang="es-ES" dirty="0"/>
              <a:t>	La cita de tardeo empezó en torno a unos sándwiches. Ella lo había llamado interesada en quedar. Hacía tiempo que no se veían y seguro que los dos tenían cosas que contarse. Expresiva como siempre le habló de su trabajo, de sus otras actividades: amigos, los viejos compañeros…, sin apenas darle opción a responder las preguntas que a veces intercalaba. </a:t>
            </a:r>
          </a:p>
          <a:p>
            <a:pPr algn="just"/>
            <a:endParaRPr lang="es-ES" dirty="0"/>
          </a:p>
          <a:p>
            <a:pPr algn="just"/>
            <a:r>
              <a:rPr lang="es-ES" dirty="0"/>
              <a:t>	Conducido por el relato, transitó entre situaciones conocidas y nuevos paisajes que consiguieron transportarlo fuera de sus coordenadas. Participó de su entusiasmo y durante largo rato no hizo otra cosa que dejarse llevar en el viaje entretenido que ella le brindaba. La escuchaba entregado, con un disfrute placentero y relajado. No se dio cuenta de que había abandonado cierta prevención con la que había acudido a la cita. Lejos quedaba el cubículo de su oficina en el que resolvía asuntos a diario, lejos la rigidez de un horario que cuadriculaba sus días en la pantalla del móvil y lejos también su vieja máquina de escribir, fiel compañera, a la que acudía cada noche con la cotidiana ceremonia de introducir el folio tras el rodillo y girar la perilla hasta dejarlo dispuesto a la espera de la idea. Había dejado de escribir poesía, con la explicación de que ya estaba bien de desnudarse para los demás. En su vida personal y profesional había alcanzado cotas de madurez que le situaban ante el folio en blanco con un bagaje de experiencias que podían servirle para escribir sin necesidad de desvelar su intimidad. Se decía que para ser poeta bastaba con decir la verdad y él ya había aprendido a desenmascarar la mentira. Se había refugiado en recrear historias, había empezado una</a:t>
            </a:r>
          </a:p>
        </p:txBody>
      </p:sp>
    </p:spTree>
    <p:extLst>
      <p:ext uri="{BB962C8B-B14F-4D97-AF65-F5344CB8AC3E}">
        <p14:creationId xmlns:p14="http://schemas.microsoft.com/office/powerpoint/2010/main" val="2375416503"/>
      </p:ext>
    </p:extLst>
  </p:cSld>
  <p:clrMapOvr>
    <a:masterClrMapping/>
  </p:clrMapOvr>
  <p:transition spd="med">
    <p:pull/>
  </p:transition>
</p:sld>
</file>

<file path=ppt/slides/slide8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786ED521-124C-E831-822F-326291B55294}"/>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A509A8F7-E775-9667-9A0F-A860D1B5934E}"/>
              </a:ext>
            </a:extLst>
          </p:cNvPr>
          <p:cNvSpPr txBox="1"/>
          <p:nvPr/>
        </p:nvSpPr>
        <p:spPr>
          <a:xfrm>
            <a:off x="273377" y="84843"/>
            <a:ext cx="11613823" cy="6740307"/>
          </a:xfrm>
          <a:prstGeom prst="rect">
            <a:avLst/>
          </a:prstGeom>
          <a:noFill/>
        </p:spPr>
        <p:txBody>
          <a:bodyPr wrap="square">
            <a:spAutoFit/>
          </a:bodyPr>
          <a:lstStyle/>
          <a:p>
            <a:pPr algn="just"/>
            <a:r>
              <a:rPr lang="es-ES" dirty="0"/>
              <a:t>novela e incluso se había aventurado a desarrollar alguna cuestión filosófica luego de repasar libros y apuntes. Tardó en darse cuenta de que escribir ya no era una necesidad, sino que lo había convertido en una obligación. </a:t>
            </a:r>
          </a:p>
          <a:p>
            <a:pPr algn="just"/>
            <a:endParaRPr lang="es-ES" dirty="0"/>
          </a:p>
          <a:p>
            <a:pPr algn="just"/>
            <a:r>
              <a:rPr lang="es-ES" dirty="0"/>
              <a:t>La fluidez de las palabras de Teresa, su desenvoltura y la seguridad que se desprendía de su tono apacible y sereno le habían facilitado parapetarse en el placer de su disfrute como una caricia a la piel y al oído, sin que los traspasara. Sin embargo, la percepción en sus palabras de una cierta vehemencia y rotundidad le fueron despertando del ensimismamiento. La alerta saltó cuando la escuchó enfatizar lo necesario de mirar a nuestro interior y de mantener una disposición receptiva a cuanto nos llega de fuera. La miró fijamente, al otro lado de los platos vacíos, como queriendo comprobar si había algo que delatara que había finalizado la caricia. Se removió en la silla, bebió el último sorbo de Damm, ya caliente y excesivamente amargo, y carraspeó mientras trataba de actualizar las últimas frases oídas, por temor a que su comentario pudiera quedar demasiado descontextualizado. </a:t>
            </a:r>
          </a:p>
          <a:p>
            <a:pPr algn="just"/>
            <a:endParaRPr lang="es-ES" dirty="0"/>
          </a:p>
          <a:p>
            <a:pPr algn="just"/>
            <a:r>
              <a:rPr lang="es-ES" dirty="0"/>
              <a:t>Irrumpió con una frase que descolocó a Teresa al afirmar que él siempre había aspirado a ser un ilustrado, con la convicción de que los sentimientos dificultan la moral, todo dicho con un tono testimonial casi de sentencia, que no favorecía mucho el diálogo; no obstante, enseguida recibió la réplica con palabras de Victoria Camps: «No hay razón práctica sin sentimientos». Insistió con evidente tono evasivo en que él habría encontrado un sitio en la Francia del XVIII, o incluso en la Grecia del siglo V a. C. como seguidor de las ideas de Sócrates. «El mismo Sócrates nos invita a “descender a las profundidades de uno mismo” para encontrar el alma buena», tuvo que escuchar, seguida de la opinión encontrada de que, dejando a un lado la moral, ella prefería a Nietzsche que tomaba más de la tragedia, la alegría y la pasión de la cultura griega clásica. Aprovechó la referencia para</a:t>
            </a:r>
          </a:p>
        </p:txBody>
      </p:sp>
    </p:spTree>
    <p:extLst>
      <p:ext uri="{BB962C8B-B14F-4D97-AF65-F5344CB8AC3E}">
        <p14:creationId xmlns:p14="http://schemas.microsoft.com/office/powerpoint/2010/main" val="1375692983"/>
      </p:ext>
    </p:extLst>
  </p:cSld>
  <p:clrMapOvr>
    <a:masterClrMapping/>
  </p:clrMapOvr>
  <p:transition spd="med">
    <p:pull/>
  </p:transition>
</p:sld>
</file>

<file path=ppt/slides/slide8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5B06E58D-8923-02D2-1313-B9C487FB73BD}"/>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2434F83D-25FF-A6C0-CDCE-22E60C1F2978}"/>
              </a:ext>
            </a:extLst>
          </p:cNvPr>
          <p:cNvSpPr txBox="1"/>
          <p:nvPr/>
        </p:nvSpPr>
        <p:spPr>
          <a:xfrm>
            <a:off x="273377" y="84843"/>
            <a:ext cx="11613823" cy="6740307"/>
          </a:xfrm>
          <a:prstGeom prst="rect">
            <a:avLst/>
          </a:prstGeom>
          <a:noFill/>
        </p:spPr>
        <p:txBody>
          <a:bodyPr wrap="square">
            <a:spAutoFit/>
          </a:bodyPr>
          <a:lstStyle/>
          <a:p>
            <a:pPr algn="just"/>
            <a:r>
              <a:rPr lang="es-ES" dirty="0"/>
              <a:t>apostillar que el filósofo alemán sí preconizaba una moral común a todos, la moral natural, a lo que ella, utilizando la aproximación completó con que esa moral natural era accesible también al pobre, a quien el filósofo no relegaba sino al que daba protagonismo, al sostener que «bueno» era quien exigía menos a la vida. Su alegato se realzaba con la fogosidad de su expresión en el momento en que concluía que esa moralidad de la debilidad frente a la moralidad de la fortaleza le reconfortaba ante situaciones sociales injustas y ante la fragilidad individual, y ese era un tema sobre el que pensaba y escribía. </a:t>
            </a:r>
          </a:p>
          <a:p>
            <a:pPr algn="just"/>
            <a:endParaRPr lang="es-ES" dirty="0"/>
          </a:p>
          <a:p>
            <a:pPr algn="just"/>
            <a:r>
              <a:rPr lang="es-ES" dirty="0"/>
              <a:t>No podía rebatirle, además, deseaba evitar un debate ideológico probablemente sin la menor base teórica de discrepancia, es más, ella había acabado con una confidencia personal. Para no alejarse demasiado apuntó, que él pensaba y escribía de la mano de Baroja. Su Andrés Hurtado podía estar inspirado en el pesimismo de Schopenhauer, pero reconocía que algo también miraba a Nietzsche; en fin, Baroja justificaba en buena medida su actitud ante la vida. Como Andrés Hurtado, él tampoco encontraba en el mundo un lugar para vivir y la realidad no le reportaba alegrías ni certidumbres. Había encontrado en la protección que le brindaba su racionalismo la salida para sobrellevar una existencia insatisfactoria. Había conseguido construir una rutina (con la incorporación de la renuncia como constituyente fundamental) basada en el trabajo y con la lectura y el reto de escribir como toda aventura. </a:t>
            </a:r>
          </a:p>
          <a:p>
            <a:pPr algn="just"/>
            <a:endParaRPr lang="es-ES" dirty="0"/>
          </a:p>
          <a:p>
            <a:pPr algn="just"/>
            <a:r>
              <a:rPr lang="es-ES" dirty="0"/>
              <a:t>«Iturrioz también era Baroja y era todo sentimiento, –le llegó en una mezcla de enmienda y de delicadeza, en palabras despaciosas y cuidadosamente elegidas–; en cuanto a ti, te recuerdo idealista, luchador, siempre con el ánimo de enfrentarte a los problemas y las dificultades; personalmente atento y próximo, en muchas ocasiones, lo sabes, faro que orientaba mis pasos perdidos…»</a:t>
            </a:r>
          </a:p>
        </p:txBody>
      </p:sp>
    </p:spTree>
    <p:extLst>
      <p:ext uri="{BB962C8B-B14F-4D97-AF65-F5344CB8AC3E}">
        <p14:creationId xmlns:p14="http://schemas.microsoft.com/office/powerpoint/2010/main" val="2257261842"/>
      </p:ext>
    </p:extLst>
  </p:cSld>
  <p:clrMapOvr>
    <a:masterClrMapping/>
  </p:clrMapOvr>
  <p:transition spd="med">
    <p:pull/>
  </p:transition>
</p:sld>
</file>

<file path=ppt/slides/slide8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2491D4DE-1DAF-AD13-06FA-FE1B71D34B4A}"/>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D79E6676-12E8-FF71-3C19-AB3026D6E65A}"/>
              </a:ext>
            </a:extLst>
          </p:cNvPr>
          <p:cNvSpPr txBox="1"/>
          <p:nvPr/>
        </p:nvSpPr>
        <p:spPr>
          <a:xfrm>
            <a:off x="273377" y="84843"/>
            <a:ext cx="11613823" cy="6740307"/>
          </a:xfrm>
          <a:prstGeom prst="rect">
            <a:avLst/>
          </a:prstGeom>
          <a:noFill/>
        </p:spPr>
        <p:txBody>
          <a:bodyPr wrap="square">
            <a:spAutoFit/>
          </a:bodyPr>
          <a:lstStyle/>
          <a:p>
            <a:pPr algn="just"/>
            <a:r>
              <a:rPr lang="es-ES" dirty="0"/>
              <a:t>«No quiero depender emocionalmente de nadie –confesó como una proclama a la que siguió una larga pausa– la coraza no la elijo yo, la adopto como último recurso para sobrevivir. Verás, estuve a punto de la desaparición. Lo había perdido todo; sin ella, se había cerrado el mundo, había desaparecido la luz. Yo no me encontraba, no ocupaba un espacio, me abandoné hasta el borde de la inanición, me entregué al silencio, a la quietud. Solo era una respiración extendida sobre el sofá, sin horas». El silencio explicó el resto. Teresa, sorprendida y sobrepasada, lo miró con la ternura que solo puede nacer de la comprensión absoluta, de la total identificación. Romper ese silencio habría sido violentar la carne, arriesgarse a romper el fino hilo de complicidad tejido hasta el momento. El temor de poner en peligro la confianza silenció las palabras y prolongó la ternura de la mirada. Por primera vez lo percibió como alguien presente por el que había transcurrido media vida que lo alejaba de la imagen que ella guardaba de su compañero de facultad: alegre, desenfadado, vitalista. Ante la pequeña mesa del Rodilla había estado hablando a su recuerdo. La mirada sostenida en el amplio silencio del rencuentro descodificó la conversación y llenó de verdad la tarde. </a:t>
            </a:r>
          </a:p>
          <a:p>
            <a:pPr algn="just"/>
            <a:endParaRPr lang="es-ES" dirty="0"/>
          </a:p>
          <a:p>
            <a:pPr algn="just"/>
            <a:r>
              <a:rPr lang="es-ES" dirty="0"/>
              <a:t>Se había hecho de noche y entraban los clientes del picoteo de antes de los musicales. Habían terminado el dulce que cerraba la merienda. Al coger las tazas para apurar el café con leche, sus dedos se rozaron y espontáneamente surgió una sonrisa en el rostro de ambos que lejos de ignorar, recrearon con complacencia. Se dijeron las frases más bonitas de la tarde y entre un abrazo mantenido, quedaron en volver a quedar pronto: «nos llamamos», fueron las últimas palabras recién atravesada la puerta. </a:t>
            </a:r>
          </a:p>
          <a:p>
            <a:pPr algn="just"/>
            <a:endParaRPr lang="es-ES" dirty="0"/>
          </a:p>
          <a:p>
            <a:pPr algn="just"/>
            <a:r>
              <a:rPr lang="es-ES" dirty="0"/>
              <a:t>Tras las confidencias se sentía pletórico de hallazgos, descubrimientos por explorar; echó a andar con el firme propósito de cambiar, de replantearse actitudes y decisiones desenmascaradas como un escudo de falsa seguridad, como un escondite del miedo. Tendría que aprender a desandar el</a:t>
            </a:r>
          </a:p>
        </p:txBody>
      </p:sp>
    </p:spTree>
    <p:extLst>
      <p:ext uri="{BB962C8B-B14F-4D97-AF65-F5344CB8AC3E}">
        <p14:creationId xmlns:p14="http://schemas.microsoft.com/office/powerpoint/2010/main" val="3327520257"/>
      </p:ext>
    </p:extLst>
  </p:cSld>
  <p:clrMapOvr>
    <a:masterClrMapping/>
  </p:clrMapOvr>
  <p:transition spd="med">
    <p:pull/>
  </p:transition>
</p:sld>
</file>

<file path=ppt/slides/slide8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257BC6E3-03E2-34F5-3022-675E8FFAE3C4}"/>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777329F8-F541-B2B4-54AC-4DFE81ABEC43}"/>
              </a:ext>
            </a:extLst>
          </p:cNvPr>
          <p:cNvSpPr txBox="1"/>
          <p:nvPr/>
        </p:nvSpPr>
        <p:spPr>
          <a:xfrm>
            <a:off x="273377" y="84843"/>
            <a:ext cx="11613823" cy="2308324"/>
          </a:xfrm>
          <a:prstGeom prst="rect">
            <a:avLst/>
          </a:prstGeom>
          <a:noFill/>
        </p:spPr>
        <p:txBody>
          <a:bodyPr wrap="square">
            <a:spAutoFit/>
          </a:bodyPr>
          <a:lstStyle/>
          <a:p>
            <a:pPr algn="just"/>
            <a:r>
              <a:rPr lang="es-ES" dirty="0"/>
              <a:t>camino construido durante tanto tiempo para rehacerlo con menos precauciones, más ligero, abierto a respirar el vuelo de la mariposa…, un camino que pasaba por Teresa. Le invadió un sentimiento de liberación y una inquietud que identificó y de la que no renegó. Ligero, anduvo el trayecto de regreso a casa, el camino de regreso a ser más joven, el camino del reencuentro con quien fue. Ahora el proceso se concretaba en dejarse llevar, en volver a convivir, sin rechazo, con sus emociones. La tarea, reaprender a sentir, a aceptar. Llamó a Teresa con el propósito sólo de darle las gracias. En el transcurso de la conversación quedaron en volver a encontrarse la tarde siguiente. Con toda seguridad, esa noche se sentaría ante el folio en blanco sin temor.</a:t>
            </a:r>
          </a:p>
        </p:txBody>
      </p:sp>
    </p:spTree>
    <p:extLst>
      <p:ext uri="{BB962C8B-B14F-4D97-AF65-F5344CB8AC3E}">
        <p14:creationId xmlns:p14="http://schemas.microsoft.com/office/powerpoint/2010/main" val="4285446541"/>
      </p:ext>
    </p:extLst>
  </p:cSld>
  <p:clrMapOvr>
    <a:masterClrMapping/>
  </p:clrMapOvr>
  <p:transition spd="med">
    <p:pull/>
  </p:transition>
</p:sld>
</file>

<file path=ppt/slides/slide9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1CD614CB-227B-F4C0-AD1A-1F2989CC17FB}"/>
            </a:ext>
          </a:extLst>
        </p:cNvPr>
        <p:cNvGrpSpPr/>
        <p:nvPr/>
      </p:nvGrpSpPr>
      <p:grpSpPr>
        <a:xfrm>
          <a:off x="0" y="0"/>
          <a:ext cx="0" cy="0"/>
          <a:chOff x="0" y="0"/>
          <a:chExt cx="0" cy="0"/>
        </a:xfrm>
      </p:grpSpPr>
      <p:sp>
        <p:nvSpPr>
          <p:cNvPr id="2" name="Rectángulo 1">
            <a:extLst>
              <a:ext uri="{FF2B5EF4-FFF2-40B4-BE49-F238E27FC236}">
                <a16:creationId xmlns:a16="http://schemas.microsoft.com/office/drawing/2014/main" id="{DDE834FF-5849-47F9-B8A6-8EE2B3F762F9}"/>
              </a:ext>
            </a:extLst>
          </p:cNvPr>
          <p:cNvSpPr/>
          <p:nvPr/>
        </p:nvSpPr>
        <p:spPr>
          <a:xfrm>
            <a:off x="2878721" y="2345926"/>
            <a:ext cx="6114174" cy="923330"/>
          </a:xfrm>
          <a:prstGeom prst="rect">
            <a:avLst/>
          </a:prstGeom>
          <a:noFill/>
        </p:spPr>
        <p:txBody>
          <a:bodyPr wrap="none" lIns="91440" tIns="45720" rIns="91440" bIns="45720">
            <a:spAutoFit/>
          </a:bodyPr>
          <a:lstStyle/>
          <a:p>
            <a:pPr algn="ctr"/>
            <a:r>
              <a:rPr lang="es-ES" sz="5400" b="1" cap="none" spc="0" dirty="0">
                <a:ln w="6600">
                  <a:solidFill>
                    <a:schemeClr val="accent2"/>
                  </a:solidFill>
                  <a:prstDash val="solid"/>
                </a:ln>
                <a:solidFill>
                  <a:srgbClr val="FFFFFF"/>
                </a:solidFill>
                <a:effectLst>
                  <a:outerShdw dist="38100" dir="2700000" algn="tl" rotWithShape="0">
                    <a:schemeClr val="accent2"/>
                  </a:outerShdw>
                </a:effectLst>
              </a:rPr>
              <a:t>VERMUT DE GRIFO</a:t>
            </a:r>
          </a:p>
        </p:txBody>
      </p:sp>
    </p:spTree>
    <p:extLst>
      <p:ext uri="{BB962C8B-B14F-4D97-AF65-F5344CB8AC3E}">
        <p14:creationId xmlns:p14="http://schemas.microsoft.com/office/powerpoint/2010/main" val="112568248"/>
      </p:ext>
    </p:extLst>
  </p:cSld>
  <p:clrMapOvr>
    <a:masterClrMapping/>
  </p:clrMapOvr>
  <p:transition spd="med">
    <p:pull/>
  </p:transition>
</p:sld>
</file>

<file path=ppt/slides/slide9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B40F5B19-B188-FD03-A501-06FF000A8599}"/>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B544BE73-E5F5-D366-F89D-6BE296C7B3DF}"/>
              </a:ext>
            </a:extLst>
          </p:cNvPr>
          <p:cNvSpPr txBox="1"/>
          <p:nvPr/>
        </p:nvSpPr>
        <p:spPr>
          <a:xfrm>
            <a:off x="273377" y="84843"/>
            <a:ext cx="11613823" cy="6771084"/>
          </a:xfrm>
          <a:prstGeom prst="rect">
            <a:avLst/>
          </a:prstGeom>
          <a:noFill/>
        </p:spPr>
        <p:txBody>
          <a:bodyPr wrap="square">
            <a:spAutoFit/>
          </a:bodyPr>
          <a:lstStyle/>
          <a:p>
            <a:pPr algn="just"/>
            <a:r>
              <a:rPr lang="es-ES" sz="2000" b="1" u="sng" dirty="0"/>
              <a:t>VERMUT DE GRIFO</a:t>
            </a:r>
            <a:r>
              <a:rPr lang="es-ES" dirty="0"/>
              <a:t> </a:t>
            </a:r>
          </a:p>
          <a:p>
            <a:pPr algn="just"/>
            <a:endParaRPr lang="es-ES" dirty="0"/>
          </a:p>
          <a:p>
            <a:pPr algn="just"/>
            <a:r>
              <a:rPr lang="es-ES" b="1" dirty="0"/>
              <a:t>(Un relato de entropía decreciente)</a:t>
            </a:r>
            <a:r>
              <a:rPr lang="es-ES" dirty="0"/>
              <a:t> </a:t>
            </a:r>
          </a:p>
          <a:p>
            <a:pPr algn="just"/>
            <a:endParaRPr lang="es-ES" dirty="0"/>
          </a:p>
          <a:p>
            <a:pPr algn="just"/>
            <a:endParaRPr lang="es-ES" dirty="0"/>
          </a:p>
          <a:p>
            <a:pPr algn="just"/>
            <a:r>
              <a:rPr lang="es-ES" u="sng" dirty="0"/>
              <a:t>Jueves 5</a:t>
            </a:r>
            <a:r>
              <a:rPr lang="es-ES" dirty="0"/>
              <a:t> </a:t>
            </a:r>
          </a:p>
          <a:p>
            <a:pPr algn="just"/>
            <a:endParaRPr lang="es-ES" dirty="0"/>
          </a:p>
          <a:p>
            <a:pPr algn="just"/>
            <a:r>
              <a:rPr lang="es-ES" dirty="0"/>
              <a:t>Carlos deposita la fotografía sobre la mesita con aire pensativo y se recuesta en la butaca. Se trata de una instantánea algo difusa en la que se puede ver el interior de un bar a través de un ventanal sucio en el que se anuncia en grandes letras rojas la especialidad de la casa: «VERMUT DE GRIFO». La lluvia reciente ha dejado marcas en el cristal y la luz del interior está matizada por la suciedad, lo que dificulta distinguir el interior del local. Pero para Carlos no hay la menor duda: él mismo es quién aparece tras la ventana acristalada en animada conversación con una bella mujer. ¿Quién es ella? La camarera, en pie a su lado, parece tomarles el pedido, y en la mesa de al lado se distingue un grupo de personas que brindan alegres. Algo le estremece, una especie de premonición que le anuncia que esa mujer va a tener importancia en su vida. Toma una nota que hay junto a la fotografía y la lee despacio, buscando alguna clave que le aclare el misterio: </a:t>
            </a:r>
          </a:p>
          <a:p>
            <a:pPr algn="just"/>
            <a:endParaRPr lang="es-ES" dirty="0"/>
          </a:p>
          <a:p>
            <a:pPr algn="just"/>
            <a:r>
              <a:rPr lang="es-ES" dirty="0"/>
              <a:t>«He pasado esta tarde por el bar en el que solemos tomar el vermut. Iba con prisa y no podía detenerme a saludarte. Además, parecías estar manteniendo una conversación muy animada con una bella desconocida y no me habría atrevido a interrumpiros. Te tomé la fotografía que te envío y ya me contarás quién es la bella dama. Un abrazo, Luis». </a:t>
            </a:r>
          </a:p>
          <a:p>
            <a:pPr algn="just"/>
            <a:endParaRPr lang="es-ES" dirty="0"/>
          </a:p>
          <a:p>
            <a:pPr algn="just"/>
            <a:r>
              <a:rPr lang="es-ES" dirty="0"/>
              <a:t>Carlos mete la fotografía y la nota en un sobre desgarrado que repara con el dedo índice. Después</a:t>
            </a:r>
          </a:p>
        </p:txBody>
      </p:sp>
    </p:spTree>
    <p:extLst>
      <p:ext uri="{BB962C8B-B14F-4D97-AF65-F5344CB8AC3E}">
        <p14:creationId xmlns:p14="http://schemas.microsoft.com/office/powerpoint/2010/main" val="3229425644"/>
      </p:ext>
    </p:extLst>
  </p:cSld>
  <p:clrMapOvr>
    <a:masterClrMapping/>
  </p:clrMapOvr>
  <p:transition spd="slow">
    <p:cover/>
  </p:transition>
</p:sld>
</file>

<file path=ppt/slides/slide9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06CC7556-EE92-05F4-929A-F5D9A3559E48}"/>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B26ED342-53EF-F67F-4136-5755062CCBF9}"/>
              </a:ext>
            </a:extLst>
          </p:cNvPr>
          <p:cNvSpPr txBox="1"/>
          <p:nvPr/>
        </p:nvSpPr>
        <p:spPr>
          <a:xfrm>
            <a:off x="273377" y="84843"/>
            <a:ext cx="11613823" cy="6863417"/>
          </a:xfrm>
          <a:prstGeom prst="rect">
            <a:avLst/>
          </a:prstGeom>
          <a:noFill/>
        </p:spPr>
        <p:txBody>
          <a:bodyPr wrap="square">
            <a:spAutoFit/>
          </a:bodyPr>
          <a:lstStyle/>
          <a:p>
            <a:pPr algn="just"/>
            <a:r>
              <a:rPr lang="es-ES" sz="2000" dirty="0"/>
              <a:t>sale de su casa, deja la carta en el buzón y retrocede despreocupado por la acera hasta doblar la esquina de su edificio, donde su figura se suma a la masa de ciudadanos que transita en dirección a sus lugares de trabajo, mientras un sol rojizo asciende por el oeste. </a:t>
            </a:r>
          </a:p>
          <a:p>
            <a:pPr algn="just"/>
            <a:endParaRPr lang="es-ES" sz="2000" dirty="0"/>
          </a:p>
          <a:p>
            <a:pPr algn="just"/>
            <a:r>
              <a:rPr lang="es-ES" sz="2000" u="sng" dirty="0"/>
              <a:t>Viernes 13</a:t>
            </a:r>
            <a:r>
              <a:rPr lang="es-ES" sz="2000" dirty="0"/>
              <a:t> </a:t>
            </a:r>
          </a:p>
          <a:p>
            <a:pPr algn="just"/>
            <a:endParaRPr lang="es-ES" sz="2000" dirty="0"/>
          </a:p>
          <a:p>
            <a:pPr algn="just"/>
            <a:r>
              <a:rPr lang="es-ES" sz="2000" dirty="0"/>
              <a:t>Sobre la mesa del bar, entre las copas de vermut especialidad de la casa, que apenas han probado, un pequeño estuche abierto muestra un anillo de compromiso</a:t>
            </a:r>
          </a:p>
          <a:p>
            <a:pPr algn="just"/>
            <a:endParaRPr lang="es-ES" sz="2000" dirty="0"/>
          </a:p>
          <a:p>
            <a:pPr algn="just"/>
            <a:r>
              <a:rPr lang="es-ES" sz="2000" dirty="0"/>
              <a:t>. … </a:t>
            </a:r>
          </a:p>
          <a:p>
            <a:pPr algn="just"/>
            <a:endParaRPr lang="es-ES" sz="2000" dirty="0"/>
          </a:p>
          <a:p>
            <a:pPr algn="just"/>
            <a:r>
              <a:rPr lang="es-ES" sz="2000" dirty="0"/>
              <a:t>–Adiós Paula –Yo también me lo deseo. </a:t>
            </a:r>
          </a:p>
          <a:p>
            <a:pPr algn="just"/>
            <a:r>
              <a:rPr lang="es-ES" sz="2000" dirty="0"/>
              <a:t>–Que importa eso. Estamos en el punto en el que se dice eso de “quedamos como buenos amigos”. –Paula hace una pausa en la que moja ligeramente los labios con la bebida. –No, no es cierto, yo no quiero ser tu amiga. Adiós Carlos, te deseo lo mejor– </a:t>
            </a:r>
          </a:p>
          <a:p>
            <a:pPr algn="just"/>
            <a:endParaRPr lang="es-ES" sz="2000" dirty="0"/>
          </a:p>
          <a:p>
            <a:pPr algn="just"/>
            <a:r>
              <a:rPr lang="es-ES" sz="2000" dirty="0"/>
              <a:t>–¿Cuál es la causa y cual el efecto? ¿Puedes explicármelo? </a:t>
            </a:r>
          </a:p>
          <a:p>
            <a:pPr algn="just"/>
            <a:r>
              <a:rPr lang="es-ES" sz="2000" dirty="0"/>
              <a:t>–Paula duda un instante, luego se reafirma –No confundas la causa con el efecto. </a:t>
            </a:r>
          </a:p>
          <a:p>
            <a:pPr algn="just"/>
            <a:r>
              <a:rPr lang="es-ES" sz="2000" dirty="0"/>
              <a:t>–Eres un buen hombre Carlos, te mereces a alguien que te haga feliz. Es mejor dejarlo aquí–.</a:t>
            </a:r>
          </a:p>
          <a:p>
            <a:pPr algn="just"/>
            <a:r>
              <a:rPr lang="es-ES" sz="2000" dirty="0"/>
              <a:t> -Entonces es eso… otras relaciones... -masculla con amargura. </a:t>
            </a:r>
          </a:p>
          <a:p>
            <a:pPr algn="just"/>
            <a:endParaRPr lang="es-ES" sz="2000" dirty="0"/>
          </a:p>
          <a:p>
            <a:pPr algn="just"/>
            <a:r>
              <a:rPr lang="es-ES" sz="2000" dirty="0"/>
              <a:t>Carlos intuye que contra esa determinación no tiene nada que argumentar. - No tiene</a:t>
            </a:r>
          </a:p>
        </p:txBody>
      </p:sp>
    </p:spTree>
    <p:extLst>
      <p:ext uri="{BB962C8B-B14F-4D97-AF65-F5344CB8AC3E}">
        <p14:creationId xmlns:p14="http://schemas.microsoft.com/office/powerpoint/2010/main" val="174143852"/>
      </p:ext>
    </p:extLst>
  </p:cSld>
  <p:clrMapOvr>
    <a:masterClrMapping/>
  </p:clrMapOvr>
  <p:transition spd="slow">
    <p:cover/>
  </p:transition>
</p:sld>
</file>

<file path=ppt/slides/slide9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00752A4E-25B2-A8CC-A97D-9B8061102C33}"/>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144769E0-7FE9-4D85-5A41-C08CAED11A56}"/>
              </a:ext>
            </a:extLst>
          </p:cNvPr>
          <p:cNvSpPr txBox="1"/>
          <p:nvPr/>
        </p:nvSpPr>
        <p:spPr>
          <a:xfrm>
            <a:off x="273377" y="84843"/>
            <a:ext cx="11613823" cy="6863417"/>
          </a:xfrm>
          <a:prstGeom prst="rect">
            <a:avLst/>
          </a:prstGeom>
          <a:noFill/>
        </p:spPr>
        <p:txBody>
          <a:bodyPr wrap="square">
            <a:spAutoFit/>
          </a:bodyPr>
          <a:lstStyle/>
          <a:p>
            <a:pPr algn="just"/>
            <a:r>
              <a:rPr lang="es-ES" sz="2000" dirty="0"/>
              <a:t>nada que ver con los sentimientos, tiene más que ver con mi libertad. -Paula desvía por un momento la mirada, parece que flaquea, pero se rehace enseguida. -No quiero atarme a una voluntad ajena. Yo necesito vivir y relacionarme con autonomía. </a:t>
            </a:r>
          </a:p>
          <a:p>
            <a:pPr algn="just"/>
            <a:endParaRPr lang="es-ES" sz="2000" dirty="0"/>
          </a:p>
          <a:p>
            <a:pPr algn="just"/>
            <a:r>
              <a:rPr lang="es-ES" sz="2000" dirty="0"/>
              <a:t>–Entonces… –Carlos apenas consigue mantener firme su voz. – ¿No hay nada que pueda hacer? ¿Esto es…una despedida? –Carlos se agarra a su copa como si fuera el último asidero al que aferrarse antes de una inevitable</a:t>
            </a:r>
          </a:p>
          <a:p>
            <a:pPr algn="just"/>
            <a:endParaRPr lang="es-ES" sz="2000" dirty="0"/>
          </a:p>
          <a:p>
            <a:pPr algn="just"/>
            <a:r>
              <a:rPr lang="es-ES" sz="2000" dirty="0"/>
              <a:t>–No quiero hacerte daño Carlos, pero tampoco puedo engañarte. –Paula sostiene la mirada con firmeza, ni un solo parpadeo</a:t>
            </a:r>
          </a:p>
          <a:p>
            <a:pPr algn="just"/>
            <a:endParaRPr lang="es-ES" sz="2000" dirty="0"/>
          </a:p>
          <a:p>
            <a:pPr algn="just"/>
            <a:r>
              <a:rPr lang="es-ES" sz="2000" dirty="0"/>
              <a:t>. … </a:t>
            </a:r>
          </a:p>
          <a:p>
            <a:pPr algn="just"/>
            <a:endParaRPr lang="es-ES" sz="2000" dirty="0"/>
          </a:p>
          <a:p>
            <a:pPr algn="just"/>
            <a:r>
              <a:rPr lang="es-ES" sz="2000" dirty="0"/>
              <a:t>Un hombre joven se aproxima al ventanal del bar desde la calle. Por un momento parece dudar si entrar o no en el establecimiento. Al fin saca su teléfono móvil y toma una fotografía.. </a:t>
            </a:r>
          </a:p>
          <a:p>
            <a:pPr algn="just"/>
            <a:endParaRPr lang="es-ES" sz="2000" dirty="0"/>
          </a:p>
          <a:p>
            <a:pPr algn="just"/>
            <a:r>
              <a:rPr lang="es-ES" sz="2000" u="sng" dirty="0"/>
              <a:t>Lunes 16</a:t>
            </a:r>
            <a:r>
              <a:rPr lang="es-ES" sz="2000" dirty="0"/>
              <a:t> </a:t>
            </a:r>
          </a:p>
          <a:p>
            <a:pPr algn="just"/>
            <a:endParaRPr lang="es-ES" sz="2000" dirty="0"/>
          </a:p>
          <a:p>
            <a:pPr algn="just"/>
            <a:r>
              <a:rPr lang="es-ES" sz="2000" dirty="0"/>
              <a:t>“No es posible, he tenido que equivocarme” piensa Carlos reanudando su paseo momentáneamente detenido. Camina por una zona poco transitada del Retiro a esa hora ya tardía; hace una preciosa tarde de otoño y las hojas marrones de los plátanos de</a:t>
            </a:r>
          </a:p>
        </p:txBody>
      </p:sp>
    </p:spTree>
    <p:extLst>
      <p:ext uri="{BB962C8B-B14F-4D97-AF65-F5344CB8AC3E}">
        <p14:creationId xmlns:p14="http://schemas.microsoft.com/office/powerpoint/2010/main" val="3840922466"/>
      </p:ext>
    </p:extLst>
  </p:cSld>
  <p:clrMapOvr>
    <a:masterClrMapping/>
  </p:clrMapOvr>
  <p:transition spd="slow">
    <p:cover/>
  </p:transition>
</p:sld>
</file>

<file path=ppt/slides/slide9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1AB6526F-B262-992D-0D22-21CDA6465F31}"/>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2F5A3D91-638E-BEC7-F2FF-93BE89804309}"/>
              </a:ext>
            </a:extLst>
          </p:cNvPr>
          <p:cNvSpPr txBox="1"/>
          <p:nvPr/>
        </p:nvSpPr>
        <p:spPr>
          <a:xfrm>
            <a:off x="273377" y="84843"/>
            <a:ext cx="11613823" cy="6863417"/>
          </a:xfrm>
          <a:prstGeom prst="rect">
            <a:avLst/>
          </a:prstGeom>
          <a:noFill/>
        </p:spPr>
        <p:txBody>
          <a:bodyPr wrap="square">
            <a:spAutoFit/>
          </a:bodyPr>
          <a:lstStyle/>
          <a:p>
            <a:pPr algn="just"/>
            <a:r>
              <a:rPr lang="es-ES" sz="2000" dirty="0"/>
              <a:t>sombra ascienden con cada ráfaga del viento hasta insertarse en las ramillas de los árboles. “No puede ser Paula” –se dice a sí mismo–. Pero era Paula, sentada bajo la copa de un plátano enorme junto a un desconocido que le hablaba con intimidad inclinado sobre su cabeza mientras ella reía alegre. Carlos, desconcertado, palpa en su bolsillo el pequeño estuche que alberga el anillo de pedida que ha adquirido para Paula. Y es que por fin se ha decidido a pedirle que se case con él. </a:t>
            </a:r>
          </a:p>
          <a:p>
            <a:pPr algn="just"/>
            <a:endParaRPr lang="es-ES" sz="2000" dirty="0"/>
          </a:p>
          <a:p>
            <a:pPr algn="just"/>
            <a:r>
              <a:rPr lang="es-ES" sz="2000" u="sng" dirty="0"/>
              <a:t>Dos años más tarde</a:t>
            </a:r>
            <a:r>
              <a:rPr lang="es-ES" sz="2000" dirty="0"/>
              <a:t> </a:t>
            </a:r>
          </a:p>
          <a:p>
            <a:pPr algn="just"/>
            <a:endParaRPr lang="es-ES" sz="2000" dirty="0"/>
          </a:p>
          <a:p>
            <a:pPr algn="just"/>
            <a:r>
              <a:rPr lang="es-ES" sz="2000" dirty="0"/>
              <a:t>– Paula y Carlos se miran expectantes, conscientes de que van a vivir juntos un maravilloso pasado; conscientes también de que su historia -como casi todas- podría tener un final abrupto en torno a dos copas de vermut de grifo. </a:t>
            </a:r>
          </a:p>
          <a:p>
            <a:pPr algn="just"/>
            <a:endParaRPr lang="es-ES" sz="2000" dirty="0"/>
          </a:p>
          <a:p>
            <a:pPr algn="just"/>
            <a:r>
              <a:rPr lang="es-ES" sz="2000" dirty="0"/>
              <a:t>– Yo también esperaba este momento. –dice Paula. </a:t>
            </a:r>
          </a:p>
          <a:p>
            <a:pPr algn="just"/>
            <a:r>
              <a:rPr lang="es-ES" sz="2000" dirty="0"/>
              <a:t>– Ya tenía ganas de que nos presentaran. –dice Carlos entusiasmado. </a:t>
            </a:r>
          </a:p>
          <a:p>
            <a:pPr algn="just"/>
            <a:r>
              <a:rPr lang="es-ES" sz="2000" dirty="0"/>
              <a:t>– Paula, este es Carlos; Carlos esta es Paula. –en realidad Luis es algo más prolijo pero en síntesis es eso, un intercambio de nombres en medio del ruido ambiente. Paula ha aparecido en la entrada acompañada de su amigo Luis, que se ocupa ceremonioso de las presentaciones:</a:t>
            </a:r>
          </a:p>
          <a:p>
            <a:pPr algn="just"/>
            <a:endParaRPr lang="es-ES" sz="2000" dirty="0"/>
          </a:p>
          <a:p>
            <a:pPr algn="just"/>
            <a:r>
              <a:rPr lang="es-ES" sz="2000" dirty="0"/>
              <a:t>Carlos escupe su segundo gin-tonic en una copa que deposita en la bandeja del camarero que pasa junto a él y coge otra copa vacía. Ahora se siente más despejado. La música, </a:t>
            </a:r>
          </a:p>
        </p:txBody>
      </p:sp>
    </p:spTree>
    <p:extLst>
      <p:ext uri="{BB962C8B-B14F-4D97-AF65-F5344CB8AC3E}">
        <p14:creationId xmlns:p14="http://schemas.microsoft.com/office/powerpoint/2010/main" val="276014701"/>
      </p:ext>
    </p:extLst>
  </p:cSld>
  <p:clrMapOvr>
    <a:masterClrMapping/>
  </p:clrMapOvr>
  <p:transition spd="slow">
    <p:cover/>
  </p:transition>
</p:sld>
</file>

<file path=ppt/slides/slide9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492C455B-F1DF-3173-0EEB-B8433C4AF289}"/>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F04B6C4B-3AD1-1C7D-0ABF-D4FE37CBF20B}"/>
              </a:ext>
            </a:extLst>
          </p:cNvPr>
          <p:cNvSpPr txBox="1"/>
          <p:nvPr/>
        </p:nvSpPr>
        <p:spPr>
          <a:xfrm>
            <a:off x="273377" y="84843"/>
            <a:ext cx="11613823" cy="2246769"/>
          </a:xfrm>
          <a:prstGeom prst="rect">
            <a:avLst/>
          </a:prstGeom>
          <a:noFill/>
        </p:spPr>
        <p:txBody>
          <a:bodyPr wrap="square">
            <a:spAutoFit/>
          </a:bodyPr>
          <a:lstStyle/>
          <a:p>
            <a:pPr algn="just"/>
            <a:r>
              <a:rPr lang="es-ES" sz="2000" dirty="0"/>
              <a:t>lenta y sensual, deja paso a ritmos más alegres que se acompañan con los juegos de luces de colores. Las parejas deshacen sus abrazos y ahora bailan sueltos, entre contorsiones cercanas a la epilepsia. Carlos escupe el tercer gin-tonic en la copa y la cambia por otra copa vacía que el solícito camarero le entrega. La fiesta resulta más aburrida de lo que Carlos está dispuesto a soportar, así que lleva ya un buen rato sopesando la posibilidad de irse, pues –según parece- hoy tampoco va a ser el día que cambie su pasado. (febrero 2026)</a:t>
            </a:r>
          </a:p>
        </p:txBody>
      </p:sp>
    </p:spTree>
    <p:extLst>
      <p:ext uri="{BB962C8B-B14F-4D97-AF65-F5344CB8AC3E}">
        <p14:creationId xmlns:p14="http://schemas.microsoft.com/office/powerpoint/2010/main" val="2864584979"/>
      </p:ext>
    </p:extLst>
  </p:cSld>
  <p:clrMapOvr>
    <a:masterClrMapping/>
  </p:clrMapOvr>
  <p:transition spd="slow">
    <p:cove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673</TotalTime>
  <Words>22363</Words>
  <Application>Microsoft Office PowerPoint</Application>
  <PresentationFormat>Panorámica</PresentationFormat>
  <Paragraphs>879</Paragraphs>
  <Slides>95</Slides>
  <Notes>22</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95</vt:i4>
      </vt:variant>
    </vt:vector>
  </HeadingPairs>
  <TitlesOfParts>
    <vt:vector size="102" baseType="lpstr">
      <vt:lpstr>Arial Black</vt:lpstr>
      <vt:lpstr>Bradley Hand ITC</vt:lpstr>
      <vt:lpstr>Calibri</vt:lpstr>
      <vt:lpstr>Century Gothic</vt:lpstr>
      <vt:lpstr>Times New Roman</vt:lpstr>
      <vt:lpstr>Wingdings 3</vt:lpstr>
      <vt:lpstr>Ion</vt:lpstr>
      <vt:lpstr>LA FLOR DE ADAMUC LITERATURA  2025 - 2026</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Antonio Somodevilla Garcia</dc:creator>
  <cp:lastModifiedBy>Antonio Somodevilla Garcia</cp:lastModifiedBy>
  <cp:revision>62</cp:revision>
  <dcterms:created xsi:type="dcterms:W3CDTF">2026-04-06T10:26:19Z</dcterms:created>
  <dcterms:modified xsi:type="dcterms:W3CDTF">2026-04-10T08:51:37Z</dcterms:modified>
</cp:coreProperties>
</file>