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4660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90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74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730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192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6535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9525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885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143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029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054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6753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74475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70129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1043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67020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8796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BD2E2B5-61FF-4362-9A8E-7386B9388E76}" type="datetimeFigureOut">
              <a:rPr lang="es-ES" smtClean="0"/>
              <a:t>06/04/2026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31240-C855-4559-A887-569D5EF960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78538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51D65A-57B5-4076-0D93-B5CA15316A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6" y="1621018"/>
            <a:ext cx="10100648" cy="2168164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anose="020B0A04020102020204" pitchFamily="34" charset="0"/>
              </a:rPr>
              <a:t>LA FLOR DE ADAMUC</a:t>
            </a:r>
            <a:br>
              <a:rPr lang="es-ES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anose="020B0A04020102020204" pitchFamily="34" charset="0"/>
              </a:rPr>
              <a:t>LITERATURA </a:t>
            </a:r>
            <a:br>
              <a:rPr lang="es-ES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anose="020B0A04020102020204" pitchFamily="34" charset="0"/>
              </a:rPr>
              <a:t>2025 - 2026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5B30DF5-24D3-7CBC-849A-C9FA894A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6" y="4441452"/>
            <a:ext cx="8825658" cy="861420"/>
          </a:xfrm>
        </p:spPr>
        <p:txBody>
          <a:bodyPr>
            <a:normAutofit lnSpcReduction="10000"/>
          </a:bodyPr>
          <a:lstStyle/>
          <a:p>
            <a:pPr algn="ctr"/>
            <a:r>
              <a:rPr lang="es-ES" sz="5400" dirty="0">
                <a:solidFill>
                  <a:srgbClr val="FFFF00"/>
                </a:solidFill>
                <a:latin typeface="Arial Black" panose="020B0A04020102020204" pitchFamily="34" charset="0"/>
              </a:rPr>
              <a:t>POESÍAS</a:t>
            </a:r>
          </a:p>
        </p:txBody>
      </p:sp>
    </p:spTree>
    <p:extLst>
      <p:ext uri="{BB962C8B-B14F-4D97-AF65-F5344CB8AC3E}">
        <p14:creationId xmlns:p14="http://schemas.microsoft.com/office/powerpoint/2010/main" val="280927306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9BB6A3-17AD-6067-3947-421890671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62E0C88-E595-6879-2621-4C5DF5A390A6}"/>
              </a:ext>
            </a:extLst>
          </p:cNvPr>
          <p:cNvSpPr txBox="1"/>
          <p:nvPr/>
        </p:nvSpPr>
        <p:spPr>
          <a:xfrm>
            <a:off x="2828924" y="571500"/>
            <a:ext cx="616267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Bella historia de amor.</a:t>
            </a:r>
            <a:endParaRPr lang="es-ES" dirty="0"/>
          </a:p>
          <a:p>
            <a:r>
              <a:rPr lang="es-ES" dirty="0"/>
              <a:t> </a:t>
            </a:r>
          </a:p>
          <a:p>
            <a:r>
              <a:rPr lang="es-ES" dirty="0"/>
              <a:t>La más bella historia de amor jamás contada.</a:t>
            </a:r>
          </a:p>
          <a:p>
            <a:r>
              <a:rPr lang="es-ES" dirty="0"/>
              <a:t>Mi historia, nuestra historia.</a:t>
            </a:r>
          </a:p>
          <a:p>
            <a:r>
              <a:rPr lang="es-ES" dirty="0"/>
              <a:t>Como una primavera amanecida en el otoño de nuestras vidas.</a:t>
            </a:r>
          </a:p>
          <a:p>
            <a:r>
              <a:rPr lang="es-ES" dirty="0"/>
              <a:t>Un amor lleno de risas, de complicidad.</a:t>
            </a:r>
          </a:p>
          <a:p>
            <a:r>
              <a:rPr lang="es-ES" dirty="0"/>
              <a:t>De cariño, ternura</a:t>
            </a:r>
          </a:p>
          <a:p>
            <a:r>
              <a:rPr lang="es-ES" dirty="0"/>
              <a:t>De abrazos eternos</a:t>
            </a:r>
          </a:p>
          <a:p>
            <a:r>
              <a:rPr lang="es-ES" dirty="0"/>
              <a:t>De besos interminables.</a:t>
            </a:r>
          </a:p>
          <a:p>
            <a:r>
              <a:rPr lang="es-ES" dirty="0"/>
              <a:t>Un amor repleto de proyectos que no realizaríamos.</a:t>
            </a:r>
          </a:p>
          <a:p>
            <a:r>
              <a:rPr lang="es-ES" dirty="0"/>
              <a:t>Un corto paréntesis de felicidad en el límite de nuestra existencia.</a:t>
            </a:r>
          </a:p>
          <a:p>
            <a:r>
              <a:rPr lang="es-ES" dirty="0"/>
              <a:t>Guardo la sonrisa que iluminaba tu cara.</a:t>
            </a:r>
          </a:p>
          <a:p>
            <a:r>
              <a:rPr lang="es-ES" dirty="0"/>
              <a:t>No dejan que nos queramos, me decías con tristeza.</a:t>
            </a:r>
          </a:p>
          <a:p>
            <a:r>
              <a:rPr lang="es-ES" dirty="0"/>
              <a:t>Miro tu foto, recuerdo de uno de los pocos viajes que el destino nos permitió hacer.</a:t>
            </a:r>
          </a:p>
          <a:p>
            <a:r>
              <a:rPr lang="es-ES" dirty="0"/>
              <a:t>Ahora, cada noche, cuando me acuesto, </a:t>
            </a:r>
          </a:p>
          <a:p>
            <a:r>
              <a:rPr lang="es-ES" dirty="0"/>
              <a:t>Esquivo tu ausencia y repito nuestro mantra:</a:t>
            </a:r>
          </a:p>
          <a:p>
            <a:r>
              <a:rPr lang="es-ES" dirty="0"/>
              <a:t>Te quiero.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Febrero 2026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1708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A1F701-D6DA-1A45-4B86-EA19FE65D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0232A64-478B-68FA-EC19-C07917A9BF86}"/>
              </a:ext>
            </a:extLst>
          </p:cNvPr>
          <p:cNvSpPr txBox="1"/>
          <p:nvPr/>
        </p:nvSpPr>
        <p:spPr>
          <a:xfrm>
            <a:off x="3048000" y="173246"/>
            <a:ext cx="6096000" cy="6689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4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CANTOS DE SIRENAS EN LA ISLA DE LOBOS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Desde la lejanía 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siento la calma eterna 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esta isla solitaria. 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Sus aguas rugen cantos olvidados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 abismos emergidos tan profundos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espumas con voces aletargadas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sirenas que embaucaron a Ulises.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Sus ecos trascendentes 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magia impaciente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dibujan la sonrisa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busco con ansia dentro de mi,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perfume almibarado de tu esencia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musa y alma gemela en mis hundimientos,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brote de entusiasmo en mis despertares.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aquel horizonte,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dulce paz infinita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duda se aclaró,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los susurros de esa brisa amada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devuelven la esperanza perdida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tu amor en ciernes y renovado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s-ES_tradnl" sz="1200" dirty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elixir mayor de senectud.</a:t>
            </a:r>
            <a:endParaRPr lang="es-E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36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B8E06128-B2D0-D71D-86E9-49BAE3D3035D}"/>
              </a:ext>
            </a:extLst>
          </p:cNvPr>
          <p:cNvSpPr txBox="1"/>
          <p:nvPr/>
        </p:nvSpPr>
        <p:spPr>
          <a:xfrm>
            <a:off x="2819400" y="373440"/>
            <a:ext cx="60960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  		</a:t>
            </a:r>
            <a:r>
              <a:rPr lang="es-ES" b="1" u="sng" dirty="0"/>
              <a:t>Castro Urdiales</a:t>
            </a:r>
            <a:r>
              <a:rPr lang="es-ES" dirty="0"/>
              <a:t> </a:t>
            </a:r>
          </a:p>
          <a:p>
            <a:endParaRPr lang="es-ES" dirty="0"/>
          </a:p>
          <a:p>
            <a:r>
              <a:rPr lang="es-ES" dirty="0"/>
              <a:t>Siguen siendo lo mismo, </a:t>
            </a:r>
          </a:p>
          <a:p>
            <a:r>
              <a:rPr lang="es-ES" dirty="0"/>
              <a:t>la neblina, las rosas, sus pétalos caídos, </a:t>
            </a:r>
          </a:p>
          <a:p>
            <a:r>
              <a:rPr lang="es-ES" dirty="0"/>
              <a:t>el mar y las montañas siguen siendo lo mismo. </a:t>
            </a:r>
          </a:p>
          <a:p>
            <a:endParaRPr lang="es-ES" dirty="0"/>
          </a:p>
          <a:p>
            <a:r>
              <a:rPr lang="es-ES" dirty="0"/>
              <a:t>El jazmín perfumando el paseo vacío. </a:t>
            </a:r>
          </a:p>
          <a:p>
            <a:r>
              <a:rPr lang="es-ES" dirty="0"/>
              <a:t>el vaivén de las olas, movimiento infinito. </a:t>
            </a:r>
          </a:p>
          <a:p>
            <a:r>
              <a:rPr lang="es-ES" dirty="0"/>
              <a:t>las barcas en el puerto, siguen siendo lo mismo. </a:t>
            </a:r>
          </a:p>
          <a:p>
            <a:endParaRPr lang="es-ES" dirty="0"/>
          </a:p>
          <a:p>
            <a:r>
              <a:rPr lang="es-ES" dirty="0"/>
              <a:t>Me senté en nuestra mesa de siempre, </a:t>
            </a:r>
          </a:p>
          <a:p>
            <a:r>
              <a:rPr lang="es-ES" dirty="0"/>
              <a:t>pero el tiempo, implacable asesino, </a:t>
            </a:r>
          </a:p>
          <a:p>
            <a:r>
              <a:rPr lang="es-ES" dirty="0"/>
              <a:t>truncó mis ilusiones cerrando tu camino. </a:t>
            </a:r>
          </a:p>
          <a:p>
            <a:endParaRPr lang="es-ES" dirty="0"/>
          </a:p>
          <a:p>
            <a:r>
              <a:rPr lang="es-ES" dirty="0"/>
              <a:t>Hoy sigo nuestros pasos que parecen los mismos. hace tan poco tiempo que tú no estás conmigo, que aunque todo es igual, me parece distinto.</a:t>
            </a:r>
          </a:p>
        </p:txBody>
      </p:sp>
    </p:spTree>
    <p:extLst>
      <p:ext uri="{BB962C8B-B14F-4D97-AF65-F5344CB8AC3E}">
        <p14:creationId xmlns:p14="http://schemas.microsoft.com/office/powerpoint/2010/main" val="79833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66C500-0A27-FA9C-8F63-9086CDD0B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79108FF-2332-2C11-2884-F37F9C831FC3}"/>
              </a:ext>
            </a:extLst>
          </p:cNvPr>
          <p:cNvSpPr txBox="1"/>
          <p:nvPr/>
        </p:nvSpPr>
        <p:spPr>
          <a:xfrm>
            <a:off x="4695825" y="192465"/>
            <a:ext cx="4914900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s-ES" b="1" u="sng" dirty="0"/>
              <a:t>Cuerpo y Vida </a:t>
            </a:r>
          </a:p>
          <a:p>
            <a:endParaRPr lang="es-ES" b="1" u="sng" dirty="0"/>
          </a:p>
          <a:p>
            <a:r>
              <a:rPr lang="es-ES" dirty="0"/>
              <a:t>Gaita, fluido mágico </a:t>
            </a:r>
          </a:p>
          <a:p>
            <a:r>
              <a:rPr lang="es-ES" dirty="0"/>
              <a:t>sonido encendido </a:t>
            </a:r>
          </a:p>
          <a:p>
            <a:r>
              <a:rPr lang="es-ES" dirty="0"/>
              <a:t>rugido hambriento </a:t>
            </a:r>
          </a:p>
          <a:p>
            <a:r>
              <a:rPr lang="es-ES" dirty="0"/>
              <a:t>por fin ha digerido </a:t>
            </a:r>
          </a:p>
          <a:p>
            <a:r>
              <a:rPr lang="es-ES" dirty="0"/>
              <a:t>la despensa de la noche. </a:t>
            </a:r>
          </a:p>
          <a:p>
            <a:endParaRPr lang="es-ES" dirty="0"/>
          </a:p>
          <a:p>
            <a:r>
              <a:rPr lang="es-ES" dirty="0"/>
              <a:t>Esponja que se levanta </a:t>
            </a:r>
          </a:p>
          <a:p>
            <a:r>
              <a:rPr lang="es-ES" dirty="0"/>
              <a:t>y se hunde, de oxígeno cautiva </a:t>
            </a:r>
          </a:p>
          <a:p>
            <a:r>
              <a:rPr lang="es-ES" dirty="0"/>
              <a:t>pasa los minutos esperando </a:t>
            </a:r>
          </a:p>
          <a:p>
            <a:r>
              <a:rPr lang="es-ES" dirty="0"/>
              <a:t>que los gases la impulsen nuevamente. </a:t>
            </a:r>
          </a:p>
          <a:p>
            <a:endParaRPr lang="es-ES" dirty="0"/>
          </a:p>
          <a:p>
            <a:r>
              <a:rPr lang="es-ES" dirty="0"/>
              <a:t>Tuberías recorriendo mil lugares </a:t>
            </a:r>
          </a:p>
          <a:p>
            <a:r>
              <a:rPr lang="es-ES" dirty="0"/>
              <a:t>y recovecos con vagonetas que </a:t>
            </a:r>
          </a:p>
          <a:p>
            <a:r>
              <a:rPr lang="es-ES" dirty="0"/>
              <a:t>llevan la vida en ellas </a:t>
            </a:r>
          </a:p>
          <a:p>
            <a:r>
              <a:rPr lang="es-ES" dirty="0"/>
              <a:t>para recoger los desechos </a:t>
            </a:r>
          </a:p>
          <a:p>
            <a:r>
              <a:rPr lang="es-ES" dirty="0"/>
              <a:t>que vaciaran tus desvelos. </a:t>
            </a:r>
          </a:p>
          <a:p>
            <a:endParaRPr lang="es-ES" dirty="0"/>
          </a:p>
          <a:p>
            <a:r>
              <a:rPr lang="es-ES" dirty="0"/>
              <a:t>Nuez que desvela secretos </a:t>
            </a:r>
          </a:p>
          <a:p>
            <a:r>
              <a:rPr lang="es-ES" dirty="0"/>
              <a:t>fielmente resguardados de enemigos </a:t>
            </a:r>
          </a:p>
          <a:p>
            <a:r>
              <a:rPr lang="es-ES" dirty="0"/>
              <a:t>asaltantes a la espera del momento </a:t>
            </a:r>
          </a:p>
          <a:p>
            <a:r>
              <a:rPr lang="es-ES" dirty="0"/>
              <a:t>de intervenir pensamientos.</a:t>
            </a:r>
          </a:p>
        </p:txBody>
      </p:sp>
    </p:spTree>
    <p:extLst>
      <p:ext uri="{BB962C8B-B14F-4D97-AF65-F5344CB8AC3E}">
        <p14:creationId xmlns:p14="http://schemas.microsoft.com/office/powerpoint/2010/main" val="231911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E95F3F-2FED-F226-D31A-5E94E1AC7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6C12EFA-810D-D36F-3E6D-E817EEC03B96}"/>
              </a:ext>
            </a:extLst>
          </p:cNvPr>
          <p:cNvSpPr txBox="1"/>
          <p:nvPr/>
        </p:nvSpPr>
        <p:spPr>
          <a:xfrm>
            <a:off x="3048000" y="292418"/>
            <a:ext cx="6096000" cy="6174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s-ES" sz="1800" b="1" u="sng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DEVENIR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Es la monotonía una pared sin brillo,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vuelta de la esquina en un espejo pálido,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ajuste de tuerca enrollado en sí mismo,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 luces desgastadas en un cielo de invierno,</a:t>
            </a:r>
          </a:p>
          <a:p>
            <a:pPr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miradas sin destello, cenizas que se apagan.</a:t>
            </a:r>
          </a:p>
          <a:p>
            <a:pPr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la monotonía llegar, sin esperanza,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donde acaba la risa, donde acaba la danza.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Hacer lo que nos piden, estar donde nos llaman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 discutir razones, sin indagar la causa.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¿Qué más dan los matices en esta lluvia parda?</a:t>
            </a:r>
          </a:p>
          <a:p>
            <a:pPr>
              <a:lnSpc>
                <a:spcPct val="115000"/>
              </a:lnSpc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acabó hasta el deseo, por no saber cumplirlo.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acabó la esperanza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la dulce paciencia del que aguarda.</a:t>
            </a:r>
          </a:p>
        </p:txBody>
      </p:sp>
    </p:spTree>
    <p:extLst>
      <p:ext uri="{BB962C8B-B14F-4D97-AF65-F5344CB8AC3E}">
        <p14:creationId xmlns:p14="http://schemas.microsoft.com/office/powerpoint/2010/main" val="320339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8D369C-5113-637F-A8D0-F7B92694A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C4110FF-92FE-0518-2FCD-14711694543A}"/>
              </a:ext>
            </a:extLst>
          </p:cNvPr>
          <p:cNvSpPr txBox="1"/>
          <p:nvPr/>
        </p:nvSpPr>
        <p:spPr>
          <a:xfrm>
            <a:off x="361949" y="513502"/>
            <a:ext cx="5153025" cy="6047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			</a:t>
            </a:r>
            <a:r>
              <a:rPr lang="es-ES" sz="1400" b="1" u="sng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LOS DESMEMORIADOS</a:t>
            </a:r>
            <a:r>
              <a:rPr lang="es-ES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b="1" kern="100" dirty="0"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			</a:t>
            </a: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 sonrisa desdibujada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es el portal de su casa en brumas.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Sus balcones de opacos cristales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cortocircuitan el paso de la luz.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la azotea un destartalado puzle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Conspira rebelándose a la formación.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Bautizan a las cosas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 pronombres demostrativos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 señalan con el dedo.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Juegan al escondite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por las calles embarradas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barrios que no existen.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comen fichas de colores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parchís ya caducados.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s-ES" sz="12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s-ES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B0E0ECB-F5B5-4E70-41B3-ECF2B2AF90C4}"/>
              </a:ext>
            </a:extLst>
          </p:cNvPr>
          <p:cNvSpPr txBox="1"/>
          <p:nvPr/>
        </p:nvSpPr>
        <p:spPr>
          <a:xfrm>
            <a:off x="5514975" y="1165404"/>
            <a:ext cx="5257799" cy="3826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 recuerdan como te llamas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pero reconocen el tacto cálido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del abrazo que los envuelve.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aferran a la mano que enlazan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amarre, firme, seguro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el temporal que agita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sus madrugadas oscuras,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sus vacilantes pasos al vacío.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Ya no luchan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99160" indent="449580" algn="just">
              <a:spcAft>
                <a:spcPts val="800"/>
              </a:spcAft>
              <a:buNone/>
            </a:pPr>
            <a:r>
              <a:rPr lang="es-ES" sz="16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han perdido la batalla por llegar</a:t>
            </a:r>
            <a:endParaRPr lang="es-ES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ES" sz="16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                     a la inalcanzable luz de la mañana.</a:t>
            </a:r>
            <a:endParaRPr lang="es-ES" sz="16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0F1209D-9BB9-C947-70E1-6B3490769895}"/>
              </a:ext>
            </a:extLst>
          </p:cNvPr>
          <p:cNvSpPr txBox="1"/>
          <p:nvPr/>
        </p:nvSpPr>
        <p:spPr>
          <a:xfrm>
            <a:off x="6677028" y="5799877"/>
            <a:ext cx="3409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16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 los enfermos de Alzheimer)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28154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3BA89D-0D97-10B4-CD8E-A36BA1B81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88729DB0-DD4E-A40D-E104-EA3108AE306A}"/>
              </a:ext>
            </a:extLst>
          </p:cNvPr>
          <p:cNvSpPr txBox="1"/>
          <p:nvPr/>
        </p:nvSpPr>
        <p:spPr>
          <a:xfrm>
            <a:off x="819150" y="310366"/>
            <a:ext cx="5553075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NO, NO HEMOS MUERTO</a:t>
            </a:r>
            <a:r>
              <a:rPr lang="es-ES" u="sng" dirty="0"/>
              <a:t> </a:t>
            </a:r>
          </a:p>
          <a:p>
            <a:r>
              <a:rPr lang="es-ES" dirty="0"/>
              <a:t>						</a:t>
            </a:r>
            <a:r>
              <a:rPr lang="es-ES" sz="1200" dirty="0"/>
              <a:t>No, no hemos muerto. </a:t>
            </a:r>
          </a:p>
          <a:p>
            <a:r>
              <a:rPr lang="es-ES" sz="1200" dirty="0"/>
              <a:t>						/…/ </a:t>
            </a:r>
          </a:p>
          <a:p>
            <a:pPr lvl="6"/>
            <a:r>
              <a:rPr lang="es-ES" sz="1200" dirty="0"/>
              <a:t>Aquí, en esta encrucijada </a:t>
            </a:r>
          </a:p>
          <a:p>
            <a:pPr lvl="6"/>
            <a:r>
              <a:rPr lang="es-ES" sz="1200" dirty="0"/>
              <a:t>esperaré a mi pueblo </a:t>
            </a:r>
          </a:p>
          <a:p>
            <a:pPr lvl="6"/>
            <a:r>
              <a:rPr lang="es-ES" sz="1200" dirty="0"/>
              <a:t>hasta que se levante en las montañas… </a:t>
            </a:r>
          </a:p>
          <a:p>
            <a:pPr lvl="6"/>
            <a:r>
              <a:rPr lang="es-ES" sz="1200" dirty="0"/>
              <a:t>Adonis </a:t>
            </a:r>
          </a:p>
          <a:p>
            <a:pPr lvl="6"/>
            <a:r>
              <a:rPr lang="es-ES" sz="1200" dirty="0"/>
              <a:t>(Del cuaderno de un piel roja) </a:t>
            </a:r>
          </a:p>
          <a:p>
            <a:pPr lvl="6"/>
            <a:r>
              <a:rPr lang="es-ES" sz="1200" dirty="0"/>
              <a:t>«Garganta de piel roja» </a:t>
            </a:r>
          </a:p>
          <a:p>
            <a:pPr lvl="6"/>
            <a:endParaRPr lang="es-ES" sz="1200" dirty="0"/>
          </a:p>
          <a:p>
            <a:r>
              <a:rPr lang="es-ES" sz="1400" dirty="0"/>
              <a:t>No hemos muerto </a:t>
            </a:r>
          </a:p>
          <a:p>
            <a:r>
              <a:rPr lang="es-ES" sz="1400" dirty="0"/>
              <a:t>solo estamos a la espera de que nos encuentre la mirada </a:t>
            </a:r>
          </a:p>
          <a:p>
            <a:r>
              <a:rPr lang="es-ES" sz="1400" dirty="0"/>
              <a:t>de alguien que nos quiso </a:t>
            </a:r>
          </a:p>
          <a:p>
            <a:r>
              <a:rPr lang="es-ES" sz="1400" dirty="0"/>
              <a:t>antes de que los camiones arrollen nuestras piernas </a:t>
            </a:r>
          </a:p>
          <a:p>
            <a:r>
              <a:rPr lang="es-ES" sz="1400" dirty="0"/>
              <a:t>y no podamos ya volver con los nuestros,</a:t>
            </a:r>
          </a:p>
          <a:p>
            <a:r>
              <a:rPr lang="es-ES" sz="1400" dirty="0"/>
              <a:t> regresar. Los nuestros vendrán a regresarnos </a:t>
            </a:r>
          </a:p>
          <a:p>
            <a:r>
              <a:rPr lang="es-ES" sz="1400" dirty="0"/>
              <a:t>a la calle, a la tienda y a la escuela </a:t>
            </a:r>
          </a:p>
          <a:p>
            <a:r>
              <a:rPr lang="es-ES" sz="1400" dirty="0"/>
              <a:t>que también esperan con los ojos cerrados. </a:t>
            </a:r>
          </a:p>
          <a:p>
            <a:endParaRPr lang="es-ES" sz="1400" dirty="0"/>
          </a:p>
          <a:p>
            <a:r>
              <a:rPr lang="es-ES" sz="1400" dirty="0"/>
              <a:t>No hemos muerto, estamos detenidos </a:t>
            </a:r>
          </a:p>
          <a:p>
            <a:r>
              <a:rPr lang="es-ES" sz="1400" dirty="0"/>
              <a:t>a la espera de que alguien desenrede nuestros brazos </a:t>
            </a:r>
          </a:p>
          <a:p>
            <a:r>
              <a:rPr lang="es-ES" sz="1400" dirty="0"/>
              <a:t>para volar de nuevo, </a:t>
            </a:r>
          </a:p>
          <a:p>
            <a:r>
              <a:rPr lang="es-ES" sz="1400" dirty="0"/>
              <a:t>para sobrevolar las ruinas, el amasijo de carne entre ladrillos</a:t>
            </a:r>
          </a:p>
          <a:p>
            <a:r>
              <a:rPr lang="es-ES" sz="1400" dirty="0"/>
              <a:t>que aplastan nuestras alas</a:t>
            </a:r>
          </a:p>
          <a:p>
            <a:r>
              <a:rPr lang="es-ES" sz="1400" dirty="0"/>
              <a:t>y descubrir cuánto amor hace falta, cuánto esfuerzo, </a:t>
            </a:r>
          </a:p>
          <a:p>
            <a:r>
              <a:rPr lang="es-ES" sz="1400" dirty="0"/>
              <a:t>para construir la vida devastada.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589DD87-39B4-1C09-C7DE-0EF0266C1DC8}"/>
              </a:ext>
            </a:extLst>
          </p:cNvPr>
          <p:cNvSpPr txBox="1"/>
          <p:nvPr/>
        </p:nvSpPr>
        <p:spPr>
          <a:xfrm>
            <a:off x="6934201" y="2536389"/>
            <a:ext cx="48958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400" dirty="0"/>
              <a:t>No, no hemos muerto, </a:t>
            </a:r>
          </a:p>
          <a:p>
            <a:r>
              <a:rPr lang="es-ES" sz="1400" dirty="0"/>
              <a:t>nosotros no habremos muerto en tanto </a:t>
            </a:r>
          </a:p>
          <a:p>
            <a:r>
              <a:rPr lang="es-ES" sz="1400" dirty="0"/>
              <a:t>vosotros todavía estéis ahí, vigilantes </a:t>
            </a:r>
          </a:p>
          <a:p>
            <a:r>
              <a:rPr lang="es-ES" sz="1400" dirty="0"/>
              <a:t>a las bombas y al olvido; </a:t>
            </a:r>
          </a:p>
          <a:p>
            <a:r>
              <a:rPr lang="es-ES" sz="1400" dirty="0"/>
              <a:t>no, tenedlo presente, no hemos muerto, </a:t>
            </a:r>
          </a:p>
          <a:p>
            <a:r>
              <a:rPr lang="es-ES" sz="1400" dirty="0"/>
              <a:t>nos queda el aliento de sabernos </a:t>
            </a:r>
          </a:p>
          <a:p>
            <a:r>
              <a:rPr lang="es-ES" sz="1400" dirty="0"/>
              <a:t>no en las estadísticas de desaparecidos </a:t>
            </a:r>
          </a:p>
          <a:p>
            <a:r>
              <a:rPr lang="es-ES" sz="1400" dirty="0"/>
              <a:t>sino en el censo del pueblo que siempre se levanta. </a:t>
            </a:r>
          </a:p>
          <a:p>
            <a:endParaRPr lang="es-ES" sz="1400" dirty="0"/>
          </a:p>
          <a:p>
            <a:r>
              <a:rPr lang="es-ES" sz="1400" dirty="0"/>
              <a:t>					(Gaza, invierno de 2025)</a:t>
            </a:r>
          </a:p>
        </p:txBody>
      </p:sp>
    </p:spTree>
    <p:extLst>
      <p:ext uri="{BB962C8B-B14F-4D97-AF65-F5344CB8AC3E}">
        <p14:creationId xmlns:p14="http://schemas.microsoft.com/office/powerpoint/2010/main" val="69376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0D9E63-6989-38DB-8E5C-63BAA6992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3E5AD5B-926F-B142-9FE6-A66210EDF4AE}"/>
              </a:ext>
            </a:extLst>
          </p:cNvPr>
          <p:cNvSpPr txBox="1"/>
          <p:nvPr/>
        </p:nvSpPr>
        <p:spPr>
          <a:xfrm>
            <a:off x="419099" y="97453"/>
            <a:ext cx="11591925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600" b="1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					</a:t>
            </a:r>
            <a:r>
              <a:rPr lang="es-ES" sz="1600" b="1" u="sng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Pasado y presente.</a:t>
            </a:r>
          </a:p>
          <a:p>
            <a:pPr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Puede parecer paradójico, pero pasado y presente pugnaban por presentarse pulcros.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¡Pasado! Pierdes poso.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¡Presente! Partes peregrino.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Pero para persuadirme, para provocarme, permitían paso por podridos pensamientos.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¡Pirómanos, pródigos, persistentes!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Precisamente por pretéritos, primero palidecían; posteriormente, pausadamente,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permitían pensar   -“Pasado, pasado…permanentemente perdido. Permanece perecido.”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Pensar puedo por parajes pinados, penachos perennes. –“Presente; ¡Pídeme poseerte!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Pues pasas, palideces por penumbras pesarosas; precipitas pensamientos prestamente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por profundos puentes.”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Piso preocupante, paraísos pelados, prohibidos parajes pluviosos.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Paranoico pienso…, “Por pensar, pierdo el presente… pusilánime persona, permanezco parado.”  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Pues pasado, presente, pugnan por presentarse pulcros… paradójicamente.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Pues pecados podridos parecían presentándose por pares.  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¡Pudor protesta! ¡Piedad preséntate!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¡Preludios pasados, partid!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¡Parásito presente, parte presto! 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¡Pereced! Perdeos precipitadamente.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 </a:t>
            </a:r>
          </a:p>
          <a:p>
            <a:pPr algn="just"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¿Puedes, poder poderoso, pulirme permanentemente? </a:t>
            </a:r>
          </a:p>
          <a:p>
            <a:pPr>
              <a:buNone/>
            </a:pPr>
            <a:r>
              <a:rPr lang="es-ES" sz="16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Pásate pasado, pásate presente.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86220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843A50-2D4A-7708-A140-E9BD9CD3F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DBB2986-C6CB-EE30-60BD-F7028293F127}"/>
              </a:ext>
            </a:extLst>
          </p:cNvPr>
          <p:cNvSpPr txBox="1"/>
          <p:nvPr/>
        </p:nvSpPr>
        <p:spPr>
          <a:xfrm>
            <a:off x="3048000" y="182940"/>
            <a:ext cx="6096000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b="1" dirty="0"/>
              <a:t>“SOLEDAD DE SOLEDADES” </a:t>
            </a:r>
          </a:p>
          <a:p>
            <a:endParaRPr lang="es-ES" sz="1600" dirty="0"/>
          </a:p>
          <a:p>
            <a:r>
              <a:rPr lang="es-ES" sz="1600" dirty="0"/>
              <a:t>Soledad de soledades, </a:t>
            </a:r>
          </a:p>
          <a:p>
            <a:r>
              <a:rPr lang="es-ES" sz="1600" dirty="0"/>
              <a:t>¿por qué te añoro y espero? </a:t>
            </a:r>
          </a:p>
          <a:p>
            <a:r>
              <a:rPr lang="es-ES" sz="1600" dirty="0"/>
              <a:t>Cuando estoy sola no te quiero, </a:t>
            </a:r>
          </a:p>
          <a:p>
            <a:r>
              <a:rPr lang="es-ES" sz="1600" dirty="0"/>
              <a:t>más cuando estoy entre gente, </a:t>
            </a:r>
          </a:p>
          <a:p>
            <a:r>
              <a:rPr lang="es-ES" sz="1600" dirty="0"/>
              <a:t>¡te adoro! </a:t>
            </a:r>
          </a:p>
          <a:p>
            <a:endParaRPr lang="es-ES" sz="1600" dirty="0"/>
          </a:p>
          <a:p>
            <a:r>
              <a:rPr lang="es-ES" sz="1600" dirty="0"/>
              <a:t>Soledad, mi soledad, </a:t>
            </a:r>
          </a:p>
          <a:p>
            <a:r>
              <a:rPr lang="es-ES" sz="1600" dirty="0"/>
              <a:t>¡qué extraña resultas ser!, </a:t>
            </a:r>
          </a:p>
          <a:p>
            <a:r>
              <a:rPr lang="es-ES" sz="1600" dirty="0"/>
              <a:t>aunque entenderte yo quiero. </a:t>
            </a:r>
          </a:p>
          <a:p>
            <a:endParaRPr lang="es-ES" sz="1600" dirty="0"/>
          </a:p>
          <a:p>
            <a:r>
              <a:rPr lang="es-ES" sz="1600" dirty="0"/>
              <a:t>Llegar así a estar contigo, </a:t>
            </a:r>
          </a:p>
          <a:p>
            <a:r>
              <a:rPr lang="es-ES" sz="1600" dirty="0"/>
              <a:t>descubrir en ti “algo más”. </a:t>
            </a:r>
          </a:p>
          <a:p>
            <a:r>
              <a:rPr lang="es-ES" sz="1600" dirty="0"/>
              <a:t>Contigo poder conseguir, </a:t>
            </a:r>
          </a:p>
          <a:p>
            <a:r>
              <a:rPr lang="es-ES" sz="1600" dirty="0"/>
              <a:t>estar conmigo. </a:t>
            </a:r>
          </a:p>
          <a:p>
            <a:r>
              <a:rPr lang="es-ES" sz="1600" dirty="0"/>
              <a:t>Y así mi soledad, </a:t>
            </a:r>
          </a:p>
          <a:p>
            <a:r>
              <a:rPr lang="es-ES" sz="1600" dirty="0"/>
              <a:t>aprender un trecho de mi camino.</a:t>
            </a:r>
          </a:p>
          <a:p>
            <a:r>
              <a:rPr lang="es-ES" sz="1600" dirty="0"/>
              <a:t> </a:t>
            </a:r>
          </a:p>
          <a:p>
            <a:r>
              <a:rPr lang="es-ES" sz="1600" dirty="0"/>
              <a:t>Soledad de soledades, </a:t>
            </a:r>
          </a:p>
          <a:p>
            <a:r>
              <a:rPr lang="es-ES" sz="1600" dirty="0"/>
              <a:t>puedo así alcanzar, </a:t>
            </a:r>
          </a:p>
          <a:p>
            <a:r>
              <a:rPr lang="es-ES" sz="1600" dirty="0"/>
              <a:t>este silencio añorado. </a:t>
            </a:r>
          </a:p>
          <a:p>
            <a:r>
              <a:rPr lang="es-ES" sz="1600" dirty="0"/>
              <a:t>En este mundo de ir, venir, </a:t>
            </a:r>
          </a:p>
          <a:p>
            <a:r>
              <a:rPr lang="es-ES" sz="1600" dirty="0"/>
              <a:t>y no parar, </a:t>
            </a:r>
          </a:p>
          <a:p>
            <a:r>
              <a:rPr lang="es-ES" sz="1600" dirty="0"/>
              <a:t>en el que me ha tocado, </a:t>
            </a:r>
          </a:p>
          <a:p>
            <a:r>
              <a:rPr lang="es-ES" sz="1600" dirty="0"/>
              <a:t>¡vivir!</a:t>
            </a:r>
          </a:p>
        </p:txBody>
      </p:sp>
    </p:spTree>
    <p:extLst>
      <p:ext uri="{BB962C8B-B14F-4D97-AF65-F5344CB8AC3E}">
        <p14:creationId xmlns:p14="http://schemas.microsoft.com/office/powerpoint/2010/main" val="17951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B9B708-930F-2339-E34D-901F367A7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2AB197B-1383-5FFC-DB35-F1849B257BB8}"/>
              </a:ext>
            </a:extLst>
          </p:cNvPr>
          <p:cNvSpPr txBox="1"/>
          <p:nvPr/>
        </p:nvSpPr>
        <p:spPr>
          <a:xfrm>
            <a:off x="3048000" y="426075"/>
            <a:ext cx="6096000" cy="5837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s-ES" sz="20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SONETO A ESTUDIANTES  MAYORES</a:t>
            </a:r>
            <a:endParaRPr lang="es-E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Soneto de Ir a Clase sin Prisa </a:t>
            </a:r>
          </a:p>
          <a:p>
            <a:pPr>
              <a:buNone/>
            </a:pPr>
            <a:endParaRPr lang="es-E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Llegan sin miedo al aula ni a la nota,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 café, charla y tiempo compartido;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 persiguen el plazo ni el ruido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 reloj que a otros siempre los derrota.</a:t>
            </a:r>
          </a:p>
          <a:p>
            <a:pPr>
              <a:buNone/>
            </a:pPr>
            <a:endParaRPr lang="es-E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Van a escuchar, conversar, sin ruta,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 idea que circula y hace sentido;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 hay duda, se comenta; si hay ruido,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 ríe, y la lección nunca se agota.</a:t>
            </a:r>
          </a:p>
          <a:p>
            <a:pPr>
              <a:buNone/>
            </a:pPr>
            <a:endParaRPr lang="es-E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 pesa el suspender ni el destacar,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importa comprender lo que se dice,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pensar con otros antes de opinar.</a:t>
            </a:r>
          </a:p>
          <a:p>
            <a:pPr>
              <a:buNone/>
            </a:pPr>
            <a:endParaRPr lang="es-E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Aprenden por el gusto de juntar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ideas, risas, gente que coincide:</a:t>
            </a:r>
            <a:b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s-E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 a clase es vivir, no competir.</a:t>
            </a:r>
          </a:p>
        </p:txBody>
      </p:sp>
    </p:spTree>
    <p:extLst>
      <p:ext uri="{BB962C8B-B14F-4D97-AF65-F5344CB8AC3E}">
        <p14:creationId xmlns:p14="http://schemas.microsoft.com/office/powerpoint/2010/main" val="58102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118</TotalTime>
  <Words>1429</Words>
  <Application>Microsoft Office PowerPoint</Application>
  <PresentationFormat>Panorámica</PresentationFormat>
  <Paragraphs>228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Aptos</vt:lpstr>
      <vt:lpstr>Arial</vt:lpstr>
      <vt:lpstr>Arial Black</vt:lpstr>
      <vt:lpstr>Calibri</vt:lpstr>
      <vt:lpstr>Century Gothic</vt:lpstr>
      <vt:lpstr>Lucida Calligraphy</vt:lpstr>
      <vt:lpstr>Times New Roman</vt:lpstr>
      <vt:lpstr>Wingdings 3</vt:lpstr>
      <vt:lpstr>Ion</vt:lpstr>
      <vt:lpstr>LA FLOR DE ADAMUC LITERATURA  2025 - 2026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Somodevilla Garcia</dc:creator>
  <cp:lastModifiedBy>Antonio Somodevilla Garcia</cp:lastModifiedBy>
  <cp:revision>1</cp:revision>
  <dcterms:created xsi:type="dcterms:W3CDTF">2026-04-06T10:26:19Z</dcterms:created>
  <dcterms:modified xsi:type="dcterms:W3CDTF">2026-04-06T12:32:04Z</dcterms:modified>
</cp:coreProperties>
</file>