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8" r:id="rId3"/>
    <p:sldId id="259" r:id="rId4"/>
    <p:sldId id="257" r:id="rId5"/>
    <p:sldId id="260" r:id="rId6"/>
    <p:sldId id="261" r:id="rId7"/>
    <p:sldId id="262" r:id="rId8"/>
    <p:sldId id="263" r:id="rId9"/>
    <p:sldId id="264" r:id="rId10"/>
    <p:sldId id="266" r:id="rId11"/>
    <p:sldId id="265" r:id="rId12"/>
    <p:sldId id="267" r:id="rId13"/>
    <p:sldId id="268" r:id="rId14"/>
    <p:sldId id="269" r:id="rId15"/>
    <p:sldId id="271" r:id="rId16"/>
    <p:sldId id="270" r:id="rId17"/>
    <p:sldId id="272" r:id="rId18"/>
    <p:sldId id="273" r:id="rId19"/>
    <p:sldId id="27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7BD2E2B5-61FF-4362-9A8E-7386B9388E76}" type="datetimeFigureOut">
              <a:rPr lang="es-ES" smtClean="0"/>
              <a:t>11/04/2026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974660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p:cNvSpPr>
            <a:spLocks noGrp="1"/>
          </p:cNvSpPr>
          <p:nvPr>
            <p:ph type="dt" sz="half" idx="10"/>
          </p:nvPr>
        </p:nvSpPr>
        <p:spPr/>
        <p:txBody>
          <a:bodyPr/>
          <a:lstStyle/>
          <a:p>
            <a:fld id="{7BD2E2B5-61FF-4362-9A8E-7386B9388E76}" type="datetimeFigureOut">
              <a:rPr lang="es-ES" smtClean="0"/>
              <a:t>11/04/2026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4262903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BD2E2B5-61FF-4362-9A8E-7386B9388E76}" type="datetimeFigureOut">
              <a:rPr lang="es-ES" smtClean="0"/>
              <a:t>11/04/2026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4111749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7BD2E2B5-61FF-4362-9A8E-7386B9388E76}" type="datetimeFigureOut">
              <a:rPr lang="es-ES" smtClean="0"/>
              <a:t>11/04/2026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2917300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7BD2E2B5-61FF-4362-9A8E-7386B9388E76}" type="datetimeFigureOut">
              <a:rPr lang="es-ES" smtClean="0"/>
              <a:t>11/04/2026</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19861927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7" name="Date Placeholder 2"/>
          <p:cNvSpPr>
            <a:spLocks noGrp="1"/>
          </p:cNvSpPr>
          <p:nvPr>
            <p:ph type="dt" sz="half" idx="10"/>
          </p:nvPr>
        </p:nvSpPr>
        <p:spPr/>
        <p:txBody>
          <a:bodyPr/>
          <a:lstStyle/>
          <a:p>
            <a:fld id="{7BD2E2B5-61FF-4362-9A8E-7386B9388E76}" type="datetimeFigureOut">
              <a:rPr lang="es-ES" smtClean="0"/>
              <a:t>11/04/2026</a:t>
            </a:fld>
            <a:endParaRPr lang="es-ES"/>
          </a:p>
        </p:txBody>
      </p:sp>
      <p:sp>
        <p:nvSpPr>
          <p:cNvPr id="5" name="Footer Placeholder 3"/>
          <p:cNvSpPr>
            <a:spLocks noGrp="1"/>
          </p:cNvSpPr>
          <p:nvPr>
            <p:ph type="ftr" sz="quarter" idx="11"/>
          </p:nvPr>
        </p:nvSpPr>
        <p:spPr/>
        <p:txBody>
          <a:bodyPr/>
          <a:lstStyle/>
          <a:p>
            <a:endParaRPr lang="es-ES"/>
          </a:p>
        </p:txBody>
      </p:sp>
      <p:sp>
        <p:nvSpPr>
          <p:cNvPr id="6" name="Slide Number Placeholder 4"/>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15465358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7BD2E2B5-61FF-4362-9A8E-7386B9388E76}" type="datetimeFigureOut">
              <a:rPr lang="es-ES" smtClean="0"/>
              <a:t>11/04/2026</a:t>
            </a:fld>
            <a:endParaRPr lang="es-ES"/>
          </a:p>
        </p:txBody>
      </p:sp>
      <p:sp>
        <p:nvSpPr>
          <p:cNvPr id="5" name="Footer Placeholder 2"/>
          <p:cNvSpPr>
            <a:spLocks noGrp="1"/>
          </p:cNvSpPr>
          <p:nvPr>
            <p:ph type="ftr" sz="quarter" idx="11"/>
          </p:nvPr>
        </p:nvSpPr>
        <p:spPr/>
        <p:txBody>
          <a:bodyPr/>
          <a:lstStyle/>
          <a:p>
            <a:endParaRPr lang="es-ES"/>
          </a:p>
        </p:txBody>
      </p:sp>
      <p:sp>
        <p:nvSpPr>
          <p:cNvPr id="6" name="Slide Number Placeholder 3"/>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27995258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7" name="Date Placeholder 4"/>
          <p:cNvSpPr>
            <a:spLocks noGrp="1"/>
          </p:cNvSpPr>
          <p:nvPr>
            <p:ph type="dt" sz="half" idx="10"/>
          </p:nvPr>
        </p:nvSpPr>
        <p:spPr/>
        <p:txBody>
          <a:bodyPr/>
          <a:lstStyle/>
          <a:p>
            <a:fld id="{7BD2E2B5-61FF-4362-9A8E-7386B9388E76}" type="datetimeFigureOut">
              <a:rPr lang="es-ES" smtClean="0"/>
              <a:t>11/04/2026</a:t>
            </a:fld>
            <a:endParaRPr lang="es-ES"/>
          </a:p>
        </p:txBody>
      </p:sp>
      <p:sp>
        <p:nvSpPr>
          <p:cNvPr id="5" name="Footer Placeholder 5"/>
          <p:cNvSpPr>
            <a:spLocks noGrp="1"/>
          </p:cNvSpPr>
          <p:nvPr>
            <p:ph type="ftr" sz="quarter" idx="11"/>
          </p:nvPr>
        </p:nvSpPr>
        <p:spPr/>
        <p:txBody>
          <a:bodyPr/>
          <a:lstStyle/>
          <a:p>
            <a:endParaRPr lang="es-ES"/>
          </a:p>
        </p:txBody>
      </p:sp>
      <p:sp>
        <p:nvSpPr>
          <p:cNvPr id="6" name="Slide Number Placeholder 6"/>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3688857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7BD2E2B5-61FF-4362-9A8E-7386B9388E76}" type="datetimeFigureOut">
              <a:rPr lang="es-ES" smtClean="0"/>
              <a:t>11/04/2026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41514316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7BD2E2B5-61FF-4362-9A8E-7386B9388E76}" type="datetimeFigureOut">
              <a:rPr lang="es-ES" smtClean="0"/>
              <a:t>11/04/2026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19400290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BD2E2B5-61FF-4362-9A8E-7386B9388E76}" type="datetimeFigureOut">
              <a:rPr lang="es-ES" smtClean="0"/>
              <a:t>11/04/2026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16305458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s-ES"/>
              <a:t>Haga clic para modificar el estilo de título del patrón</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s-ES"/>
              <a:t>Haga clic para modificar los estilos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BD2E2B5-61FF-4362-9A8E-7386B9388E76}" type="datetimeFigureOut">
              <a:rPr lang="es-ES" smtClean="0"/>
              <a:t>11/04/2026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7367533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BD2E2B5-61FF-4362-9A8E-7386B9388E76}" type="datetimeFigureOut">
              <a:rPr lang="es-ES" smtClean="0"/>
              <a:t>11/04/2026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24474475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BD2E2B5-61FF-4362-9A8E-7386B9388E76}" type="datetimeFigureOut">
              <a:rPr lang="es-ES" smtClean="0"/>
              <a:t>11/04/2026</a:t>
            </a:fld>
            <a:endParaRPr lang="es-ES"/>
          </a:p>
        </p:txBody>
      </p:sp>
      <p:sp>
        <p:nvSpPr>
          <p:cNvPr id="4"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12770129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BD2E2B5-61FF-4362-9A8E-7386B9388E76}" type="datetimeFigureOut">
              <a:rPr lang="es-ES" smtClean="0"/>
              <a:t>11/04/2026</a:t>
            </a:fld>
            <a:endParaRPr lang="es-ES"/>
          </a:p>
        </p:txBody>
      </p:sp>
      <p:sp>
        <p:nvSpPr>
          <p:cNvPr id="4"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34010438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BD2E2B5-61FF-4362-9A8E-7386B9388E76}" type="datetimeFigureOut">
              <a:rPr lang="es-ES" smtClean="0"/>
              <a:t>11/04/2026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8467020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BD2E2B5-61FF-4362-9A8E-7386B9388E76}" type="datetimeFigureOut">
              <a:rPr lang="es-ES" smtClean="0"/>
              <a:t>11/04/2026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3358796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7BD2E2B5-61FF-4362-9A8E-7386B9388E76}" type="datetimeFigureOut">
              <a:rPr lang="es-ES" smtClean="0"/>
              <a:t>11/04/2026</a:t>
            </a:fld>
            <a:endParaRPr lang="es-E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s-E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55531240-C855-4559-A887-569D5EF9601C}" type="slidenum">
              <a:rPr lang="es-ES" smtClean="0"/>
              <a:t>‹Nº›</a:t>
            </a:fld>
            <a:endParaRPr lang="es-ES"/>
          </a:p>
        </p:txBody>
      </p:sp>
    </p:spTree>
    <p:extLst>
      <p:ext uri="{BB962C8B-B14F-4D97-AF65-F5344CB8AC3E}">
        <p14:creationId xmlns:p14="http://schemas.microsoft.com/office/powerpoint/2010/main" val="1987853835"/>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51D65A-57B5-4076-0D93-B5CA15316AF5}"/>
              </a:ext>
            </a:extLst>
          </p:cNvPr>
          <p:cNvSpPr>
            <a:spLocks noGrp="1"/>
          </p:cNvSpPr>
          <p:nvPr>
            <p:ph type="ctrTitle"/>
          </p:nvPr>
        </p:nvSpPr>
        <p:spPr>
          <a:xfrm>
            <a:off x="1154956" y="1621018"/>
            <a:ext cx="10100648" cy="2168164"/>
          </a:xfrm>
        </p:spPr>
        <p:txBody>
          <a:bodyPr>
            <a:normAutofit fontScale="90000"/>
          </a:bodyPr>
          <a:lstStyle/>
          <a:p>
            <a:pPr algn="ctr"/>
            <a:r>
              <a:rPr lang="es-ES" b="1" dirty="0">
                <a:solidFill>
                  <a:srgbClr val="FFFF00"/>
                </a:solidFill>
                <a:latin typeface="Arial Black" panose="020B0A04020102020204" pitchFamily="34" charset="0"/>
              </a:rPr>
              <a:t>LA FLOR DE ADAMUC</a:t>
            </a:r>
            <a:br>
              <a:rPr lang="es-ES" b="1" dirty="0">
                <a:solidFill>
                  <a:srgbClr val="FFFF00"/>
                </a:solidFill>
                <a:latin typeface="Arial Black" panose="020B0A04020102020204" pitchFamily="34" charset="0"/>
              </a:rPr>
            </a:br>
            <a:r>
              <a:rPr lang="es-ES" b="1" dirty="0">
                <a:solidFill>
                  <a:srgbClr val="FFFF00"/>
                </a:solidFill>
                <a:latin typeface="Arial Black" panose="020B0A04020102020204" pitchFamily="34" charset="0"/>
              </a:rPr>
              <a:t>LITERATURA </a:t>
            </a:r>
            <a:br>
              <a:rPr lang="es-ES" b="1" dirty="0">
                <a:solidFill>
                  <a:srgbClr val="FFFF00"/>
                </a:solidFill>
                <a:latin typeface="Arial Black" panose="020B0A04020102020204" pitchFamily="34" charset="0"/>
              </a:rPr>
            </a:br>
            <a:r>
              <a:rPr lang="es-ES" b="1" dirty="0">
                <a:solidFill>
                  <a:srgbClr val="FFFF00"/>
                </a:solidFill>
                <a:latin typeface="Arial Black" panose="020B0A04020102020204" pitchFamily="34" charset="0"/>
              </a:rPr>
              <a:t>2025 - 2026</a:t>
            </a:r>
          </a:p>
        </p:txBody>
      </p:sp>
      <p:sp>
        <p:nvSpPr>
          <p:cNvPr id="3" name="Subtítulo 2">
            <a:extLst>
              <a:ext uri="{FF2B5EF4-FFF2-40B4-BE49-F238E27FC236}">
                <a16:creationId xmlns:a16="http://schemas.microsoft.com/office/drawing/2014/main" id="{F5B30DF5-24D3-7CBC-849A-C9FA894A4739}"/>
              </a:ext>
            </a:extLst>
          </p:cNvPr>
          <p:cNvSpPr>
            <a:spLocks noGrp="1"/>
          </p:cNvSpPr>
          <p:nvPr>
            <p:ph type="subTitle" idx="1"/>
          </p:nvPr>
        </p:nvSpPr>
        <p:spPr>
          <a:xfrm>
            <a:off x="1154956" y="4441452"/>
            <a:ext cx="8825658" cy="861420"/>
          </a:xfrm>
        </p:spPr>
        <p:txBody>
          <a:bodyPr>
            <a:normAutofit lnSpcReduction="10000"/>
          </a:bodyPr>
          <a:lstStyle/>
          <a:p>
            <a:pPr algn="ctr"/>
            <a:r>
              <a:rPr lang="es-ES" sz="5400" dirty="0">
                <a:solidFill>
                  <a:srgbClr val="FFFF00"/>
                </a:solidFill>
                <a:latin typeface="Arial Black" panose="020B0A04020102020204" pitchFamily="34" charset="0"/>
              </a:rPr>
              <a:t>MICRORRELATO</a:t>
            </a:r>
          </a:p>
        </p:txBody>
      </p:sp>
    </p:spTree>
    <p:extLst>
      <p:ext uri="{BB962C8B-B14F-4D97-AF65-F5344CB8AC3E}">
        <p14:creationId xmlns:p14="http://schemas.microsoft.com/office/powerpoint/2010/main" val="280927306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C09BB6A3-17AD-6067-3947-4218906710A0}"/>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D755FA54-B426-1C95-A3A2-7482EDF783CA}"/>
              </a:ext>
            </a:extLst>
          </p:cNvPr>
          <p:cNvSpPr txBox="1"/>
          <p:nvPr/>
        </p:nvSpPr>
        <p:spPr>
          <a:xfrm>
            <a:off x="329938" y="291778"/>
            <a:ext cx="11500702" cy="6133667"/>
          </a:xfrm>
          <a:prstGeom prst="rect">
            <a:avLst/>
          </a:prstGeom>
          <a:noFill/>
        </p:spPr>
        <p:txBody>
          <a:bodyPr wrap="square">
            <a:spAutoFit/>
          </a:bodyPr>
          <a:lstStyle/>
          <a:p>
            <a:r>
              <a:rPr lang="es-ES" b="1" dirty="0"/>
              <a:t>				</a:t>
            </a:r>
            <a:r>
              <a:rPr lang="es-ES" b="1" u="sng" dirty="0"/>
              <a:t>Carta a un amigo</a:t>
            </a:r>
            <a:r>
              <a:rPr lang="es-ES" b="1" dirty="0"/>
              <a:t> </a:t>
            </a:r>
          </a:p>
          <a:p>
            <a:endParaRPr lang="es-ES" dirty="0"/>
          </a:p>
          <a:p>
            <a:pPr algn="just"/>
            <a:r>
              <a:rPr lang="es-ES" dirty="0"/>
              <a:t>Querido Juan: </a:t>
            </a:r>
          </a:p>
          <a:p>
            <a:pPr algn="just"/>
            <a:endParaRPr lang="es-ES" dirty="0"/>
          </a:p>
          <a:p>
            <a:pPr algn="just">
              <a:lnSpc>
                <a:spcPct val="150000"/>
              </a:lnSpc>
            </a:pPr>
            <a:r>
              <a:rPr lang="es-ES" dirty="0"/>
              <a:t>Hace tiempo que estoy pensando en escribirte pero no encuentro el momento preciso. La pereza es mi fiel consejera y al final acabo dejándolo todo para mañana. </a:t>
            </a:r>
          </a:p>
          <a:p>
            <a:pPr algn="just">
              <a:lnSpc>
                <a:spcPct val="150000"/>
              </a:lnSpc>
            </a:pPr>
            <a:r>
              <a:rPr lang="es-ES" dirty="0"/>
              <a:t>Me pides que te cuente cosas mías, no hay mucho que decir. Mi casa es una pompa de jabón y tiene por tejado el arco iris. Mis mascotas, un perro que habla idiomas y un pez cantarín en una jaula. Al gato no le cuento porque es el dueño y señor de todo lo que tengo. </a:t>
            </a:r>
          </a:p>
          <a:p>
            <a:pPr algn="just">
              <a:lnSpc>
                <a:spcPct val="150000"/>
              </a:lnSpc>
            </a:pPr>
            <a:r>
              <a:rPr lang="es-ES" dirty="0"/>
              <a:t>Trabajo barriendo telarañas de cabezas ajenas y casi siempre me traigo alguna a casa. En invierno me deslizo por las laderas de un helado de nata y en verano me baño en un río de limonada fresca. </a:t>
            </a:r>
          </a:p>
          <a:p>
            <a:pPr algn="just">
              <a:lnSpc>
                <a:spcPct val="150000"/>
              </a:lnSpc>
            </a:pPr>
            <a:r>
              <a:rPr lang="es-ES" dirty="0"/>
              <a:t>Casi todas las noches hablo un par de horas con la luna, me cuenta que se siente muy sola en las alturas. </a:t>
            </a:r>
          </a:p>
          <a:p>
            <a:pPr algn="just">
              <a:lnSpc>
                <a:spcPct val="150000"/>
              </a:lnSpc>
            </a:pPr>
            <a:r>
              <a:rPr lang="es-ES" dirty="0"/>
              <a:t>Como verás mi vida es muy corriente, como la de cualquiera. Si me ocurre algo extraño te lo haré saber en mi próxima carta. </a:t>
            </a:r>
          </a:p>
          <a:p>
            <a:pPr algn="just">
              <a:lnSpc>
                <a:spcPct val="150000"/>
              </a:lnSpc>
            </a:pPr>
            <a:r>
              <a:rPr lang="es-ES" dirty="0"/>
              <a:t>Un abrazo de tu amiga Violeta.</a:t>
            </a:r>
          </a:p>
        </p:txBody>
      </p:sp>
    </p:spTree>
    <p:extLst>
      <p:ext uri="{BB962C8B-B14F-4D97-AF65-F5344CB8AC3E}">
        <p14:creationId xmlns:p14="http://schemas.microsoft.com/office/powerpoint/2010/main" val="401708642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03A1F701-D6DA-1A45-4B86-EA19FE65D88B}"/>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70035314-1F33-8544-D00D-1DEB6F90B3A3}"/>
              </a:ext>
            </a:extLst>
          </p:cNvPr>
          <p:cNvSpPr txBox="1"/>
          <p:nvPr/>
        </p:nvSpPr>
        <p:spPr>
          <a:xfrm>
            <a:off x="480766" y="113124"/>
            <a:ext cx="11415861" cy="6717032"/>
          </a:xfrm>
          <a:prstGeom prst="rect">
            <a:avLst/>
          </a:prstGeom>
          <a:noFill/>
        </p:spPr>
        <p:txBody>
          <a:bodyPr wrap="square">
            <a:spAutoFit/>
          </a:bodyPr>
          <a:lstStyle/>
          <a:p>
            <a:pPr algn="ctr">
              <a:buNone/>
            </a:pPr>
            <a:r>
              <a:rPr lang="es-ES" sz="2000" b="1" u="sng" dirty="0">
                <a:effectLst/>
                <a:latin typeface="Times New Roman" panose="02020603050405020304" pitchFamily="18" charset="0"/>
                <a:ea typeface="PMingLiU" panose="02020500000000000000" pitchFamily="18" charset="-120"/>
              </a:rPr>
              <a:t>Cartas malas para Susi.</a:t>
            </a:r>
          </a:p>
          <a:p>
            <a:pPr algn="just">
              <a:lnSpc>
                <a:spcPct val="150000"/>
              </a:lnSpc>
              <a:spcAft>
                <a:spcPts val="600"/>
              </a:spcAft>
              <a:buNone/>
            </a:pPr>
            <a:r>
              <a:rPr lang="es-ES" sz="1400" dirty="0">
                <a:effectLst/>
                <a:latin typeface="Times New Roman" panose="02020603050405020304" pitchFamily="18" charset="0"/>
                <a:ea typeface="PMingLiU" panose="02020500000000000000" pitchFamily="18" charset="-120"/>
              </a:rPr>
              <a:t>Una vez, un hombre me dijo que me olían las manos a jabón de hotel y a baraja manoseada. Sin duda, no es lo más bonito que se le pueda decir a una chica, pero, en mi caso, era una maldita verdad.</a:t>
            </a:r>
          </a:p>
          <a:p>
            <a:pPr algn="just">
              <a:lnSpc>
                <a:spcPct val="150000"/>
              </a:lnSpc>
              <a:spcAft>
                <a:spcPts val="600"/>
              </a:spcAft>
              <a:buNone/>
            </a:pPr>
            <a:r>
              <a:rPr lang="es-ES" sz="1400" dirty="0">
                <a:effectLst/>
                <a:latin typeface="Times New Roman" panose="02020603050405020304" pitchFamily="18" charset="0"/>
                <a:ea typeface="PMingLiU" panose="02020500000000000000" pitchFamily="18" charset="-120"/>
              </a:rPr>
              <a:t> Nací en</a:t>
            </a:r>
            <a:r>
              <a:rPr lang="es-ES" sz="1400" dirty="0">
                <a:solidFill>
                  <a:srgbClr val="000000"/>
                </a:solidFill>
                <a:effectLst/>
                <a:latin typeface="Times New Roman" panose="02020603050405020304" pitchFamily="18" charset="0"/>
                <a:ea typeface="PMingLiU" panose="02020500000000000000" pitchFamily="18" charset="-120"/>
              </a:rPr>
              <a:t> </a:t>
            </a:r>
            <a:r>
              <a:rPr lang="es-ES" sz="1400" dirty="0">
                <a:effectLst/>
                <a:latin typeface="Times New Roman" panose="02020603050405020304" pitchFamily="18" charset="0"/>
                <a:ea typeface="PMingLiU" panose="02020500000000000000" pitchFamily="18" charset="-120"/>
              </a:rPr>
              <a:t>el estado de Jersey cerca del límite del muy rico condado de Atlantic. Te contaré un secreto a voces: –“La ciudad de Atlantic City, diez veces más dinero que en Chicago, el doble de pardillos que en Kansas y la mitad de bombillas que en Las Vegas.”</a:t>
            </a:r>
            <a:r>
              <a:rPr lang="es-ES" sz="1400" dirty="0">
                <a:solidFill>
                  <a:srgbClr val="000000"/>
                </a:solidFill>
                <a:effectLst/>
                <a:latin typeface="Times New Roman" panose="02020603050405020304" pitchFamily="18" charset="0"/>
                <a:ea typeface="PMingLiU" panose="02020500000000000000" pitchFamily="18" charset="-120"/>
              </a:rPr>
              <a:t>  </a:t>
            </a:r>
            <a:endParaRPr lang="es-ES" sz="1400" dirty="0">
              <a:effectLst/>
              <a:latin typeface="Times New Roman" panose="02020603050405020304" pitchFamily="18" charset="0"/>
              <a:ea typeface="PMingLiU" panose="02020500000000000000" pitchFamily="18" charset="-120"/>
            </a:endParaRPr>
          </a:p>
          <a:p>
            <a:pPr algn="just">
              <a:lnSpc>
                <a:spcPct val="150000"/>
              </a:lnSpc>
              <a:spcAft>
                <a:spcPts val="600"/>
              </a:spcAft>
              <a:buNone/>
            </a:pPr>
            <a:r>
              <a:rPr lang="es-ES" sz="1400" dirty="0">
                <a:solidFill>
                  <a:srgbClr val="000000"/>
                </a:solidFill>
                <a:effectLst/>
                <a:latin typeface="Times New Roman" panose="02020603050405020304" pitchFamily="18" charset="0"/>
                <a:ea typeface="PMingLiU" panose="02020500000000000000" pitchFamily="18" charset="-120"/>
              </a:rPr>
              <a:t> </a:t>
            </a:r>
            <a:r>
              <a:rPr lang="es-ES" sz="1400" dirty="0">
                <a:effectLst/>
                <a:latin typeface="Times New Roman" panose="02020603050405020304" pitchFamily="18" charset="0"/>
                <a:ea typeface="PMingLiU" panose="02020500000000000000" pitchFamily="18" charset="-120"/>
              </a:rPr>
              <a:t>Con tan sólo cuatro años, quedé huérfana de madre. Había estado acompañando a mi padre de ciudad en partida y de partida en ciudad.  Aún recuerdo mi primera lección de póquer. Mi padre barajó el mazo, cortó y repartió. No me dio ni una sola carta buena. Repitió la operación otras tres veces con igual resultado. ¡Por fin, a la quinta! Conseguí juntar doble pareja de reyes y nueves. </a:t>
            </a:r>
          </a:p>
          <a:p>
            <a:pPr algn="just">
              <a:lnSpc>
                <a:spcPct val="150000"/>
              </a:lnSpc>
              <a:spcAft>
                <a:spcPts val="600"/>
              </a:spcAft>
              <a:buNone/>
            </a:pPr>
            <a:r>
              <a:rPr lang="es-ES" sz="1400" dirty="0">
                <a:effectLst/>
                <a:latin typeface="Times New Roman" panose="02020603050405020304" pitchFamily="18" charset="0"/>
                <a:ea typeface="PMingLiU" panose="02020500000000000000" pitchFamily="18" charset="-120"/>
              </a:rPr>
              <a:t> -“¿Susi, qué has aprendido?” me preguntó mi padre.</a:t>
            </a:r>
          </a:p>
          <a:p>
            <a:pPr algn="just">
              <a:lnSpc>
                <a:spcPct val="150000"/>
              </a:lnSpc>
              <a:spcAft>
                <a:spcPts val="600"/>
              </a:spcAft>
              <a:buNone/>
            </a:pPr>
            <a:r>
              <a:rPr lang="es-ES" sz="1400" dirty="0">
                <a:effectLst/>
                <a:latin typeface="Times New Roman" panose="02020603050405020304" pitchFamily="18" charset="0"/>
                <a:ea typeface="PMingLiU" panose="02020500000000000000" pitchFamily="18" charset="-120"/>
              </a:rPr>
              <a:t> -“Que…, se debe esperar a que salgan cartas buenas.” Alegué con un tono más de duda que de respuesta.</a:t>
            </a:r>
          </a:p>
          <a:p>
            <a:pPr algn="just">
              <a:lnSpc>
                <a:spcPct val="150000"/>
              </a:lnSpc>
              <a:spcAft>
                <a:spcPts val="600"/>
              </a:spcAft>
              <a:buNone/>
            </a:pPr>
            <a:r>
              <a:rPr lang="es-ES" sz="1400" dirty="0">
                <a:effectLst/>
                <a:latin typeface="Times New Roman" panose="02020603050405020304" pitchFamily="18" charset="0"/>
                <a:ea typeface="PMingLiU" panose="02020500000000000000" pitchFamily="18" charset="-120"/>
              </a:rPr>
              <a:t> Mi padre cambió de postura, se inclinó hacia mí, me tomó ambas manos y mirándome directamente me dijo: -“Oh Susan.” (Siempre me llamaba Susan cuando tenía algo importante que decirme. El resto de las veces tan solo me decía Susi.) –“Cualquier idiota puede jugar con cartas buenas. Lo que debes aprender es que cuatro de cada cinco veces te saldrán malas, y es con esas con las que debes aprender a bregar.”</a:t>
            </a:r>
          </a:p>
          <a:p>
            <a:pPr algn="just">
              <a:lnSpc>
                <a:spcPct val="150000"/>
              </a:lnSpc>
              <a:spcAft>
                <a:spcPts val="600"/>
              </a:spcAft>
              <a:buNone/>
            </a:pPr>
            <a:r>
              <a:rPr lang="es-ES" sz="1400" dirty="0">
                <a:effectLst/>
                <a:latin typeface="Times New Roman" panose="02020603050405020304" pitchFamily="18" charset="0"/>
                <a:ea typeface="PMingLiU" panose="02020500000000000000" pitchFamily="18" charset="-120"/>
              </a:rPr>
              <a:t> Aquella lección pareció profética; me he pasado la vida interponiendo millas y galones de gasolina entre mi alma, mi mala suerte y el último hombre que me hizo llorar.</a:t>
            </a:r>
          </a:p>
          <a:p>
            <a:pPr algn="just">
              <a:lnSpc>
                <a:spcPct val="150000"/>
              </a:lnSpc>
              <a:spcAft>
                <a:spcPts val="600"/>
              </a:spcAft>
              <a:buNone/>
            </a:pPr>
            <a:r>
              <a:rPr lang="es-ES" sz="1400" dirty="0">
                <a:effectLst/>
                <a:latin typeface="Times New Roman" panose="02020603050405020304" pitchFamily="18" charset="0"/>
                <a:ea typeface="PMingLiU" panose="02020500000000000000" pitchFamily="18" charset="-120"/>
              </a:rPr>
              <a:t> He llegado a ser una buena jugadora, pero no soy afortunada, y esa es una mala combinación. Siempre quemando fichas, siempre a la espera de una mano que resuelva de un plumazo mis problemas. Esa mano, créeme, casi nunca llega; por el contrario, puedes pasarte la vida teniendo cartas malas, a manos llenas, y con esas, precisamente con esas, son con las que me levanto cada día a jugar, y ahora, si te fijas bien, al igual que hizo mi padre conmigo, no te estoy hablando de póquer.</a:t>
            </a:r>
          </a:p>
        </p:txBody>
      </p:sp>
    </p:spTree>
    <p:extLst>
      <p:ext uri="{BB962C8B-B14F-4D97-AF65-F5344CB8AC3E}">
        <p14:creationId xmlns:p14="http://schemas.microsoft.com/office/powerpoint/2010/main" val="317836971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BF40C2A5-50F6-D847-3C43-383BC322D9CD}"/>
              </a:ext>
            </a:extLst>
          </p:cNvPr>
          <p:cNvSpPr txBox="1"/>
          <p:nvPr/>
        </p:nvSpPr>
        <p:spPr>
          <a:xfrm>
            <a:off x="386498" y="313266"/>
            <a:ext cx="11415861" cy="5632311"/>
          </a:xfrm>
          <a:prstGeom prst="rect">
            <a:avLst/>
          </a:prstGeom>
          <a:noFill/>
        </p:spPr>
        <p:txBody>
          <a:bodyPr wrap="square">
            <a:spAutoFit/>
          </a:bodyPr>
          <a:lstStyle/>
          <a:p>
            <a:pPr algn="just">
              <a:buNone/>
            </a:pPr>
            <a:r>
              <a:rPr lang="es-ES" sz="1800" b="1" u="sng" dirty="0">
                <a:effectLst/>
                <a:latin typeface="Abadi" panose="020B0604020104020204" pitchFamily="34" charset="0"/>
                <a:ea typeface="Times New Roman" panose="02020603050405020304" pitchFamily="18" charset="0"/>
              </a:rPr>
              <a:t>El Beso</a:t>
            </a:r>
          </a:p>
          <a:p>
            <a:pPr algn="just">
              <a:buNone/>
            </a:pPr>
            <a:endParaRPr lang="es-ES" sz="1800" dirty="0">
              <a:effectLst/>
              <a:latin typeface="Times New Roman" panose="02020603050405020304" pitchFamily="18" charset="0"/>
              <a:ea typeface="Times New Roman" panose="02020603050405020304" pitchFamily="18" charset="0"/>
            </a:endParaRPr>
          </a:p>
          <a:p>
            <a:pPr algn="just">
              <a:buNone/>
            </a:pPr>
            <a:endParaRPr lang="es-ES" sz="1800" dirty="0">
              <a:effectLst/>
              <a:latin typeface="Times New Roman" panose="02020603050405020304" pitchFamily="18" charset="0"/>
              <a:ea typeface="Times New Roman" panose="02020603050405020304" pitchFamily="18" charset="0"/>
            </a:endParaRPr>
          </a:p>
          <a:p>
            <a:pPr algn="just">
              <a:buNone/>
            </a:pPr>
            <a:r>
              <a:rPr lang="es-ES" sz="1800" dirty="0">
                <a:effectLst/>
                <a:latin typeface="Abadi" panose="020B0604020104020204" pitchFamily="34" charset="0"/>
                <a:ea typeface="Times New Roman" panose="02020603050405020304" pitchFamily="18" charset="0"/>
              </a:rPr>
              <a:t>  Lo peor fue en el momento de ir a besarlo, Fernando acababa de morir y no parecía que se hubiera quedado ya frío, no le había dado tiempo pero me dio por pensarlo como una idea fija, mira que si yo le intentaba dar un beso, a esa piel tan tersa, tan suave en la que estaba acostumbrada a refugiarme y de repente me encontraba una cosa fría, no digo rígida, sino como cuando saca uno un pollo de la nevera, que en realidad no está realmente tieso, sólo como durillo, la piel lo mismo,  aún resbala encima de los músculos, se desliza un poco, como el pellejo de las manos de los viejos pero fría y al final no fui capaz de besarle porque me imaginaba que después tendría que meterle en el horno con un limón y un poco de curry, un vasito de vino blanco y comérmelo, primero las mollas y terminar buscando en los entresijos de los huesecillos los restos de sus músculos y me pareció que una cosa llevaba a la otra irremediablemente, besarle y comérmelo después, y no fui capaz, más bien me entraron unas ganas terribles de vomitar y fue cuando Marina dijo pobrecilla, ha sido la impresión y era verdad que era la impresión, pero no de que se hubiera muerto, no, sino después de haberle tenido que cuidar durante tantos meses tener que comérmelo ahora, todavía tenía la pituitaria borracha de ese olor a heces con árnica y vendas que parece acompañar a los enfermos, como de carne que definitivamente está a punto de pudrirse en vida y claro, ahora que estaba muerto del todo no podría detenerse a menos que le metiéramos en el horno y habría un momento, justo ese instante en que alcanzara los grados necesarios, que recobraría su color, la carne estaría otra vez flexible y tibia y quizá entonces sí quisiera darle ese último beso y sería entonces cuando irremisiblemente tendría que comérmelo.</a:t>
            </a:r>
            <a:endParaRPr lang="es-E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983333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4A66C500-0A27-FA9C-8F63-9086CDD0B093}"/>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E2E2B45F-81A3-7414-0302-058B43487908}"/>
              </a:ext>
            </a:extLst>
          </p:cNvPr>
          <p:cNvSpPr txBox="1"/>
          <p:nvPr/>
        </p:nvSpPr>
        <p:spPr>
          <a:xfrm>
            <a:off x="1140643" y="1562034"/>
            <a:ext cx="9341963" cy="2387641"/>
          </a:xfrm>
          <a:prstGeom prst="rect">
            <a:avLst/>
          </a:prstGeom>
          <a:noFill/>
        </p:spPr>
        <p:txBody>
          <a:bodyPr wrap="square">
            <a:spAutoFit/>
          </a:bodyPr>
          <a:lstStyle/>
          <a:p>
            <a:pPr>
              <a:lnSpc>
                <a:spcPct val="115000"/>
              </a:lnSpc>
              <a:spcAft>
                <a:spcPts val="1000"/>
              </a:spcAft>
              <a:buNone/>
            </a:pPr>
            <a:r>
              <a:rPr lang="es-ES_tradnl" sz="1800" b="1" dirty="0">
                <a:effectLst/>
                <a:latin typeface="Arial" panose="020B0604020202020204" pitchFamily="34" charset="0"/>
                <a:ea typeface="Calibri" panose="020F0502020204030204" pitchFamily="34" charset="0"/>
                <a:cs typeface="Times New Roman" panose="02020603050405020304" pitchFamily="18" charset="0"/>
              </a:rPr>
              <a:t>						</a:t>
            </a:r>
            <a:r>
              <a:rPr lang="es-ES_tradnl" sz="2800" b="1" u="sng" dirty="0">
                <a:effectLst/>
                <a:latin typeface="Arial" panose="020B0604020202020204" pitchFamily="34" charset="0"/>
                <a:ea typeface="Calibri" panose="020F0502020204030204" pitchFamily="34" charset="0"/>
                <a:cs typeface="Times New Roman" panose="02020603050405020304" pitchFamily="18" charset="0"/>
              </a:rPr>
              <a:t>El niño y el globo</a:t>
            </a:r>
          </a:p>
          <a:p>
            <a:pPr>
              <a:lnSpc>
                <a:spcPct val="115000"/>
              </a:lnSpc>
              <a:spcAft>
                <a:spcPts val="1000"/>
              </a:spcAft>
              <a:buNone/>
            </a:pPr>
            <a:endParaRPr lang="es-ES_tradnl" b="1" dirty="0">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1000"/>
              </a:spcAft>
              <a:buNone/>
            </a:pPr>
            <a:endParaRPr lang="es-ES"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buNone/>
            </a:pPr>
            <a:r>
              <a:rPr lang="es-ES_tradnl" sz="2000" dirty="0">
                <a:effectLst/>
                <a:latin typeface="Arial" panose="020B0604020202020204" pitchFamily="34" charset="0"/>
                <a:ea typeface="Calibri" panose="020F0502020204030204" pitchFamily="34" charset="0"/>
                <a:cs typeface="Times New Roman" panose="02020603050405020304" pitchFamily="18" charset="0"/>
              </a:rPr>
              <a:t>El cordón se le escapó de entre los dedos. El niño desde abajo, el globo desde</a:t>
            </a:r>
          </a:p>
          <a:p>
            <a:pPr algn="just">
              <a:lnSpc>
                <a:spcPct val="115000"/>
              </a:lnSpc>
              <a:spcAft>
                <a:spcPts val="1000"/>
              </a:spcAft>
              <a:buNone/>
            </a:pPr>
            <a:r>
              <a:rPr lang="es-ES_tradnl" sz="2000" dirty="0">
                <a:effectLst/>
                <a:latin typeface="Arial" panose="020B0604020202020204" pitchFamily="34" charset="0"/>
                <a:ea typeface="Calibri" panose="020F0502020204030204" pitchFamily="34" charset="0"/>
                <a:cs typeface="Times New Roman" panose="02020603050405020304" pitchFamily="18" charset="0"/>
              </a:rPr>
              <a:t> arriba, ambos lloraban su pérdida.</a:t>
            </a:r>
            <a:endParaRPr lang="es-ES"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1911173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76E95F3F-2FED-F226-D31A-5E94E1AC7A51}"/>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97A6B22A-FCFE-61E1-AAEA-4432D09581CD}"/>
              </a:ext>
            </a:extLst>
          </p:cNvPr>
          <p:cNvSpPr txBox="1"/>
          <p:nvPr/>
        </p:nvSpPr>
        <p:spPr>
          <a:xfrm>
            <a:off x="1809949" y="924075"/>
            <a:ext cx="8314441" cy="2123658"/>
          </a:xfrm>
          <a:prstGeom prst="rect">
            <a:avLst/>
          </a:prstGeom>
          <a:noFill/>
        </p:spPr>
        <p:txBody>
          <a:bodyPr wrap="square">
            <a:spAutoFit/>
          </a:bodyPr>
          <a:lstStyle/>
          <a:p>
            <a:r>
              <a:rPr lang="es-ES" dirty="0"/>
              <a:t>							</a:t>
            </a:r>
            <a:r>
              <a:rPr lang="es-ES" sz="2400" b="1" u="sng" dirty="0"/>
              <a:t>EL RELOJ </a:t>
            </a:r>
          </a:p>
          <a:p>
            <a:endParaRPr lang="es-ES" dirty="0"/>
          </a:p>
          <a:p>
            <a:endParaRPr lang="es-ES" dirty="0"/>
          </a:p>
          <a:p>
            <a:endParaRPr lang="es-ES" dirty="0"/>
          </a:p>
          <a:p>
            <a:r>
              <a:rPr lang="es-ES" dirty="0"/>
              <a:t>Se había despertado con la alarma del viejo reloj que atrasaba. </a:t>
            </a:r>
          </a:p>
          <a:p>
            <a:endParaRPr lang="es-ES" dirty="0"/>
          </a:p>
          <a:p>
            <a:r>
              <a:rPr lang="es-ES" dirty="0"/>
              <a:t>Ante el fatídico semáforo, nadie comprendió que cruzara en rojo. </a:t>
            </a:r>
          </a:p>
        </p:txBody>
      </p:sp>
    </p:spTree>
    <p:extLst>
      <p:ext uri="{BB962C8B-B14F-4D97-AF65-F5344CB8AC3E}">
        <p14:creationId xmlns:p14="http://schemas.microsoft.com/office/powerpoint/2010/main" val="320339223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798D369C-5113-637F-A8D0-F7B92694AD63}"/>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C90692E9-0277-4482-DC35-3ABC4DAA1D5A}"/>
              </a:ext>
            </a:extLst>
          </p:cNvPr>
          <p:cNvSpPr txBox="1"/>
          <p:nvPr/>
        </p:nvSpPr>
        <p:spPr>
          <a:xfrm>
            <a:off x="970961" y="226520"/>
            <a:ext cx="9634194" cy="6118278"/>
          </a:xfrm>
          <a:prstGeom prst="rect">
            <a:avLst/>
          </a:prstGeom>
          <a:noFill/>
        </p:spPr>
        <p:txBody>
          <a:bodyPr wrap="square">
            <a:spAutoFit/>
          </a:bodyPr>
          <a:lstStyle/>
          <a:p>
            <a:r>
              <a:rPr lang="es-ES" sz="2000" b="1" dirty="0"/>
              <a:t>						</a:t>
            </a:r>
            <a:r>
              <a:rPr lang="es-ES" sz="2000" b="1" u="sng" dirty="0"/>
              <a:t>“FANTASMAS Y DEMONIOS”</a:t>
            </a:r>
            <a:r>
              <a:rPr lang="es-ES" sz="2000" b="1" dirty="0"/>
              <a:t> </a:t>
            </a:r>
          </a:p>
          <a:p>
            <a:endParaRPr lang="es-ES" dirty="0"/>
          </a:p>
          <a:p>
            <a:pPr marL="285750" indent="-285750">
              <a:lnSpc>
                <a:spcPct val="150000"/>
              </a:lnSpc>
              <a:spcAft>
                <a:spcPts val="600"/>
              </a:spcAft>
              <a:buFontTx/>
              <a:buChar char="-"/>
            </a:pPr>
            <a:r>
              <a:rPr lang="es-ES" dirty="0"/>
              <a:t>Comenzó, se fue, pero luego volvió. </a:t>
            </a:r>
          </a:p>
          <a:p>
            <a:pPr marL="285750" indent="-285750">
              <a:lnSpc>
                <a:spcPct val="150000"/>
              </a:lnSpc>
              <a:spcAft>
                <a:spcPts val="600"/>
              </a:spcAft>
              <a:buFontTx/>
              <a:buChar char="-"/>
            </a:pPr>
            <a:r>
              <a:rPr lang="es-ES" dirty="0"/>
              <a:t>Casi siempre no encuentra la palabra justa con la que te podría responder. </a:t>
            </a:r>
          </a:p>
          <a:p>
            <a:pPr marL="285750" indent="-285750">
              <a:lnSpc>
                <a:spcPct val="150000"/>
              </a:lnSpc>
              <a:spcAft>
                <a:spcPts val="600"/>
              </a:spcAft>
              <a:buFontTx/>
              <a:buChar char="-"/>
            </a:pPr>
            <a:r>
              <a:rPr lang="es-ES" dirty="0"/>
              <a:t>Después de un rato, sin pensar casi en ello, se acuerda de esa palabra justa pero no te la quiere ya decir. Cree que ya es demasiado tarde. </a:t>
            </a:r>
          </a:p>
          <a:p>
            <a:pPr marL="285750" indent="-285750">
              <a:lnSpc>
                <a:spcPct val="150000"/>
              </a:lnSpc>
              <a:spcAft>
                <a:spcPts val="600"/>
              </a:spcAft>
              <a:buFontTx/>
              <a:buChar char="-"/>
            </a:pPr>
            <a:r>
              <a:rPr lang="es-ES" dirty="0"/>
              <a:t>Algunas veces dice cosas que no están en su mente. </a:t>
            </a:r>
          </a:p>
          <a:p>
            <a:pPr>
              <a:lnSpc>
                <a:spcPct val="150000"/>
              </a:lnSpc>
              <a:spcAft>
                <a:spcPts val="600"/>
              </a:spcAft>
            </a:pPr>
            <a:r>
              <a:rPr lang="es-ES" dirty="0"/>
              <a:t>    Son pequeños “fantasmas” que le aprisionan en su interior y que tienen que salir.</a:t>
            </a:r>
          </a:p>
          <a:p>
            <a:pPr marL="285750" indent="-285750">
              <a:lnSpc>
                <a:spcPct val="150000"/>
              </a:lnSpc>
              <a:spcAft>
                <a:spcPts val="600"/>
              </a:spcAft>
              <a:buFontTx/>
              <a:buChar char="-"/>
            </a:pPr>
            <a:r>
              <a:rPr lang="es-ES" dirty="0"/>
              <a:t>Otras veces parece que está muy bien y la tranquilidad le viene a su mente y a su ser como si fuera un disfraz. </a:t>
            </a:r>
          </a:p>
          <a:p>
            <a:pPr marL="285750" indent="-285750">
              <a:lnSpc>
                <a:spcPct val="150000"/>
              </a:lnSpc>
              <a:spcAft>
                <a:spcPts val="600"/>
              </a:spcAft>
              <a:buFontTx/>
              <a:buChar char="-"/>
            </a:pPr>
            <a:r>
              <a:rPr lang="es-ES" dirty="0"/>
              <a:t>Salen a relucir “demonios” que le atormentan, y que a veces le esperan y le juegan una mala pasada. Luego en sueños y despierta quieren como atacarle a ella. </a:t>
            </a:r>
          </a:p>
          <a:p>
            <a:pPr marL="285750" indent="-285750">
              <a:lnSpc>
                <a:spcPct val="150000"/>
              </a:lnSpc>
              <a:spcAft>
                <a:spcPts val="600"/>
              </a:spcAft>
              <a:buFontTx/>
              <a:buChar char="-"/>
            </a:pPr>
            <a:r>
              <a:rPr lang="es-ES" dirty="0"/>
              <a:t>La paciente seguía hablando mientras escribía estas anotaciones su psiquiatra.</a:t>
            </a:r>
          </a:p>
        </p:txBody>
      </p:sp>
    </p:spTree>
    <p:extLst>
      <p:ext uri="{BB962C8B-B14F-4D97-AF65-F5344CB8AC3E}">
        <p14:creationId xmlns:p14="http://schemas.microsoft.com/office/powerpoint/2010/main" val="328154916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E63BA89D-0D97-10B4-CD8E-A36BA1B81C0F}"/>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D5666FE6-554E-A5DA-FFC3-8ED1A162DF0A}"/>
              </a:ext>
            </a:extLst>
          </p:cNvPr>
          <p:cNvSpPr txBox="1"/>
          <p:nvPr/>
        </p:nvSpPr>
        <p:spPr>
          <a:xfrm>
            <a:off x="1923068" y="333043"/>
            <a:ext cx="8125905" cy="4384342"/>
          </a:xfrm>
          <a:prstGeom prst="rect">
            <a:avLst/>
          </a:prstGeom>
          <a:noFill/>
        </p:spPr>
        <p:txBody>
          <a:bodyPr wrap="square">
            <a:spAutoFit/>
          </a:bodyPr>
          <a:lstStyle/>
          <a:p>
            <a:pPr algn="ctr">
              <a:lnSpc>
                <a:spcPct val="107000"/>
              </a:lnSpc>
              <a:spcAft>
                <a:spcPts val="800"/>
              </a:spcAft>
              <a:buNone/>
            </a:pPr>
            <a:r>
              <a:rPr lang="es-ES" sz="2800" b="1" u="sng" dirty="0">
                <a:effectLst/>
                <a:latin typeface="Calibri" panose="020F0502020204030204" pitchFamily="34" charset="0"/>
                <a:ea typeface="Calibri" panose="020F0502020204030204" pitchFamily="34" charset="0"/>
                <a:cs typeface="Times New Roman" panose="02020603050405020304" pitchFamily="18" charset="0"/>
              </a:rPr>
              <a:t>FRÍO.</a:t>
            </a:r>
          </a:p>
          <a:p>
            <a:pPr algn="ctr">
              <a:lnSpc>
                <a:spcPct val="107000"/>
              </a:lnSpc>
              <a:spcAft>
                <a:spcPts val="800"/>
              </a:spcAft>
              <a:buNone/>
            </a:pPr>
            <a:endParaRPr lang="es-ES" sz="2800" u="sng"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s-ES" sz="1800" dirty="0">
                <a:effectLst/>
                <a:latin typeface="Calibri" panose="020F0502020204030204" pitchFamily="34" charset="0"/>
                <a:ea typeface="Calibri" panose="020F0502020204030204" pitchFamily="34" charset="0"/>
                <a:cs typeface="Times New Roman" panose="02020603050405020304" pitchFamily="18" charset="0"/>
              </a:rPr>
              <a:t>Ella era inexorable. </a:t>
            </a:r>
          </a:p>
          <a:p>
            <a:pPr>
              <a:lnSpc>
                <a:spcPct val="107000"/>
              </a:lnSpc>
              <a:spcAft>
                <a:spcPts val="800"/>
              </a:spcAft>
              <a:buNone/>
            </a:pPr>
            <a:endParaRPr lang="es-ES"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s-ES" sz="1800" dirty="0">
                <a:effectLst/>
                <a:latin typeface="Calibri" panose="020F0502020204030204" pitchFamily="34" charset="0"/>
                <a:ea typeface="Calibri" panose="020F0502020204030204" pitchFamily="34" charset="0"/>
                <a:cs typeface="Times New Roman" panose="02020603050405020304" pitchFamily="18" charset="0"/>
              </a:rPr>
              <a:t>Lentamente, durante semanas, sus ojos glaucos y tibio aliento, fueron taladrando la gélida resistencia de aquel áspero tipo.</a:t>
            </a:r>
          </a:p>
          <a:p>
            <a:pPr>
              <a:lnSpc>
                <a:spcPct val="107000"/>
              </a:lnSpc>
              <a:spcAft>
                <a:spcPts val="800"/>
              </a:spcAft>
              <a:buNone/>
            </a:pPr>
            <a:endParaRPr lang="es-ES"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s-ES" sz="1800" dirty="0">
                <a:effectLst/>
                <a:latin typeface="Calibri" panose="020F0502020204030204" pitchFamily="34" charset="0"/>
                <a:ea typeface="Calibri" panose="020F0502020204030204" pitchFamily="34" charset="0"/>
                <a:cs typeface="Times New Roman" panose="02020603050405020304" pitchFamily="18" charset="0"/>
              </a:rPr>
              <a:t>En la madrugada del 20 de marzo, un escalofrío recorrió su espalda al intuirla junto a él. Asumió lo inevitable, y sonrió. </a:t>
            </a:r>
          </a:p>
          <a:p>
            <a:pPr>
              <a:lnSpc>
                <a:spcPct val="107000"/>
              </a:lnSpc>
              <a:spcAft>
                <a:spcPts val="800"/>
              </a:spcAft>
              <a:buNone/>
            </a:pPr>
            <a:endParaRPr lang="es-ES" sz="1600" dirty="0">
              <a:effectLst/>
              <a:latin typeface="Calibri" panose="020F0502020204030204" pitchFamily="34" charset="0"/>
              <a:ea typeface="Calibri" panose="020F0502020204030204" pitchFamily="34" charset="0"/>
              <a:cs typeface="Times New Roman" panose="02020603050405020304" pitchFamily="18" charset="0"/>
            </a:endParaRPr>
          </a:p>
          <a:p>
            <a:pPr>
              <a:buNone/>
            </a:pPr>
            <a:r>
              <a:rPr lang="es-ES" sz="1800" dirty="0">
                <a:effectLst/>
                <a:latin typeface="Calibri" panose="020F0502020204030204" pitchFamily="34" charset="0"/>
                <a:ea typeface="Calibri" panose="020F0502020204030204" pitchFamily="34" charset="0"/>
                <a:cs typeface="Times New Roman" panose="02020603050405020304" pitchFamily="18" charset="0"/>
              </a:rPr>
              <a:t>En pocas horas la Primavera le haría suya.</a:t>
            </a:r>
            <a:endParaRPr lang="es-ES" dirty="0"/>
          </a:p>
        </p:txBody>
      </p:sp>
    </p:spTree>
    <p:extLst>
      <p:ext uri="{BB962C8B-B14F-4D97-AF65-F5344CB8AC3E}">
        <p14:creationId xmlns:p14="http://schemas.microsoft.com/office/powerpoint/2010/main" val="6937657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DE0D9E63-6989-38DB-8E5C-63BAA6992505}"/>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30B2FA7D-6C15-6988-5F70-0BC659709F88}"/>
              </a:ext>
            </a:extLst>
          </p:cNvPr>
          <p:cNvSpPr txBox="1"/>
          <p:nvPr/>
        </p:nvSpPr>
        <p:spPr>
          <a:xfrm>
            <a:off x="1046375" y="1079269"/>
            <a:ext cx="9360817" cy="3594510"/>
          </a:xfrm>
          <a:prstGeom prst="rect">
            <a:avLst/>
          </a:prstGeom>
          <a:noFill/>
        </p:spPr>
        <p:txBody>
          <a:bodyPr wrap="square">
            <a:spAutoFit/>
          </a:bodyPr>
          <a:lstStyle/>
          <a:p>
            <a:r>
              <a:rPr lang="es-ES" sz="2400" b="1" dirty="0"/>
              <a:t>								</a:t>
            </a:r>
            <a:r>
              <a:rPr lang="es-ES" sz="2400" b="1" u="sng" dirty="0"/>
              <a:t>Ginebra.</a:t>
            </a:r>
            <a:r>
              <a:rPr lang="es-ES" u="sng" dirty="0"/>
              <a:t> </a:t>
            </a:r>
          </a:p>
          <a:p>
            <a:endParaRPr lang="es-ES" dirty="0"/>
          </a:p>
          <a:p>
            <a:pPr algn="just">
              <a:lnSpc>
                <a:spcPct val="150000"/>
              </a:lnSpc>
            </a:pPr>
            <a:r>
              <a:rPr lang="es-ES" dirty="0"/>
              <a:t>Andrés conoció a su mujer escribiendo su segunda novela. Camille apareció en una escena del primer capítulo: se encontraron en la librería preferida de Borges, en el casco antiguo de Ginebra. Fue un amor fulminante. Regresaron juntos a Barcelona, se casaron y se instalaron en Blanes, donde él siguió escribiendo. Camille estaba condenada a morir en el penúltimo capítulo. Andrés retrasó el trágico final por más de cuatro años. Finalmente, ya viudo, entregó el original a su impaciente editor.</a:t>
            </a:r>
          </a:p>
        </p:txBody>
      </p:sp>
    </p:spTree>
    <p:extLst>
      <p:ext uri="{BB962C8B-B14F-4D97-AF65-F5344CB8AC3E}">
        <p14:creationId xmlns:p14="http://schemas.microsoft.com/office/powerpoint/2010/main" val="286220836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1B843A50-2D4A-7708-A140-E9BD9CD3F43B}"/>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22E8278A-E647-D702-1781-794491CD5D72}"/>
              </a:ext>
            </a:extLst>
          </p:cNvPr>
          <p:cNvSpPr txBox="1"/>
          <p:nvPr/>
        </p:nvSpPr>
        <p:spPr>
          <a:xfrm>
            <a:off x="141402" y="-28277"/>
            <a:ext cx="11849493" cy="6863417"/>
          </a:xfrm>
          <a:prstGeom prst="rect">
            <a:avLst/>
          </a:prstGeom>
          <a:noFill/>
        </p:spPr>
        <p:txBody>
          <a:bodyPr wrap="square" rtlCol="0">
            <a:spAutoFit/>
          </a:bodyPr>
          <a:lstStyle/>
          <a:p>
            <a:pPr>
              <a:spcAft>
                <a:spcPts val="600"/>
              </a:spcAft>
            </a:pPr>
            <a:r>
              <a:rPr lang="es-ES" b="1" u="sng" dirty="0"/>
              <a:t>Hotel</a:t>
            </a:r>
          </a:p>
          <a:p>
            <a:pPr algn="just">
              <a:spcAft>
                <a:spcPts val="600"/>
              </a:spcAft>
            </a:pPr>
            <a:r>
              <a:rPr lang="es-ES" sz="1400" dirty="0"/>
              <a:t>De viaje por </a:t>
            </a:r>
            <a:r>
              <a:rPr lang="es-ES" sz="1400" dirty="0" err="1"/>
              <a:t>Finlanberia</a:t>
            </a:r>
            <a:r>
              <a:rPr lang="es-ES" sz="1400" dirty="0"/>
              <a:t> no encontramos las llaves del Hotel. Las maletas y el pasaporte se han quedado dentro. En la recepción nos dan una copia y lo atribuyen a despistes, aunque la sonrisa del recepcionista me hace sospechar cierta malicia.</a:t>
            </a:r>
          </a:p>
          <a:p>
            <a:pPr algn="just">
              <a:spcAft>
                <a:spcPts val="600"/>
              </a:spcAft>
            </a:pPr>
            <a:r>
              <a:rPr lang="es-ES" sz="1400" dirty="0"/>
              <a:t>Al día siguiente, al regreso de la excursión, de nuevo no encuentro la llave de la habitación. Avergonzado, me acerco recepción y lo explico. Me dicen que no tiene otra copia pero que llamarán a la persona que se encarga de las habitaciones para que nos abra. </a:t>
            </a:r>
          </a:p>
          <a:p>
            <a:pPr algn="just">
              <a:spcAft>
                <a:spcPts val="600"/>
              </a:spcAft>
            </a:pPr>
            <a:r>
              <a:rPr lang="es-ES" sz="1400" dirty="0"/>
              <a:t>Después de una espera de quince minutos, que se nos hacen eternos, aparece la camarera de piso. Dice que todavía no ha hecho la habitación pero que nos abre y que si salimos y queremos volver a entrar estará en la planta decima. </a:t>
            </a:r>
          </a:p>
          <a:p>
            <a:pPr algn="just">
              <a:spcAft>
                <a:spcPts val="600"/>
              </a:spcAft>
            </a:pPr>
            <a:r>
              <a:rPr lang="es-ES" sz="1400" dirty="0"/>
              <a:t>Entre idas y venidas descubrimos que un gracioso del grupo se ha empeñado en quitar las llaves y los pasaportes a la gente con el único interés aparente de fastidiarnos el viaje. Al día siguiente nos encontramos sin pasaporte. No sabemos cómo lo ha hecho ni quien es. Hablamos con el guía y este nos intenta tranquilizar. “no se preocupen, aparecerán”, “siempre aparecen”. A mí, ese “siempre” me parecía una cínica cortesía ensayada mil veces en el manejo de grupos de turistas. Vamos a visitar la iglesia ortodoxa de </a:t>
            </a:r>
            <a:r>
              <a:rPr lang="es-ES" sz="1400" dirty="0" err="1"/>
              <a:t>Smirtwe</a:t>
            </a:r>
            <a:r>
              <a:rPr lang="es-ES" sz="1400" dirty="0"/>
              <a:t> antes que cierren. Está lejos. Salimos de nuevo sin las llaves de la habitación y sin pasaporte. A la vuelta, en la recepción ya tarde y solos,  un hombre, somnoliento y malencarado nos dice: “No hay copia y la camarera de piso no está a estas horas”…“lo tenían que haber avisado”. El hotel está lleno y además duda de quienes somos. La situación me parece kafkiana. Increíble. Parece un sueño, pero sé que no lo es porque estoy plantado en el vestíbulo del hotel apenas iluminado, con un hombre hosco y desconfiado y sintiendo el frio de la noche en los huesos porque ya han quitado la calefacción y afuera hay doce grados bajo cero. ¿No hay forma de que nos abra la habitación?:No. ¿podemos dormir en los sillones del hall?: No. Creo que tendrán que irse. Ha dado la una treinta de la madrugada. ¿dónde quiere que vallamos a estas horas? No lo sé, no es mi problema. Pero mire usted nosotros tenemos la habitación 606 y puede comprobar que allí no hay nadie porque es la nuestra y estamos aquí. ¿Cree usted que yo voy a llamar a estas horas a una habitación? ... ¿y si están durmiendo? Pero mire usted ahí no hay nadie porque somos nosotros los huéspedes de esa habitación y estamos aquí. ¿Por qué no llama y lo comprueba?, insisto. Si, ustedes dicen eso, pero no tienen la llave ni el pasaporte para identificarse. Si no se van voy a tener que llamar a la policía. </a:t>
            </a:r>
          </a:p>
          <a:p>
            <a:pPr algn="just">
              <a:spcAft>
                <a:spcPts val="600"/>
              </a:spcAft>
            </a:pPr>
            <a:r>
              <a:rPr lang="es-ES" sz="1400" dirty="0"/>
              <a:t>Estamos en un país extraño en el que apenas nos manejamos en un inglés macarrónico y el miedo se nos va metiendo en los huesos. Llega un momento que el frio nos atenaza y bloquea y sube hasta el cerebro que empieza a dar muestras de lentitud y desvarío. La calle está desierta. Las farolas parecen meros adornos que brillan sin luz propia, solo reflejan la prestada por la luna llena. El vaho sale de nuestros pulmones haciéndonos parecer dragones apagados. Avanzamos hacia ninguna parte, aunque creemos que sí. Nos paramos a descansar apoyados en el reborde de una fuente adornada por carámbanos de muchos días.  </a:t>
            </a:r>
          </a:p>
          <a:p>
            <a:pPr algn="just">
              <a:spcAft>
                <a:spcPts val="600"/>
              </a:spcAft>
            </a:pPr>
            <a:r>
              <a:rPr lang="es-ES" sz="1400" dirty="0"/>
              <a:t>Los periódicos publican la foto de una pareja abrazada y totalmente congelada como una estatua de hielo junto a la fuente con un pie que reza: la pasada noche alcanzamos los veintidós bajo cero. La pareja de la foto estaba indocumentada.</a:t>
            </a:r>
          </a:p>
        </p:txBody>
      </p:sp>
    </p:spTree>
    <p:extLst>
      <p:ext uri="{BB962C8B-B14F-4D97-AF65-F5344CB8AC3E}">
        <p14:creationId xmlns:p14="http://schemas.microsoft.com/office/powerpoint/2010/main" val="17951012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48B9B708-930F-2339-E34D-901F367A7C4D}"/>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B8F74509-2DFD-1B88-D224-268617966FD0}"/>
              </a:ext>
            </a:extLst>
          </p:cNvPr>
          <p:cNvSpPr txBox="1"/>
          <p:nvPr/>
        </p:nvSpPr>
        <p:spPr>
          <a:xfrm>
            <a:off x="688156" y="835612"/>
            <a:ext cx="9982986" cy="2209516"/>
          </a:xfrm>
          <a:prstGeom prst="rect">
            <a:avLst/>
          </a:prstGeom>
          <a:noFill/>
        </p:spPr>
        <p:txBody>
          <a:bodyPr wrap="square">
            <a:spAutoFit/>
          </a:bodyPr>
          <a:lstStyle/>
          <a:p>
            <a:r>
              <a:rPr lang="es-ES" dirty="0"/>
              <a:t>									</a:t>
            </a:r>
            <a:r>
              <a:rPr lang="es-ES" sz="2400" b="1" u="sng" dirty="0"/>
              <a:t>HUELLAS </a:t>
            </a:r>
          </a:p>
          <a:p>
            <a:endParaRPr lang="es-ES" dirty="0"/>
          </a:p>
          <a:p>
            <a:endParaRPr lang="es-ES" dirty="0"/>
          </a:p>
          <a:p>
            <a:pPr algn="just">
              <a:lnSpc>
                <a:spcPct val="150000"/>
              </a:lnSpc>
              <a:spcAft>
                <a:spcPts val="600"/>
              </a:spcAft>
            </a:pPr>
            <a:r>
              <a:rPr lang="es-ES" dirty="0"/>
              <a:t>Un día cualquiera de verano, paseo por la orilla de la playa. Observo en la arena las huellas de pasos que vienen y van. Son vidas que se cruzan. ¿Se volverán a encontrar?. ¡Ay! Una ola tardía borra todo rastro. Vaya ¡no somos nadie!. </a:t>
            </a:r>
          </a:p>
        </p:txBody>
      </p:sp>
    </p:spTree>
    <p:extLst>
      <p:ext uri="{BB962C8B-B14F-4D97-AF65-F5344CB8AC3E}">
        <p14:creationId xmlns:p14="http://schemas.microsoft.com/office/powerpoint/2010/main" val="58102525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A234873D-1096-A91E-FB78-128124F940BB}"/>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1E4A9726-7A72-3065-B59F-C9912DC7432C}"/>
              </a:ext>
            </a:extLst>
          </p:cNvPr>
          <p:cNvSpPr txBox="1"/>
          <p:nvPr/>
        </p:nvSpPr>
        <p:spPr>
          <a:xfrm>
            <a:off x="669303" y="277371"/>
            <a:ext cx="11114202" cy="5614486"/>
          </a:xfrm>
          <a:prstGeom prst="rect">
            <a:avLst/>
          </a:prstGeom>
          <a:noFill/>
        </p:spPr>
        <p:txBody>
          <a:bodyPr wrap="square">
            <a:spAutoFit/>
          </a:bodyPr>
          <a:lstStyle/>
          <a:p>
            <a:pPr algn="just">
              <a:lnSpc>
                <a:spcPct val="200000"/>
              </a:lnSpc>
              <a:spcAft>
                <a:spcPts val="800"/>
              </a:spcAft>
              <a:buNone/>
            </a:pPr>
            <a:r>
              <a:rPr lang="es-ES" b="1" dirty="0">
                <a:effectLst/>
                <a:latin typeface="Arial" panose="020B0604020202020204" pitchFamily="34" charset="0"/>
                <a:ea typeface="Times New Roman" panose="02020603050405020304" pitchFamily="18" charset="0"/>
                <a:cs typeface="Times New Roman" panose="02020603050405020304" pitchFamily="18" charset="0"/>
              </a:rPr>
              <a:t>						</a:t>
            </a:r>
            <a:r>
              <a:rPr lang="es-ES" b="1" u="sng" dirty="0">
                <a:effectLst/>
                <a:latin typeface="Arial" panose="020B0604020202020204" pitchFamily="34" charset="0"/>
                <a:ea typeface="Times New Roman" panose="02020603050405020304" pitchFamily="18" charset="0"/>
                <a:cs typeface="Times New Roman" panose="02020603050405020304" pitchFamily="18" charset="0"/>
              </a:rPr>
              <a:t>LA ESPERA</a:t>
            </a:r>
            <a:endParaRPr lang="es-ES" b="1" u="sng"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800"/>
              </a:spcAft>
              <a:buNone/>
            </a:pPr>
            <a:r>
              <a:rPr lang="es-ES" sz="1800" dirty="0">
                <a:effectLst/>
                <a:latin typeface="Arial" panose="020B0604020202020204" pitchFamily="34" charset="0"/>
                <a:ea typeface="Times New Roman" panose="02020603050405020304" pitchFamily="18" charset="0"/>
                <a:cs typeface="Times New Roman" panose="02020603050405020304" pitchFamily="18" charset="0"/>
              </a:rPr>
              <a:t>Esperaba que su marido volviera a buscar la ropa que dejó en casa.</a:t>
            </a:r>
            <a:endParaRPr lang="es-ES"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800"/>
              </a:spcAft>
              <a:buNone/>
            </a:pPr>
            <a:r>
              <a:rPr lang="es-ES" sz="1800" dirty="0">
                <a:effectLst/>
                <a:latin typeface="Arial" panose="020B0604020202020204" pitchFamily="34" charset="0"/>
                <a:ea typeface="Times New Roman" panose="02020603050405020304" pitchFamily="18" charset="0"/>
                <a:cs typeface="Times New Roman" panose="02020603050405020304" pitchFamily="18" charset="0"/>
              </a:rPr>
              <a:t>Esperaba que su amiga volviera de cuidar a sus padres en otra ciudad.</a:t>
            </a:r>
            <a:endParaRPr lang="es-ES"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800"/>
              </a:spcAft>
              <a:buNone/>
            </a:pPr>
            <a:r>
              <a:rPr lang="es-ES" sz="1800" dirty="0">
                <a:effectLst/>
                <a:latin typeface="Arial" panose="020B0604020202020204" pitchFamily="34" charset="0"/>
                <a:ea typeface="Times New Roman" panose="02020603050405020304" pitchFamily="18" charset="0"/>
                <a:cs typeface="Times New Roman" panose="02020603050405020304" pitchFamily="18" charset="0"/>
              </a:rPr>
              <a:t>Esperaba que su hermana volviera de Alemania, donde fue a trabajar por un tiempo.</a:t>
            </a:r>
            <a:endParaRPr lang="es-ES"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800"/>
              </a:spcAft>
              <a:buNone/>
            </a:pPr>
            <a:r>
              <a:rPr lang="es-ES" sz="1800" dirty="0">
                <a:effectLst/>
                <a:latin typeface="Arial" panose="020B0604020202020204" pitchFamily="34" charset="0"/>
                <a:ea typeface="Times New Roman" panose="02020603050405020304" pitchFamily="18" charset="0"/>
                <a:cs typeface="Times New Roman" panose="02020603050405020304" pitchFamily="18" charset="0"/>
              </a:rPr>
              <a:t>Esperaba el amor.</a:t>
            </a:r>
            <a:endParaRPr lang="es-ES"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800"/>
              </a:spcAft>
              <a:buNone/>
            </a:pPr>
            <a:r>
              <a:rPr lang="es-ES" sz="1800" dirty="0">
                <a:effectLst/>
                <a:latin typeface="Arial" panose="020B0604020202020204" pitchFamily="34" charset="0"/>
                <a:ea typeface="Times New Roman" panose="02020603050405020304" pitchFamily="18" charset="0"/>
                <a:cs typeface="Times New Roman" panose="02020603050405020304" pitchFamily="18" charset="0"/>
              </a:rPr>
              <a:t>Todo era provisional hasta que los ausentes volvieran o el amor llegara. Por eso experimentaba su vida como si estuviera de paso, como si fuera provisional. </a:t>
            </a:r>
            <a:endParaRPr lang="es-ES"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800"/>
              </a:spcAft>
              <a:buNone/>
            </a:pPr>
            <a:r>
              <a:rPr lang="es-ES" sz="1800" dirty="0">
                <a:effectLst/>
                <a:latin typeface="Arial" panose="020B0604020202020204" pitchFamily="34" charset="0"/>
                <a:ea typeface="Times New Roman" panose="02020603050405020304" pitchFamily="18" charset="0"/>
                <a:cs typeface="Times New Roman" panose="02020603050405020304" pitchFamily="18" charset="0"/>
              </a:rPr>
              <a:t>Un día, empezó a darse cuenta de que había vivido de ilusiones. Ante tal descubrimiento, sintió vértigo y soledad. Entonces buscó un asidero donde apoyarse. Y se encontró a ella misma.</a:t>
            </a:r>
            <a:endParaRPr lang="es-E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715764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8F31242-939E-7104-589C-5268DF7B3FC3}"/>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6B5C082C-5CCC-7C70-C11F-74E099AD9A06}"/>
              </a:ext>
            </a:extLst>
          </p:cNvPr>
          <p:cNvSpPr txBox="1"/>
          <p:nvPr/>
        </p:nvSpPr>
        <p:spPr>
          <a:xfrm>
            <a:off x="396240" y="73612"/>
            <a:ext cx="11176000" cy="6617196"/>
          </a:xfrm>
          <a:prstGeom prst="rect">
            <a:avLst/>
          </a:prstGeom>
          <a:noFill/>
        </p:spPr>
        <p:txBody>
          <a:bodyPr wrap="square">
            <a:spAutoFit/>
          </a:bodyPr>
          <a:lstStyle/>
          <a:p>
            <a:r>
              <a:rPr lang="es-ES" sz="2800" b="1" u="sng" dirty="0"/>
              <a:t>LAMINE</a:t>
            </a:r>
          </a:p>
          <a:p>
            <a:endParaRPr lang="es-ES" dirty="0"/>
          </a:p>
          <a:p>
            <a:r>
              <a:rPr lang="es-ES" dirty="0"/>
              <a:t>La luz del día declina lentamente sobre los esqueletos de los edificios que desafían la gravedad. Esquivando escombros, Lamine vuelve al ahuecado sótano entre las ruinas de la casa en la que ha vivido sus once años junto a sus padres. Ahora, tras buscarse la vida mientras hay luz, pasa las noches en ese frío sótano junto a otros dos huérfanos. </a:t>
            </a:r>
          </a:p>
          <a:p>
            <a:pPr algn="just"/>
            <a:endParaRPr lang="es-ES" dirty="0"/>
          </a:p>
          <a:p>
            <a:pPr algn="just"/>
            <a:r>
              <a:rPr lang="es-ES" dirty="0"/>
              <a:t>A un lado de la rota calzada una botella de plástico llama su atención; un agujero en un muro enfrente es una diana perfecta. Lamine se transforma en su ídolo, ese al que algún día emulará jugando en un gran equipo. Con una corta carrerilla golpea la botella que, limpiamente, entra por el agujero del muro. ¡</a:t>
            </a:r>
            <a:r>
              <a:rPr lang="es-ES" dirty="0" err="1"/>
              <a:t>Gooool</a:t>
            </a:r>
            <a:r>
              <a:rPr lang="es-ES" dirty="0"/>
              <a:t>! Lamine prosigue feliz su camino mordisqueando el trozo de pan que –hoy ha habido suerte- ha pillado en el puesto de la ayuda internacional. Lo come muy despacio, disfrutando casi miga a miga el regalo mientras sueña con un país nuevo. </a:t>
            </a:r>
          </a:p>
          <a:p>
            <a:pPr algn="just"/>
            <a:endParaRPr lang="es-ES" dirty="0"/>
          </a:p>
          <a:p>
            <a:pPr algn="just"/>
            <a:r>
              <a:rPr lang="es-ES" dirty="0"/>
              <a:t>Poco más allá Lamine ve en el suelo un objeto redondeado, achatado, no muy grande, perfecto para tirar un libre directo. Enfrente, unas vigas derrumbadas se transforman en los palos de una portería, los focos del estadio se encienden, el público anima entusiasmado a Lamine… </a:t>
            </a:r>
          </a:p>
          <a:p>
            <a:pPr algn="just"/>
            <a:endParaRPr lang="es-ES" dirty="0"/>
          </a:p>
          <a:p>
            <a:pPr algn="just"/>
            <a:r>
              <a:rPr lang="es-ES" dirty="0"/>
              <a:t>Por el hueco que dejan las vigas entra el pie derecho de Lamine arrancado de su cuerpo, lleva aún atada la sandalia rota. Lentamente, el rugido de los espectadores va decreciendo, las gradas revestidas de banderas y pancartas se difuminan perdiéndose en la lejanía, los focos se van apagando gradualmente. No hay luz sobre Gaza. </a:t>
            </a:r>
          </a:p>
          <a:p>
            <a:pPr algn="r"/>
            <a:r>
              <a:rPr lang="es-ES" dirty="0"/>
              <a:t>Febrero/2026</a:t>
            </a:r>
          </a:p>
        </p:txBody>
      </p:sp>
    </p:spTree>
    <p:extLst>
      <p:ext uri="{BB962C8B-B14F-4D97-AF65-F5344CB8AC3E}">
        <p14:creationId xmlns:p14="http://schemas.microsoft.com/office/powerpoint/2010/main" val="327097924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A0F22ECD-67E6-1F81-6F6E-1C24F16B3D76}"/>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7BB0A5E0-1BCE-806A-EDDD-84E764FE0DE9}"/>
              </a:ext>
            </a:extLst>
          </p:cNvPr>
          <p:cNvSpPr txBox="1"/>
          <p:nvPr/>
        </p:nvSpPr>
        <p:spPr>
          <a:xfrm>
            <a:off x="304800" y="266652"/>
            <a:ext cx="11562080" cy="6309420"/>
          </a:xfrm>
          <a:prstGeom prst="rect">
            <a:avLst/>
          </a:prstGeom>
          <a:noFill/>
        </p:spPr>
        <p:txBody>
          <a:bodyPr wrap="square">
            <a:spAutoFit/>
          </a:bodyPr>
          <a:lstStyle/>
          <a:p>
            <a:pPr algn="just"/>
            <a:r>
              <a:rPr lang="es-ES" dirty="0"/>
              <a:t>								</a:t>
            </a:r>
            <a:r>
              <a:rPr lang="es-ES_tradnl" sz="2000" b="1" u="sng" dirty="0"/>
              <a:t>LOS BANCOS, UNA VENTANA INDISCRETA  </a:t>
            </a:r>
          </a:p>
          <a:p>
            <a:pPr algn="just"/>
            <a:endParaRPr lang="es-ES" sz="2000" b="1" u="sng" dirty="0"/>
          </a:p>
          <a:p>
            <a:pPr algn="just"/>
            <a:r>
              <a:rPr lang="es-ES_tradnl" sz="1600" dirty="0"/>
              <a:t>Los bancos, de madera o metal, con piezas de hormigón o con ladrillos, se diseminan por nuestros parques, en medio de árboles y arbustos, como descanso eterno del que percibe la naturaleza a través de los sentidos y la contemplación. Esos lugares de calma y reposo nos llevan de la mano por distintos escenarios de la intimidad.</a:t>
            </a:r>
          </a:p>
          <a:p>
            <a:pPr algn="just"/>
            <a:r>
              <a:rPr lang="es-ES_tradnl" sz="1600" dirty="0"/>
              <a:t> </a:t>
            </a:r>
            <a:endParaRPr lang="es-ES" sz="1600" dirty="0"/>
          </a:p>
          <a:p>
            <a:pPr algn="just"/>
            <a:r>
              <a:rPr lang="es-ES_tradnl" sz="1600" dirty="0"/>
              <a:t>Sentados en ellos, basta con prestar atención al espectáculo de las sensaciones, de las personas que se despliegan ante nosotros en cada momento,  sus palabras, sus susurros y gritos, el sonido leve de unas hojas movidas por el viento, el trino de los pájaros, el jolgorio de los niños o el beso ardiente de los enamorados. </a:t>
            </a:r>
          </a:p>
          <a:p>
            <a:pPr algn="just"/>
            <a:endParaRPr lang="es-ES" sz="1600" dirty="0"/>
          </a:p>
          <a:p>
            <a:pPr algn="just"/>
            <a:r>
              <a:rPr lang="es-ES_tradnl" sz="1600" dirty="0"/>
              <a:t>Hay gentes que piensan que están destinados a suplir las necesidades de grupos concretos: ancianos aburridos, observadores, fisgones, curiosos que se entretienen escudriñando al zoo humano que circula ante sus turbios ojos voyeristas; o para padres y madres que los aprovechan como observatorio de vigilancia de sus niños pequeños, que juegan en el entorno. Incluso cada día más adolescentes reivindican su cuota para ejercer su botellón o juegos de pantalla y poca conversación. También los buscan turistas desesperados como lugar donde descansar sus maltrechos y fundidos cuerpos, tras largas jornadas trotando por la ciudad; sin olvidar a los sin techo que improvisan en ellos su hogar para dormir.</a:t>
            </a:r>
          </a:p>
          <a:p>
            <a:pPr algn="just"/>
            <a:endParaRPr lang="es-ES" sz="1600" dirty="0"/>
          </a:p>
          <a:p>
            <a:pPr algn="just"/>
            <a:r>
              <a:rPr lang="es-ES_tradnl" sz="1600" dirty="0"/>
              <a:t>Los parques y las áreas de juego son el alma de una ciudad. En ellos se dan miles de historias, en sus árboles, bancos, quioscos, estatuas,  farolas, estanques… Decía Chaplin que: “Todo lo que necesito para hacer una comedia es un parque, un policía y una chica guapa”. Y añado yo, también el socorrido banco para observar la escena, como James Stewart en aquella ventana indiscreta del gran Alfred Hitchcock.</a:t>
            </a:r>
          </a:p>
          <a:p>
            <a:pPr algn="just"/>
            <a:endParaRPr lang="es-ES" sz="1600" dirty="0"/>
          </a:p>
          <a:p>
            <a:pPr algn="just"/>
            <a:r>
              <a:rPr lang="es-ES_tradnl" sz="1600" dirty="0"/>
              <a:t>Los bancos, lugar de encuentro, de soledad y meditación, de amor y deseo; acogedores silenciosos de figuras etéreas, que componen la humana ciudad.</a:t>
            </a:r>
            <a:endParaRPr lang="es-ES" sz="1600" dirty="0"/>
          </a:p>
        </p:txBody>
      </p:sp>
    </p:spTree>
    <p:extLst>
      <p:ext uri="{BB962C8B-B14F-4D97-AF65-F5344CB8AC3E}">
        <p14:creationId xmlns:p14="http://schemas.microsoft.com/office/powerpoint/2010/main" val="161572395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7476A059-F803-8AF0-D32B-0789B89EB620}"/>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DAB4217C-2B8E-C274-D324-3AD2D9AD1B91}"/>
              </a:ext>
            </a:extLst>
          </p:cNvPr>
          <p:cNvSpPr txBox="1"/>
          <p:nvPr/>
        </p:nvSpPr>
        <p:spPr>
          <a:xfrm>
            <a:off x="688156" y="835612"/>
            <a:ext cx="9982986" cy="3040512"/>
          </a:xfrm>
          <a:prstGeom prst="rect">
            <a:avLst/>
          </a:prstGeom>
          <a:noFill/>
        </p:spPr>
        <p:txBody>
          <a:bodyPr wrap="square">
            <a:spAutoFit/>
          </a:bodyPr>
          <a:lstStyle/>
          <a:p>
            <a:r>
              <a:rPr lang="es-ES" dirty="0"/>
              <a:t>						</a:t>
            </a:r>
            <a:r>
              <a:rPr lang="es-ES" sz="2400" b="1" u="sng" dirty="0"/>
              <a:t>NO TENÍA POR QUÉ ACABAR ASÍ </a:t>
            </a:r>
          </a:p>
          <a:p>
            <a:endParaRPr lang="es-ES" dirty="0"/>
          </a:p>
          <a:p>
            <a:endParaRPr lang="es-ES" dirty="0"/>
          </a:p>
          <a:p>
            <a:pPr algn="just">
              <a:lnSpc>
                <a:spcPct val="150000"/>
              </a:lnSpc>
              <a:spcAft>
                <a:spcPts val="600"/>
              </a:spcAft>
            </a:pPr>
            <a:r>
              <a:rPr lang="es-ES" dirty="0"/>
              <a:t>No tenía por qué acabar así ¿Qué no era mía? Bueno, pero la quería como si lo fuera ¿Qué a tu madre tampoco le gustaba yo? Esa no es razón para arrebatármela. Sí, sabes que la adoraba y que habría hecho cualquier cosa por ella si hubiera hecho falta. Nunca me ha importado que fuese negra a la hora de cuidarla y darle todo el cariño que necesitaba… ¡Cuánto te echo de menos, Pelusa!</a:t>
            </a:r>
          </a:p>
        </p:txBody>
      </p:sp>
    </p:spTree>
    <p:extLst>
      <p:ext uri="{BB962C8B-B14F-4D97-AF65-F5344CB8AC3E}">
        <p14:creationId xmlns:p14="http://schemas.microsoft.com/office/powerpoint/2010/main" val="248727293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A0BFEB8A-C9FD-B109-F86C-88F92BEE37B9}"/>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17138DBD-90CB-7E9A-21A0-FB8DC40FBF7B}"/>
              </a:ext>
            </a:extLst>
          </p:cNvPr>
          <p:cNvSpPr txBox="1"/>
          <p:nvPr/>
        </p:nvSpPr>
        <p:spPr>
          <a:xfrm>
            <a:off x="688156" y="232295"/>
            <a:ext cx="9982986" cy="6217087"/>
          </a:xfrm>
          <a:prstGeom prst="rect">
            <a:avLst/>
          </a:prstGeom>
          <a:noFill/>
        </p:spPr>
        <p:txBody>
          <a:bodyPr wrap="square">
            <a:spAutoFit/>
          </a:bodyPr>
          <a:lstStyle/>
          <a:p>
            <a:r>
              <a:rPr lang="es-ES" dirty="0"/>
              <a:t>				</a:t>
            </a:r>
            <a:r>
              <a:rPr lang="es-ES" sz="2000" b="1" u="sng" dirty="0"/>
              <a:t>Reflexiones de piedra</a:t>
            </a:r>
            <a:r>
              <a:rPr lang="es-ES" dirty="0"/>
              <a:t> </a:t>
            </a:r>
          </a:p>
          <a:p>
            <a:endParaRPr lang="es-ES" dirty="0"/>
          </a:p>
          <a:p>
            <a:pPr algn="just"/>
            <a:r>
              <a:rPr lang="es-ES" dirty="0"/>
              <a:t>—Todos me están mirando, unos son autóctonos otros foráneos, pero igualmente se paran y observan mi figura. </a:t>
            </a:r>
          </a:p>
          <a:p>
            <a:pPr algn="just"/>
            <a:r>
              <a:rPr lang="es-ES" dirty="0"/>
              <a:t>—Se que mi imagen les conduce por sentimientos encontrados. Mi creador no sintió compasión por el material con el que me ha fabricado, golpeó sin piedad la piedra para dar rienda suelta a su imaginación, sé que su intención era perpetuarse como artista. Pero yo estoy encerrado en este mundo mineral, sin posibilidad de escapar hacia mundos infinitos. </a:t>
            </a:r>
          </a:p>
          <a:p>
            <a:pPr algn="just"/>
            <a:r>
              <a:rPr lang="es-ES" dirty="0"/>
              <a:t>—¿Quién soy? ¿Qué represento? </a:t>
            </a:r>
          </a:p>
          <a:p>
            <a:pPr algn="just"/>
            <a:r>
              <a:rPr lang="es-ES" dirty="0"/>
              <a:t>—Mi belleza cautiva, por mi cuerpo de hombre, mi cara infantil y afeminada, contradice a la fuerza que inspira mi espíritu, pero yo me siento débil dentro de este cuerpo carcelario y no puedo responder como sería mi deseo a todas vuestras miradas. </a:t>
            </a:r>
          </a:p>
          <a:p>
            <a:pPr algn="just"/>
            <a:endParaRPr lang="es-ES" dirty="0"/>
          </a:p>
          <a:p>
            <a:pPr algn="just"/>
            <a:r>
              <a:rPr lang="es-ES" dirty="0"/>
              <a:t>El tiempo se detiene en la escultura, la estatua sólo envejece por agentes externos, que indica que el tiempo transcurre, pero la figura no envejece como sería su deseo. </a:t>
            </a:r>
          </a:p>
          <a:p>
            <a:pPr algn="just"/>
            <a:r>
              <a:rPr lang="es-ES" dirty="0"/>
              <a:t>—Envidio vuestra vitalidad, de la que yo carezco y aunque sea motivo de admiración, añoro el alma que vosotros poseéis y que yo nunca tendré y nunca podré alcanzar las pasiones que desde mi peana vislumbro en vosotros, humanos. </a:t>
            </a:r>
          </a:p>
          <a:p>
            <a:pPr algn="just"/>
            <a:endParaRPr lang="es-ES" dirty="0"/>
          </a:p>
          <a:p>
            <a:pPr algn="just"/>
            <a:r>
              <a:rPr lang="es-ES" dirty="0"/>
              <a:t>—Agradeced al autor, que os ha permitido mi visión</a:t>
            </a:r>
          </a:p>
        </p:txBody>
      </p:sp>
    </p:spTree>
    <p:extLst>
      <p:ext uri="{BB962C8B-B14F-4D97-AF65-F5344CB8AC3E}">
        <p14:creationId xmlns:p14="http://schemas.microsoft.com/office/powerpoint/2010/main" val="414870318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362E093B-0B0E-4E2B-9D0D-FCD8AA1D45FE}"/>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8F0D7132-2FD0-C48F-628B-6003550B6B81}"/>
              </a:ext>
            </a:extLst>
          </p:cNvPr>
          <p:cNvSpPr txBox="1"/>
          <p:nvPr/>
        </p:nvSpPr>
        <p:spPr>
          <a:xfrm>
            <a:off x="688156" y="232295"/>
            <a:ext cx="9982986" cy="6494085"/>
          </a:xfrm>
          <a:prstGeom prst="rect">
            <a:avLst/>
          </a:prstGeom>
          <a:noFill/>
        </p:spPr>
        <p:txBody>
          <a:bodyPr wrap="square">
            <a:spAutoFit/>
          </a:bodyPr>
          <a:lstStyle/>
          <a:p>
            <a:r>
              <a:rPr lang="es-ES" b="1" u="sng" dirty="0"/>
              <a:t>Romper el aburrimiento. </a:t>
            </a:r>
          </a:p>
          <a:p>
            <a:endParaRPr lang="es-ES" dirty="0"/>
          </a:p>
          <a:p>
            <a:pPr algn="just"/>
            <a:r>
              <a:rPr lang="es-ES" dirty="0"/>
              <a:t>Entraba la luz por una ventana lateral y parecía un cuadro de Velázquez. Algunas figuras en el armario platero, un bastón que podía haber estado en la guerra de Cuba y una cubertería algo pasada de moda indicaban que la pareja estaba unida. Carlos y Choni llevaban unidos más de diez años. Juntos en un sofá que servía para ver la televisión y dormir las siestas pegado a una mesita con una lámpara muy sencilla con luz led, esa que a veces no te deja ver bien, era lo más importante del salón. Un baño y una cocina muy antigua remataban el resto de una casa que tenía el suelo de madera más crujiente que un torrezno. Carlos, manejando la tostadora no era muy experto pero se apañaba relativamente bien con los desayunos que los hacía de mantequilla y mermelada. Choni, al contrario los prefería salados y los comía con queso en lonchas y algo de mortadela. </a:t>
            </a:r>
          </a:p>
          <a:p>
            <a:pPr algn="just"/>
            <a:endParaRPr lang="es-ES" dirty="0"/>
          </a:p>
          <a:p>
            <a:pPr algn="just"/>
            <a:r>
              <a:rPr lang="es-ES" dirty="0"/>
              <a:t>Con cara de resignado decía Carlos : Que aburrida la televisión : Te dicen que es de noche y asomas la cabeza por la ventana y te das cuenta que es de día. Choni con su mirada alegre y aspecto simpático se acomodaba en el sofá buscando una posición mejor. Carlos, con ganas de comer algo le decía a Choni : voy a preparar algo para cenar, me haré un </a:t>
            </a:r>
            <a:r>
              <a:rPr lang="es-ES" dirty="0" err="1"/>
              <a:t>sandwich</a:t>
            </a:r>
            <a:r>
              <a:rPr lang="es-ES" dirty="0"/>
              <a:t> de jamón y queso y si acaso preparo otro para </a:t>
            </a:r>
            <a:r>
              <a:rPr lang="es-ES" dirty="0" err="1"/>
              <a:t>tí</a:t>
            </a:r>
            <a:r>
              <a:rPr lang="es-ES" dirty="0"/>
              <a:t> con un huevo. Pero antes vamos a bajar a la calle y nos damos un paseo. ¿Que te parece ?</a:t>
            </a:r>
          </a:p>
          <a:p>
            <a:pPr algn="just"/>
            <a:endParaRPr lang="es-ES" dirty="0"/>
          </a:p>
          <a:p>
            <a:pPr algn="just"/>
            <a:r>
              <a:rPr lang="es-ES" dirty="0"/>
              <a:t>Choni, con la cabeza en posición inclinada como un cuadro de </a:t>
            </a:r>
            <a:r>
              <a:rPr lang="es-ES" dirty="0" err="1"/>
              <a:t>Rembrant</a:t>
            </a:r>
            <a:r>
              <a:rPr lang="es-ES" dirty="0"/>
              <a:t> y voz baja en decibelios le contestó : </a:t>
            </a:r>
            <a:r>
              <a:rPr lang="es-ES" sz="2000" b="1" dirty="0"/>
              <a:t>Guau</a:t>
            </a:r>
          </a:p>
        </p:txBody>
      </p:sp>
    </p:spTree>
    <p:extLst>
      <p:ext uri="{BB962C8B-B14F-4D97-AF65-F5344CB8AC3E}">
        <p14:creationId xmlns:p14="http://schemas.microsoft.com/office/powerpoint/2010/main" val="215839841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3DD20CE4-BE38-0C9B-9DE4-04D80A179321}"/>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CC993435-FE2B-77A3-FB19-4B010E98B560}"/>
              </a:ext>
            </a:extLst>
          </p:cNvPr>
          <p:cNvSpPr txBox="1"/>
          <p:nvPr/>
        </p:nvSpPr>
        <p:spPr>
          <a:xfrm>
            <a:off x="282804" y="109744"/>
            <a:ext cx="11576116" cy="6801862"/>
          </a:xfrm>
          <a:prstGeom prst="rect">
            <a:avLst/>
          </a:prstGeom>
          <a:noFill/>
        </p:spPr>
        <p:txBody>
          <a:bodyPr wrap="square">
            <a:spAutoFit/>
          </a:bodyPr>
          <a:lstStyle/>
          <a:p>
            <a:r>
              <a:rPr lang="es-ES" b="1" u="sng" dirty="0"/>
              <a:t>SE FUE</a:t>
            </a:r>
            <a:r>
              <a:rPr lang="es-ES" dirty="0"/>
              <a:t> </a:t>
            </a:r>
          </a:p>
          <a:p>
            <a:endParaRPr lang="es-ES" dirty="0"/>
          </a:p>
          <a:p>
            <a:pPr algn="just"/>
            <a:r>
              <a:rPr lang="es-ES" sz="1600" dirty="0"/>
              <a:t>¿Recuerdas? la escuela, el lugar en el que pasabas gran tiempo del día y donde aprendiste sobre temas que nunca habías pensado que existieran. ¿Recuerdas? El largo e intenso tiempo de juegos, correteando, cuchicheando y riendo con tus amigas, y esos otros momentos en el que inventaste un mundo que imaginabas que algún día ibas a encontrar fuera del lugar donde habitabas. Aquel pequeño paraíso dejó de existir, desapareció. </a:t>
            </a:r>
          </a:p>
          <a:p>
            <a:pPr algn="just"/>
            <a:r>
              <a:rPr lang="es-ES" sz="1600" dirty="0"/>
              <a:t>Se fue porque la vida — ahora lo sabes — a veces invade sin pedir permiso. Interrumpe tu infancia, casi la rompe, y te obliga a comportarte como una adulta cuando aún no lo eres. Pero no te detuviste. Ayudaste, tiraste hacia adelante, recogiste los restos de magia que quedaban y los usaste como quien enciende una vela en mitad de un apagón. Creíste que todo era posible si tú misma lo creías, y esa fe — pequeña, terca, luminosa — te sostuvo. </a:t>
            </a:r>
          </a:p>
          <a:p>
            <a:pPr algn="just"/>
            <a:r>
              <a:rPr lang="es-ES" sz="1600" dirty="0"/>
              <a:t>Aquella interrupción provocó que disminuyese tu risa, tu inocencia, la magia de tus pensamientos — que consistía en que si deseabas fuertemente los problemas desaparecerían — y aquel corretear que antes parecía interminable. No se fueron los sueños de marcharte a la ciudad a estudiar. Ni los de leer interminablemente. Ni se fue el de tener espacios llenos de libros. </a:t>
            </a:r>
          </a:p>
          <a:p>
            <a:pPr algn="just"/>
            <a:r>
              <a:rPr lang="es-ES" sz="1600" dirty="0"/>
              <a:t>Recuerdas que desde niña te gustaba leer, aunque esto resultaba un poco difícil por la carencia de libros. Cuando tenías la suerte de tener uno entre tus manos lo devorabas, te olvidabas de todo, hasta de respirar. No querías dormir, únicamente querías leer. Te gustaba la lectura en cualquier momento y lugar, pero donde más la disfrutabas era en ese tiempo nocturno cuando finalizaba el día. Irremediablemente todas las noches llegaba el momento en el que tu abuela o tu madre se acercaban a la habitación e insinuaban, aunque realmente era una orden, que era el momento de cerrar el libro y dormir. </a:t>
            </a:r>
          </a:p>
          <a:p>
            <a:pPr algn="just"/>
            <a:r>
              <a:rPr lang="es-ES" sz="1600" dirty="0"/>
              <a:t>Y así, sin darte cuenta, un día miraste atrás y descubriste que la infancia había quedado lejos. No hubo un momento exacto, ni una despedida clara. Simplemente… se fue, pero afortunadamente no se fue tu amor a la lectura. </a:t>
            </a:r>
          </a:p>
          <a:p>
            <a:pPr algn="just"/>
            <a:r>
              <a:rPr lang="es-ES" sz="1600" dirty="0"/>
              <a:t>Y, ese amor a la lectura ha hecho posible que a lo largo de tu vida siguieses soñando, fantaseando, evocando y fabulando otros paraísos. </a:t>
            </a:r>
            <a:endParaRPr lang="es-ES" sz="1600" b="1" dirty="0"/>
          </a:p>
        </p:txBody>
      </p:sp>
    </p:spTree>
    <p:extLst>
      <p:ext uri="{BB962C8B-B14F-4D97-AF65-F5344CB8AC3E}">
        <p14:creationId xmlns:p14="http://schemas.microsoft.com/office/powerpoint/2010/main" val="115376936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EC39F903-B5D1-1BF1-09C8-41FDF29D1615}"/>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2A979662-7829-0CBF-159F-9DBD81470B26}"/>
              </a:ext>
            </a:extLst>
          </p:cNvPr>
          <p:cNvSpPr txBox="1"/>
          <p:nvPr/>
        </p:nvSpPr>
        <p:spPr>
          <a:xfrm>
            <a:off x="282804" y="109744"/>
            <a:ext cx="11576116" cy="6740307"/>
          </a:xfrm>
          <a:prstGeom prst="rect">
            <a:avLst/>
          </a:prstGeom>
          <a:noFill/>
        </p:spPr>
        <p:txBody>
          <a:bodyPr wrap="square">
            <a:spAutoFit/>
          </a:bodyPr>
          <a:lstStyle/>
          <a:p>
            <a:r>
              <a:rPr lang="es-ES" b="1" u="sng" dirty="0"/>
              <a:t>TIENDA DE MASCOTAS </a:t>
            </a:r>
          </a:p>
          <a:p>
            <a:endParaRPr lang="es-ES" dirty="0"/>
          </a:p>
          <a:p>
            <a:r>
              <a:rPr lang="es-ES" dirty="0"/>
              <a:t>En la tienda de animales “Bigotes &amp; Colas”, todo parecía tranquilo… hasta que se cerró la puerta.</a:t>
            </a:r>
          </a:p>
          <a:p>
            <a:endParaRPr lang="es-ES" dirty="0"/>
          </a:p>
          <a:p>
            <a:r>
              <a:rPr lang="es-ES" dirty="0"/>
              <a:t> —Oigan, ¿alguien más escuchó eso? —susurró el loro, mirando alrededor—. Porque yo juraría que fue cerrar y no abrir. </a:t>
            </a:r>
          </a:p>
          <a:p>
            <a:r>
              <a:rPr lang="es-ES" dirty="0"/>
              <a:t>—Relájate —dijo el gato, estirándose como si pagaran por ello—. Si nadie viene, mejor. Así no me confunden con “gatito juguetón”. Yo soy arte contemporáneo. </a:t>
            </a:r>
          </a:p>
          <a:p>
            <a:r>
              <a:rPr lang="es-ES" dirty="0"/>
              <a:t>— ¡Arte mis escamas! —saltó el pez dorado—. Llevo tres días dando vueltas en el mismo castillo. ¡Esto es un bucle existencial! </a:t>
            </a:r>
          </a:p>
          <a:p>
            <a:endParaRPr lang="es-ES" dirty="0"/>
          </a:p>
          <a:p>
            <a:r>
              <a:rPr lang="es-ES" dirty="0"/>
              <a:t>Desde la jaula de al lado, el hámster corrió sin parar en su rueda. </a:t>
            </a:r>
          </a:p>
          <a:p>
            <a:endParaRPr lang="es-ES" dirty="0"/>
          </a:p>
          <a:p>
            <a:r>
              <a:rPr lang="es-ES" dirty="0"/>
              <a:t>—No entiendo el problema —dijo, jadeando—. Yo ya escapé… mentalmente.</a:t>
            </a:r>
          </a:p>
          <a:p>
            <a:r>
              <a:rPr lang="es-ES" dirty="0"/>
              <a:t>—¡Silencio! —gritó el perro—. Creo que viene alguien. </a:t>
            </a:r>
          </a:p>
          <a:p>
            <a:r>
              <a:rPr lang="es-ES" dirty="0"/>
              <a:t>Todos se quedaron quietos. Pasaron cinco segundos. Nada.</a:t>
            </a:r>
          </a:p>
          <a:p>
            <a:r>
              <a:rPr lang="es-ES" dirty="0"/>
              <a:t> —Falsa alarma —dijo el perro—. Era mi cola. </a:t>
            </a:r>
          </a:p>
          <a:p>
            <a:r>
              <a:rPr lang="es-ES" dirty="0"/>
              <a:t>El loro suspiró: </a:t>
            </a:r>
          </a:p>
          <a:p>
            <a:r>
              <a:rPr lang="es-ES" dirty="0"/>
              <a:t>—Perfecto. Encerrados otra noche más. ¿Alguien quiere que cante? </a:t>
            </a:r>
          </a:p>
          <a:p>
            <a:r>
              <a:rPr lang="es-ES" dirty="0"/>
              <a:t>— ¡NO! —gritaron todos al mismo tiempo. </a:t>
            </a:r>
          </a:p>
          <a:p>
            <a:r>
              <a:rPr lang="es-ES" dirty="0"/>
              <a:t>Había algo en que todos coincidían, ¡el pienso era una mierda! </a:t>
            </a:r>
          </a:p>
          <a:p>
            <a:r>
              <a:rPr lang="es-ES" dirty="0"/>
              <a:t>El pez dio una vuelta más y murmuró: </a:t>
            </a:r>
          </a:p>
          <a:p>
            <a:endParaRPr lang="es-ES" dirty="0"/>
          </a:p>
          <a:p>
            <a:r>
              <a:rPr lang="es-ES" dirty="0"/>
              <a:t>—Definitivamente, mañana pido traslado… si me acuerdo. </a:t>
            </a:r>
            <a:endParaRPr lang="es-ES" sz="1600" b="1" dirty="0"/>
          </a:p>
        </p:txBody>
      </p:sp>
    </p:spTree>
    <p:extLst>
      <p:ext uri="{BB962C8B-B14F-4D97-AF65-F5344CB8AC3E}">
        <p14:creationId xmlns:p14="http://schemas.microsoft.com/office/powerpoint/2010/main" val="179938362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239</TotalTime>
  <Words>4307</Words>
  <Application>Microsoft Office PowerPoint</Application>
  <PresentationFormat>Panorámica</PresentationFormat>
  <Paragraphs>149</Paragraphs>
  <Slides>19</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19</vt:i4>
      </vt:variant>
    </vt:vector>
  </HeadingPairs>
  <TitlesOfParts>
    <vt:vector size="27" baseType="lpstr">
      <vt:lpstr>Abadi</vt:lpstr>
      <vt:lpstr>Arial</vt:lpstr>
      <vt:lpstr>Arial Black</vt:lpstr>
      <vt:lpstr>Calibri</vt:lpstr>
      <vt:lpstr>Century Gothic</vt:lpstr>
      <vt:lpstr>Times New Roman</vt:lpstr>
      <vt:lpstr>Wingdings 3</vt:lpstr>
      <vt:lpstr>Ion</vt:lpstr>
      <vt:lpstr>LA FLOR DE ADAMUC LITERATURA  2025 - 2026</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Antonio Somodevilla Garcia</dc:creator>
  <cp:lastModifiedBy>Antonio Somodevilla Garcia</cp:lastModifiedBy>
  <cp:revision>21</cp:revision>
  <dcterms:created xsi:type="dcterms:W3CDTF">2026-04-06T10:26:19Z</dcterms:created>
  <dcterms:modified xsi:type="dcterms:W3CDTF">2026-04-11T10:12:56Z</dcterms:modified>
</cp:coreProperties>
</file>