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68" r:id="rId3"/>
    <p:sldId id="293" r:id="rId4"/>
    <p:sldId id="294" r:id="rId5"/>
    <p:sldId id="292" r:id="rId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104" y="17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8008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8701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2792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4082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4349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6297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2397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6825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2281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7987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776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7982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rasmusu.com/es/erasmus-valencia/que-ver/catedral-de-valencia-5042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3BE1E1-B538-41D2-B8BE-CE7F947360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5510" y="322255"/>
            <a:ext cx="8140979" cy="1910663"/>
          </a:xfrm>
        </p:spPr>
        <p:txBody>
          <a:bodyPr>
            <a:normAutofit/>
          </a:bodyPr>
          <a:lstStyle/>
          <a:p>
            <a:r>
              <a:rPr lang="es-ES" dirty="0"/>
              <a:t>La Flor de ADAMUC</a:t>
            </a:r>
            <a:br>
              <a:rPr lang="es-ES" dirty="0"/>
            </a:br>
            <a:r>
              <a:rPr lang="es-ES" dirty="0"/>
              <a:t> 2024-2025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219CFC1D-CF1F-4C18-87EF-42C69264F7DD}"/>
              </a:ext>
            </a:extLst>
          </p:cNvPr>
          <p:cNvSpPr/>
          <p:nvPr/>
        </p:nvSpPr>
        <p:spPr>
          <a:xfrm>
            <a:off x="1150372" y="3173893"/>
            <a:ext cx="9891251" cy="884903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Premios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XII Certamen de Fotografía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5400" dirty="0">
                <a:solidFill>
                  <a:prstClr val="white"/>
                </a:solidFill>
                <a:latin typeface="Calibri" panose="020F0502020204030204"/>
              </a:rPr>
              <a:t>Tema Libre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C37E77BD-AC72-E9D2-690B-2666264684CE}"/>
              </a:ext>
            </a:extLst>
          </p:cNvPr>
          <p:cNvSpPr/>
          <p:nvPr/>
        </p:nvSpPr>
        <p:spPr>
          <a:xfrm>
            <a:off x="1150372" y="5079237"/>
            <a:ext cx="9891251" cy="884903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Las fotografías premiadas son: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Botón de acción: ir hacia delante o siguiente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5767AA90-D833-B96A-2882-10EEEC80A01E}"/>
              </a:ext>
            </a:extLst>
          </p:cNvPr>
          <p:cNvSpPr/>
          <p:nvPr/>
        </p:nvSpPr>
        <p:spPr>
          <a:xfrm>
            <a:off x="11291496" y="6508620"/>
            <a:ext cx="531446" cy="222739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41947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 animBg="1"/>
      <p:bldP spid="3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7EDBD1-D884-4658-A527-52D8D28C3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64491" y="617414"/>
            <a:ext cx="9827509" cy="5205861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3DD05B63-7A1A-4238-9B0D-649071743282}"/>
              </a:ext>
            </a:extLst>
          </p:cNvPr>
          <p:cNvSpPr/>
          <p:nvPr/>
        </p:nvSpPr>
        <p:spPr>
          <a:xfrm>
            <a:off x="3092161" y="5531050"/>
            <a:ext cx="8372168" cy="9775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Colorida infancia</a:t>
            </a:r>
          </a:p>
          <a:p>
            <a:pPr lvl="0" algn="ctr" defTabSz="457200">
              <a:defRPr/>
            </a:pPr>
            <a:r>
              <a:rPr lang="es-ES" sz="4000" dirty="0">
                <a:solidFill>
                  <a:prstClr val="white"/>
                </a:solidFill>
              </a:rPr>
              <a:t>de María de los Ángeles Lucea Torrejón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EC3DF2F4-AD46-07CE-3331-CBBE69282EC1}"/>
              </a:ext>
            </a:extLst>
          </p:cNvPr>
          <p:cNvSpPr/>
          <p:nvPr/>
        </p:nvSpPr>
        <p:spPr>
          <a:xfrm>
            <a:off x="5710278" y="-38637"/>
            <a:ext cx="2742044" cy="4064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i="0" u="none" strike="noStrike" kern="1200" normalizeH="0" baseline="0" noProof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i="0" u="none" strike="noStrike" kern="120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Accésit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8CA5A69-319B-562C-01C8-BAF399598FAE}"/>
              </a:ext>
            </a:extLst>
          </p:cNvPr>
          <p:cNvSpPr txBox="1"/>
          <p:nvPr/>
        </p:nvSpPr>
        <p:spPr>
          <a:xfrm>
            <a:off x="-47552" y="1034725"/>
            <a:ext cx="348774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/>
              <a:t>Una decena de niños en torno a un estanque con distintas posturas nos habla del ocio y la curiosidad innata de los pequeños, además de la ternura en la </a:t>
            </a:r>
            <a:r>
              <a:rPr lang="es-ES"/>
              <a:t>mirada de la  fotógrafa. </a:t>
            </a:r>
            <a:r>
              <a:rPr lang="es-ES" dirty="0"/>
              <a:t>El agua, en cualquier forma, siempre posee un atractivo, de ahí que varios de ellos miren el estanque</a:t>
            </a:r>
          </a:p>
        </p:txBody>
      </p:sp>
      <p:sp>
        <p:nvSpPr>
          <p:cNvPr id="6" name="Botón de acción: ir hacia delante o siguiente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32DB537-E572-1A51-45FA-E3D1234DE4E7}"/>
              </a:ext>
            </a:extLst>
          </p:cNvPr>
          <p:cNvSpPr/>
          <p:nvPr/>
        </p:nvSpPr>
        <p:spPr>
          <a:xfrm>
            <a:off x="11291496" y="6508620"/>
            <a:ext cx="531446" cy="222739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1997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9DEE1-2F63-31E8-CF06-E47EE8DC8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7769AAE-C050-27CB-21C2-2B424B930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3729408" y="0"/>
            <a:ext cx="6552000" cy="6552000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9C80A6D5-73E1-ED2B-C1EE-9EB1BA0DD1FE}"/>
              </a:ext>
            </a:extLst>
          </p:cNvPr>
          <p:cNvSpPr/>
          <p:nvPr/>
        </p:nvSpPr>
        <p:spPr>
          <a:xfrm>
            <a:off x="2987771" y="5682701"/>
            <a:ext cx="8035273" cy="9775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457200">
              <a:defRPr/>
            </a:pPr>
            <a:r>
              <a:rPr lang="es-ES" sz="4000" dirty="0">
                <a:solidFill>
                  <a:prstClr val="white"/>
                </a:solidFill>
              </a:rPr>
              <a:t>Magnificencia</a:t>
            </a:r>
          </a:p>
          <a:p>
            <a:pPr lvl="0" algn="ctr" defTabSz="457200">
              <a:defRPr/>
            </a:pPr>
            <a:r>
              <a:rPr lang="es-ES" sz="4000" dirty="0">
                <a:solidFill>
                  <a:prstClr val="white"/>
                </a:solidFill>
              </a:rPr>
              <a:t>de Rosaura María San Román Blanco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36D89862-280C-D67D-199B-B8C9B1CDD878}"/>
              </a:ext>
            </a:extLst>
          </p:cNvPr>
          <p:cNvSpPr/>
          <p:nvPr/>
        </p:nvSpPr>
        <p:spPr>
          <a:xfrm>
            <a:off x="4867247" y="31440"/>
            <a:ext cx="4653567" cy="4064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i="0" u="none" strike="noStrike" kern="1200" normalizeH="0" baseline="0" noProof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i="0" u="none" strike="noStrike" kern="120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Segundo premio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3509F82-AA55-528F-28A0-3B627FE2F921}"/>
              </a:ext>
            </a:extLst>
          </p:cNvPr>
          <p:cNvSpPr txBox="1"/>
          <p:nvPr/>
        </p:nvSpPr>
        <p:spPr>
          <a:xfrm>
            <a:off x="-83805" y="465211"/>
            <a:ext cx="427312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/>
              <a:t>El autor fuerza la mirada y la óptica de la cámara en diálogo con las formas de la fachada barroca. Esa empatía con el estilo da lugar a una imagen muy distorsionada, casi abstracta, que el espectador ha de reconocer con cierto esfuerzo.</a:t>
            </a:r>
          </a:p>
          <a:p>
            <a:pPr algn="just"/>
            <a:r>
              <a:rPr lang="es-ES" dirty="0"/>
              <a:t>La casualidad quiere que una foto casi idéntica se encuentre aquí</a:t>
            </a:r>
          </a:p>
          <a:p>
            <a:pPr algn="just"/>
            <a:r>
              <a:rPr lang="es-ES" dirty="0">
                <a:hlinkClick r:id="rId3"/>
              </a:rPr>
              <a:t>https://erasmusu.com/es/erasmus-valencia/que-ver/catedral-de-valencia-5042</a:t>
            </a:r>
            <a:endParaRPr lang="es-ES" dirty="0"/>
          </a:p>
          <a:p>
            <a:pPr algn="just"/>
            <a:endParaRPr lang="es-ES" dirty="0"/>
          </a:p>
          <a:p>
            <a:pPr algn="just"/>
            <a:r>
              <a:rPr lang="es-ES" dirty="0"/>
              <a:t>.</a:t>
            </a:r>
          </a:p>
        </p:txBody>
      </p:sp>
      <p:sp>
        <p:nvSpPr>
          <p:cNvPr id="5" name="Botón de acción: ir hacia delante o siguiente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BCD319C-243E-F83B-484F-90CBA680BABF}"/>
              </a:ext>
            </a:extLst>
          </p:cNvPr>
          <p:cNvSpPr/>
          <p:nvPr/>
        </p:nvSpPr>
        <p:spPr>
          <a:xfrm>
            <a:off x="11291496" y="6508620"/>
            <a:ext cx="531446" cy="222739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22083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1549E1-6856-4FCA-B18F-1F84727CBD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2DC87A6-46C1-9A13-8965-C0A500534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21153" y="-83122"/>
            <a:ext cx="6552000" cy="6552000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1D295E6C-8FAD-EDD4-C515-AF9D22ACA132}"/>
              </a:ext>
            </a:extLst>
          </p:cNvPr>
          <p:cNvSpPr/>
          <p:nvPr/>
        </p:nvSpPr>
        <p:spPr>
          <a:xfrm>
            <a:off x="3287120" y="5795243"/>
            <a:ext cx="6642492" cy="9775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 algn="ctr" defTabSz="457200">
              <a:defRPr/>
            </a:pPr>
            <a:endParaRPr lang="es-ES" sz="4000" dirty="0">
              <a:solidFill>
                <a:prstClr val="white"/>
              </a:solidFill>
            </a:endParaRPr>
          </a:p>
          <a:p>
            <a:pPr lvl="0" algn="ctr" defTabSz="457200">
              <a:defRPr/>
            </a:pPr>
            <a:r>
              <a:rPr lang="es-ES" sz="4000" dirty="0">
                <a:solidFill>
                  <a:prstClr val="white"/>
                </a:solidFill>
              </a:rPr>
              <a:t>Salvando vidas</a:t>
            </a:r>
          </a:p>
          <a:p>
            <a:pPr lvl="0" algn="ctr" defTabSz="457200">
              <a:defRPr/>
            </a:pPr>
            <a:r>
              <a:rPr lang="es-ES" sz="4000" dirty="0">
                <a:solidFill>
                  <a:prstClr val="white"/>
                </a:solidFill>
              </a:rPr>
              <a:t>de Luis Diaz Molinero</a:t>
            </a:r>
          </a:p>
          <a:p>
            <a:pPr lvl="0" algn="ctr" defTabSz="457200">
              <a:defRPr/>
            </a:pPr>
            <a:endParaRPr lang="es-ES" sz="4000" dirty="0">
              <a:solidFill>
                <a:prstClr val="white"/>
              </a:solidFill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D0156FAB-4C52-6F24-F1BA-C34E1817B240}"/>
              </a:ext>
            </a:extLst>
          </p:cNvPr>
          <p:cNvSpPr/>
          <p:nvPr/>
        </p:nvSpPr>
        <p:spPr>
          <a:xfrm>
            <a:off x="4138145" y="17583"/>
            <a:ext cx="4653567" cy="4064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457200">
              <a:defRPr/>
            </a:pPr>
            <a:r>
              <a:rPr lang="es-ES" sz="4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Primer premio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2" name="Botón de acción: ir hacia delante o siguiente 1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7789DB1E-38E9-5523-1492-4227CCB9EEDA}"/>
              </a:ext>
            </a:extLst>
          </p:cNvPr>
          <p:cNvSpPr/>
          <p:nvPr/>
        </p:nvSpPr>
        <p:spPr>
          <a:xfrm>
            <a:off x="11285416" y="6581668"/>
            <a:ext cx="531446" cy="222739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B5BA8E0-6DE9-5BC0-BFD0-07FE7F7C3720}"/>
              </a:ext>
            </a:extLst>
          </p:cNvPr>
          <p:cNvSpPr txBox="1"/>
          <p:nvPr/>
        </p:nvSpPr>
        <p:spPr>
          <a:xfrm>
            <a:off x="-83805" y="573972"/>
            <a:ext cx="348774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/>
              <a:t>La duplicación en la superficie de la piscina de las figuras de los sanitarios le da una gracia a una imagen valiosa por la distancia pudorosa que ha mostrado el autor. El azul del agua y los amarillos de los uniformes consiguen un contraste cromático que da fuerza a la foto. </a:t>
            </a:r>
          </a:p>
          <a:p>
            <a:pPr algn="just"/>
            <a:r>
              <a:rPr lang="es-E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88018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3DD05B63-7A1A-4238-9B0D-649071743282}"/>
              </a:ext>
            </a:extLst>
          </p:cNvPr>
          <p:cNvSpPr/>
          <p:nvPr/>
        </p:nvSpPr>
        <p:spPr>
          <a:xfrm>
            <a:off x="32226" y="930678"/>
            <a:ext cx="12127548" cy="477341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¡Enhorabuena a los premiados!</a:t>
            </a:r>
          </a:p>
          <a:p>
            <a:pPr defTabSz="457200">
              <a:defRPr/>
            </a:pPr>
            <a:r>
              <a:rPr lang="es-ES" sz="4000" dirty="0">
                <a:solidFill>
                  <a:schemeClr val="accent6"/>
                </a:solidFill>
              </a:rPr>
              <a:t>Primer premio…:</a:t>
            </a:r>
            <a:r>
              <a:rPr lang="es-ES" sz="4000" dirty="0">
                <a:solidFill>
                  <a:prstClr val="white"/>
                </a:solidFill>
              </a:rPr>
              <a:t>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Luis Diaz Molinero</a:t>
            </a:r>
            <a:endParaRPr lang="es-ES" sz="4000" noProof="0" dirty="0">
              <a:solidFill>
                <a:prstClr val="white"/>
              </a:solidFill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>
                <a:solidFill>
                  <a:schemeClr val="accent6"/>
                </a:solidFill>
              </a:rPr>
              <a:t>						por Salvando vidas</a:t>
            </a:r>
            <a:endParaRPr lang="es-ES" sz="4000" dirty="0">
              <a:solidFill>
                <a:prstClr val="white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Segundo premio:</a:t>
            </a:r>
            <a:r>
              <a:rPr lang="es-ES" sz="4000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Rosaura María San Román Blanco </a:t>
            </a:r>
            <a:endParaRPr lang="es-ES" sz="4000" noProof="0" dirty="0">
              <a:solidFill>
                <a:prstClr val="white"/>
              </a:solidFill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por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Magnificencia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Accésit</a:t>
            </a:r>
            <a:r>
              <a:rPr kumimoji="0" lang="es-ES" sz="4000" b="0" i="0" u="none" strike="noStrike" kern="1200" cap="none" spc="0" normalizeH="0" baseline="0" noProof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…………….: </a:t>
            </a:r>
            <a:r>
              <a:rPr kumimoji="0" lang="es-E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María de los Ángeles Lucea Torrejón </a:t>
            </a:r>
            <a:endParaRPr lang="es-ES" sz="4000" noProof="0" dirty="0">
              <a:solidFill>
                <a:prstClr val="white"/>
              </a:solidFill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por</a:t>
            </a:r>
            <a:r>
              <a:rPr kumimoji="0" lang="es-ES" sz="4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4000" b="0" i="0" u="none" strike="noStrike" kern="1200" cap="none" spc="0" normalizeH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Colorida infancia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D46BE631-0C16-7ED8-BA00-B6645D9411FC}"/>
              </a:ext>
            </a:extLst>
          </p:cNvPr>
          <p:cNvSpPr/>
          <p:nvPr/>
        </p:nvSpPr>
        <p:spPr>
          <a:xfrm>
            <a:off x="472976" y="0"/>
            <a:ext cx="11310497" cy="76094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Muchas gracias a todos los que habéis participado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85267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284</Words>
  <Application>Microsoft Office PowerPoint</Application>
  <PresentationFormat>Panorámica</PresentationFormat>
  <Paragraphs>41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La Flor de ADAMUC  2024-2025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Flor de ADAMUC  2022-2023</dc:title>
  <dc:creator>Hilarius Pe Ta</dc:creator>
  <cp:lastModifiedBy>Hilarius Pe Ta</cp:lastModifiedBy>
  <cp:revision>34</cp:revision>
  <dcterms:created xsi:type="dcterms:W3CDTF">2023-04-19T15:27:24Z</dcterms:created>
  <dcterms:modified xsi:type="dcterms:W3CDTF">2025-05-11T12:33:34Z</dcterms:modified>
</cp:coreProperties>
</file>