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268" r:id="rId3"/>
    <p:sldId id="293" r:id="rId4"/>
    <p:sldId id="294" r:id="rId5"/>
    <p:sldId id="292" r:id="rId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84" y="17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8008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8701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2792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4082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14349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16297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2397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68250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82281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7987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7763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8BA579-E582-4B1E-B002-B5138CC6065C}" type="datetimeFigureOut">
              <a:rPr lang="es-ES" smtClean="0"/>
              <a:t>11/05/2025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8CFC1-0DAF-46D4-9D84-E9FEC94E528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7982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63BE1E1-B538-41D2-B8BE-CE7F947360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25510" y="322255"/>
            <a:ext cx="8140979" cy="1910663"/>
          </a:xfrm>
        </p:spPr>
        <p:txBody>
          <a:bodyPr>
            <a:normAutofit/>
          </a:bodyPr>
          <a:lstStyle/>
          <a:p>
            <a:r>
              <a:rPr lang="es-ES" dirty="0"/>
              <a:t>La Flor de ADAMUC</a:t>
            </a:r>
            <a:br>
              <a:rPr lang="es-ES" dirty="0"/>
            </a:br>
            <a:r>
              <a:rPr lang="es-ES" dirty="0"/>
              <a:t> 2024-2025</a:t>
            </a:r>
          </a:p>
        </p:txBody>
      </p:sp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219CFC1D-CF1F-4C18-87EF-42C69264F7DD}"/>
              </a:ext>
            </a:extLst>
          </p:cNvPr>
          <p:cNvSpPr/>
          <p:nvPr/>
        </p:nvSpPr>
        <p:spPr>
          <a:xfrm>
            <a:off x="1150372" y="3173893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Premios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XII Certamen de Fotografía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Retrato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3" name="Rectángulo: esquinas redondeadas 2">
            <a:extLst>
              <a:ext uri="{FF2B5EF4-FFF2-40B4-BE49-F238E27FC236}">
                <a16:creationId xmlns:a16="http://schemas.microsoft.com/office/drawing/2014/main" id="{C37E77BD-AC72-E9D2-690B-2666264684CE}"/>
              </a:ext>
            </a:extLst>
          </p:cNvPr>
          <p:cNvSpPr/>
          <p:nvPr/>
        </p:nvSpPr>
        <p:spPr>
          <a:xfrm>
            <a:off x="1150372" y="5079237"/>
            <a:ext cx="9891251" cy="884903"/>
          </a:xfrm>
          <a:prstGeom prst="roundRect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5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Las fotografías premiadas son:</a:t>
            </a: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Botón de acción: ir hacia delante o siguiente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5767AA90-D833-B96A-2882-10EEEC80A01E}"/>
              </a:ext>
            </a:extLst>
          </p:cNvPr>
          <p:cNvSpPr/>
          <p:nvPr/>
        </p:nvSpPr>
        <p:spPr>
          <a:xfrm>
            <a:off x="11291496" y="6508620"/>
            <a:ext cx="531446" cy="222739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419472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4" grpId="0" animBg="1"/>
      <p:bldP spid="3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D27EDBD1-D884-4658-A527-52D8D28C34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64491" y="20690"/>
            <a:ext cx="9827509" cy="622262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4094167" y="5775215"/>
            <a:ext cx="6642492" cy="9775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Indiferente</a:t>
            </a:r>
          </a:p>
          <a:p>
            <a:pPr lvl="0" algn="ctr" defTabSz="457200"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 </a:t>
            </a:r>
            <a:r>
              <a:rPr lang="es-ES" sz="4000" dirty="0">
                <a:solidFill>
                  <a:prstClr val="white"/>
                </a:solidFill>
              </a:rPr>
              <a:t> José Luis Amo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EC3DF2F4-AD46-07CE-3331-CBBE69282EC1}"/>
              </a:ext>
            </a:extLst>
          </p:cNvPr>
          <p:cNvSpPr/>
          <p:nvPr/>
        </p:nvSpPr>
        <p:spPr>
          <a:xfrm>
            <a:off x="5710278" y="-38637"/>
            <a:ext cx="2742044" cy="4064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i="0" u="none" strike="noStrike" kern="1200" normalizeH="0" baseline="0" noProof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i="0" u="none" strike="noStrike" kern="120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ea typeface="Calibri" panose="020F0502020204030204" pitchFamily="34" charset="0"/>
                <a:cs typeface="Calibri" panose="020F0502020204030204" pitchFamily="34" charset="0"/>
              </a:rPr>
              <a:t>Accésit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68CA5A69-319B-562C-01C8-BAF399598FAE}"/>
              </a:ext>
            </a:extLst>
          </p:cNvPr>
          <p:cNvSpPr txBox="1"/>
          <p:nvPr/>
        </p:nvSpPr>
        <p:spPr>
          <a:xfrm>
            <a:off x="-83805" y="465211"/>
            <a:ext cx="348774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/>
              <a:t>En espléndido blanco y negro que aquí proporciona cierta distancia y, al mismo tiempo, valor documental se retrata a un niño ciertamente indiferente ante el acontecimiento que esperan otras personas mirando a nuestra izquierda. El niño, con las manos en los bolsillos y la mirada perdida parece ausente, aunque ha sobrepasado la barandilla para ver mejor lo que está por llegar.</a:t>
            </a:r>
          </a:p>
        </p:txBody>
      </p:sp>
      <p:sp>
        <p:nvSpPr>
          <p:cNvPr id="6" name="Botón de acción: ir hacia delante o siguiente 5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832DB537-E572-1A51-45FA-E3D1234DE4E7}"/>
              </a:ext>
            </a:extLst>
          </p:cNvPr>
          <p:cNvSpPr/>
          <p:nvPr/>
        </p:nvSpPr>
        <p:spPr>
          <a:xfrm>
            <a:off x="11291496" y="6508620"/>
            <a:ext cx="531446" cy="222739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2199711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49DEE1-2F63-31E8-CF06-E47EE8DC8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27769AAE-C050-27CB-21C2-2B424B9304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25911" y="0"/>
            <a:ext cx="5500054" cy="6408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9C80A6D5-73E1-ED2B-C1EE-9EB1BA0DD1FE}"/>
              </a:ext>
            </a:extLst>
          </p:cNvPr>
          <p:cNvSpPr/>
          <p:nvPr/>
        </p:nvSpPr>
        <p:spPr>
          <a:xfrm>
            <a:off x="4184319" y="5788094"/>
            <a:ext cx="6642492" cy="9775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 algn="ctr" defTabSz="457200">
              <a:defRPr/>
            </a:pPr>
            <a:r>
              <a:rPr lang="es-ES" sz="4000" dirty="0">
                <a:solidFill>
                  <a:prstClr val="white"/>
                </a:solidFill>
              </a:rPr>
              <a:t>Apurando</a:t>
            </a:r>
          </a:p>
          <a:p>
            <a:pPr lvl="0" algn="ctr" defTabSz="457200">
              <a:defRPr/>
            </a:pPr>
            <a:r>
              <a:rPr lang="es-ES" sz="4000" dirty="0">
                <a:solidFill>
                  <a:prstClr val="white"/>
                </a:solidFill>
              </a:rPr>
              <a:t>de José Luis Amo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36D89862-280C-D67D-199B-B8C9B1CDD878}"/>
              </a:ext>
            </a:extLst>
          </p:cNvPr>
          <p:cNvSpPr/>
          <p:nvPr/>
        </p:nvSpPr>
        <p:spPr>
          <a:xfrm>
            <a:off x="5447308" y="0"/>
            <a:ext cx="4653567" cy="4064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i="0" u="none" strike="noStrike" kern="1200" normalizeH="0" baseline="0" noProof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i="0" u="none" strike="noStrike" kern="1200" normalizeH="0" baseline="0" noProof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Segundo premio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03509F82-AA55-528F-28A0-3B627FE2F921}"/>
              </a:ext>
            </a:extLst>
          </p:cNvPr>
          <p:cNvSpPr txBox="1"/>
          <p:nvPr/>
        </p:nvSpPr>
        <p:spPr>
          <a:xfrm>
            <a:off x="-83805" y="465211"/>
            <a:ext cx="485318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/>
              <a:t>Se trata de un retrato con la figura en escorzo hasta el punto de no poder identificarla. Pero una persona mayor, fumando en la puerta y mirando la calle es una escena muy reconocible que nos habla del tiempo lento y la curiosidad por cuanto sucede. Hay que destacar el austero cromatismo y acertado encuadre.</a:t>
            </a:r>
          </a:p>
        </p:txBody>
      </p:sp>
      <p:sp>
        <p:nvSpPr>
          <p:cNvPr id="5" name="Botón de acción: ir hacia delante o siguiente 4">
            <a:hlinkClick r:id="" action="ppaction://hlinkshowjump?jump=nextslide" highlightClick="1"/>
            <a:extLst>
              <a:ext uri="{FF2B5EF4-FFF2-40B4-BE49-F238E27FC236}">
                <a16:creationId xmlns:a16="http://schemas.microsoft.com/office/drawing/2014/main" id="{1BCD319C-243E-F83B-484F-90CBA680BABF}"/>
              </a:ext>
            </a:extLst>
          </p:cNvPr>
          <p:cNvSpPr/>
          <p:nvPr/>
        </p:nvSpPr>
        <p:spPr>
          <a:xfrm>
            <a:off x="11291496" y="6508620"/>
            <a:ext cx="531446" cy="222739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222083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1549E1-6856-4FCA-B18F-1F84727CBD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2DC87A6-46C1-9A13-8965-C0A500534B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21053" y="0"/>
            <a:ext cx="9109229" cy="6264000"/>
          </a:xfrm>
          <a:prstGeom prst="rect">
            <a:avLst/>
          </a:prstGeom>
        </p:spPr>
      </p:pic>
      <p:sp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1D295E6C-8FAD-EDD4-C515-AF9D22ACA132}"/>
              </a:ext>
            </a:extLst>
          </p:cNvPr>
          <p:cNvSpPr/>
          <p:nvPr/>
        </p:nvSpPr>
        <p:spPr>
          <a:xfrm>
            <a:off x="4385728" y="5604098"/>
            <a:ext cx="6642492" cy="9775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 algn="ctr" defTabSz="457200">
              <a:defRPr/>
            </a:pPr>
            <a:r>
              <a:rPr lang="es-ES" sz="4000" dirty="0">
                <a:solidFill>
                  <a:prstClr val="white"/>
                </a:solidFill>
              </a:rPr>
              <a:t>De servicio</a:t>
            </a:r>
          </a:p>
          <a:p>
            <a:pPr lvl="0" algn="ctr" defTabSz="457200">
              <a:defRPr/>
            </a:pPr>
            <a:r>
              <a:rPr lang="es-ES" sz="4000" dirty="0">
                <a:solidFill>
                  <a:prstClr val="white"/>
                </a:solidFill>
              </a:rPr>
              <a:t>de José Luis Amo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</a:p>
        </p:txBody>
      </p:sp>
      <p:sp>
        <p:nvSpPr>
          <p:cNvPr id="7" name="Rectángulo: esquinas redondeadas 6">
            <a:extLst>
              <a:ext uri="{FF2B5EF4-FFF2-40B4-BE49-F238E27FC236}">
                <a16:creationId xmlns:a16="http://schemas.microsoft.com/office/drawing/2014/main" id="{D0156FAB-4C52-6F24-F1BA-C34E1817B240}"/>
              </a:ext>
            </a:extLst>
          </p:cNvPr>
          <p:cNvSpPr/>
          <p:nvPr/>
        </p:nvSpPr>
        <p:spPr>
          <a:xfrm>
            <a:off x="5177419" y="0"/>
            <a:ext cx="4653567" cy="40640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457200">
              <a:defRPr/>
            </a:pPr>
            <a:r>
              <a:rPr lang="es-ES" sz="40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Primer premio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2" name="Botón de acción: ir hacia delante o siguiente 1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7789DB1E-38E9-5523-1492-4227CCB9EEDA}"/>
              </a:ext>
            </a:extLst>
          </p:cNvPr>
          <p:cNvSpPr/>
          <p:nvPr/>
        </p:nvSpPr>
        <p:spPr>
          <a:xfrm>
            <a:off x="11285416" y="6581668"/>
            <a:ext cx="531446" cy="222739"/>
          </a:xfrm>
          <a:prstGeom prst="actionButtonForwardNex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5B5BA8E0-6DE9-5BC0-BFD0-07FE7F7C3720}"/>
              </a:ext>
            </a:extLst>
          </p:cNvPr>
          <p:cNvSpPr txBox="1"/>
          <p:nvPr/>
        </p:nvSpPr>
        <p:spPr>
          <a:xfrm>
            <a:off x="-83805" y="465211"/>
            <a:ext cx="3487743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s-ES" dirty="0"/>
              <a:t>El gesto serio del guardia civil que escolta la imagen de la Virgen resulta llamativo. Más que un retrato, hay en la foto un testimonio sociológico y hasta político sobre la tradición nacionalcatólica española que establecía como ideal de español «mitad monje, mitad soldado».  </a:t>
            </a:r>
          </a:p>
        </p:txBody>
      </p:sp>
    </p:spTree>
    <p:extLst>
      <p:ext uri="{BB962C8B-B14F-4D97-AF65-F5344CB8AC3E}">
        <p14:creationId xmlns:p14="http://schemas.microsoft.com/office/powerpoint/2010/main" val="9880180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" name="Rectángulo: esquinas redondeadas 3">
            <a:extLst>
              <a:ext uri="{FF2B5EF4-FFF2-40B4-BE49-F238E27FC236}">
                <a16:creationId xmlns:a16="http://schemas.microsoft.com/office/drawing/2014/main" id="{3DD05B63-7A1A-4238-9B0D-649071743282}"/>
              </a:ext>
            </a:extLst>
          </p:cNvPr>
          <p:cNvSpPr/>
          <p:nvPr/>
        </p:nvSpPr>
        <p:spPr>
          <a:xfrm>
            <a:off x="32226" y="930678"/>
            <a:ext cx="12127548" cy="477341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¡Enhorabuena a los premiados!</a:t>
            </a:r>
          </a:p>
          <a:p>
            <a:pPr defTabSz="457200">
              <a:defRPr/>
            </a:pPr>
            <a:r>
              <a:rPr lang="es-ES" sz="4000" dirty="0">
                <a:solidFill>
                  <a:schemeClr val="accent6"/>
                </a:solidFill>
              </a:rPr>
              <a:t>Primer premio…:</a:t>
            </a:r>
            <a:r>
              <a:rPr lang="es-ES" sz="4000" dirty="0">
                <a:solidFill>
                  <a:prstClr val="white"/>
                </a:solidFill>
              </a:rPr>
              <a:t>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José Luis Amo</a:t>
            </a:r>
            <a:endParaRPr lang="es-ES" sz="4000" noProof="0" dirty="0">
              <a:solidFill>
                <a:prstClr val="white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4000" dirty="0">
                <a:solidFill>
                  <a:schemeClr val="accent6"/>
                </a:solidFill>
              </a:rPr>
              <a:t>						por De servicio</a:t>
            </a:r>
            <a:endParaRPr lang="es-ES" sz="4000" dirty="0">
              <a:solidFill>
                <a:prstClr val="white"/>
              </a:solidFill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Segundo premio: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José Luis Amo</a:t>
            </a:r>
            <a:endParaRPr lang="es-ES" sz="4000" noProof="0" dirty="0">
              <a:solidFill>
                <a:prstClr val="white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por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Apurado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Accésit…………….: 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José Luis Amo</a:t>
            </a:r>
            <a:endParaRPr lang="es-ES" sz="4000" noProof="0" dirty="0">
              <a:solidFill>
                <a:prstClr val="white"/>
              </a:solidFill>
              <a:latin typeface="Calibri" panose="020F0502020204030204"/>
            </a:endParaRP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por</a:t>
            </a:r>
            <a:r>
              <a:rPr kumimoji="0" lang="es-ES" sz="4000" b="0" i="0" u="none" strike="noStrike" kern="1200" cap="none" spc="0" normalizeH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es-ES" sz="4000" b="0" i="0" u="none" strike="noStrike" kern="1200" cap="none" spc="0" normalizeH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Indiferente</a:t>
            </a:r>
          </a:p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4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ángulo: esquinas redondeadas 1">
            <a:extLst>
              <a:ext uri="{FF2B5EF4-FFF2-40B4-BE49-F238E27FC236}">
                <a16:creationId xmlns:a16="http://schemas.microsoft.com/office/drawing/2014/main" id="{D46BE631-0C16-7ED8-BA00-B6645D9411FC}"/>
              </a:ext>
            </a:extLst>
          </p:cNvPr>
          <p:cNvSpPr/>
          <p:nvPr/>
        </p:nvSpPr>
        <p:spPr>
          <a:xfrm>
            <a:off x="472976" y="0"/>
            <a:ext cx="11310497" cy="76094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Muchas gracias a todos los que habéis participado</a:t>
            </a:r>
            <a:r>
              <a:rPr kumimoji="0" lang="es-ES" sz="4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85267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266</Words>
  <Application>Microsoft Office PowerPoint</Application>
  <PresentationFormat>Panorámica</PresentationFormat>
  <Paragraphs>38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La Flor de ADAMUC  2024-2025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Flor de ADAMUC  2022-2023</dc:title>
  <dc:creator>Hilarius Pe Ta</dc:creator>
  <cp:lastModifiedBy>Hilarius Pe Ta</cp:lastModifiedBy>
  <cp:revision>30</cp:revision>
  <dcterms:created xsi:type="dcterms:W3CDTF">2023-04-19T15:27:24Z</dcterms:created>
  <dcterms:modified xsi:type="dcterms:W3CDTF">2025-05-11T12:32:01Z</dcterms:modified>
</cp:coreProperties>
</file>