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98" r:id="rId3"/>
    <p:sldId id="310" r:id="rId4"/>
    <p:sldId id="312" r:id="rId5"/>
    <p:sldId id="313" r:id="rId6"/>
    <p:sldId id="314" r:id="rId7"/>
    <p:sldId id="315" r:id="rId8"/>
    <p:sldId id="316" r:id="rId9"/>
    <p:sldId id="299" r:id="rId10"/>
    <p:sldId id="324" r:id="rId11"/>
    <p:sldId id="325" r:id="rId12"/>
    <p:sldId id="326" r:id="rId13"/>
    <p:sldId id="317" r:id="rId14"/>
    <p:sldId id="309" r:id="rId15"/>
    <p:sldId id="322" r:id="rId16"/>
    <p:sldId id="323" r:id="rId17"/>
    <p:sldId id="262" r:id="rId18"/>
    <p:sldId id="328" r:id="rId19"/>
    <p:sldId id="330" r:id="rId20"/>
    <p:sldId id="332" r:id="rId21"/>
    <p:sldId id="333" r:id="rId22"/>
    <p:sldId id="331" r:id="rId23"/>
    <p:sldId id="334" r:id="rId24"/>
    <p:sldId id="329" r:id="rId25"/>
    <p:sldId id="335" r:id="rId26"/>
    <p:sldId id="336" r:id="rId27"/>
    <p:sldId id="337" r:id="rId28"/>
    <p:sldId id="338" r:id="rId29"/>
    <p:sldId id="327" r:id="rId30"/>
    <p:sldId id="270" r:id="rId31"/>
    <p:sldId id="261" r:id="rId32"/>
    <p:sldId id="286" r:id="rId33"/>
    <p:sldId id="282" r:id="rId34"/>
    <p:sldId id="352" r:id="rId35"/>
    <p:sldId id="339" r:id="rId36"/>
    <p:sldId id="340" r:id="rId37"/>
    <p:sldId id="341" r:id="rId38"/>
    <p:sldId id="342" r:id="rId39"/>
    <p:sldId id="343" r:id="rId40"/>
    <p:sldId id="344" r:id="rId41"/>
    <p:sldId id="346" r:id="rId42"/>
    <p:sldId id="347" r:id="rId43"/>
    <p:sldId id="348" r:id="rId44"/>
    <p:sldId id="349" r:id="rId45"/>
    <p:sldId id="345" r:id="rId46"/>
    <p:sldId id="350" r:id="rId47"/>
    <p:sldId id="351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3717" autoAdjust="0"/>
  </p:normalViewPr>
  <p:slideViewPr>
    <p:cSldViewPr>
      <p:cViewPr varScale="1">
        <p:scale>
          <a:sx n="70" d="100"/>
          <a:sy n="70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82769-1C67-4724-9489-E0AF2188D696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7DB8E-64EA-42CE-9D64-6FFAD6151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88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9F7A2A-F399-4966-A63C-907F172FA4B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7DB8E-64EA-42CE-9D64-6FFAD615162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73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7DB8E-64EA-42CE-9D64-6FFAD61516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73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7DB8E-64EA-42CE-9D64-6FFAD615162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73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B033-A333-45AE-9B44-F35FF8236612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6B95-2948-4A11-932E-BB4E85CF6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2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B033-A333-45AE-9B44-F35FF8236612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6B95-2948-4A11-932E-BB4E85CF6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13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B033-A333-45AE-9B44-F35FF8236612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6B95-2948-4A11-932E-BB4E85CF6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B033-A333-45AE-9B44-F35FF8236612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6B95-2948-4A11-932E-BB4E85CF6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9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B033-A333-45AE-9B44-F35FF8236612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6B95-2948-4A11-932E-BB4E85CF6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6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B033-A333-45AE-9B44-F35FF8236612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6B95-2948-4A11-932E-BB4E85CF6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8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B033-A333-45AE-9B44-F35FF8236612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6B95-2948-4A11-932E-BB4E85CF6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6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B033-A333-45AE-9B44-F35FF8236612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6B95-2948-4A11-932E-BB4E85CF6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52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B033-A333-45AE-9B44-F35FF8236612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6B95-2948-4A11-932E-BB4E85CF6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57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B033-A333-45AE-9B44-F35FF8236612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6B95-2948-4A11-932E-BB4E85CF6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B033-A333-45AE-9B44-F35FF8236612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6B95-2948-4A11-932E-BB4E85CF6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92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9B033-A333-45AE-9B44-F35FF8236612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B6B95-2948-4A11-932E-BB4E85CF6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5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6.pn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Guillem\Desktop\Gottingen\gottingen_b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7" t="10005" r="27998" b="195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9144000" cy="1470025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Precision Doppler spectroscopy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4658142"/>
            <a:ext cx="5867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Guillem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Anglada-Escude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School of Physics and Astronomy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Queen Mary, University of London</a:t>
            </a:r>
          </a:p>
          <a:p>
            <a:pPr algn="r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Institute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Astrophysics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Georg-August-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Universität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Göttingen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122" y="54102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2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nd</a:t>
            </a:r>
            <a:r>
              <a:rPr lang="en-US" sz="2800" b="1" dirty="0" smtClean="0">
                <a:solidFill>
                  <a:schemeClr val="bg1"/>
                </a:solidFill>
              </a:rPr>
              <a:t> CARMENES science meeting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18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44733">
            <a:off x="6113665" y="5584892"/>
            <a:ext cx="2165309" cy="7400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20400000" lon="1799985" rev="0"/>
            </a:camera>
            <a:lightRig rig="threePt" dir="t"/>
          </a:scene3d>
          <a:sp3d>
            <a:bevelT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9" name="Straight Arrow Connector 138"/>
          <p:cNvCxnSpPr/>
          <p:nvPr/>
        </p:nvCxnSpPr>
        <p:spPr>
          <a:xfrm>
            <a:off x="2590800" y="5621338"/>
            <a:ext cx="4592638" cy="33337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sosceles Triangle 7"/>
          <p:cNvSpPr/>
          <p:nvPr/>
        </p:nvSpPr>
        <p:spPr>
          <a:xfrm rot="3278585">
            <a:off x="6420530" y="3153392"/>
            <a:ext cx="914400" cy="1066800"/>
          </a:xfrm>
          <a:prstGeom prst="triangle">
            <a:avLst/>
          </a:prstGeom>
          <a:scene3d>
            <a:camera prst="orthographicFront">
              <a:rot lat="3300000" lon="11999976" rev="0"/>
            </a:camera>
            <a:lightRig rig="threePt" dir="t"/>
          </a:scene3d>
          <a:sp3d>
            <a:bevelT h="254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656388" y="3940175"/>
            <a:ext cx="555625" cy="201136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159375" y="3940175"/>
            <a:ext cx="1497013" cy="312738"/>
          </a:xfrm>
          <a:prstGeom prst="line">
            <a:avLst/>
          </a:prstGeom>
          <a:ln w="539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5159375" y="4252913"/>
            <a:ext cx="2052638" cy="169862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3843338" y="2776538"/>
            <a:ext cx="930275" cy="109696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186" name="Group 33"/>
          <p:cNvGrpSpPr>
            <a:grpSpLocks/>
          </p:cNvGrpSpPr>
          <p:nvPr/>
        </p:nvGrpSpPr>
        <p:grpSpPr bwMode="auto">
          <a:xfrm>
            <a:off x="3843338" y="1709738"/>
            <a:ext cx="2411412" cy="1066800"/>
            <a:chOff x="3843519" y="1709854"/>
            <a:chExt cx="2410822" cy="1066800"/>
          </a:xfrm>
        </p:grpSpPr>
        <p:cxnSp>
          <p:nvCxnSpPr>
            <p:cNvPr id="43" name="Straight Connector 42"/>
            <p:cNvCxnSpPr/>
            <p:nvPr/>
          </p:nvCxnSpPr>
          <p:spPr>
            <a:xfrm flipV="1">
              <a:off x="3843519" y="2471854"/>
              <a:ext cx="2334622" cy="304800"/>
            </a:xfrm>
            <a:prstGeom prst="line">
              <a:avLst/>
            </a:prstGeom>
            <a:ln w="101600"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79000">
                    <a:schemeClr val="accent3">
                      <a:lumMod val="75000"/>
                    </a:schemeClr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3919719" y="2090854"/>
              <a:ext cx="2334622" cy="304800"/>
            </a:xfrm>
            <a:prstGeom prst="line">
              <a:avLst/>
            </a:prstGeom>
            <a:ln w="101600">
              <a:gradFill>
                <a:gsLst>
                  <a:gs pos="0">
                    <a:schemeClr val="accent3">
                      <a:lumMod val="75000"/>
                    </a:schemeClr>
                  </a:gs>
                  <a:gs pos="50000">
                    <a:srgbClr val="FFFF00"/>
                  </a:gs>
                  <a:gs pos="100000">
                    <a:srgbClr val="FFC000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3919719" y="1709854"/>
              <a:ext cx="2334622" cy="304800"/>
            </a:xfrm>
            <a:prstGeom prst="line">
              <a:avLst/>
            </a:prstGeom>
            <a:ln w="101600">
              <a:gradFill>
                <a:gsLst>
                  <a:gs pos="42000">
                    <a:srgbClr val="FFC000"/>
                  </a:gs>
                  <a:gs pos="70000">
                    <a:srgbClr val="FF0000"/>
                  </a:gs>
                  <a:gs pos="100000">
                    <a:srgbClr val="C00000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Arrow Connector 45"/>
          <p:cNvCxnSpPr/>
          <p:nvPr/>
        </p:nvCxnSpPr>
        <p:spPr>
          <a:xfrm flipH="1" flipV="1">
            <a:off x="6161088" y="2471738"/>
            <a:ext cx="93662" cy="109696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3919538" y="2395538"/>
            <a:ext cx="1006475" cy="147796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6189663" y="2090738"/>
            <a:ext cx="142875" cy="147796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3919538" y="2014538"/>
            <a:ext cx="1090612" cy="185896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6257925" y="1709738"/>
            <a:ext cx="149225" cy="18986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92" name="TextBox 63"/>
          <p:cNvSpPr txBox="1">
            <a:spLocks noChangeArrowheads="1"/>
          </p:cNvSpPr>
          <p:nvPr/>
        </p:nvSpPr>
        <p:spPr bwMode="auto">
          <a:xfrm>
            <a:off x="7086600" y="4724400"/>
            <a:ext cx="266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High incident angle Grating</a:t>
            </a:r>
          </a:p>
        </p:txBody>
      </p:sp>
      <p:sp>
        <p:nvSpPr>
          <p:cNvPr id="50193" name="TextBox 64"/>
          <p:cNvSpPr txBox="1">
            <a:spLocks noChangeArrowheads="1"/>
          </p:cNvSpPr>
          <p:nvPr/>
        </p:nvSpPr>
        <p:spPr bwMode="auto">
          <a:xfrm>
            <a:off x="6738938" y="3059113"/>
            <a:ext cx="887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Prism</a:t>
            </a:r>
          </a:p>
        </p:txBody>
      </p:sp>
      <p:sp>
        <p:nvSpPr>
          <p:cNvPr id="50194" name="TextBox 65"/>
          <p:cNvSpPr txBox="1">
            <a:spLocks noChangeArrowheads="1"/>
          </p:cNvSpPr>
          <p:nvPr/>
        </p:nvSpPr>
        <p:spPr bwMode="auto">
          <a:xfrm>
            <a:off x="6934200" y="3895725"/>
            <a:ext cx="2209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Many interference orders overlapped</a:t>
            </a:r>
          </a:p>
        </p:txBody>
      </p:sp>
      <p:sp>
        <p:nvSpPr>
          <p:cNvPr id="50195" name="TextBox 66"/>
          <p:cNvSpPr txBox="1">
            <a:spLocks noChangeArrowheads="1"/>
          </p:cNvSpPr>
          <p:nvPr/>
        </p:nvSpPr>
        <p:spPr bwMode="auto">
          <a:xfrm>
            <a:off x="6510338" y="1992313"/>
            <a:ext cx="2209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Orders separated</a:t>
            </a:r>
          </a:p>
        </p:txBody>
      </p:sp>
      <p:pic>
        <p:nvPicPr>
          <p:cNvPr id="50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82291">
            <a:off x="-61913" y="1504950"/>
            <a:ext cx="1749426" cy="227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09600" y="2943225"/>
            <a:ext cx="2228850" cy="127476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35" idx="3"/>
          </p:cNvCxnSpPr>
          <p:nvPr/>
        </p:nvCxnSpPr>
        <p:spPr>
          <a:xfrm>
            <a:off x="914400" y="2590800"/>
            <a:ext cx="1900238" cy="149066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295400" y="2297113"/>
            <a:ext cx="1466850" cy="157638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 rot="10481614">
            <a:off x="2814638" y="3487738"/>
            <a:ext cx="495300" cy="1141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Moon 38"/>
          <p:cNvSpPr/>
          <p:nvPr/>
        </p:nvSpPr>
        <p:spPr>
          <a:xfrm rot="21055530">
            <a:off x="306388" y="4649788"/>
            <a:ext cx="407987" cy="16002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2" name="Straight Arrow Connector 111"/>
          <p:cNvCxnSpPr>
            <a:endCxn id="39" idx="3"/>
          </p:cNvCxnSpPr>
          <p:nvPr/>
        </p:nvCxnSpPr>
        <p:spPr>
          <a:xfrm flipH="1">
            <a:off x="511175" y="3832225"/>
            <a:ext cx="2266950" cy="161766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endCxn id="39" idx="3"/>
          </p:cNvCxnSpPr>
          <p:nvPr/>
        </p:nvCxnSpPr>
        <p:spPr>
          <a:xfrm flipH="1">
            <a:off x="511175" y="3940175"/>
            <a:ext cx="2303463" cy="150971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35" idx="3"/>
          </p:cNvCxnSpPr>
          <p:nvPr/>
        </p:nvCxnSpPr>
        <p:spPr>
          <a:xfrm flipH="1">
            <a:off x="609600" y="4081463"/>
            <a:ext cx="2205038" cy="136842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94" name="Group 11293"/>
          <p:cNvGrpSpPr>
            <a:grpSpLocks/>
          </p:cNvGrpSpPr>
          <p:nvPr/>
        </p:nvGrpSpPr>
        <p:grpSpPr bwMode="auto">
          <a:xfrm>
            <a:off x="1828800" y="1600200"/>
            <a:ext cx="4229100" cy="5257800"/>
            <a:chOff x="1790700" y="1600200"/>
            <a:chExt cx="4229100" cy="5257800"/>
          </a:xfrm>
        </p:grpSpPr>
        <p:sp>
          <p:nvSpPr>
            <p:cNvPr id="50207" name="TextBox 140"/>
            <p:cNvSpPr txBox="1">
              <a:spLocks noChangeArrowheads="1"/>
            </p:cNvSpPr>
            <p:nvPr/>
          </p:nvSpPr>
          <p:spPr bwMode="auto">
            <a:xfrm>
              <a:off x="2095500" y="6211669"/>
              <a:ext cx="13335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/>
                <a:t>Absorption cell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1790700" y="5098165"/>
              <a:ext cx="971548" cy="99783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scene3d>
              <a:camera prst="orthographicFront">
                <a:rot lat="21488381" lon="2030773" rev="21404898"/>
              </a:camera>
              <a:lightRig rig="threePt" dir="t"/>
            </a:scene3d>
            <a:sp3d extrusionH="76200" contourW="12700">
              <a:bevelT h="2540000"/>
              <a:extrusionClr>
                <a:schemeClr val="accent2">
                  <a:lumMod val="20000"/>
                  <a:lumOff val="80000"/>
                </a:schemeClr>
              </a:extrusionClr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50209" name="Group 11291"/>
            <p:cNvGrpSpPr>
              <a:grpSpLocks/>
            </p:cNvGrpSpPr>
            <p:nvPr/>
          </p:nvGrpSpPr>
          <p:grpSpPr bwMode="auto">
            <a:xfrm>
              <a:off x="3962400" y="1600200"/>
              <a:ext cx="2057400" cy="1295400"/>
              <a:chOff x="3962400" y="1600200"/>
              <a:chExt cx="2057400" cy="1295400"/>
            </a:xfrm>
          </p:grpSpPr>
          <p:cxnSp>
            <p:nvCxnSpPr>
              <p:cNvPr id="11290" name="Straight Connector 11289"/>
              <p:cNvCxnSpPr/>
              <p:nvPr/>
            </p:nvCxnSpPr>
            <p:spPr>
              <a:xfrm>
                <a:off x="4114800" y="1893888"/>
                <a:ext cx="0" cy="228600"/>
              </a:xfrm>
              <a:prstGeom prst="line">
                <a:avLst/>
              </a:prstGeom>
              <a:ln w="25400">
                <a:solidFill>
                  <a:schemeClr val="bg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4191000" y="1905000"/>
                <a:ext cx="0" cy="228600"/>
              </a:xfrm>
              <a:prstGeom prst="line">
                <a:avLst/>
              </a:prstGeom>
              <a:ln w="25400">
                <a:solidFill>
                  <a:schemeClr val="bg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4343400" y="1905000"/>
                <a:ext cx="0" cy="228600"/>
              </a:xfrm>
              <a:prstGeom prst="line">
                <a:avLst/>
              </a:prstGeom>
              <a:ln w="25400">
                <a:solidFill>
                  <a:schemeClr val="bg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4648200" y="1828800"/>
                <a:ext cx="0" cy="228600"/>
              </a:xfrm>
              <a:prstGeom prst="line">
                <a:avLst/>
              </a:prstGeom>
              <a:ln w="25400">
                <a:solidFill>
                  <a:schemeClr val="bg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5029200" y="1752600"/>
                <a:ext cx="0" cy="228600"/>
              </a:xfrm>
              <a:prstGeom prst="line">
                <a:avLst/>
              </a:prstGeom>
              <a:ln w="25400">
                <a:solidFill>
                  <a:schemeClr val="bg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>
                <a:off x="5105400" y="1752600"/>
                <a:ext cx="0" cy="228600"/>
              </a:xfrm>
              <a:prstGeom prst="line">
                <a:avLst/>
              </a:prstGeom>
              <a:ln w="25400">
                <a:solidFill>
                  <a:schemeClr val="bg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4267200" y="2046288"/>
                <a:ext cx="0" cy="228600"/>
              </a:xfrm>
              <a:prstGeom prst="line">
                <a:avLst/>
              </a:prstGeom>
              <a:ln w="25400">
                <a:solidFill>
                  <a:schemeClr val="bg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5486400" y="1676400"/>
                <a:ext cx="0" cy="228600"/>
              </a:xfrm>
              <a:prstGeom prst="line">
                <a:avLst/>
              </a:prstGeom>
              <a:ln w="25400">
                <a:solidFill>
                  <a:schemeClr val="bg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5562600" y="1676400"/>
                <a:ext cx="0" cy="228600"/>
              </a:xfrm>
              <a:prstGeom prst="line">
                <a:avLst/>
              </a:prstGeom>
              <a:ln w="25400">
                <a:solidFill>
                  <a:schemeClr val="bg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5638800" y="1676400"/>
                <a:ext cx="0" cy="228600"/>
              </a:xfrm>
              <a:prstGeom prst="line">
                <a:avLst/>
              </a:prstGeom>
              <a:ln w="25400">
                <a:solidFill>
                  <a:schemeClr val="bg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5791200" y="1676400"/>
                <a:ext cx="0" cy="228600"/>
              </a:xfrm>
              <a:prstGeom prst="line">
                <a:avLst/>
              </a:prstGeom>
              <a:ln w="25400">
                <a:solidFill>
                  <a:schemeClr val="bg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6019800" y="1600200"/>
                <a:ext cx="0" cy="228600"/>
              </a:xfrm>
              <a:prstGeom prst="line">
                <a:avLst/>
              </a:prstGeom>
              <a:ln w="25400">
                <a:solidFill>
                  <a:schemeClr val="bg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267200" y="2209800"/>
                <a:ext cx="0" cy="228600"/>
              </a:xfrm>
              <a:prstGeom prst="line">
                <a:avLst/>
              </a:prstGeom>
              <a:ln w="25400">
                <a:solidFill>
                  <a:schemeClr val="bg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5410200" y="2133600"/>
                <a:ext cx="0" cy="228600"/>
              </a:xfrm>
              <a:prstGeom prst="line">
                <a:avLst/>
              </a:prstGeom>
              <a:ln w="25400">
                <a:solidFill>
                  <a:schemeClr val="bg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105400" y="2133600"/>
                <a:ext cx="0" cy="228600"/>
              </a:xfrm>
              <a:prstGeom prst="line">
                <a:avLst/>
              </a:prstGeom>
              <a:ln w="25400">
                <a:solidFill>
                  <a:schemeClr val="bg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257800" y="2133600"/>
                <a:ext cx="0" cy="228600"/>
              </a:xfrm>
              <a:prstGeom prst="line">
                <a:avLst/>
              </a:prstGeom>
              <a:ln w="25400">
                <a:solidFill>
                  <a:schemeClr val="bg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4953000" y="2133600"/>
                <a:ext cx="0" cy="228600"/>
              </a:xfrm>
              <a:prstGeom prst="line">
                <a:avLst/>
              </a:prstGeom>
              <a:ln w="25400">
                <a:solidFill>
                  <a:schemeClr val="bg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>
                <a:off x="4724400" y="2209800"/>
                <a:ext cx="0" cy="228600"/>
              </a:xfrm>
              <a:prstGeom prst="line">
                <a:avLst/>
              </a:prstGeom>
              <a:ln w="25400">
                <a:solidFill>
                  <a:schemeClr val="bg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5638800" y="2057400"/>
                <a:ext cx="0" cy="228600"/>
              </a:xfrm>
              <a:prstGeom prst="line">
                <a:avLst/>
              </a:prstGeom>
              <a:ln w="25400">
                <a:solidFill>
                  <a:schemeClr val="bg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>
                <a:off x="5943600" y="1981200"/>
                <a:ext cx="0" cy="228600"/>
              </a:xfrm>
              <a:prstGeom prst="line">
                <a:avLst/>
              </a:prstGeom>
              <a:ln w="25400">
                <a:solidFill>
                  <a:schemeClr val="bg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5257800" y="2514600"/>
                <a:ext cx="0" cy="228600"/>
              </a:xfrm>
              <a:prstGeom prst="line">
                <a:avLst/>
              </a:prstGeom>
              <a:ln w="25400">
                <a:solidFill>
                  <a:schemeClr val="bg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>
                <a:off x="5486400" y="2438400"/>
                <a:ext cx="0" cy="228600"/>
              </a:xfrm>
              <a:prstGeom prst="line">
                <a:avLst/>
              </a:prstGeom>
              <a:ln w="25400">
                <a:solidFill>
                  <a:schemeClr val="bg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>
                <a:off x="5791200" y="2438400"/>
                <a:ext cx="0" cy="228600"/>
              </a:xfrm>
              <a:prstGeom prst="line">
                <a:avLst/>
              </a:prstGeom>
              <a:ln w="25400">
                <a:solidFill>
                  <a:schemeClr val="bg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>
                <a:off x="5029200" y="2514600"/>
                <a:ext cx="0" cy="228600"/>
              </a:xfrm>
              <a:prstGeom prst="line">
                <a:avLst/>
              </a:prstGeom>
              <a:ln w="25400">
                <a:solidFill>
                  <a:schemeClr val="bg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>
                <a:off x="4876800" y="2514600"/>
                <a:ext cx="0" cy="228600"/>
              </a:xfrm>
              <a:prstGeom prst="line">
                <a:avLst/>
              </a:prstGeom>
              <a:ln w="25400">
                <a:solidFill>
                  <a:schemeClr val="bg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4572000" y="2590800"/>
                <a:ext cx="0" cy="228600"/>
              </a:xfrm>
              <a:prstGeom prst="line">
                <a:avLst/>
              </a:prstGeom>
              <a:ln w="25400">
                <a:solidFill>
                  <a:schemeClr val="bg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>
                <a:off x="4800600" y="2514600"/>
                <a:ext cx="0" cy="228600"/>
              </a:xfrm>
              <a:prstGeom prst="line">
                <a:avLst/>
              </a:prstGeom>
              <a:ln w="25400">
                <a:solidFill>
                  <a:schemeClr val="bg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3962400" y="2667000"/>
                <a:ext cx="0" cy="228600"/>
              </a:xfrm>
              <a:prstGeom prst="line">
                <a:avLst/>
              </a:prstGeom>
              <a:ln w="25400">
                <a:solidFill>
                  <a:schemeClr val="bg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5257800" y="1905000"/>
                <a:ext cx="0" cy="228600"/>
              </a:xfrm>
              <a:prstGeom prst="line">
                <a:avLst/>
              </a:prstGeom>
              <a:ln w="25400">
                <a:solidFill>
                  <a:schemeClr val="bg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5" name="Straight Arrow Connector 134"/>
          <p:cNvCxnSpPr>
            <a:stCxn id="39" idx="3"/>
          </p:cNvCxnSpPr>
          <p:nvPr/>
        </p:nvCxnSpPr>
        <p:spPr>
          <a:xfrm>
            <a:off x="511175" y="5449888"/>
            <a:ext cx="1765300" cy="17145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7" descr="C:\Users\Guillem\Desktop\Stuff\CoolStars\GJ667C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3" r="18655" b="39050"/>
          <a:stretch/>
        </p:blipFill>
        <p:spPr bwMode="auto">
          <a:xfrm>
            <a:off x="-76200" y="-457200"/>
            <a:ext cx="9220200" cy="174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4572000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Absorption cell</a:t>
            </a:r>
          </a:p>
        </p:txBody>
      </p:sp>
    </p:spTree>
    <p:extLst>
      <p:ext uri="{BB962C8B-B14F-4D97-AF65-F5344CB8AC3E}">
        <p14:creationId xmlns:p14="http://schemas.microsoft.com/office/powerpoint/2010/main" val="397580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7" descr="C:\Users\Guillem\Desktop\Stuff\CoolStars\GJ667C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3" r="18655" b="39050"/>
          <a:stretch/>
        </p:blipFill>
        <p:spPr bwMode="auto">
          <a:xfrm>
            <a:off x="-76200" y="-457200"/>
            <a:ext cx="9220200" cy="174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5740400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Stabilized spectrograph</a:t>
            </a:r>
          </a:p>
        </p:txBody>
      </p:sp>
      <p:sp>
        <p:nvSpPr>
          <p:cNvPr id="7" name="Rectangle 6"/>
          <p:cNvSpPr/>
          <p:nvPr/>
        </p:nvSpPr>
        <p:spPr>
          <a:xfrm rot="1644733">
            <a:off x="6113665" y="5584892"/>
            <a:ext cx="2165309" cy="7400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20400000" lon="1799985" rev="0"/>
            </a:camera>
            <a:lightRig rig="threePt" dir="t"/>
          </a:scene3d>
          <a:sp3d>
            <a:bevelT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3278585">
            <a:off x="6420530" y="3153392"/>
            <a:ext cx="914400" cy="1066800"/>
          </a:xfrm>
          <a:prstGeom prst="triangle">
            <a:avLst/>
          </a:prstGeom>
          <a:scene3d>
            <a:camera prst="orthographicFront">
              <a:rot lat="3300000" lon="11999976" rev="0"/>
            </a:camera>
            <a:lightRig rig="threePt" dir="t"/>
          </a:scene3d>
          <a:sp3d>
            <a:bevelT h="254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656388" y="3940175"/>
            <a:ext cx="555625" cy="201136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159375" y="3940175"/>
            <a:ext cx="1497013" cy="312738"/>
          </a:xfrm>
          <a:prstGeom prst="line">
            <a:avLst/>
          </a:prstGeom>
          <a:ln w="539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5159375" y="4252913"/>
            <a:ext cx="2052638" cy="169862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3843338" y="2776538"/>
            <a:ext cx="930275" cy="109696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329" name="Group 33"/>
          <p:cNvGrpSpPr>
            <a:grpSpLocks/>
          </p:cNvGrpSpPr>
          <p:nvPr/>
        </p:nvGrpSpPr>
        <p:grpSpPr bwMode="auto">
          <a:xfrm>
            <a:off x="3843338" y="1709738"/>
            <a:ext cx="2411412" cy="1066800"/>
            <a:chOff x="3843519" y="1709854"/>
            <a:chExt cx="2410822" cy="1066800"/>
          </a:xfrm>
        </p:grpSpPr>
        <p:cxnSp>
          <p:nvCxnSpPr>
            <p:cNvPr id="43" name="Straight Connector 42"/>
            <p:cNvCxnSpPr/>
            <p:nvPr/>
          </p:nvCxnSpPr>
          <p:spPr>
            <a:xfrm flipV="1">
              <a:off x="3843519" y="2471854"/>
              <a:ext cx="2334622" cy="304800"/>
            </a:xfrm>
            <a:prstGeom prst="line">
              <a:avLst/>
            </a:prstGeom>
            <a:ln w="101600"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79000">
                    <a:schemeClr val="accent3">
                      <a:lumMod val="75000"/>
                    </a:schemeClr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3919719" y="2090854"/>
              <a:ext cx="2334622" cy="304800"/>
            </a:xfrm>
            <a:prstGeom prst="line">
              <a:avLst/>
            </a:prstGeom>
            <a:ln w="101600">
              <a:gradFill>
                <a:gsLst>
                  <a:gs pos="0">
                    <a:schemeClr val="accent3">
                      <a:lumMod val="75000"/>
                    </a:schemeClr>
                  </a:gs>
                  <a:gs pos="50000">
                    <a:srgbClr val="FFFF00"/>
                  </a:gs>
                  <a:gs pos="100000">
                    <a:srgbClr val="FFC000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3919719" y="1709854"/>
              <a:ext cx="2334622" cy="304800"/>
            </a:xfrm>
            <a:prstGeom prst="line">
              <a:avLst/>
            </a:prstGeom>
            <a:ln w="101600">
              <a:gradFill>
                <a:gsLst>
                  <a:gs pos="42000">
                    <a:srgbClr val="FFC000"/>
                  </a:gs>
                  <a:gs pos="70000">
                    <a:srgbClr val="FF0000"/>
                  </a:gs>
                  <a:gs pos="100000">
                    <a:srgbClr val="C00000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Arrow Connector 45"/>
          <p:cNvCxnSpPr/>
          <p:nvPr/>
        </p:nvCxnSpPr>
        <p:spPr>
          <a:xfrm flipH="1" flipV="1">
            <a:off x="6161088" y="2471738"/>
            <a:ext cx="93662" cy="109696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3919538" y="2395538"/>
            <a:ext cx="1006475" cy="147796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6189663" y="2090738"/>
            <a:ext cx="142875" cy="147796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3919538" y="2014538"/>
            <a:ext cx="1090612" cy="185896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6257925" y="1709738"/>
            <a:ext cx="149225" cy="18986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35" name="TextBox 63"/>
          <p:cNvSpPr txBox="1">
            <a:spLocks noChangeArrowheads="1"/>
          </p:cNvSpPr>
          <p:nvPr/>
        </p:nvSpPr>
        <p:spPr bwMode="auto">
          <a:xfrm>
            <a:off x="7086600" y="4724400"/>
            <a:ext cx="266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High incident angle Grating</a:t>
            </a:r>
          </a:p>
        </p:txBody>
      </p:sp>
      <p:sp>
        <p:nvSpPr>
          <p:cNvPr id="56336" name="TextBox 64"/>
          <p:cNvSpPr txBox="1">
            <a:spLocks noChangeArrowheads="1"/>
          </p:cNvSpPr>
          <p:nvPr/>
        </p:nvSpPr>
        <p:spPr bwMode="auto">
          <a:xfrm>
            <a:off x="6738938" y="3059113"/>
            <a:ext cx="887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Prism</a:t>
            </a:r>
          </a:p>
        </p:txBody>
      </p:sp>
      <p:sp>
        <p:nvSpPr>
          <p:cNvPr id="56337" name="TextBox 65"/>
          <p:cNvSpPr txBox="1">
            <a:spLocks noChangeArrowheads="1"/>
          </p:cNvSpPr>
          <p:nvPr/>
        </p:nvSpPr>
        <p:spPr bwMode="auto">
          <a:xfrm>
            <a:off x="6934200" y="3895725"/>
            <a:ext cx="2209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Many interference orders overlaping</a:t>
            </a:r>
          </a:p>
        </p:txBody>
      </p:sp>
      <p:sp>
        <p:nvSpPr>
          <p:cNvPr id="56338" name="TextBox 66"/>
          <p:cNvSpPr txBox="1">
            <a:spLocks noChangeArrowheads="1"/>
          </p:cNvSpPr>
          <p:nvPr/>
        </p:nvSpPr>
        <p:spPr bwMode="auto">
          <a:xfrm>
            <a:off x="6510338" y="1992313"/>
            <a:ext cx="2209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Orders separated</a:t>
            </a:r>
          </a:p>
        </p:txBody>
      </p:sp>
      <p:pic>
        <p:nvPicPr>
          <p:cNvPr id="56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82291">
            <a:off x="-61913" y="1504950"/>
            <a:ext cx="1749426" cy="227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09600" y="2943225"/>
            <a:ext cx="1981200" cy="115252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914400" y="2590800"/>
            <a:ext cx="1752600" cy="140335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295400" y="2297113"/>
            <a:ext cx="1447800" cy="158908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78338" y="5638800"/>
            <a:ext cx="2733675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38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7" descr="C:\Users\Guillem\Desktop\Stuff\CoolStars\GJ667C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3" r="18655" b="39050"/>
          <a:stretch/>
        </p:blipFill>
        <p:spPr bwMode="auto">
          <a:xfrm>
            <a:off x="-76200" y="-457200"/>
            <a:ext cx="9220200" cy="174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304800" y="1638300"/>
            <a:ext cx="6019800" cy="4248150"/>
            <a:chOff x="304800" y="1638300"/>
            <a:chExt cx="6019800" cy="4248150"/>
          </a:xfrm>
        </p:grpSpPr>
        <p:grpSp>
          <p:nvGrpSpPr>
            <p:cNvPr id="57377" name="Group 31"/>
            <p:cNvGrpSpPr>
              <a:grpSpLocks/>
            </p:cNvGrpSpPr>
            <p:nvPr/>
          </p:nvGrpSpPr>
          <p:grpSpPr bwMode="auto">
            <a:xfrm>
              <a:off x="3913778" y="1638300"/>
              <a:ext cx="2410822" cy="1219200"/>
              <a:chOff x="1068644" y="5562600"/>
              <a:chExt cx="2410822" cy="1219200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 flipV="1">
                <a:off x="1068644" y="6408434"/>
                <a:ext cx="2334622" cy="304800"/>
              </a:xfrm>
              <a:prstGeom prst="line">
                <a:avLst/>
              </a:prstGeom>
              <a:ln w="101600">
                <a:gradFill>
                  <a:gsLst>
                    <a:gs pos="0">
                      <a:schemeClr val="accent4">
                        <a:lumMod val="75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79000">
                      <a:schemeClr val="accent3">
                        <a:lumMod val="75000"/>
                      </a:schemeClr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V="1">
                <a:off x="1144844" y="6027434"/>
                <a:ext cx="2334622" cy="304800"/>
              </a:xfrm>
              <a:prstGeom prst="line">
                <a:avLst/>
              </a:prstGeom>
              <a:ln w="101600"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50000">
                      <a:srgbClr val="FFFF00"/>
                    </a:gs>
                    <a:gs pos="100000">
                      <a:srgbClr val="FFC000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V="1">
                <a:off x="1144844" y="5646434"/>
                <a:ext cx="2334622" cy="304800"/>
              </a:xfrm>
              <a:prstGeom prst="line">
                <a:avLst/>
              </a:prstGeom>
              <a:ln w="101600">
                <a:gradFill>
                  <a:gsLst>
                    <a:gs pos="42000">
                      <a:srgbClr val="FFC000"/>
                    </a:gs>
                    <a:gs pos="70000">
                      <a:srgbClr val="FF0000"/>
                    </a:gs>
                    <a:gs pos="100000">
                      <a:srgbClr val="C00000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234866" y="5734050"/>
                <a:ext cx="0" cy="152400"/>
              </a:xfrm>
              <a:prstGeom prst="line">
                <a:avLst/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2438066" y="5715000"/>
                <a:ext cx="0" cy="152400"/>
              </a:xfrm>
              <a:prstGeom prst="line">
                <a:avLst/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514266" y="5715000"/>
                <a:ext cx="0" cy="152400"/>
              </a:xfrm>
              <a:prstGeom prst="line">
                <a:avLst/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2590466" y="5715000"/>
                <a:ext cx="0" cy="152400"/>
              </a:xfrm>
              <a:prstGeom prst="line">
                <a:avLst/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2819066" y="5638800"/>
                <a:ext cx="0" cy="152400"/>
              </a:xfrm>
              <a:prstGeom prst="line">
                <a:avLst/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2819066" y="5715000"/>
                <a:ext cx="0" cy="152400"/>
              </a:xfrm>
              <a:prstGeom prst="line">
                <a:avLst/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3047666" y="5638800"/>
                <a:ext cx="0" cy="152400"/>
              </a:xfrm>
              <a:prstGeom prst="line">
                <a:avLst/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2057066" y="5715000"/>
                <a:ext cx="0" cy="228600"/>
              </a:xfrm>
              <a:prstGeom prst="line">
                <a:avLst/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1904666" y="5715000"/>
                <a:ext cx="0" cy="228600"/>
              </a:xfrm>
              <a:prstGeom prst="line">
                <a:avLst/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828466" y="5791200"/>
                <a:ext cx="0" cy="228600"/>
              </a:xfrm>
              <a:prstGeom prst="line">
                <a:avLst/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752266" y="5791200"/>
                <a:ext cx="0" cy="228600"/>
              </a:xfrm>
              <a:prstGeom prst="line">
                <a:avLst/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523666" y="5791200"/>
                <a:ext cx="0" cy="228600"/>
              </a:xfrm>
              <a:prstGeom prst="line">
                <a:avLst/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447466" y="5791200"/>
                <a:ext cx="0" cy="228600"/>
              </a:xfrm>
              <a:prstGeom prst="line">
                <a:avLst/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42666" y="5791200"/>
                <a:ext cx="0" cy="228600"/>
              </a:xfrm>
              <a:prstGeom prst="line">
                <a:avLst/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3200066" y="5562600"/>
                <a:ext cx="0" cy="228600"/>
              </a:xfrm>
              <a:prstGeom prst="line">
                <a:avLst/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3352466" y="5562600"/>
                <a:ext cx="0" cy="228600"/>
              </a:xfrm>
              <a:prstGeom prst="line">
                <a:avLst/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218866" y="6172200"/>
                <a:ext cx="0" cy="228600"/>
              </a:xfrm>
              <a:prstGeom prst="line">
                <a:avLst/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2133266" y="6096000"/>
                <a:ext cx="0" cy="228600"/>
              </a:xfrm>
              <a:prstGeom prst="line">
                <a:avLst/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1980866" y="6096000"/>
                <a:ext cx="0" cy="228600"/>
              </a:xfrm>
              <a:prstGeom prst="line">
                <a:avLst/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828466" y="6172200"/>
                <a:ext cx="0" cy="228600"/>
              </a:xfrm>
              <a:prstGeom prst="line">
                <a:avLst/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676066" y="6096000"/>
                <a:ext cx="0" cy="228600"/>
              </a:xfrm>
              <a:prstGeom prst="line">
                <a:avLst/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2514266" y="6019800"/>
                <a:ext cx="0" cy="228600"/>
              </a:xfrm>
              <a:prstGeom prst="line">
                <a:avLst/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2742866" y="6019800"/>
                <a:ext cx="0" cy="228600"/>
              </a:xfrm>
              <a:prstGeom prst="line">
                <a:avLst/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3047666" y="5943600"/>
                <a:ext cx="0" cy="228600"/>
              </a:xfrm>
              <a:prstGeom prst="line">
                <a:avLst/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523666" y="6172200"/>
                <a:ext cx="0" cy="228600"/>
              </a:xfrm>
              <a:prstGeom prst="line">
                <a:avLst/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95066" y="6172200"/>
                <a:ext cx="0" cy="228600"/>
              </a:xfrm>
              <a:prstGeom prst="line">
                <a:avLst/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447466" y="6172200"/>
                <a:ext cx="0" cy="228600"/>
              </a:xfrm>
              <a:prstGeom prst="line">
                <a:avLst/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371266" y="6248400"/>
                <a:ext cx="0" cy="228600"/>
              </a:xfrm>
              <a:prstGeom prst="line">
                <a:avLst/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2285666" y="6096000"/>
                <a:ext cx="0" cy="228600"/>
              </a:xfrm>
              <a:prstGeom prst="line">
                <a:avLst/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2895266" y="6019800"/>
                <a:ext cx="0" cy="228600"/>
              </a:xfrm>
              <a:prstGeom prst="line">
                <a:avLst/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3276266" y="5943600"/>
                <a:ext cx="0" cy="228600"/>
              </a:xfrm>
              <a:prstGeom prst="line">
                <a:avLst/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18866" y="6553200"/>
                <a:ext cx="0" cy="228600"/>
              </a:xfrm>
              <a:prstGeom prst="line">
                <a:avLst/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371266" y="6553200"/>
                <a:ext cx="0" cy="228600"/>
              </a:xfrm>
              <a:prstGeom prst="line">
                <a:avLst/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447466" y="6553200"/>
                <a:ext cx="0" cy="228600"/>
              </a:xfrm>
              <a:prstGeom prst="line">
                <a:avLst/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1523666" y="6553200"/>
                <a:ext cx="0" cy="228600"/>
              </a:xfrm>
              <a:prstGeom prst="line">
                <a:avLst/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1676066" y="6553200"/>
                <a:ext cx="0" cy="228600"/>
              </a:xfrm>
              <a:prstGeom prst="line">
                <a:avLst/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1904666" y="6477000"/>
                <a:ext cx="0" cy="228600"/>
              </a:xfrm>
              <a:prstGeom prst="line">
                <a:avLst/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2057066" y="6477000"/>
                <a:ext cx="0" cy="228600"/>
              </a:xfrm>
              <a:prstGeom prst="line">
                <a:avLst/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2133266" y="6477000"/>
                <a:ext cx="0" cy="228600"/>
              </a:xfrm>
              <a:prstGeom prst="line">
                <a:avLst/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2285666" y="6477000"/>
                <a:ext cx="0" cy="228600"/>
              </a:xfrm>
              <a:prstGeom prst="line">
                <a:avLst/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2438066" y="6400800"/>
                <a:ext cx="0" cy="228600"/>
              </a:xfrm>
              <a:prstGeom prst="line">
                <a:avLst/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2514266" y="6400800"/>
                <a:ext cx="0" cy="228600"/>
              </a:xfrm>
              <a:prstGeom prst="line">
                <a:avLst/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2590466" y="6400800"/>
                <a:ext cx="0" cy="228600"/>
              </a:xfrm>
              <a:prstGeom prst="line">
                <a:avLst/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2666666" y="6400800"/>
                <a:ext cx="0" cy="228600"/>
              </a:xfrm>
              <a:prstGeom prst="line">
                <a:avLst/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2895266" y="6324600"/>
                <a:ext cx="0" cy="228600"/>
              </a:xfrm>
              <a:prstGeom prst="line">
                <a:avLst/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3047666" y="6324600"/>
                <a:ext cx="0" cy="228600"/>
              </a:xfrm>
              <a:prstGeom prst="line">
                <a:avLst/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3123866" y="6324600"/>
                <a:ext cx="0" cy="228600"/>
              </a:xfrm>
              <a:prstGeom prst="line">
                <a:avLst/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3352466" y="6324600"/>
                <a:ext cx="0" cy="228600"/>
              </a:xfrm>
              <a:prstGeom prst="line">
                <a:avLst/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3276266" y="6248400"/>
                <a:ext cx="0" cy="228600"/>
              </a:xfrm>
              <a:prstGeom prst="line">
                <a:avLst/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3200066" y="6553200"/>
                <a:ext cx="0" cy="228600"/>
              </a:xfrm>
              <a:prstGeom prst="line">
                <a:avLst/>
              </a:prstGeom>
              <a:ln w="1143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18"/>
            <p:cNvSpPr/>
            <p:nvPr/>
          </p:nvSpPr>
          <p:spPr>
            <a:xfrm rot="20940268">
              <a:off x="1389063" y="3386138"/>
              <a:ext cx="11811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5737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4724400"/>
              <a:ext cx="981075" cy="1162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0" name="Straight Arrow Connector 39"/>
            <p:cNvCxnSpPr/>
            <p:nvPr/>
          </p:nvCxnSpPr>
          <p:spPr>
            <a:xfrm flipV="1">
              <a:off x="812800" y="3686175"/>
              <a:ext cx="977900" cy="85566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965200" y="3568700"/>
              <a:ext cx="1054100" cy="115570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1285875" y="3519488"/>
              <a:ext cx="1052513" cy="142557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/>
          <p:cNvSpPr/>
          <p:nvPr/>
        </p:nvSpPr>
        <p:spPr>
          <a:xfrm rot="7701046">
            <a:off x="2369344" y="3813969"/>
            <a:ext cx="571500" cy="357188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rot="1644733">
            <a:off x="6113665" y="5584892"/>
            <a:ext cx="2165309" cy="7400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20400000" lon="1799985" rev="0"/>
            </a:camera>
            <a:lightRig rig="threePt" dir="t"/>
          </a:scene3d>
          <a:sp3d>
            <a:bevelT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3278585">
            <a:off x="6420530" y="3153392"/>
            <a:ext cx="914400" cy="1066800"/>
          </a:xfrm>
          <a:prstGeom prst="triangle">
            <a:avLst/>
          </a:prstGeom>
          <a:scene3d>
            <a:camera prst="orthographicFront">
              <a:rot lat="3300000" lon="11999976" rev="0"/>
            </a:camera>
            <a:lightRig rig="threePt" dir="t"/>
          </a:scene3d>
          <a:sp3d>
            <a:bevelT h="254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656388" y="3940175"/>
            <a:ext cx="555625" cy="201136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159375" y="3940175"/>
            <a:ext cx="1497013" cy="312738"/>
          </a:xfrm>
          <a:prstGeom prst="line">
            <a:avLst/>
          </a:prstGeom>
          <a:ln w="539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5159375" y="4252913"/>
            <a:ext cx="2052638" cy="169862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3843338" y="2776538"/>
            <a:ext cx="930275" cy="109696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3843338" y="1709738"/>
            <a:ext cx="2411412" cy="1066800"/>
            <a:chOff x="3843519" y="1709854"/>
            <a:chExt cx="2410822" cy="1066800"/>
          </a:xfrm>
        </p:grpSpPr>
        <p:cxnSp>
          <p:nvCxnSpPr>
            <p:cNvPr id="43" name="Straight Connector 42"/>
            <p:cNvCxnSpPr/>
            <p:nvPr/>
          </p:nvCxnSpPr>
          <p:spPr>
            <a:xfrm flipV="1">
              <a:off x="3843519" y="2471854"/>
              <a:ext cx="2334622" cy="304800"/>
            </a:xfrm>
            <a:prstGeom prst="line">
              <a:avLst/>
            </a:prstGeom>
            <a:ln w="101600"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79000">
                    <a:schemeClr val="accent3">
                      <a:lumMod val="75000"/>
                    </a:schemeClr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3919719" y="2090854"/>
              <a:ext cx="2334622" cy="304800"/>
            </a:xfrm>
            <a:prstGeom prst="line">
              <a:avLst/>
            </a:prstGeom>
            <a:ln w="101600">
              <a:gradFill>
                <a:gsLst>
                  <a:gs pos="0">
                    <a:schemeClr val="accent3">
                      <a:lumMod val="75000"/>
                    </a:schemeClr>
                  </a:gs>
                  <a:gs pos="50000">
                    <a:srgbClr val="FFFF00"/>
                  </a:gs>
                  <a:gs pos="100000">
                    <a:srgbClr val="FFC000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3919719" y="1709854"/>
              <a:ext cx="2334622" cy="304800"/>
            </a:xfrm>
            <a:prstGeom prst="line">
              <a:avLst/>
            </a:prstGeom>
            <a:ln w="101600">
              <a:gradFill>
                <a:gsLst>
                  <a:gs pos="42000">
                    <a:srgbClr val="FFC000"/>
                  </a:gs>
                  <a:gs pos="70000">
                    <a:srgbClr val="FF0000"/>
                  </a:gs>
                  <a:gs pos="100000">
                    <a:srgbClr val="C00000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Arrow Connector 45"/>
          <p:cNvCxnSpPr/>
          <p:nvPr/>
        </p:nvCxnSpPr>
        <p:spPr>
          <a:xfrm flipH="1" flipV="1">
            <a:off x="6161088" y="2471738"/>
            <a:ext cx="93662" cy="109696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3919538" y="2395538"/>
            <a:ext cx="1006475" cy="147796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6189663" y="2090738"/>
            <a:ext cx="142875" cy="147796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3919538" y="2014538"/>
            <a:ext cx="1090612" cy="185896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6257925" y="1709738"/>
            <a:ext cx="149225" cy="18986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61" name="TextBox 63"/>
          <p:cNvSpPr txBox="1">
            <a:spLocks noChangeArrowheads="1"/>
          </p:cNvSpPr>
          <p:nvPr/>
        </p:nvSpPr>
        <p:spPr bwMode="auto">
          <a:xfrm>
            <a:off x="7086600" y="4724400"/>
            <a:ext cx="266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High incident angle Grating</a:t>
            </a:r>
          </a:p>
        </p:txBody>
      </p:sp>
      <p:sp>
        <p:nvSpPr>
          <p:cNvPr id="57362" name="TextBox 64"/>
          <p:cNvSpPr txBox="1">
            <a:spLocks noChangeArrowheads="1"/>
          </p:cNvSpPr>
          <p:nvPr/>
        </p:nvSpPr>
        <p:spPr bwMode="auto">
          <a:xfrm>
            <a:off x="6738938" y="3059113"/>
            <a:ext cx="887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Prism</a:t>
            </a:r>
          </a:p>
        </p:txBody>
      </p:sp>
      <p:sp>
        <p:nvSpPr>
          <p:cNvPr id="57363" name="TextBox 65"/>
          <p:cNvSpPr txBox="1">
            <a:spLocks noChangeArrowheads="1"/>
          </p:cNvSpPr>
          <p:nvPr/>
        </p:nvSpPr>
        <p:spPr bwMode="auto">
          <a:xfrm>
            <a:off x="6934200" y="3895725"/>
            <a:ext cx="2209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Many interference orders overlaping</a:t>
            </a:r>
          </a:p>
        </p:txBody>
      </p:sp>
      <p:sp>
        <p:nvSpPr>
          <p:cNvPr id="57364" name="TextBox 66"/>
          <p:cNvSpPr txBox="1">
            <a:spLocks noChangeArrowheads="1"/>
          </p:cNvSpPr>
          <p:nvPr/>
        </p:nvSpPr>
        <p:spPr bwMode="auto">
          <a:xfrm>
            <a:off x="6510338" y="1992313"/>
            <a:ext cx="2209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Orders separated</a:t>
            </a:r>
          </a:p>
        </p:txBody>
      </p:sp>
      <p:pic>
        <p:nvPicPr>
          <p:cNvPr id="5736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82291">
            <a:off x="-61913" y="1504950"/>
            <a:ext cx="1749426" cy="227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09600" y="2943225"/>
            <a:ext cx="1981200" cy="115252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914400" y="2590800"/>
            <a:ext cx="1752600" cy="140335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295400" y="2297113"/>
            <a:ext cx="1447800" cy="158908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2300288" y="4156075"/>
            <a:ext cx="2168525" cy="1457325"/>
          </a:xfrm>
          <a:custGeom>
            <a:avLst/>
            <a:gdLst>
              <a:gd name="connsiteX0" fmla="*/ 463410 w 2167519"/>
              <a:gd name="connsiteY0" fmla="*/ 0 h 1456616"/>
              <a:gd name="connsiteX1" fmla="*/ 671228 w 2167519"/>
              <a:gd name="connsiteY1" fmla="*/ 353291 h 1456616"/>
              <a:gd name="connsiteX2" fmla="*/ 6210 w 2167519"/>
              <a:gd name="connsiteY2" fmla="*/ 498763 h 1456616"/>
              <a:gd name="connsiteX3" fmla="*/ 380283 w 2167519"/>
              <a:gd name="connsiteY3" fmla="*/ 831272 h 1456616"/>
              <a:gd name="connsiteX4" fmla="*/ 1066083 w 2167519"/>
              <a:gd name="connsiteY4" fmla="*/ 727363 h 1456616"/>
              <a:gd name="connsiteX5" fmla="*/ 297155 w 2167519"/>
              <a:gd name="connsiteY5" fmla="*/ 1433945 h 1456616"/>
              <a:gd name="connsiteX6" fmla="*/ 1190773 w 2167519"/>
              <a:gd name="connsiteY6" fmla="*/ 1288472 h 1456616"/>
              <a:gd name="connsiteX7" fmla="*/ 1876573 w 2167519"/>
              <a:gd name="connsiteY7" fmla="*/ 1350818 h 1456616"/>
              <a:gd name="connsiteX8" fmla="*/ 2167519 w 2167519"/>
              <a:gd name="connsiteY8" fmla="*/ 1413163 h 145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7519" h="1456616">
                <a:moveTo>
                  <a:pt x="463410" y="0"/>
                </a:moveTo>
                <a:cubicBezTo>
                  <a:pt x="605419" y="135082"/>
                  <a:pt x="747428" y="270164"/>
                  <a:pt x="671228" y="353291"/>
                </a:cubicBezTo>
                <a:cubicBezTo>
                  <a:pt x="595028" y="436418"/>
                  <a:pt x="54701" y="419099"/>
                  <a:pt x="6210" y="498763"/>
                </a:cubicBezTo>
                <a:cubicBezTo>
                  <a:pt x="-42281" y="578427"/>
                  <a:pt x="203638" y="793172"/>
                  <a:pt x="380283" y="831272"/>
                </a:cubicBezTo>
                <a:cubicBezTo>
                  <a:pt x="556928" y="869372"/>
                  <a:pt x="1079938" y="626918"/>
                  <a:pt x="1066083" y="727363"/>
                </a:cubicBezTo>
                <a:cubicBezTo>
                  <a:pt x="1052228" y="827808"/>
                  <a:pt x="276373" y="1340427"/>
                  <a:pt x="297155" y="1433945"/>
                </a:cubicBezTo>
                <a:cubicBezTo>
                  <a:pt x="317937" y="1527463"/>
                  <a:pt x="927537" y="1302326"/>
                  <a:pt x="1190773" y="1288472"/>
                </a:cubicBezTo>
                <a:cubicBezTo>
                  <a:pt x="1454009" y="1274618"/>
                  <a:pt x="1713782" y="1330036"/>
                  <a:pt x="1876573" y="1350818"/>
                </a:cubicBezTo>
                <a:cubicBezTo>
                  <a:pt x="2039364" y="1371600"/>
                  <a:pt x="2103441" y="1392381"/>
                  <a:pt x="2167519" y="1413163"/>
                </a:cubicBezTo>
              </a:path>
            </a:pathLst>
          </a:custGeom>
          <a:noFill/>
          <a:ln w="635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 rot="5805772">
            <a:off x="4191794" y="5460206"/>
            <a:ext cx="571500" cy="357188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78338" y="5638800"/>
            <a:ext cx="2733675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72" name="TextBox 108"/>
          <p:cNvSpPr txBox="1">
            <a:spLocks noChangeArrowheads="1"/>
          </p:cNvSpPr>
          <p:nvPr/>
        </p:nvSpPr>
        <p:spPr bwMode="auto">
          <a:xfrm>
            <a:off x="1447800" y="5715000"/>
            <a:ext cx="223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/>
              <a:t>Fiber – light transport + scrambling</a:t>
            </a:r>
          </a:p>
        </p:txBody>
      </p:sp>
      <p:sp>
        <p:nvSpPr>
          <p:cNvPr id="109" name="Title 1"/>
          <p:cNvSpPr txBox="1">
            <a:spLocks/>
          </p:cNvSpPr>
          <p:nvPr/>
        </p:nvSpPr>
        <p:spPr>
          <a:xfrm>
            <a:off x="228600" y="76200"/>
            <a:ext cx="574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Stabilized spectrograph</a:t>
            </a:r>
          </a:p>
        </p:txBody>
      </p:sp>
    </p:spTree>
    <p:extLst>
      <p:ext uri="{BB962C8B-B14F-4D97-AF65-F5344CB8AC3E}">
        <p14:creationId xmlns:p14="http://schemas.microsoft.com/office/powerpoint/2010/main" val="310689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3" name="Object 2"/>
          <p:cNvGraphicFramePr>
            <a:graphicFrameLocks noChangeAspect="1"/>
          </p:cNvGraphicFramePr>
          <p:nvPr/>
        </p:nvGraphicFramePr>
        <p:xfrm>
          <a:off x="609600" y="4876800"/>
          <a:ext cx="3744913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Equation" r:id="rId3" imgW="1523880" imgH="482400" progId="Equation.3">
                  <p:embed/>
                </p:oleObj>
              </mc:Choice>
              <mc:Fallback>
                <p:oleObj name="Equation" r:id="rId3" imgW="1523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876800"/>
                        <a:ext cx="3744913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5"/>
          <p:cNvGraphicFramePr>
            <a:graphicFrameLocks noChangeAspect="1"/>
          </p:cNvGraphicFramePr>
          <p:nvPr/>
        </p:nvGraphicFramePr>
        <p:xfrm>
          <a:off x="609600" y="2362200"/>
          <a:ext cx="361950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Equation" r:id="rId5" imgW="1473120" imgH="482400" progId="Equation.3">
                  <p:embed/>
                </p:oleObj>
              </mc:Choice>
              <mc:Fallback>
                <p:oleObj name="Equation" r:id="rId5" imgW="14731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362200"/>
                        <a:ext cx="3619500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5181600" y="1600200"/>
            <a:ext cx="1752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G dwarf</a:t>
            </a:r>
          </a:p>
          <a:p>
            <a:pPr algn="ctr"/>
            <a:r>
              <a:rPr lang="en-US" sz="2400" b="1"/>
              <a:t>HZ @ 1 AU</a:t>
            </a:r>
          </a:p>
        </p:txBody>
      </p:sp>
      <p:sp>
        <p:nvSpPr>
          <p:cNvPr id="25606" name="TextBox 7"/>
          <p:cNvSpPr txBox="1">
            <a:spLocks noChangeArrowheads="1"/>
          </p:cNvSpPr>
          <p:nvPr/>
        </p:nvSpPr>
        <p:spPr bwMode="auto">
          <a:xfrm>
            <a:off x="6934200" y="1600200"/>
            <a:ext cx="205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M dwarf</a:t>
            </a:r>
          </a:p>
          <a:p>
            <a:pPr algn="ctr"/>
            <a:r>
              <a:rPr lang="en-US" sz="2400" b="1"/>
              <a:t>HZ @ 0.1 AU</a:t>
            </a:r>
          </a:p>
          <a:p>
            <a:pPr algn="ctr"/>
            <a:endParaRPr lang="en-US" sz="2400" b="1"/>
          </a:p>
        </p:txBody>
      </p:sp>
      <p:sp>
        <p:nvSpPr>
          <p:cNvPr id="25607" name="TextBox 8"/>
          <p:cNvSpPr txBox="1">
            <a:spLocks noChangeArrowheads="1"/>
          </p:cNvSpPr>
          <p:nvPr/>
        </p:nvSpPr>
        <p:spPr bwMode="auto">
          <a:xfrm>
            <a:off x="5410200" y="2667000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/>
              <a:t>30 m/s</a:t>
            </a:r>
          </a:p>
        </p:txBody>
      </p:sp>
      <p:sp>
        <p:nvSpPr>
          <p:cNvPr id="25608" name="TextBox 9"/>
          <p:cNvSpPr txBox="1">
            <a:spLocks noChangeArrowheads="1"/>
          </p:cNvSpPr>
          <p:nvPr/>
        </p:nvSpPr>
        <p:spPr bwMode="auto">
          <a:xfrm>
            <a:off x="7239000" y="2667000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/>
              <a:t>950 m/s</a:t>
            </a:r>
          </a:p>
        </p:txBody>
      </p:sp>
      <p:sp>
        <p:nvSpPr>
          <p:cNvPr id="25609" name="TextBox 10"/>
          <p:cNvSpPr txBox="1">
            <a:spLocks noChangeArrowheads="1"/>
          </p:cNvSpPr>
          <p:nvPr/>
        </p:nvSpPr>
        <p:spPr bwMode="auto">
          <a:xfrm>
            <a:off x="5257800" y="5038725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/>
              <a:t>0.1 m/s</a:t>
            </a:r>
          </a:p>
        </p:txBody>
      </p:sp>
      <p:sp>
        <p:nvSpPr>
          <p:cNvPr id="25610" name="TextBox 11"/>
          <p:cNvSpPr txBox="1">
            <a:spLocks noChangeArrowheads="1"/>
          </p:cNvSpPr>
          <p:nvPr/>
        </p:nvSpPr>
        <p:spPr bwMode="auto">
          <a:xfrm>
            <a:off x="7162800" y="5029200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/>
              <a:t>3.1 m/s</a:t>
            </a:r>
          </a:p>
        </p:txBody>
      </p:sp>
      <p:sp>
        <p:nvSpPr>
          <p:cNvPr id="25611" name="11 CuadroTexto"/>
          <p:cNvSpPr txBox="1">
            <a:spLocks noChangeArrowheads="1"/>
          </p:cNvSpPr>
          <p:nvPr/>
        </p:nvSpPr>
        <p:spPr bwMode="auto">
          <a:xfrm>
            <a:off x="304800" y="1589088"/>
            <a:ext cx="3486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/>
              <a:t>Exo-Jupiter formula</a:t>
            </a:r>
          </a:p>
        </p:txBody>
      </p:sp>
      <p:sp>
        <p:nvSpPr>
          <p:cNvPr id="25612" name="11 CuadroTexto"/>
          <p:cNvSpPr txBox="1">
            <a:spLocks noChangeArrowheads="1"/>
          </p:cNvSpPr>
          <p:nvPr/>
        </p:nvSpPr>
        <p:spPr bwMode="auto">
          <a:xfrm>
            <a:off x="304800" y="4256088"/>
            <a:ext cx="3255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/>
              <a:t>Exo-Earth formula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5105400" y="1524000"/>
            <a:ext cx="3733800" cy="2892725"/>
            <a:chOff x="5105400" y="1523438"/>
            <a:chExt cx="3733800" cy="2893670"/>
          </a:xfrm>
        </p:grpSpPr>
        <p:sp>
          <p:nvSpPr>
            <p:cNvPr id="15" name="Rectangle 14"/>
            <p:cNvSpPr/>
            <p:nvPr/>
          </p:nvSpPr>
          <p:spPr>
            <a:xfrm>
              <a:off x="5105400" y="1523438"/>
              <a:ext cx="1752600" cy="1829397"/>
            </a:xfrm>
            <a:prstGeom prst="rect">
              <a:avLst/>
            </a:prstGeom>
            <a:noFill/>
            <a:ln w="1270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934200" y="1523438"/>
              <a:ext cx="1905000" cy="1829397"/>
            </a:xfrm>
            <a:prstGeom prst="rect">
              <a:avLst/>
            </a:prstGeom>
            <a:noFill/>
            <a:ln w="1270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  <p:sp>
          <p:nvSpPr>
            <p:cNvPr id="25619" name="TextBox 18"/>
            <p:cNvSpPr txBox="1">
              <a:spLocks noChangeArrowheads="1"/>
            </p:cNvSpPr>
            <p:nvPr/>
          </p:nvSpPr>
          <p:spPr bwMode="auto">
            <a:xfrm>
              <a:off x="5257800" y="3493477"/>
              <a:ext cx="3581400" cy="923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b="1" i="1" dirty="0">
                  <a:solidFill>
                    <a:srgbClr val="FF0000"/>
                  </a:solidFill>
                </a:rPr>
                <a:t>500+ planets</a:t>
              </a:r>
            </a:p>
            <a:p>
              <a:r>
                <a:rPr lang="en-US" b="1" i="1" dirty="0" smtClean="0">
                  <a:solidFill>
                    <a:srgbClr val="FF0000"/>
                  </a:solidFill>
                </a:rPr>
                <a:t>ELODIE, Hamilton, HIRES/Keck, CORALIE, HARPS</a:t>
              </a:r>
              <a:r>
                <a:rPr lang="en-US" b="1" i="1" dirty="0">
                  <a:solidFill>
                    <a:srgbClr val="FF0000"/>
                  </a:solidFill>
                </a:rPr>
                <a:t>, UVES/VLT, </a:t>
              </a:r>
              <a:r>
                <a:rPr lang="en-US" b="1" i="1" dirty="0" smtClean="0">
                  <a:solidFill>
                    <a:srgbClr val="FF0000"/>
                  </a:solidFill>
                </a:rPr>
                <a:t>AAT </a:t>
              </a:r>
              <a:r>
                <a:rPr lang="en-US" b="1" i="1" dirty="0">
                  <a:solidFill>
                    <a:srgbClr val="FF0000"/>
                  </a:solidFill>
                </a:rPr>
                <a:t>…</a:t>
              </a: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6858000" y="4953000"/>
            <a:ext cx="2362200" cy="1685925"/>
            <a:chOff x="6858000" y="4953000"/>
            <a:chExt cx="2362200" cy="1685330"/>
          </a:xfrm>
        </p:grpSpPr>
        <p:sp>
          <p:nvSpPr>
            <p:cNvPr id="25615" name="TextBox 19"/>
            <p:cNvSpPr txBox="1">
              <a:spLocks noChangeArrowheads="1"/>
            </p:cNvSpPr>
            <p:nvPr/>
          </p:nvSpPr>
          <p:spPr bwMode="auto">
            <a:xfrm>
              <a:off x="6858000" y="5715000"/>
              <a:ext cx="23622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b="1" i="1" dirty="0">
                  <a:solidFill>
                    <a:srgbClr val="FF0000"/>
                  </a:solidFill>
                </a:rPr>
                <a:t>Happening now…</a:t>
              </a:r>
            </a:p>
            <a:p>
              <a:r>
                <a:rPr lang="en-US" b="1" i="1" dirty="0">
                  <a:solidFill>
                    <a:srgbClr val="FF0000"/>
                  </a:solidFill>
                </a:rPr>
                <a:t>HARPS, PFS/Magellan, HIRES/Keck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934200" y="4953000"/>
              <a:ext cx="1905000" cy="620494"/>
            </a:xfrm>
            <a:prstGeom prst="rect">
              <a:avLst/>
            </a:prstGeom>
            <a:noFill/>
            <a:ln w="1270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</p:grpSp>
      <p:pic>
        <p:nvPicPr>
          <p:cNvPr id="24" name="Picture 7" descr="C:\Users\Guillem\Desktop\Stuff\CoolStars\GJ667Cc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3" r="18655" b="39050"/>
          <a:stretch/>
        </p:blipFill>
        <p:spPr bwMode="auto">
          <a:xfrm>
            <a:off x="-76200" y="-457200"/>
            <a:ext cx="9220200" cy="174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57200" y="0"/>
            <a:ext cx="6553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Precision Doppler spectroscopy : (quick &amp; unfair) historical overview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42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1219200"/>
            <a:ext cx="91440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077200" y="1295400"/>
            <a:ext cx="1066800" cy="5575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810000" y="1282890"/>
            <a:ext cx="1066800" cy="5575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7" descr="C:\Users\Guillem\Desktop\Stuff\CoolStars\GJ667C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3" r="18655" b="39050"/>
          <a:stretch/>
        </p:blipFill>
        <p:spPr bwMode="auto">
          <a:xfrm>
            <a:off x="-76200" y="-457200"/>
            <a:ext cx="9220200" cy="174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7200" y="0"/>
            <a:ext cx="6553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Precision Doppler spectroscopy : (quick &amp; unfair) historical overview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2000" y="5029200"/>
            <a:ext cx="4343400" cy="1828800"/>
            <a:chOff x="762000" y="5029200"/>
            <a:chExt cx="4343400" cy="1828800"/>
          </a:xfrm>
        </p:grpSpPr>
        <p:sp>
          <p:nvSpPr>
            <p:cNvPr id="22" name="TextBox 21"/>
            <p:cNvSpPr txBox="1"/>
            <p:nvPr/>
          </p:nvSpPr>
          <p:spPr>
            <a:xfrm>
              <a:off x="762000" y="5038635"/>
              <a:ext cx="304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High resolution – Large telescopes (CRIRES)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62000" y="5913566"/>
              <a:ext cx="3429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Absorption cells</a:t>
              </a:r>
            </a:p>
            <a:p>
              <a:endParaRPr lang="en-US" sz="16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38600" y="58674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6  m/s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62400" y="50292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50 m/s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62000" y="6334780"/>
              <a:ext cx="3429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New large format arrays, 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nIR</a:t>
              </a:r>
              <a:r>
                <a:rPr lang="en-US" sz="1400" dirty="0" smtClean="0">
                  <a:solidFill>
                    <a:srgbClr val="FF0000"/>
                  </a:solidFill>
                </a:rPr>
                <a:t> cross dispersion, stabilized cryogenic optics…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257800" y="1655088"/>
            <a:ext cx="2667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Tellurics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HF cell (CFHT)</a:t>
            </a:r>
          </a:p>
          <a:p>
            <a:endParaRPr lang="en-US" dirty="0"/>
          </a:p>
          <a:p>
            <a:r>
              <a:rPr lang="en-US" dirty="0" smtClean="0"/>
              <a:t>Iodine cell - (M. Hamilton)</a:t>
            </a:r>
            <a:endParaRPr lang="en-US" dirty="0"/>
          </a:p>
          <a:p>
            <a:r>
              <a:rPr lang="en-US" b="1" dirty="0" smtClean="0"/>
              <a:t>Warm </a:t>
            </a:r>
            <a:r>
              <a:rPr lang="en-US" b="1" dirty="0" err="1" smtClean="0"/>
              <a:t>Jupiters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Large telescopes</a:t>
            </a:r>
          </a:p>
          <a:p>
            <a:r>
              <a:rPr lang="en-US" dirty="0" smtClean="0"/>
              <a:t>(HIRES-Keck)</a:t>
            </a:r>
          </a:p>
          <a:p>
            <a:endParaRPr lang="en-US" dirty="0" smtClean="0"/>
          </a:p>
          <a:p>
            <a:r>
              <a:rPr lang="en-US" b="1" dirty="0" smtClean="0"/>
              <a:t>Sub-Neptune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Dedicated </a:t>
            </a:r>
            <a:r>
              <a:rPr lang="en-US" dirty="0" smtClean="0"/>
              <a:t>semi-stabilized</a:t>
            </a:r>
          </a:p>
          <a:p>
            <a:r>
              <a:rPr lang="en-US" dirty="0" smtClean="0"/>
              <a:t>(PFS-Magellan)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Few Earth masses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8153400" y="159662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 m/s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153400" y="22214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 m/s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8305800" y="2743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 m/s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305800" y="3657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 m/s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8305800" y="62600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m/s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257800" y="13070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Absorption cells</a:t>
            </a:r>
            <a:endParaRPr lang="en-US" b="1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4876800" y="4724400"/>
            <a:ext cx="4191000" cy="0"/>
          </a:xfrm>
          <a:prstGeom prst="line">
            <a:avLst/>
          </a:prstGeom>
          <a:ln w="508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876800" y="3364974"/>
            <a:ext cx="4191000" cy="0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762000" y="2952690"/>
            <a:ext cx="4114800" cy="1756320"/>
            <a:chOff x="762000" y="2952690"/>
            <a:chExt cx="4114800" cy="1756320"/>
          </a:xfrm>
        </p:grpSpPr>
        <p:sp>
          <p:nvSpPr>
            <p:cNvPr id="6" name="TextBox 5"/>
            <p:cNvSpPr txBox="1"/>
            <p:nvPr/>
          </p:nvSpPr>
          <p:spPr>
            <a:xfrm>
              <a:off x="762000" y="2952690"/>
              <a:ext cx="2819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Infrared (~2000)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2000" y="3410634"/>
              <a:ext cx="3429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First high-res spectrographs</a:t>
              </a:r>
            </a:p>
            <a:p>
              <a:r>
                <a:rPr lang="en-US" sz="1600" dirty="0" smtClean="0">
                  <a:solidFill>
                    <a:srgbClr val="FF0000"/>
                  </a:solidFill>
                </a:rPr>
                <a:t>(CSHELL-IRTF, 256x256 pixels)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2000" y="4124235"/>
              <a:ext cx="3429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rgbClr val="FF0000"/>
                  </a:solidFill>
                </a:rPr>
                <a:t>Echelle</a:t>
              </a:r>
              <a:r>
                <a:rPr lang="en-US" sz="1600" dirty="0" smtClean="0">
                  <a:solidFill>
                    <a:srgbClr val="FF0000"/>
                  </a:solidFill>
                </a:rPr>
                <a:t> – low resolution</a:t>
              </a:r>
            </a:p>
            <a:p>
              <a:r>
                <a:rPr lang="en-US" sz="1600" dirty="0" smtClean="0">
                  <a:solidFill>
                    <a:srgbClr val="FF0000"/>
                  </a:solidFill>
                </a:rPr>
                <a:t>(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Tellurics</a:t>
              </a:r>
              <a:r>
                <a:rPr lang="en-US" sz="1600" dirty="0" smtClean="0">
                  <a:solidFill>
                    <a:srgbClr val="FF0000"/>
                  </a:solidFill>
                </a:rPr>
                <a:t>-NIRSPEC)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10000" y="3593068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100 m/s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24400" y="1447800"/>
            <a:ext cx="3429000" cy="4419600"/>
            <a:chOff x="4724400" y="1447800"/>
            <a:chExt cx="3429000" cy="4419600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4724400" y="1447800"/>
              <a:ext cx="3429000" cy="181178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724400" y="3048000"/>
              <a:ext cx="3429000" cy="181178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4724400" y="4055620"/>
              <a:ext cx="3429000" cy="181178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482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1772"/>
            <a:ext cx="8162925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762000" y="3805535"/>
            <a:ext cx="52308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i="1" dirty="0"/>
              <a:t>Bean et al. </a:t>
            </a:r>
            <a:r>
              <a:rPr lang="en-US" sz="2400" i="1" dirty="0" err="1"/>
              <a:t>ApJ</a:t>
            </a:r>
            <a:r>
              <a:rPr lang="en-US" sz="2400" i="1" dirty="0"/>
              <a:t> 2010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762000" y="3513435"/>
            <a:ext cx="716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/>
              <a:t>Proxima Cen, CRIRES/VLT with Ammonia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6019800" y="2575222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i="1">
                <a:solidFill>
                  <a:srgbClr val="FF0000"/>
                </a:solidFill>
                <a:latin typeface="Arial" charset="0"/>
              </a:rPr>
              <a:t>RMS 5.4 m/s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0" y="4643736"/>
            <a:ext cx="8305800" cy="1604664"/>
            <a:chOff x="381000" y="4643736"/>
            <a:chExt cx="8305800" cy="1604664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381000" y="4643736"/>
              <a:ext cx="6096000" cy="1604664"/>
              <a:chOff x="1828800" y="4267375"/>
              <a:chExt cx="6096000" cy="1604701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800" y="4267375"/>
                <a:ext cx="6096000" cy="9999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TextBox 8"/>
              <p:cNvSpPr txBox="1">
                <a:spLocks noChangeArrowheads="1"/>
              </p:cNvSpPr>
              <p:nvPr/>
            </p:nvSpPr>
            <p:spPr bwMode="auto">
              <a:xfrm>
                <a:off x="2209800" y="5410401"/>
                <a:ext cx="4267200" cy="461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sz="2400" b="1" dirty="0" err="1"/>
                  <a:t>Proxima</a:t>
                </a:r>
                <a:r>
                  <a:rPr lang="en-US" sz="2400" b="1" dirty="0"/>
                  <a:t> Cen, </a:t>
                </a:r>
                <a:r>
                  <a:rPr lang="en-US" sz="2400" b="1" dirty="0" smtClean="0"/>
                  <a:t>HARPS/3.5m</a:t>
                </a:r>
                <a:endParaRPr lang="en-US" sz="2400" b="1" dirty="0"/>
              </a:p>
            </p:txBody>
          </p:sp>
        </p:grp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5943600" y="5643651"/>
              <a:ext cx="27432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2800" b="1" i="1" dirty="0">
                  <a:solidFill>
                    <a:srgbClr val="FF0000"/>
                  </a:solidFill>
                  <a:latin typeface="Arial" charset="0"/>
                </a:rPr>
                <a:t>RMS 2.3 m/s</a:t>
              </a:r>
            </a:p>
          </p:txBody>
        </p:sp>
      </p:grpSp>
      <p:pic>
        <p:nvPicPr>
          <p:cNvPr id="12" name="Picture 7" descr="C:\Users\Guillem\Desktop\Stuff\CoolStars\GJ667Cc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3" r="18655" b="39050"/>
          <a:stretch/>
        </p:blipFill>
        <p:spPr bwMode="auto">
          <a:xfrm>
            <a:off x="-76200" y="-457200"/>
            <a:ext cx="9220200" cy="174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7200" y="76200"/>
            <a:ext cx="6553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M-dwarfs : Radial velocities in the near infrared?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9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7" descr="C:\Users\Guillem\Desktop\Stuff\CoolStars\GJ667C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3" r="18655" b="39050"/>
          <a:stretch/>
        </p:blipFill>
        <p:spPr bwMode="auto">
          <a:xfrm>
            <a:off x="-76200" y="-457200"/>
            <a:ext cx="9220200" cy="174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371" name="Group 43"/>
          <p:cNvGrpSpPr>
            <a:grpSpLocks/>
          </p:cNvGrpSpPr>
          <p:nvPr/>
        </p:nvGrpSpPr>
        <p:grpSpPr bwMode="auto">
          <a:xfrm>
            <a:off x="304800" y="2057400"/>
            <a:ext cx="8229600" cy="388938"/>
            <a:chOff x="304800" y="2057400"/>
            <a:chExt cx="8229600" cy="389215"/>
          </a:xfrm>
        </p:grpSpPr>
        <p:sp>
          <p:nvSpPr>
            <p:cNvPr id="7" name="Oval 6"/>
            <p:cNvSpPr/>
            <p:nvPr/>
          </p:nvSpPr>
          <p:spPr>
            <a:xfrm>
              <a:off x="3810000" y="2057400"/>
              <a:ext cx="381000" cy="38127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576763" y="2057400"/>
              <a:ext cx="381000" cy="38127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410" name="TextBox 4"/>
            <p:cNvSpPr txBox="1">
              <a:spLocks noChangeArrowheads="1"/>
            </p:cNvSpPr>
            <p:nvPr/>
          </p:nvSpPr>
          <p:spPr bwMode="auto">
            <a:xfrm>
              <a:off x="304800" y="2077283"/>
              <a:ext cx="3276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/>
              <a:r>
                <a:rPr lang="en-US"/>
                <a:t>Requires an absorption cell</a:t>
              </a:r>
            </a:p>
          </p:txBody>
        </p:sp>
        <p:sp>
          <p:nvSpPr>
            <p:cNvPr id="58411" name="TextBox 5"/>
            <p:cNvSpPr txBox="1">
              <a:spLocks noChangeArrowheads="1"/>
            </p:cNvSpPr>
            <p:nvPr/>
          </p:nvSpPr>
          <p:spPr bwMode="auto">
            <a:xfrm>
              <a:off x="5181600" y="2057400"/>
              <a:ext cx="3352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n-US"/>
                <a:t>External calibration source (ThAr)</a:t>
              </a:r>
            </a:p>
          </p:txBody>
        </p:sp>
      </p:grpSp>
      <p:sp>
        <p:nvSpPr>
          <p:cNvPr id="58405" name="Rectangle 7"/>
          <p:cNvSpPr>
            <a:spLocks noChangeArrowheads="1"/>
          </p:cNvSpPr>
          <p:nvPr/>
        </p:nvSpPr>
        <p:spPr bwMode="auto">
          <a:xfrm>
            <a:off x="4380007" y="5535924"/>
            <a:ext cx="43690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400" b="1" i="1" dirty="0" smtClean="0"/>
              <a:t>But (some) HARPS data is public!</a:t>
            </a:r>
            <a:endParaRPr lang="en-US" sz="2400" b="1" i="1" dirty="0"/>
          </a:p>
        </p:txBody>
      </p:sp>
      <p:sp>
        <p:nvSpPr>
          <p:cNvPr id="58373" name="TextBox 22"/>
          <p:cNvSpPr txBox="1">
            <a:spLocks noChangeArrowheads="1"/>
          </p:cNvSpPr>
          <p:nvPr/>
        </p:nvSpPr>
        <p:spPr bwMode="auto">
          <a:xfrm>
            <a:off x="685800" y="1504950"/>
            <a:ext cx="373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/>
              <a:t>Absorption cell technique</a:t>
            </a:r>
          </a:p>
        </p:txBody>
      </p:sp>
      <p:sp>
        <p:nvSpPr>
          <p:cNvPr id="58374" name="TextBox 23"/>
          <p:cNvSpPr txBox="1">
            <a:spLocks noChangeArrowheads="1"/>
          </p:cNvSpPr>
          <p:nvPr/>
        </p:nvSpPr>
        <p:spPr bwMode="auto">
          <a:xfrm>
            <a:off x="5181600" y="1489075"/>
            <a:ext cx="373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/>
              <a:t>Stabilized spectrograph</a:t>
            </a:r>
          </a:p>
        </p:txBody>
      </p: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1143000" y="2590800"/>
            <a:ext cx="5500688" cy="381000"/>
            <a:chOff x="1143000" y="2590800"/>
            <a:chExt cx="5500860" cy="381000"/>
          </a:xfrm>
        </p:grpSpPr>
        <p:sp>
          <p:nvSpPr>
            <p:cNvPr id="12" name="Oval 11"/>
            <p:cNvSpPr/>
            <p:nvPr/>
          </p:nvSpPr>
          <p:spPr>
            <a:xfrm>
              <a:off x="4576870" y="2590800"/>
              <a:ext cx="381012" cy="381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810083" y="2590800"/>
              <a:ext cx="381012" cy="381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403" name="TextBox 3"/>
            <p:cNvSpPr txBox="1">
              <a:spLocks noChangeArrowheads="1"/>
            </p:cNvSpPr>
            <p:nvPr/>
          </p:nvSpPr>
          <p:spPr bwMode="auto">
            <a:xfrm>
              <a:off x="1143000" y="2602468"/>
              <a:ext cx="2743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dirty="0"/>
                <a:t>Precision limited by PSF</a:t>
              </a:r>
            </a:p>
          </p:txBody>
        </p:sp>
        <p:sp>
          <p:nvSpPr>
            <p:cNvPr id="58404" name="Rectangle 27"/>
            <p:cNvSpPr>
              <a:spLocks noChangeArrowheads="1"/>
            </p:cNvSpPr>
            <p:nvPr/>
          </p:nvSpPr>
          <p:spPr bwMode="auto">
            <a:xfrm>
              <a:off x="5181600" y="2596634"/>
              <a:ext cx="14622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/>
                <a:t>Stabilized PSF</a:t>
              </a:r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833438" y="3124200"/>
            <a:ext cx="6858000" cy="457200"/>
            <a:chOff x="834046" y="3124200"/>
            <a:chExt cx="6857344" cy="457200"/>
          </a:xfrm>
        </p:grpSpPr>
        <p:sp>
          <p:nvSpPr>
            <p:cNvPr id="9" name="Oval 8"/>
            <p:cNvSpPr/>
            <p:nvPr/>
          </p:nvSpPr>
          <p:spPr>
            <a:xfrm>
              <a:off x="4577013" y="3200400"/>
              <a:ext cx="380964" cy="381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810323" y="3200400"/>
              <a:ext cx="380964" cy="381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399" name="Rectangle 19"/>
            <p:cNvSpPr>
              <a:spLocks noChangeArrowheads="1"/>
            </p:cNvSpPr>
            <p:nvPr/>
          </p:nvSpPr>
          <p:spPr bwMode="auto">
            <a:xfrm>
              <a:off x="834046" y="3124200"/>
              <a:ext cx="27473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dirty="0"/>
                <a:t>Works on any spectrograph</a:t>
              </a:r>
            </a:p>
          </p:txBody>
        </p:sp>
        <p:sp>
          <p:nvSpPr>
            <p:cNvPr id="58400" name="Rectangle 28"/>
            <p:cNvSpPr>
              <a:spLocks noChangeArrowheads="1"/>
            </p:cNvSpPr>
            <p:nvPr/>
          </p:nvSpPr>
          <p:spPr bwMode="auto">
            <a:xfrm>
              <a:off x="5181600" y="3200400"/>
              <a:ext cx="25097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/>
                <a:t>Specialized spectrograph</a:t>
              </a:r>
            </a:p>
          </p:txBody>
        </p:sp>
      </p:grp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717550" y="3733800"/>
            <a:ext cx="6499225" cy="457200"/>
            <a:chOff x="717347" y="3733800"/>
            <a:chExt cx="6499682" cy="457200"/>
          </a:xfrm>
        </p:grpSpPr>
        <p:sp>
          <p:nvSpPr>
            <p:cNvPr id="10" name="Oval 9"/>
            <p:cNvSpPr/>
            <p:nvPr/>
          </p:nvSpPr>
          <p:spPr>
            <a:xfrm>
              <a:off x="4576831" y="3810000"/>
              <a:ext cx="381027" cy="381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810014" y="3810000"/>
              <a:ext cx="381027" cy="381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395" name="Rectangle 24"/>
            <p:cNvSpPr>
              <a:spLocks noChangeArrowheads="1"/>
            </p:cNvSpPr>
            <p:nvPr/>
          </p:nvSpPr>
          <p:spPr bwMode="auto">
            <a:xfrm>
              <a:off x="717347" y="3733800"/>
              <a:ext cx="28640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/>
                <a:t>No-cell templates are critical</a:t>
              </a:r>
            </a:p>
          </p:txBody>
        </p:sp>
        <p:sp>
          <p:nvSpPr>
            <p:cNvPr id="58396" name="Rectangle 29"/>
            <p:cNvSpPr>
              <a:spLocks noChangeArrowheads="1"/>
            </p:cNvSpPr>
            <p:nvPr/>
          </p:nvSpPr>
          <p:spPr bwMode="auto">
            <a:xfrm>
              <a:off x="5181600" y="3792030"/>
              <a:ext cx="20354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/>
                <a:t>High SNR templates</a:t>
              </a:r>
            </a:p>
          </p:txBody>
        </p: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360363" y="4343401"/>
            <a:ext cx="7640637" cy="398627"/>
            <a:chOff x="360326" y="4343400"/>
            <a:chExt cx="7640620" cy="398804"/>
          </a:xfrm>
        </p:grpSpPr>
        <p:sp>
          <p:nvSpPr>
            <p:cNvPr id="15" name="Oval 14"/>
            <p:cNvSpPr/>
            <p:nvPr/>
          </p:nvSpPr>
          <p:spPr>
            <a:xfrm>
              <a:off x="4576715" y="4343400"/>
              <a:ext cx="380999" cy="3811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809954" y="4343400"/>
              <a:ext cx="380999" cy="38116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391" name="Rectangle 25"/>
            <p:cNvSpPr>
              <a:spLocks noChangeArrowheads="1"/>
            </p:cNvSpPr>
            <p:nvPr/>
          </p:nvSpPr>
          <p:spPr bwMode="auto">
            <a:xfrm>
              <a:off x="360326" y="4343400"/>
              <a:ext cx="32210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dirty="0"/>
                <a:t>Available on several instruments</a:t>
              </a:r>
            </a:p>
          </p:txBody>
        </p:sp>
        <p:sp>
          <p:nvSpPr>
            <p:cNvPr id="58392" name="Rectangle 30"/>
            <p:cNvSpPr>
              <a:spLocks noChangeArrowheads="1"/>
            </p:cNvSpPr>
            <p:nvPr/>
          </p:nvSpPr>
          <p:spPr bwMode="auto">
            <a:xfrm>
              <a:off x="5237631" y="4372708"/>
              <a:ext cx="2763315" cy="369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b="1" dirty="0">
                  <a:solidFill>
                    <a:srgbClr val="FF0000"/>
                  </a:solidFill>
                </a:rPr>
                <a:t>Built only by </a:t>
              </a:r>
              <a:r>
                <a:rPr lang="en-US" b="1" dirty="0" smtClean="0">
                  <a:solidFill>
                    <a:srgbClr val="FF0000"/>
                  </a:solidFill>
                </a:rPr>
                <a:t>Geneva group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358363" y="4763870"/>
            <a:ext cx="8023637" cy="682846"/>
            <a:chOff x="358223" y="4764014"/>
            <a:chExt cx="8023777" cy="683076"/>
          </a:xfrm>
        </p:grpSpPr>
        <p:sp>
          <p:nvSpPr>
            <p:cNvPr id="19" name="Oval 18"/>
            <p:cNvSpPr/>
            <p:nvPr/>
          </p:nvSpPr>
          <p:spPr>
            <a:xfrm>
              <a:off x="3809919" y="4953211"/>
              <a:ext cx="381007" cy="38112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571933" y="4953211"/>
              <a:ext cx="381007" cy="38112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387" name="Rectangle 26"/>
            <p:cNvSpPr>
              <a:spLocks noChangeArrowheads="1"/>
            </p:cNvSpPr>
            <p:nvPr/>
          </p:nvSpPr>
          <p:spPr bwMode="auto">
            <a:xfrm>
              <a:off x="358223" y="4764014"/>
              <a:ext cx="3223181" cy="646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b="1" dirty="0">
                  <a:solidFill>
                    <a:srgbClr val="FF0000"/>
                  </a:solidFill>
                </a:rPr>
                <a:t>Very complex </a:t>
              </a:r>
              <a:r>
                <a:rPr lang="en-US" b="1" dirty="0" smtClean="0">
                  <a:solidFill>
                    <a:srgbClr val="FF0000"/>
                  </a:solidFill>
                </a:rPr>
                <a:t>software. </a:t>
              </a:r>
            </a:p>
            <a:p>
              <a:pPr algn="r"/>
              <a:r>
                <a:rPr lang="en-US" b="1" dirty="0" smtClean="0">
                  <a:solidFill>
                    <a:srgbClr val="FF0000"/>
                  </a:solidFill>
                </a:rPr>
                <a:t>Private data reduction pipelines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8388" name="Rectangle 31"/>
            <p:cNvSpPr>
              <a:spLocks noChangeArrowheads="1"/>
            </p:cNvSpPr>
            <p:nvPr/>
          </p:nvSpPr>
          <p:spPr bwMode="auto">
            <a:xfrm>
              <a:off x="5257800" y="4800759"/>
              <a:ext cx="3124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en-US" b="1" dirty="0" smtClean="0">
                  <a:solidFill>
                    <a:srgbClr val="FF0000"/>
                  </a:solidFill>
                </a:rPr>
                <a:t>Proprietary </a:t>
              </a:r>
              <a:r>
                <a:rPr lang="en-US" b="1" dirty="0">
                  <a:solidFill>
                    <a:srgbClr val="FF0000"/>
                  </a:solidFill>
                </a:rPr>
                <a:t>instruments &amp; Data reduction pipelines … </a:t>
              </a:r>
            </a:p>
          </p:txBody>
        </p:sp>
      </p:grp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239000" cy="1143000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Absorption cell (optical and </a:t>
            </a:r>
            <a:r>
              <a:rPr lang="en-US" sz="2800" b="1" dirty="0" err="1" smtClean="0">
                <a:solidFill>
                  <a:schemeClr val="bg1"/>
                </a:solidFill>
              </a:rPr>
              <a:t>nIR</a:t>
            </a:r>
            <a:r>
              <a:rPr lang="en-US" sz="2800" b="1" dirty="0" smtClean="0">
                <a:solidFill>
                  <a:schemeClr val="bg1"/>
                </a:solidFill>
              </a:rPr>
              <a:t>) </a:t>
            </a:r>
            <a:r>
              <a:rPr lang="en-US" sz="2800" b="1" dirty="0" err="1" smtClean="0">
                <a:solidFill>
                  <a:schemeClr val="bg1"/>
                </a:solidFill>
              </a:rPr>
              <a:t>vs</a:t>
            </a:r>
            <a:r>
              <a:rPr lang="en-US" sz="2800" b="1" dirty="0" smtClean="0">
                <a:solidFill>
                  <a:schemeClr val="bg1"/>
                </a:solidFill>
              </a:rPr>
              <a:t> Stabilized spectrographs (optical)</a:t>
            </a:r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4981377" y="6025429"/>
            <a:ext cx="29100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b="1" i="1" dirty="0" smtClean="0"/>
              <a:t>&amp; CARMENES!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109028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05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7" descr="C:\Users\Guillem\Desktop\Stuff\CoolStars\GJ667C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3" r="18655" b="33254"/>
          <a:stretch/>
        </p:blipFill>
        <p:spPr bwMode="auto">
          <a:xfrm>
            <a:off x="-76200" y="-457200"/>
            <a:ext cx="9220200" cy="202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838200" y="304800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Doppler measurement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381" y="1752600"/>
            <a:ext cx="4240619" cy="157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22497"/>
            <a:ext cx="4096078" cy="160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4400" y="351538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Ideal template of the star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4929117" y="44196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F(k</a:t>
            </a:r>
            <a:r>
              <a:rPr lang="en-US" sz="5400" dirty="0" smtClean="0">
                <a:latin typeface="Symbol" panose="05050102010706020507" pitchFamily="18" charset="2"/>
              </a:rPr>
              <a:t>l</a:t>
            </a:r>
            <a:r>
              <a:rPr lang="en-US" sz="5400" dirty="0" smtClean="0"/>
              <a:t>)</a:t>
            </a:r>
            <a:endParaRPr lang="en-US" sz="5400" dirty="0"/>
          </a:p>
        </p:txBody>
      </p:sp>
      <p:sp>
        <p:nvSpPr>
          <p:cNvPr id="41" name="TextBox 40"/>
          <p:cNvSpPr txBox="1"/>
          <p:nvPr/>
        </p:nvSpPr>
        <p:spPr>
          <a:xfrm>
            <a:off x="648881" y="44196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f</a:t>
            </a:r>
            <a:r>
              <a:rPr lang="en-US" sz="5400" baseline="-25000" dirty="0" smtClean="0"/>
              <a:t>i    </a:t>
            </a:r>
            <a:r>
              <a:rPr lang="en-US" sz="5400" dirty="0" err="1" smtClean="0"/>
              <a:t>i</a:t>
            </a:r>
            <a:r>
              <a:rPr lang="en-US" sz="5400" dirty="0" smtClean="0"/>
              <a:t>=1,…N</a:t>
            </a:r>
            <a:r>
              <a:rPr lang="en-US" sz="5400" baseline="-25000" dirty="0" smtClean="0"/>
              <a:t>obs</a:t>
            </a:r>
            <a:endParaRPr lang="en-US" sz="5400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647744" y="35915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Observed spectrum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662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7" descr="C:\Users\Guillem\Desktop\Stuff\CoolStars\GJ667C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3" r="18655" b="33254"/>
          <a:stretch/>
        </p:blipFill>
        <p:spPr bwMode="auto">
          <a:xfrm>
            <a:off x="-76200" y="-457200"/>
            <a:ext cx="9220200" cy="202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838200" y="304800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Doppler measurement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381" y="1752600"/>
            <a:ext cx="4240619" cy="157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22497"/>
            <a:ext cx="4096078" cy="160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048000" y="3733800"/>
                <a:ext cx="386246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/>
                        </a:rPr>
                        <m:t>F</m:t>
                      </m:r>
                      <m:d>
                        <m:d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733800"/>
                <a:ext cx="3862468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8600" y="3733800"/>
            <a:ext cx="2157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Most simple case : Only Doppler offset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113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7" descr="C:\Users\Guillem\Desktop\Stuff\CoolStars\GJ667C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3" r="18655" b="33254"/>
          <a:stretch/>
        </p:blipFill>
        <p:spPr bwMode="auto">
          <a:xfrm>
            <a:off x="-76200" y="-457200"/>
            <a:ext cx="9220200" cy="202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838200" y="304800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Doppler measurement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381" y="1752600"/>
            <a:ext cx="4240619" cy="157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32240"/>
            <a:ext cx="4096078" cy="96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048000" y="3733800"/>
                <a:ext cx="386246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/>
                        </a:rPr>
                        <m:t>F</m:t>
                      </m:r>
                      <m:d>
                        <m:d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733800"/>
                <a:ext cx="3862468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8600" y="3733800"/>
            <a:ext cx="2157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Most simple case : Only Doppler offset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048000" y="5257800"/>
                <a:ext cx="451373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/>
                        </a:rPr>
                        <m:t>F</m:t>
                      </m:r>
                      <m:d>
                        <m:d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5257800"/>
                <a:ext cx="4513735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81000" y="5257800"/>
            <a:ext cx="2157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 bit better:  Doppler offset + </a:t>
            </a:r>
          </a:p>
          <a:p>
            <a:pPr algn="ctr"/>
            <a:r>
              <a:rPr lang="en-US" b="1" dirty="0" smtClean="0"/>
              <a:t>flux scaling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9121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C:\Users\Guillem\Desktop\Stuff\CoolStars\GJ667C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3" r="18655" b="39050"/>
          <a:stretch/>
        </p:blipFill>
        <p:spPr bwMode="auto">
          <a:xfrm>
            <a:off x="-76200" y="-457200"/>
            <a:ext cx="9220200" cy="174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7200" y="0"/>
            <a:ext cx="6553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Precision Doppler spectroscopy as a detection method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2800" y="12954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Indirect methods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90600" y="2971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Kinematic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4514671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Doppler spectroscopy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3886199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Astrometry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00200" y="38862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2800" y="29834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Photometric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352800" y="3733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Gravitational</a:t>
            </a:r>
          </a:p>
          <a:p>
            <a:pPr algn="ctr"/>
            <a:r>
              <a:rPr lang="en-US" dirty="0" smtClean="0"/>
              <a:t>micro-lensing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76600" y="4495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Transit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400800" y="29834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Dynamic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400800" y="3657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Orbital perturbations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400800" y="4419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Disk-planet interactions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400800" y="51448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Star-planet interactions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057400" y="2350532"/>
            <a:ext cx="1219200" cy="4688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343400" y="2350532"/>
            <a:ext cx="0" cy="4688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10200" y="2350532"/>
            <a:ext cx="1981200" cy="4688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77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7" descr="C:\Users\Guillem\Desktop\Stuff\CoolStars\GJ667C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3" r="18655" b="33254"/>
          <a:stretch/>
        </p:blipFill>
        <p:spPr bwMode="auto">
          <a:xfrm>
            <a:off x="-76200" y="-457200"/>
            <a:ext cx="9220200" cy="202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838200" y="304800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Doppler measurement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381" y="1752600"/>
            <a:ext cx="4240619" cy="157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4807">
            <a:off x="228600" y="2232240"/>
            <a:ext cx="4096078" cy="96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048000" y="3733800"/>
                <a:ext cx="386246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/>
                        </a:rPr>
                        <m:t>F</m:t>
                      </m:r>
                      <m:d>
                        <m:d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733800"/>
                <a:ext cx="3862468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8600" y="3733800"/>
            <a:ext cx="2157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Most simple case : Only Doppler offset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31708" y="5444417"/>
                <a:ext cx="835658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/>
                            </a:rPr>
                            <m:t>+…</m:t>
                          </m:r>
                          <m:sSub>
                            <m:sSub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/>
                        </a:rPr>
                        <m:t>F</m:t>
                      </m:r>
                      <m:d>
                        <m:d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08" y="5444417"/>
                <a:ext cx="8356582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218354" y="496466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Even better : Polynomial flux correction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019800" y="5334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97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7" descr="C:\Users\Guillem\Desktop\Stuff\CoolStars\GJ667C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3" r="18655" b="33254"/>
          <a:stretch/>
        </p:blipFill>
        <p:spPr bwMode="auto">
          <a:xfrm>
            <a:off x="-76200" y="-457200"/>
            <a:ext cx="9220200" cy="202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838200" y="304800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Doppler measurement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381" y="1752600"/>
            <a:ext cx="4240619" cy="157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91895" y="3349694"/>
                <a:ext cx="8444491" cy="1390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40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4000" i="1">
                              <a:latin typeface="Cambria Math"/>
                            </a:rPr>
                            <m:t>+…</m:t>
                          </m:r>
                          <m:sSub>
                            <m:sSub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4000" i="1">
                              <a:latin typeface="Cambria Math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4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4000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latin typeface="Cambria Math"/>
                            </a:rPr>
                            <m:t>F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5" y="3349694"/>
                <a:ext cx="8444491" cy="139095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5473110" y="4970253"/>
            <a:ext cx="2070690" cy="1735347"/>
            <a:chOff x="3733800" y="4945712"/>
            <a:chExt cx="2070690" cy="173534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733800" y="4945712"/>
                  <a:ext cx="1950551" cy="17353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US" sz="440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4400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4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4400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4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/>
                            </m:sSubSup>
                          </m:e>
                        </m:nary>
                      </m:oMath>
                    </m:oMathPara>
                  </a14:m>
                  <a:endParaRPr lang="en-US" sz="4400" dirty="0"/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3800" y="4945712"/>
                  <a:ext cx="1950551" cy="173534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5181600" y="5257800"/>
              <a:ext cx="622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2</a:t>
              </a:r>
              <a:endParaRPr lang="en-US" sz="2400" i="1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524000" y="5442758"/>
                <a:ext cx="416607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/>
                              <a:ea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40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</m:d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442758"/>
                <a:ext cx="4166077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4807">
            <a:off x="228600" y="2232240"/>
            <a:ext cx="4096078" cy="96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34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7" descr="C:\Users\Guillem\Desktop\Stuff\CoolStars\GJ667C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3" r="18655" b="33254"/>
          <a:stretch/>
        </p:blipFill>
        <p:spPr bwMode="auto">
          <a:xfrm>
            <a:off x="-76200" y="-457200"/>
            <a:ext cx="9220200" cy="202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838200" y="304800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Doppler measurement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381" y="1752600"/>
            <a:ext cx="4240619" cy="157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854122" y="3200400"/>
                <a:ext cx="1532406" cy="10300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122" y="3200400"/>
                <a:ext cx="1532406" cy="10300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838200" y="4267200"/>
                <a:ext cx="1532406" cy="1029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67200"/>
                <a:ext cx="1532406" cy="102970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609600" y="5294895"/>
                <a:ext cx="2057400" cy="956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294895"/>
                <a:ext cx="2057400" cy="95692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>
            <a:off x="3486478" y="4379709"/>
            <a:ext cx="1676400" cy="8011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81678" y="3611153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Preferred solver </a:t>
            </a:r>
          </a:p>
          <a:p>
            <a:pPr algn="ctr"/>
            <a:r>
              <a:rPr lang="en-US" dirty="0" smtClean="0"/>
              <a:t>(and interpolator)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6082710" y="4257484"/>
                <a:ext cx="108009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5400" i="1"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  <m:sup>
                          <m:r>
                            <a:rPr lang="en-US" sz="54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54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2710" y="4257484"/>
                <a:ext cx="1080090" cy="92333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602820" y="4867084"/>
            <a:ext cx="77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542068" y="5410200"/>
                <a:ext cx="2230332" cy="831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𝑘</m:t>
                      </m:r>
                      <m:r>
                        <a:rPr lang="en-US" sz="2800" b="0" i="1" smtClean="0">
                          <a:latin typeface="Cambria Math"/>
                        </a:rPr>
                        <m:t>=1−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068" y="5410200"/>
                <a:ext cx="2230332" cy="83106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4807">
            <a:off x="228600" y="2232240"/>
            <a:ext cx="4096078" cy="96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18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7" descr="C:\Users\Guillem\Desktop\Stuff\CoolStars\GJ667C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3" r="18655" b="33254"/>
          <a:stretch/>
        </p:blipFill>
        <p:spPr bwMode="auto">
          <a:xfrm>
            <a:off x="-76200" y="-457200"/>
            <a:ext cx="9220200" cy="202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381" y="1752600"/>
            <a:ext cx="4240619" cy="157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52400" y="3810000"/>
            <a:ext cx="8660809" cy="2743200"/>
            <a:chOff x="152400" y="3810000"/>
            <a:chExt cx="8660809" cy="2743200"/>
          </a:xfrm>
        </p:grpSpPr>
        <p:sp>
          <p:nvSpPr>
            <p:cNvPr id="15" name="Down Arrow 14"/>
            <p:cNvSpPr/>
            <p:nvPr/>
          </p:nvSpPr>
          <p:spPr>
            <a:xfrm>
              <a:off x="4315950" y="3810000"/>
              <a:ext cx="333707" cy="5450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831318"/>
              <a:ext cx="8660809" cy="1721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4807">
            <a:off x="228600" y="2232240"/>
            <a:ext cx="4096078" cy="96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87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7" descr="C:\Users\Guillem\Desktop\Stuff\CoolStars\GJ667C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3" r="18655" b="33254"/>
          <a:stretch/>
        </p:blipFill>
        <p:spPr bwMode="auto">
          <a:xfrm>
            <a:off x="-76200" y="-457200"/>
            <a:ext cx="9220200" cy="202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381" y="1752600"/>
            <a:ext cx="4240619" cy="157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22497"/>
            <a:ext cx="4096078" cy="160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38200" y="304800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Doppler measurement : </a:t>
            </a:r>
          </a:p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and what about cross-correlation methods?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356654" y="3505200"/>
                <a:ext cx="4348946" cy="903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4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4800" i="1">
                          <a:latin typeface="Cambria Math"/>
                        </a:rPr>
                        <m:t>−</m:t>
                      </m:r>
                      <m:r>
                        <a:rPr lang="en-US" sz="4800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4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5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654" y="3505200"/>
                <a:ext cx="4348946" cy="90358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838200" y="4572000"/>
                <a:ext cx="7391400" cy="188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48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ctrlPr>
                                    <a:rPr lang="en-US" sz="48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8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48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48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4800" b="0" i="1" smtClean="0">
                                      <a:latin typeface="Cambria Math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48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i="1">
                                          <a:latin typeface="Cambria Math"/>
                                        </a:rPr>
                                        <m:t>𝑘</m:t>
                                      </m:r>
                                      <m:sSub>
                                        <m:sSubPr>
                                          <m:ctrlPr>
                                            <a:rPr lang="en-US" sz="4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400" i="1">
                                              <a:latin typeface="Cambria Math"/>
                                              <a:ea typeface="Cambria Math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sz="44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/>
                            <m:sup>
                              <m:r>
                                <a:rPr lang="en-US" sz="4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572000"/>
                <a:ext cx="7391400" cy="18846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811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7" descr="C:\Users\Guillem\Desktop\Stuff\CoolStars\GJ667C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3" r="18655" b="33254"/>
          <a:stretch/>
        </p:blipFill>
        <p:spPr bwMode="auto">
          <a:xfrm>
            <a:off x="-76200" y="-457200"/>
            <a:ext cx="9220200" cy="202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381" y="1752600"/>
            <a:ext cx="4240619" cy="157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22497"/>
            <a:ext cx="4096078" cy="160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-430619" y="4038600"/>
                <a:ext cx="9906000" cy="1735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  <m:sup>
                          <m:r>
                            <a:rPr lang="en-US" sz="44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44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4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4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4400" i="1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0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4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4400" i="1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30619" y="4038600"/>
                <a:ext cx="9906000" cy="173534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124200" y="4267200"/>
            <a:ext cx="905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2</a:t>
            </a:r>
            <a:endParaRPr lang="en-US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00361" y="4267200"/>
            <a:ext cx="905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2</a:t>
            </a:r>
            <a:endParaRPr lang="en-US" sz="2400" b="1" i="1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38200" y="304800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Doppler measurement : </a:t>
            </a:r>
          </a:p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and what about cross-correlation methods?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7" descr="C:\Users\Guillem\Desktop\Stuff\CoolStars\GJ667C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3" r="18655" b="33254"/>
          <a:stretch/>
        </p:blipFill>
        <p:spPr bwMode="auto">
          <a:xfrm>
            <a:off x="-76200" y="-457200"/>
            <a:ext cx="9220200" cy="202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381" y="1752600"/>
            <a:ext cx="4240619" cy="157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22497"/>
            <a:ext cx="4096078" cy="160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0" y="38978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3810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38200" y="304800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Doppler measurement : </a:t>
            </a:r>
          </a:p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and what about cross-correlation methods?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-430619" y="3733800"/>
                <a:ext cx="9906000" cy="1137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𝑘</m:t>
                          </m:r>
                        </m:den>
                      </m:f>
                      <m:sSup>
                        <m:sSupPr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𝑘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8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𝑘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800" i="1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𝑘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30619" y="3733800"/>
                <a:ext cx="9906000" cy="11378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231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7" descr="C:\Users\Guillem\Desktop\Stuff\CoolStars\GJ667C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3" r="18655" b="33254"/>
          <a:stretch/>
        </p:blipFill>
        <p:spPr bwMode="auto">
          <a:xfrm>
            <a:off x="-76200" y="-457200"/>
            <a:ext cx="9220200" cy="202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381" y="1752600"/>
            <a:ext cx="4240619" cy="157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22497"/>
            <a:ext cx="4096078" cy="160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-430619" y="3733800"/>
                <a:ext cx="9906000" cy="1137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𝑘</m:t>
                          </m:r>
                        </m:den>
                      </m:f>
                      <m:sSup>
                        <m:sSupPr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𝑘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8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𝑘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800" i="1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𝑘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30619" y="3733800"/>
                <a:ext cx="9906000" cy="11378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048000" y="38978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38216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828800" y="3581400"/>
            <a:ext cx="1143000" cy="12902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57600" y="3581400"/>
            <a:ext cx="1143000" cy="12902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838200" y="304800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Doppler measurement : </a:t>
            </a:r>
          </a:p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and what about cross-correlation methods?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9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7" descr="C:\Users\Guillem\Desktop\Stuff\CoolStars\GJ667C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3" r="18655" b="33254"/>
          <a:stretch/>
        </p:blipFill>
        <p:spPr bwMode="auto">
          <a:xfrm>
            <a:off x="-76200" y="-457200"/>
            <a:ext cx="9220200" cy="202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381" y="1752600"/>
            <a:ext cx="4240619" cy="157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22497"/>
            <a:ext cx="4096078" cy="160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-381000" y="4038600"/>
                <a:ext cx="9906000" cy="1735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4400" i="1">
                              <a:latin typeface="Cambria Math"/>
                              <a:ea typeface="Cambria Math"/>
                            </a:rPr>
                            <m:t>𝑘</m:t>
                          </m:r>
                        </m:den>
                      </m:f>
                      <m:sSup>
                        <m:sSupPr>
                          <m:ctrlPr>
                            <a:rPr lang="en-US" sz="44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  <m:sup>
                          <m:r>
                            <a:rPr lang="en-US" sz="44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4000" i="1">
                          <a:latin typeface="Cambria Math"/>
                        </a:rPr>
                        <m:t>−</m:t>
                      </m:r>
                      <m:r>
                        <a:rPr lang="en-US" sz="4000" b="0" i="1" smtClean="0">
                          <a:latin typeface="Cambria Math"/>
                        </a:rPr>
                        <m:t>2</m:t>
                      </m:r>
                      <m:f>
                        <m:fPr>
                          <m:ctrlPr>
                            <a:rPr lang="en-US" sz="4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4400" i="1">
                              <a:latin typeface="Cambria Math"/>
                              <a:ea typeface="Cambria Math"/>
                            </a:rPr>
                            <m:t>𝑘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4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44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4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4400" i="1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4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0" y="4038600"/>
                <a:ext cx="9906000" cy="173534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/>
          <p:cNvSpPr txBox="1">
            <a:spLocks/>
          </p:cNvSpPr>
          <p:nvPr/>
        </p:nvSpPr>
        <p:spPr>
          <a:xfrm>
            <a:off x="838200" y="304800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Doppler measurement : </a:t>
            </a:r>
          </a:p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and what about cross-correlation methods?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3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7" descr="C:\Users\Guillem\Desktop\Stuff\CoolStars\GJ667C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3" r="18655" b="33254"/>
          <a:stretch/>
        </p:blipFill>
        <p:spPr bwMode="auto">
          <a:xfrm>
            <a:off x="-76200" y="-457200"/>
            <a:ext cx="9220200" cy="202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55575" y="1828800"/>
            <a:ext cx="5102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/>
              <a:t>Cross Correlation Function (CCF)</a:t>
            </a:r>
          </a:p>
          <a:p>
            <a:r>
              <a:rPr lang="en-US" sz="2000"/>
              <a:t>D. Queloz, Proc. IAU Symposium 1995</a:t>
            </a:r>
          </a:p>
        </p:txBody>
      </p:sp>
      <p:sp>
        <p:nvSpPr>
          <p:cNvPr id="5" name="Freeform 4"/>
          <p:cNvSpPr/>
          <p:nvPr/>
        </p:nvSpPr>
        <p:spPr>
          <a:xfrm>
            <a:off x="5984875" y="1752600"/>
            <a:ext cx="2827338" cy="942975"/>
          </a:xfrm>
          <a:custGeom>
            <a:avLst/>
            <a:gdLst>
              <a:gd name="connsiteX0" fmla="*/ 0 w 2826327"/>
              <a:gd name="connsiteY0" fmla="*/ 79033 h 1159851"/>
              <a:gd name="connsiteX1" fmla="*/ 698269 w 2826327"/>
              <a:gd name="connsiteY1" fmla="*/ 112284 h 1159851"/>
              <a:gd name="connsiteX2" fmla="*/ 1130531 w 2826327"/>
              <a:gd name="connsiteY2" fmla="*/ 1159688 h 1159851"/>
              <a:gd name="connsiteX3" fmla="*/ 1579418 w 2826327"/>
              <a:gd name="connsiteY3" fmla="*/ 195411 h 1159851"/>
              <a:gd name="connsiteX4" fmla="*/ 1762298 w 2826327"/>
              <a:gd name="connsiteY4" fmla="*/ 527921 h 1159851"/>
              <a:gd name="connsiteX5" fmla="*/ 1945178 w 2826327"/>
              <a:gd name="connsiteY5" fmla="*/ 178786 h 1159851"/>
              <a:gd name="connsiteX6" fmla="*/ 2277687 w 2826327"/>
              <a:gd name="connsiteY6" fmla="*/ 29157 h 1159851"/>
              <a:gd name="connsiteX7" fmla="*/ 2826327 w 2826327"/>
              <a:gd name="connsiteY7" fmla="*/ 62408 h 115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6327" h="1159851">
                <a:moveTo>
                  <a:pt x="0" y="79033"/>
                </a:moveTo>
                <a:cubicBezTo>
                  <a:pt x="254923" y="5604"/>
                  <a:pt x="509847" y="-67825"/>
                  <a:pt x="698269" y="112284"/>
                </a:cubicBezTo>
                <a:cubicBezTo>
                  <a:pt x="886691" y="292393"/>
                  <a:pt x="983673" y="1145834"/>
                  <a:pt x="1130531" y="1159688"/>
                </a:cubicBezTo>
                <a:cubicBezTo>
                  <a:pt x="1277389" y="1173542"/>
                  <a:pt x="1474124" y="300705"/>
                  <a:pt x="1579418" y="195411"/>
                </a:cubicBezTo>
                <a:cubicBezTo>
                  <a:pt x="1684712" y="90117"/>
                  <a:pt x="1701338" y="530692"/>
                  <a:pt x="1762298" y="527921"/>
                </a:cubicBezTo>
                <a:cubicBezTo>
                  <a:pt x="1823258" y="525150"/>
                  <a:pt x="1859280" y="261913"/>
                  <a:pt x="1945178" y="178786"/>
                </a:cubicBezTo>
                <a:cubicBezTo>
                  <a:pt x="2031076" y="95659"/>
                  <a:pt x="2130829" y="48553"/>
                  <a:pt x="2277687" y="29157"/>
                </a:cubicBezTo>
                <a:cubicBezTo>
                  <a:pt x="2424545" y="9761"/>
                  <a:pt x="2704407" y="62408"/>
                  <a:pt x="2826327" y="62408"/>
                </a:cubicBezTo>
              </a:path>
            </a:pathLst>
          </a:custGeom>
          <a:noFill/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6200" y="3804445"/>
            <a:ext cx="228600" cy="386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929313" y="4191000"/>
            <a:ext cx="29098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61075" y="4152900"/>
            <a:ext cx="56832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5867400" y="3668713"/>
            <a:ext cx="460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latin typeface="Symbol" pitchFamily="18" charset="2"/>
              </a:rPr>
              <a:t>l</a:t>
            </a:r>
          </a:p>
        </p:txBody>
      </p:sp>
      <p:sp>
        <p:nvSpPr>
          <p:cNvPr id="11" name="Flowchart: Summing Junction 10"/>
          <p:cNvSpPr/>
          <p:nvPr/>
        </p:nvSpPr>
        <p:spPr>
          <a:xfrm>
            <a:off x="6934200" y="2895600"/>
            <a:ext cx="377825" cy="365125"/>
          </a:xfrm>
          <a:prstGeom prst="flowChartSummingJunc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6019800" y="2819400"/>
            <a:ext cx="29098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867400" y="1600200"/>
            <a:ext cx="3062288" cy="274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8120063" y="3821113"/>
            <a:ext cx="338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0</a:t>
            </a:r>
          </a:p>
        </p:txBody>
      </p:sp>
      <p:sp>
        <p:nvSpPr>
          <p:cNvPr id="15" name="TextBox 20"/>
          <p:cNvSpPr txBox="1">
            <a:spLocks noChangeArrowheads="1"/>
          </p:cNvSpPr>
          <p:nvPr/>
        </p:nvSpPr>
        <p:spPr bwMode="auto">
          <a:xfrm>
            <a:off x="8153400" y="30480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1</a:t>
            </a:r>
          </a:p>
        </p:txBody>
      </p:sp>
      <p:sp>
        <p:nvSpPr>
          <p:cNvPr id="16" name="TextBox 29"/>
          <p:cNvSpPr txBox="1">
            <a:spLocks noChangeArrowheads="1"/>
          </p:cNvSpPr>
          <p:nvPr/>
        </p:nvSpPr>
        <p:spPr bwMode="auto">
          <a:xfrm>
            <a:off x="4800600" y="57150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30 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57200" y="3078163"/>
            <a:ext cx="4953000" cy="3322637"/>
            <a:chOff x="457200" y="3078479"/>
            <a:chExt cx="4953000" cy="3322321"/>
          </a:xfrm>
        </p:grpSpPr>
        <p:sp>
          <p:nvSpPr>
            <p:cNvPr id="18" name="Rectangle 17"/>
            <p:cNvSpPr/>
            <p:nvPr/>
          </p:nvSpPr>
          <p:spPr>
            <a:xfrm>
              <a:off x="457200" y="3078479"/>
              <a:ext cx="4953000" cy="263658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63550" y="3711831"/>
              <a:ext cx="4940300" cy="779389"/>
            </a:xfrm>
            <a:custGeom>
              <a:avLst/>
              <a:gdLst>
                <a:gd name="connsiteX0" fmla="*/ 0 w 4940489"/>
                <a:gd name="connsiteY0" fmla="*/ 95610 h 778699"/>
                <a:gd name="connsiteX1" fmla="*/ 614149 w 4940489"/>
                <a:gd name="connsiteY1" fmla="*/ 76 h 778699"/>
                <a:gd name="connsiteX2" fmla="*/ 887104 w 4940489"/>
                <a:gd name="connsiteY2" fmla="*/ 109258 h 778699"/>
                <a:gd name="connsiteX3" fmla="*/ 1296537 w 4940489"/>
                <a:gd name="connsiteY3" fmla="*/ 54667 h 778699"/>
                <a:gd name="connsiteX4" fmla="*/ 1856095 w 4940489"/>
                <a:gd name="connsiteY4" fmla="*/ 109258 h 778699"/>
                <a:gd name="connsiteX5" fmla="*/ 2088107 w 4940489"/>
                <a:gd name="connsiteY5" fmla="*/ 109258 h 778699"/>
                <a:gd name="connsiteX6" fmla="*/ 2511188 w 4940489"/>
                <a:gd name="connsiteY6" fmla="*/ 327622 h 778699"/>
                <a:gd name="connsiteX7" fmla="*/ 3166280 w 4940489"/>
                <a:gd name="connsiteY7" fmla="*/ 777998 h 778699"/>
                <a:gd name="connsiteX8" fmla="*/ 3889612 w 4940489"/>
                <a:gd name="connsiteY8" fmla="*/ 423157 h 778699"/>
                <a:gd name="connsiteX9" fmla="*/ 4299045 w 4940489"/>
                <a:gd name="connsiteY9" fmla="*/ 109258 h 778699"/>
                <a:gd name="connsiteX10" fmla="*/ 4940489 w 4940489"/>
                <a:gd name="connsiteY10" fmla="*/ 81963 h 77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40489" h="778699">
                  <a:moveTo>
                    <a:pt x="0" y="95610"/>
                  </a:moveTo>
                  <a:cubicBezTo>
                    <a:pt x="233149" y="46705"/>
                    <a:pt x="466298" y="-2199"/>
                    <a:pt x="614149" y="76"/>
                  </a:cubicBezTo>
                  <a:cubicBezTo>
                    <a:pt x="762000" y="2351"/>
                    <a:pt x="773373" y="100160"/>
                    <a:pt x="887104" y="109258"/>
                  </a:cubicBezTo>
                  <a:cubicBezTo>
                    <a:pt x="1000835" y="118356"/>
                    <a:pt x="1135039" y="54667"/>
                    <a:pt x="1296537" y="54667"/>
                  </a:cubicBezTo>
                  <a:cubicBezTo>
                    <a:pt x="1458035" y="54667"/>
                    <a:pt x="1724167" y="100160"/>
                    <a:pt x="1856095" y="109258"/>
                  </a:cubicBezTo>
                  <a:cubicBezTo>
                    <a:pt x="1988023" y="118357"/>
                    <a:pt x="1978925" y="72864"/>
                    <a:pt x="2088107" y="109258"/>
                  </a:cubicBezTo>
                  <a:cubicBezTo>
                    <a:pt x="2197289" y="145652"/>
                    <a:pt x="2331493" y="216165"/>
                    <a:pt x="2511188" y="327622"/>
                  </a:cubicBezTo>
                  <a:cubicBezTo>
                    <a:pt x="2690884" y="439079"/>
                    <a:pt x="2936543" y="762076"/>
                    <a:pt x="3166280" y="777998"/>
                  </a:cubicBezTo>
                  <a:cubicBezTo>
                    <a:pt x="3396017" y="793921"/>
                    <a:pt x="3700818" y="534614"/>
                    <a:pt x="3889612" y="423157"/>
                  </a:cubicBezTo>
                  <a:cubicBezTo>
                    <a:pt x="4078406" y="311700"/>
                    <a:pt x="4123899" y="166124"/>
                    <a:pt x="4299045" y="109258"/>
                  </a:cubicBezTo>
                  <a:cubicBezTo>
                    <a:pt x="4474191" y="52392"/>
                    <a:pt x="4707340" y="67177"/>
                    <a:pt x="4940489" y="8196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TextBox 5"/>
            <p:cNvSpPr txBox="1">
              <a:spLocks noChangeArrowheads="1"/>
            </p:cNvSpPr>
            <p:nvPr/>
          </p:nvSpPr>
          <p:spPr bwMode="auto">
            <a:xfrm>
              <a:off x="2209800" y="6031468"/>
              <a:ext cx="2209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b="1" dirty="0"/>
                <a:t>RV offset </a:t>
              </a:r>
              <a:r>
                <a:rPr lang="en-US" b="1" dirty="0" smtClean="0"/>
                <a:t>(km/s</a:t>
              </a:r>
              <a:r>
                <a:rPr lang="en-US" b="1" dirty="0"/>
                <a:t>)</a:t>
              </a:r>
            </a:p>
          </p:txBody>
        </p:sp>
        <p:sp>
          <p:nvSpPr>
            <p:cNvPr id="21" name="TextBox 11"/>
            <p:cNvSpPr txBox="1">
              <a:spLocks noChangeArrowheads="1"/>
            </p:cNvSpPr>
            <p:nvPr/>
          </p:nvSpPr>
          <p:spPr bwMode="auto">
            <a:xfrm>
              <a:off x="3352800" y="5726668"/>
              <a:ext cx="838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/>
                <a:t>10 </a:t>
              </a:r>
            </a:p>
          </p:txBody>
        </p:sp>
        <p:sp>
          <p:nvSpPr>
            <p:cNvPr id="22" name="TextBox 26"/>
            <p:cNvSpPr txBox="1">
              <a:spLocks noChangeArrowheads="1"/>
            </p:cNvSpPr>
            <p:nvPr/>
          </p:nvSpPr>
          <p:spPr bwMode="auto">
            <a:xfrm>
              <a:off x="2705100" y="5726668"/>
              <a:ext cx="4191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/>
                <a:t>0</a:t>
              </a:r>
            </a:p>
          </p:txBody>
        </p:sp>
        <p:sp>
          <p:nvSpPr>
            <p:cNvPr id="23" name="TextBox 28"/>
            <p:cNvSpPr txBox="1">
              <a:spLocks noChangeArrowheads="1"/>
            </p:cNvSpPr>
            <p:nvPr/>
          </p:nvSpPr>
          <p:spPr bwMode="auto">
            <a:xfrm>
              <a:off x="4114800" y="5726668"/>
              <a:ext cx="838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/>
                <a:t>20 </a:t>
              </a:r>
            </a:p>
          </p:txBody>
        </p:sp>
        <p:sp>
          <p:nvSpPr>
            <p:cNvPr id="24" name="TextBox 31"/>
            <p:cNvSpPr txBox="1">
              <a:spLocks noChangeArrowheads="1"/>
            </p:cNvSpPr>
            <p:nvPr/>
          </p:nvSpPr>
          <p:spPr bwMode="auto">
            <a:xfrm>
              <a:off x="1909018" y="5726668"/>
              <a:ext cx="5293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/>
                <a:t>-10 </a:t>
              </a:r>
            </a:p>
          </p:txBody>
        </p:sp>
        <p:sp>
          <p:nvSpPr>
            <p:cNvPr id="25" name="TextBox 34"/>
            <p:cNvSpPr txBox="1">
              <a:spLocks noChangeArrowheads="1"/>
            </p:cNvSpPr>
            <p:nvPr/>
          </p:nvSpPr>
          <p:spPr bwMode="auto">
            <a:xfrm>
              <a:off x="609600" y="5726668"/>
              <a:ext cx="838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/>
                <a:t>-30</a:t>
              </a:r>
            </a:p>
          </p:txBody>
        </p:sp>
        <p:sp>
          <p:nvSpPr>
            <p:cNvPr id="26" name="TextBox 35"/>
            <p:cNvSpPr txBox="1">
              <a:spLocks noChangeArrowheads="1"/>
            </p:cNvSpPr>
            <p:nvPr/>
          </p:nvSpPr>
          <p:spPr bwMode="auto">
            <a:xfrm>
              <a:off x="1219200" y="5715000"/>
              <a:ext cx="6123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/>
                <a:t>-20 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3657600" y="3078479"/>
              <a:ext cx="0" cy="263658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047"/>
            <p:cNvSpPr>
              <a:spLocks noChangeArrowheads="1"/>
            </p:cNvSpPr>
            <p:nvPr/>
          </p:nvSpPr>
          <p:spPr bwMode="auto">
            <a:xfrm>
              <a:off x="533400" y="3124200"/>
              <a:ext cx="5341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CCF</a:t>
              </a:r>
              <a:endParaRPr lang="en-US"/>
            </a:p>
          </p:txBody>
        </p:sp>
      </p:grpSp>
      <p:sp>
        <p:nvSpPr>
          <p:cNvPr id="38" name="Freeform 37"/>
          <p:cNvSpPr/>
          <p:nvPr/>
        </p:nvSpPr>
        <p:spPr>
          <a:xfrm flipV="1">
            <a:off x="1644823" y="3711575"/>
            <a:ext cx="4374977" cy="802902"/>
          </a:xfrm>
          <a:custGeom>
            <a:avLst/>
            <a:gdLst>
              <a:gd name="connsiteX0" fmla="*/ 0 w 4638502"/>
              <a:gd name="connsiteY0" fmla="*/ 2327578 h 2543709"/>
              <a:gd name="connsiteX1" fmla="*/ 631768 w 4638502"/>
              <a:gd name="connsiteY1" fmla="*/ 2277702 h 2543709"/>
              <a:gd name="connsiteX2" fmla="*/ 1180408 w 4638502"/>
              <a:gd name="connsiteY2" fmla="*/ 2011694 h 2543709"/>
              <a:gd name="connsiteX3" fmla="*/ 2111433 w 4638502"/>
              <a:gd name="connsiteY3" fmla="*/ 14 h 2543709"/>
              <a:gd name="connsiteX4" fmla="*/ 2992582 w 4638502"/>
              <a:gd name="connsiteY4" fmla="*/ 2044945 h 2543709"/>
              <a:gd name="connsiteX5" fmla="*/ 4123113 w 4638502"/>
              <a:gd name="connsiteY5" fmla="*/ 2360829 h 2543709"/>
              <a:gd name="connsiteX6" fmla="*/ 4638502 w 4638502"/>
              <a:gd name="connsiteY6" fmla="*/ 2543709 h 254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8502" h="2543709">
                <a:moveTo>
                  <a:pt x="0" y="2327578"/>
                </a:moveTo>
                <a:cubicBezTo>
                  <a:pt x="217516" y="2328963"/>
                  <a:pt x="435033" y="2330349"/>
                  <a:pt x="631768" y="2277702"/>
                </a:cubicBezTo>
                <a:cubicBezTo>
                  <a:pt x="828503" y="2225055"/>
                  <a:pt x="933797" y="2391309"/>
                  <a:pt x="1180408" y="2011694"/>
                </a:cubicBezTo>
                <a:cubicBezTo>
                  <a:pt x="1427019" y="1632079"/>
                  <a:pt x="1809404" y="-5528"/>
                  <a:pt x="2111433" y="14"/>
                </a:cubicBezTo>
                <a:cubicBezTo>
                  <a:pt x="2413462" y="5556"/>
                  <a:pt x="2657302" y="1651476"/>
                  <a:pt x="2992582" y="2044945"/>
                </a:cubicBezTo>
                <a:cubicBezTo>
                  <a:pt x="3327862" y="2438414"/>
                  <a:pt x="3848793" y="2277702"/>
                  <a:pt x="4123113" y="2360829"/>
                </a:cubicBezTo>
                <a:cubicBezTo>
                  <a:pt x="4397433" y="2443956"/>
                  <a:pt x="4517967" y="2493832"/>
                  <a:pt x="4638502" y="2543709"/>
                </a:cubicBezTo>
              </a:path>
            </a:pathLst>
          </a:cu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010400" y="3417889"/>
            <a:ext cx="228600" cy="773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838200" y="304800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Cross-correlation with binary mask (weighted)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5662921" y="4768840"/>
            <a:ext cx="3404879" cy="1604664"/>
            <a:chOff x="1828800" y="4267375"/>
            <a:chExt cx="6096000" cy="1604701"/>
          </a:xfrm>
        </p:grpSpPr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4267375"/>
              <a:ext cx="6096000" cy="999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2209800" y="5410401"/>
              <a:ext cx="4267200" cy="46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2400" b="1" dirty="0" err="1"/>
                <a:t>Proxima</a:t>
              </a:r>
              <a:r>
                <a:rPr lang="en-US" sz="2400" b="1" dirty="0"/>
                <a:t> </a:t>
              </a:r>
              <a:r>
                <a:rPr lang="en-US" sz="2400" b="1" dirty="0" smtClean="0"/>
                <a:t>Cen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754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68"/>
          <a:stretch/>
        </p:blipFill>
        <p:spPr bwMode="auto">
          <a:xfrm>
            <a:off x="1161256" y="3657600"/>
            <a:ext cx="7830344" cy="239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4724400" y="1447800"/>
            <a:ext cx="1981200" cy="1981200"/>
            <a:chOff x="762000" y="1089025"/>
            <a:chExt cx="1981200" cy="1981200"/>
          </a:xfrm>
        </p:grpSpPr>
        <p:sp>
          <p:nvSpPr>
            <p:cNvPr id="22" name="Oval 21"/>
            <p:cNvSpPr/>
            <p:nvPr/>
          </p:nvSpPr>
          <p:spPr>
            <a:xfrm>
              <a:off x="762000" y="1089025"/>
              <a:ext cx="1981200" cy="1981200"/>
            </a:xfrm>
            <a:prstGeom prst="ellipse">
              <a:avLst/>
            </a:prstGeom>
            <a:noFill/>
            <a:ln w="63500"/>
            <a:scene3d>
              <a:camera prst="orthographicFront">
                <a:rot lat="4199996" lon="10799999" rev="10799999"/>
              </a:camera>
              <a:lightRig rig="threePt" dir="t"/>
            </a:scene3d>
            <a:sp3d>
              <a:bevelT w="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447800" y="1470025"/>
              <a:ext cx="609600" cy="609600"/>
            </a:xfrm>
            <a:prstGeom prst="ellipse">
              <a:avLst/>
            </a:prstGeom>
            <a:solidFill>
              <a:srgbClr val="FFC000"/>
            </a:solidFill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600200" y="2232025"/>
              <a:ext cx="304800" cy="304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444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934200" y="1458912"/>
            <a:ext cx="2133600" cy="1981200"/>
            <a:chOff x="4648200" y="1447800"/>
            <a:chExt cx="2133600" cy="1981200"/>
          </a:xfrm>
        </p:grpSpPr>
        <p:sp>
          <p:nvSpPr>
            <p:cNvPr id="25" name="Oval 24"/>
            <p:cNvSpPr/>
            <p:nvPr/>
          </p:nvSpPr>
          <p:spPr>
            <a:xfrm>
              <a:off x="4648200" y="1447800"/>
              <a:ext cx="1981200" cy="1981200"/>
            </a:xfrm>
            <a:prstGeom prst="ellipse">
              <a:avLst/>
            </a:prstGeom>
            <a:noFill/>
            <a:ln w="63500"/>
            <a:scene3d>
              <a:camera prst="orthographicFront">
                <a:rot lat="4199996" lon="10799999" rev="10799999"/>
              </a:camera>
              <a:lightRig rig="threePt" dir="t"/>
            </a:scene3d>
            <a:sp3d>
              <a:bevelT w="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953000" y="2057400"/>
              <a:ext cx="609600" cy="609600"/>
            </a:xfrm>
            <a:prstGeom prst="ellipse">
              <a:avLst/>
            </a:prstGeom>
            <a:solidFill>
              <a:srgbClr val="FFC000"/>
            </a:solidFill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477000" y="2286000"/>
              <a:ext cx="304800" cy="304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444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0656" y="1441269"/>
            <a:ext cx="1981200" cy="1981200"/>
            <a:chOff x="7010400" y="1447800"/>
            <a:chExt cx="1981200" cy="1981200"/>
          </a:xfrm>
        </p:grpSpPr>
        <p:sp>
          <p:nvSpPr>
            <p:cNvPr id="28" name="Oval 27"/>
            <p:cNvSpPr/>
            <p:nvPr/>
          </p:nvSpPr>
          <p:spPr>
            <a:xfrm>
              <a:off x="7010400" y="1447800"/>
              <a:ext cx="1981200" cy="1981200"/>
            </a:xfrm>
            <a:prstGeom prst="ellipse">
              <a:avLst/>
            </a:prstGeom>
            <a:noFill/>
            <a:ln w="63500"/>
            <a:scene3d>
              <a:camera prst="orthographicFront">
                <a:rot lat="4199996" lon="10799999" rev="10799999"/>
              </a:camera>
              <a:lightRig rig="threePt" dir="t"/>
            </a:scene3d>
            <a:sp3d>
              <a:bevelT w="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696200" y="2362200"/>
              <a:ext cx="609600" cy="609600"/>
            </a:xfrm>
            <a:prstGeom prst="ellipse">
              <a:avLst/>
            </a:prstGeom>
            <a:solidFill>
              <a:srgbClr val="FFC000"/>
            </a:solidFill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848600" y="1905000"/>
              <a:ext cx="304800" cy="304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444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1161256" y="3581400"/>
            <a:ext cx="7830344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1" name="Straight Connector 40"/>
          <p:cNvCxnSpPr>
            <a:stCxn id="31" idx="1"/>
            <a:endCxn id="31" idx="3"/>
          </p:cNvCxnSpPr>
          <p:nvPr/>
        </p:nvCxnSpPr>
        <p:spPr>
          <a:xfrm>
            <a:off x="1161256" y="4876800"/>
            <a:ext cx="7830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429000" y="3581400"/>
            <a:ext cx="0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715000" y="3581400"/>
            <a:ext cx="0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001000" y="3581400"/>
            <a:ext cx="0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1" name="TextBox 57"/>
          <p:cNvSpPr txBox="1">
            <a:spLocks noChangeArrowheads="1"/>
          </p:cNvSpPr>
          <p:nvPr/>
        </p:nvSpPr>
        <p:spPr bwMode="auto">
          <a:xfrm>
            <a:off x="3621087" y="4183063"/>
            <a:ext cx="4937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400" b="1" dirty="0"/>
              <a:t>K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3429000" y="3962400"/>
            <a:ext cx="0" cy="914400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3" name="TextBox 60"/>
          <p:cNvSpPr txBox="1">
            <a:spLocks noChangeArrowheads="1"/>
          </p:cNvSpPr>
          <p:nvPr/>
        </p:nvSpPr>
        <p:spPr bwMode="auto">
          <a:xfrm>
            <a:off x="4191000" y="6135688"/>
            <a:ext cx="1135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1"/>
              <a:t>Time</a:t>
            </a:r>
          </a:p>
        </p:txBody>
      </p:sp>
      <p:sp>
        <p:nvSpPr>
          <p:cNvPr id="17434" name="TextBox 61"/>
          <p:cNvSpPr txBox="1">
            <a:spLocks noChangeArrowheads="1"/>
          </p:cNvSpPr>
          <p:nvPr/>
        </p:nvSpPr>
        <p:spPr bwMode="auto">
          <a:xfrm rot="-5400000">
            <a:off x="508000" y="4519613"/>
            <a:ext cx="593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/>
              <a:t>RV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362200" y="1436687"/>
            <a:ext cx="2133600" cy="2003425"/>
            <a:chOff x="152400" y="1425575"/>
            <a:chExt cx="2133600" cy="2003425"/>
          </a:xfrm>
        </p:grpSpPr>
        <p:sp>
          <p:nvSpPr>
            <p:cNvPr id="7" name="Oval 6"/>
            <p:cNvSpPr/>
            <p:nvPr/>
          </p:nvSpPr>
          <p:spPr>
            <a:xfrm>
              <a:off x="304800" y="1447800"/>
              <a:ext cx="1981200" cy="1981200"/>
            </a:xfrm>
            <a:prstGeom prst="ellipse">
              <a:avLst/>
            </a:prstGeom>
            <a:noFill/>
            <a:ln w="63500"/>
            <a:scene3d>
              <a:camera prst="orthographicFront">
                <a:rot lat="4199996" lon="10799999" rev="10799999"/>
              </a:camera>
              <a:lightRig rig="threePt" dir="t"/>
            </a:scene3d>
            <a:sp3d>
              <a:bevelT w="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447800" y="2057400"/>
              <a:ext cx="609600" cy="609600"/>
            </a:xfrm>
            <a:prstGeom prst="ellipse">
              <a:avLst/>
            </a:prstGeom>
            <a:solidFill>
              <a:srgbClr val="FFC000"/>
            </a:solidFill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52400" y="2209800"/>
              <a:ext cx="304800" cy="304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444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914400" y="2286000"/>
              <a:ext cx="771525" cy="228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1295400" y="2362200"/>
              <a:ext cx="39052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37" name="TextBox 67"/>
            <p:cNvSpPr txBox="1">
              <a:spLocks noChangeArrowheads="1"/>
            </p:cNvSpPr>
            <p:nvPr/>
          </p:nvSpPr>
          <p:spPr bwMode="auto">
            <a:xfrm>
              <a:off x="1219200" y="1425575"/>
              <a:ext cx="3810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4000" b="1" i="1">
                  <a:latin typeface="Symbol" pitchFamily="18" charset="2"/>
                </a:rPr>
                <a:t>a</a:t>
              </a:r>
              <a:endParaRPr lang="en-US" b="1" i="1">
                <a:latin typeface="Symbol" pitchFamily="18" charset="2"/>
              </a:endParaRPr>
            </a:p>
          </p:txBody>
        </p:sp>
      </p:grpSp>
      <p:pic>
        <p:nvPicPr>
          <p:cNvPr id="33" name="Picture 7" descr="C:\Users\Guillem\Desktop\Stuff\CoolStars\GJ667C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3" r="18655" b="39050"/>
          <a:stretch/>
        </p:blipFill>
        <p:spPr bwMode="auto">
          <a:xfrm>
            <a:off x="-76200" y="-457200"/>
            <a:ext cx="9220200" cy="174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457200" y="0"/>
            <a:ext cx="6553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Precision Doppler spectroscopy as a detection method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84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7" descr="C:\Users\Guillem\Desktop\Stuff\CoolStars\GJ667C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3" r="18655" b="33254"/>
          <a:stretch/>
        </p:blipFill>
        <p:spPr bwMode="auto">
          <a:xfrm>
            <a:off x="-76200" y="-457200"/>
            <a:ext cx="9220200" cy="202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76200" y="2138622"/>
            <a:ext cx="1447732" cy="95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/>
              <a:t>Tau </a:t>
            </a:r>
            <a:r>
              <a:rPr lang="en-US" sz="2800" b="1" dirty="0" err="1"/>
              <a:t>Ceti</a:t>
            </a:r>
            <a:endParaRPr lang="en-US" sz="2800" b="1" dirty="0"/>
          </a:p>
          <a:p>
            <a:pPr algn="ctr"/>
            <a:r>
              <a:rPr lang="en-US" sz="2800" b="1" dirty="0"/>
              <a:t>G8.5V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0" y="4038600"/>
            <a:ext cx="9144000" cy="2505075"/>
            <a:chOff x="0" y="3862351"/>
            <a:chExt cx="9144000" cy="250507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575" y="3862351"/>
              <a:ext cx="7591425" cy="2505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7"/>
            <p:cNvSpPr txBox="1">
              <a:spLocks noChangeArrowheads="1"/>
            </p:cNvSpPr>
            <p:nvPr/>
          </p:nvSpPr>
          <p:spPr bwMode="auto">
            <a:xfrm>
              <a:off x="0" y="4608493"/>
              <a:ext cx="1600132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Barnard’s</a:t>
              </a:r>
              <a:endParaRPr lang="en-US" sz="2800" b="1" dirty="0">
                <a:solidFill>
                  <a:srgbClr val="FF0000"/>
                </a:solidFill>
              </a:endParaRPr>
            </a:p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M4V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808663" y="5434049"/>
            <a:ext cx="7239000" cy="685800"/>
            <a:chOff x="1676400" y="4191000"/>
            <a:chExt cx="7239000" cy="685800"/>
          </a:xfrm>
        </p:grpSpPr>
        <p:sp>
          <p:nvSpPr>
            <p:cNvPr id="8" name="TextBox 28"/>
            <p:cNvSpPr txBox="1">
              <a:spLocks noChangeArrowheads="1"/>
            </p:cNvSpPr>
            <p:nvPr/>
          </p:nvSpPr>
          <p:spPr bwMode="auto">
            <a:xfrm>
              <a:off x="7467600" y="4431268"/>
              <a:ext cx="5260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dirty="0"/>
                <a:t>?</a:t>
              </a:r>
            </a:p>
          </p:txBody>
        </p:sp>
        <p:sp>
          <p:nvSpPr>
            <p:cNvPr id="14" name="TextBox 15"/>
            <p:cNvSpPr txBox="1">
              <a:spLocks noChangeArrowheads="1"/>
            </p:cNvSpPr>
            <p:nvPr/>
          </p:nvSpPr>
          <p:spPr bwMode="auto">
            <a:xfrm>
              <a:off x="4191000" y="4191000"/>
              <a:ext cx="5260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dirty="0"/>
                <a:t>?</a:t>
              </a:r>
            </a:p>
          </p:txBody>
        </p:sp>
        <p:sp>
          <p:nvSpPr>
            <p:cNvPr id="15" name="TextBox 16"/>
            <p:cNvSpPr txBox="1">
              <a:spLocks noChangeArrowheads="1"/>
            </p:cNvSpPr>
            <p:nvPr/>
          </p:nvSpPr>
          <p:spPr bwMode="auto">
            <a:xfrm>
              <a:off x="4648200" y="4191000"/>
              <a:ext cx="5260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dirty="0"/>
                <a:t>?</a:t>
              </a:r>
            </a:p>
          </p:txBody>
        </p:sp>
        <p:sp>
          <p:nvSpPr>
            <p:cNvPr id="16" name="TextBox 17"/>
            <p:cNvSpPr txBox="1">
              <a:spLocks noChangeArrowheads="1"/>
            </p:cNvSpPr>
            <p:nvPr/>
          </p:nvSpPr>
          <p:spPr bwMode="auto">
            <a:xfrm>
              <a:off x="4419600" y="4267200"/>
              <a:ext cx="5260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dirty="0"/>
                <a:t>?</a:t>
              </a:r>
            </a:p>
          </p:txBody>
        </p:sp>
        <p:sp>
          <p:nvSpPr>
            <p:cNvPr id="17" name="TextBox 18"/>
            <p:cNvSpPr txBox="1">
              <a:spLocks noChangeArrowheads="1"/>
            </p:cNvSpPr>
            <p:nvPr/>
          </p:nvSpPr>
          <p:spPr bwMode="auto">
            <a:xfrm>
              <a:off x="2674314" y="4191000"/>
              <a:ext cx="5260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dirty="0"/>
                <a:t>?</a:t>
              </a:r>
            </a:p>
          </p:txBody>
        </p:sp>
        <p:sp>
          <p:nvSpPr>
            <p:cNvPr id="18" name="TextBox 19"/>
            <p:cNvSpPr txBox="1">
              <a:spLocks noChangeArrowheads="1"/>
            </p:cNvSpPr>
            <p:nvPr/>
          </p:nvSpPr>
          <p:spPr bwMode="auto">
            <a:xfrm>
              <a:off x="4876488" y="4278868"/>
              <a:ext cx="5260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/>
                <a:t>?</a:t>
              </a:r>
            </a:p>
          </p:txBody>
        </p:sp>
        <p:sp>
          <p:nvSpPr>
            <p:cNvPr id="19" name="TextBox 20"/>
            <p:cNvSpPr txBox="1">
              <a:spLocks noChangeArrowheads="1"/>
            </p:cNvSpPr>
            <p:nvPr/>
          </p:nvSpPr>
          <p:spPr bwMode="auto">
            <a:xfrm>
              <a:off x="5028888" y="4278868"/>
              <a:ext cx="5260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/>
                <a:t>?</a:t>
              </a:r>
            </a:p>
          </p:txBody>
        </p:sp>
        <p:sp>
          <p:nvSpPr>
            <p:cNvPr id="20" name="TextBox 21"/>
            <p:cNvSpPr txBox="1">
              <a:spLocks noChangeArrowheads="1"/>
            </p:cNvSpPr>
            <p:nvPr/>
          </p:nvSpPr>
          <p:spPr bwMode="auto">
            <a:xfrm>
              <a:off x="5105400" y="4507468"/>
              <a:ext cx="5260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dirty="0"/>
                <a:t>?</a:t>
              </a:r>
            </a:p>
          </p:txBody>
        </p:sp>
        <p:sp>
          <p:nvSpPr>
            <p:cNvPr id="21" name="TextBox 22"/>
            <p:cNvSpPr txBox="1">
              <a:spLocks noChangeArrowheads="1"/>
            </p:cNvSpPr>
            <p:nvPr/>
          </p:nvSpPr>
          <p:spPr bwMode="auto">
            <a:xfrm>
              <a:off x="5791200" y="4431268"/>
              <a:ext cx="5260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dirty="0"/>
                <a:t>?</a:t>
              </a:r>
            </a:p>
          </p:txBody>
        </p:sp>
        <p:sp>
          <p:nvSpPr>
            <p:cNvPr id="22" name="TextBox 23"/>
            <p:cNvSpPr txBox="1">
              <a:spLocks noChangeArrowheads="1"/>
            </p:cNvSpPr>
            <p:nvPr/>
          </p:nvSpPr>
          <p:spPr bwMode="auto">
            <a:xfrm>
              <a:off x="5486400" y="4431268"/>
              <a:ext cx="5260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dirty="0"/>
                <a:t>?</a:t>
              </a:r>
            </a:p>
          </p:txBody>
        </p:sp>
        <p:sp>
          <p:nvSpPr>
            <p:cNvPr id="23" name="TextBox 24"/>
            <p:cNvSpPr txBox="1">
              <a:spLocks noChangeArrowheads="1"/>
            </p:cNvSpPr>
            <p:nvPr/>
          </p:nvSpPr>
          <p:spPr bwMode="auto">
            <a:xfrm>
              <a:off x="6255714" y="4431268"/>
              <a:ext cx="5260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dirty="0"/>
                <a:t>?</a:t>
              </a:r>
            </a:p>
          </p:txBody>
        </p:sp>
        <p:sp>
          <p:nvSpPr>
            <p:cNvPr id="24" name="TextBox 25"/>
            <p:cNvSpPr txBox="1">
              <a:spLocks noChangeArrowheads="1"/>
            </p:cNvSpPr>
            <p:nvPr/>
          </p:nvSpPr>
          <p:spPr bwMode="auto">
            <a:xfrm>
              <a:off x="6781800" y="4431268"/>
              <a:ext cx="5260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dirty="0"/>
                <a:t>?</a:t>
              </a:r>
            </a:p>
          </p:txBody>
        </p:sp>
        <p:sp>
          <p:nvSpPr>
            <p:cNvPr id="25" name="TextBox 26"/>
            <p:cNvSpPr txBox="1">
              <a:spLocks noChangeArrowheads="1"/>
            </p:cNvSpPr>
            <p:nvPr/>
          </p:nvSpPr>
          <p:spPr bwMode="auto">
            <a:xfrm>
              <a:off x="7086600" y="4419600"/>
              <a:ext cx="5260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dirty="0"/>
                <a:t>?</a:t>
              </a:r>
            </a:p>
          </p:txBody>
        </p:sp>
        <p:sp>
          <p:nvSpPr>
            <p:cNvPr id="26" name="TextBox 27"/>
            <p:cNvSpPr txBox="1">
              <a:spLocks noChangeArrowheads="1"/>
            </p:cNvSpPr>
            <p:nvPr/>
          </p:nvSpPr>
          <p:spPr bwMode="auto">
            <a:xfrm>
              <a:off x="7322514" y="4431268"/>
              <a:ext cx="5260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dirty="0"/>
                <a:t>?</a:t>
              </a:r>
            </a:p>
          </p:txBody>
        </p:sp>
        <p:sp>
          <p:nvSpPr>
            <p:cNvPr id="27" name="TextBox 29"/>
            <p:cNvSpPr txBox="1">
              <a:spLocks noChangeArrowheads="1"/>
            </p:cNvSpPr>
            <p:nvPr/>
          </p:nvSpPr>
          <p:spPr bwMode="auto">
            <a:xfrm>
              <a:off x="3810000" y="4278868"/>
              <a:ext cx="5260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/>
                <a:t>?</a:t>
              </a:r>
            </a:p>
          </p:txBody>
        </p:sp>
        <p:sp>
          <p:nvSpPr>
            <p:cNvPr id="28" name="TextBox 30"/>
            <p:cNvSpPr txBox="1">
              <a:spLocks noChangeArrowheads="1"/>
            </p:cNvSpPr>
            <p:nvPr/>
          </p:nvSpPr>
          <p:spPr bwMode="auto">
            <a:xfrm>
              <a:off x="3588714" y="4267200"/>
              <a:ext cx="5260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dirty="0"/>
                <a:t>?</a:t>
              </a:r>
            </a:p>
          </p:txBody>
        </p:sp>
        <p:sp>
          <p:nvSpPr>
            <p:cNvPr id="29" name="TextBox 31"/>
            <p:cNvSpPr txBox="1">
              <a:spLocks noChangeArrowheads="1"/>
            </p:cNvSpPr>
            <p:nvPr/>
          </p:nvSpPr>
          <p:spPr bwMode="auto">
            <a:xfrm>
              <a:off x="2445714" y="4278868"/>
              <a:ext cx="5260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dirty="0"/>
                <a:t>?</a:t>
              </a:r>
            </a:p>
          </p:txBody>
        </p:sp>
        <p:sp>
          <p:nvSpPr>
            <p:cNvPr id="30" name="TextBox 32"/>
            <p:cNvSpPr txBox="1">
              <a:spLocks noChangeArrowheads="1"/>
            </p:cNvSpPr>
            <p:nvPr/>
          </p:nvSpPr>
          <p:spPr bwMode="auto">
            <a:xfrm>
              <a:off x="1905000" y="4278868"/>
              <a:ext cx="5260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dirty="0"/>
                <a:t>?</a:t>
              </a:r>
            </a:p>
          </p:txBody>
        </p:sp>
        <p:sp>
          <p:nvSpPr>
            <p:cNvPr id="31" name="TextBox 28"/>
            <p:cNvSpPr txBox="1">
              <a:spLocks noChangeArrowheads="1"/>
            </p:cNvSpPr>
            <p:nvPr/>
          </p:nvSpPr>
          <p:spPr bwMode="auto">
            <a:xfrm>
              <a:off x="7620000" y="4419600"/>
              <a:ext cx="5260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dirty="0"/>
                <a:t>?</a:t>
              </a:r>
            </a:p>
          </p:txBody>
        </p:sp>
        <p:sp>
          <p:nvSpPr>
            <p:cNvPr id="32" name="TextBox 28"/>
            <p:cNvSpPr txBox="1">
              <a:spLocks noChangeArrowheads="1"/>
            </p:cNvSpPr>
            <p:nvPr/>
          </p:nvSpPr>
          <p:spPr bwMode="auto">
            <a:xfrm>
              <a:off x="7855914" y="4495800"/>
              <a:ext cx="5260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dirty="0"/>
                <a:t>?</a:t>
              </a:r>
            </a:p>
          </p:txBody>
        </p:sp>
        <p:sp>
          <p:nvSpPr>
            <p:cNvPr id="33" name="TextBox 28"/>
            <p:cNvSpPr txBox="1">
              <a:spLocks noChangeArrowheads="1"/>
            </p:cNvSpPr>
            <p:nvPr/>
          </p:nvSpPr>
          <p:spPr bwMode="auto">
            <a:xfrm>
              <a:off x="8153400" y="4507468"/>
              <a:ext cx="5260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dirty="0"/>
                <a:t>?</a:t>
              </a:r>
            </a:p>
          </p:txBody>
        </p:sp>
        <p:sp>
          <p:nvSpPr>
            <p:cNvPr id="34" name="TextBox 28"/>
            <p:cNvSpPr txBox="1">
              <a:spLocks noChangeArrowheads="1"/>
            </p:cNvSpPr>
            <p:nvPr/>
          </p:nvSpPr>
          <p:spPr bwMode="auto">
            <a:xfrm>
              <a:off x="8389314" y="4495800"/>
              <a:ext cx="5260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dirty="0"/>
                <a:t>?</a:t>
              </a:r>
            </a:p>
          </p:txBody>
        </p:sp>
        <p:sp>
          <p:nvSpPr>
            <p:cNvPr id="35" name="TextBox 28"/>
            <p:cNvSpPr txBox="1">
              <a:spLocks noChangeArrowheads="1"/>
            </p:cNvSpPr>
            <p:nvPr/>
          </p:nvSpPr>
          <p:spPr bwMode="auto">
            <a:xfrm>
              <a:off x="2819400" y="4267200"/>
              <a:ext cx="5260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dirty="0"/>
                <a:t>?</a:t>
              </a:r>
            </a:p>
          </p:txBody>
        </p:sp>
        <p:sp>
          <p:nvSpPr>
            <p:cNvPr id="36" name="TextBox 28"/>
            <p:cNvSpPr txBox="1">
              <a:spLocks noChangeArrowheads="1"/>
            </p:cNvSpPr>
            <p:nvPr/>
          </p:nvSpPr>
          <p:spPr bwMode="auto">
            <a:xfrm>
              <a:off x="1676400" y="4267200"/>
              <a:ext cx="5260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dirty="0"/>
                <a:t>?</a:t>
              </a:r>
            </a:p>
          </p:txBody>
        </p:sp>
        <p:sp>
          <p:nvSpPr>
            <p:cNvPr id="37" name="TextBox 28"/>
            <p:cNvSpPr txBox="1">
              <a:spLocks noChangeArrowheads="1"/>
            </p:cNvSpPr>
            <p:nvPr/>
          </p:nvSpPr>
          <p:spPr bwMode="auto">
            <a:xfrm>
              <a:off x="2979114" y="4267200"/>
              <a:ext cx="5260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dirty="0"/>
                <a:t>?</a:t>
              </a:r>
            </a:p>
          </p:txBody>
        </p:sp>
        <p:sp>
          <p:nvSpPr>
            <p:cNvPr id="38" name="TextBox 28"/>
            <p:cNvSpPr txBox="1">
              <a:spLocks noChangeArrowheads="1"/>
            </p:cNvSpPr>
            <p:nvPr/>
          </p:nvSpPr>
          <p:spPr bwMode="auto">
            <a:xfrm>
              <a:off x="2217114" y="4267200"/>
              <a:ext cx="5260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dirty="0"/>
                <a:t>?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1676400"/>
            <a:ext cx="75723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905000" y="2362198"/>
            <a:ext cx="7010400" cy="838202"/>
            <a:chOff x="1905000" y="2362198"/>
            <a:chExt cx="7010400" cy="838202"/>
          </a:xfrm>
        </p:grpSpPr>
        <p:sp>
          <p:nvSpPr>
            <p:cNvPr id="10" name="Rectangle 9"/>
            <p:cNvSpPr/>
            <p:nvPr/>
          </p:nvSpPr>
          <p:spPr bwMode="auto">
            <a:xfrm>
              <a:off x="4236438" y="2362199"/>
              <a:ext cx="99648" cy="83819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474438" y="2985329"/>
              <a:ext cx="114276" cy="21506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8275038" y="2362198"/>
              <a:ext cx="87681" cy="83425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255238" y="2362199"/>
              <a:ext cx="87681" cy="81612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1905000" y="3196457"/>
              <a:ext cx="70104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 bwMode="auto">
            <a:xfrm>
              <a:off x="2514600" y="2971800"/>
              <a:ext cx="114276" cy="21506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6302719" y="3083215"/>
              <a:ext cx="114276" cy="11718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914924" y="3083215"/>
              <a:ext cx="114276" cy="11718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5181600" y="3083215"/>
              <a:ext cx="114276" cy="11718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1981200" y="3083215"/>
              <a:ext cx="114276" cy="11718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440149" y="2602422"/>
              <a:ext cx="1108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2">
                      <a:lumMod val="75000"/>
                    </a:schemeClr>
                  </a:solidFill>
                </a:rPr>
                <a:t>OK!</a:t>
              </a:r>
              <a:endParaRPr lang="en-US" sz="28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838200" y="304800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Mask CCF in </a:t>
            </a:r>
            <a:r>
              <a:rPr lang="en-US" sz="2800" b="1" dirty="0" smtClean="0">
                <a:solidFill>
                  <a:schemeClr val="bg1"/>
                </a:solidFill>
              </a:rPr>
              <a:t>M </a:t>
            </a:r>
            <a:r>
              <a:rPr lang="en-US" sz="2800" b="1" dirty="0" smtClean="0">
                <a:solidFill>
                  <a:schemeClr val="bg1"/>
                </a:solidFill>
              </a:rPr>
              <a:t>dwarfs?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8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Guillem\Desktop\Stuff\CoolStars\GJ667C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3" r="18655" b="33254"/>
          <a:stretch/>
        </p:blipFill>
        <p:spPr bwMode="auto">
          <a:xfrm>
            <a:off x="-76200" y="-457200"/>
            <a:ext cx="9220200" cy="202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" b="36850"/>
          <a:stretch/>
        </p:blipFill>
        <p:spPr bwMode="auto">
          <a:xfrm>
            <a:off x="76200" y="1755648"/>
            <a:ext cx="9067800" cy="278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Least-squares matching is much better!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76200" y="1457980"/>
            <a:ext cx="44583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</a:rPr>
              <a:t>Barnard’s star, M4V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70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Guillem\Desktop\Stuff\CoolStars\GJ667C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3" r="18655" b="33254"/>
          <a:stretch/>
        </p:blipFill>
        <p:spPr bwMode="auto">
          <a:xfrm>
            <a:off x="-76200" y="-457200"/>
            <a:ext cx="9220200" cy="202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5648"/>
            <a:ext cx="9144000" cy="441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76200" y="1457980"/>
            <a:ext cx="44583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</a:rPr>
              <a:t>Barnard’s star, M4V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Least-squares matching is much better!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0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 descr="C:\Users\Guillem\Desktop\Stuff\CoolStars\GJ667C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3" r="18655" b="33254"/>
          <a:stretch/>
        </p:blipFill>
        <p:spPr bwMode="auto">
          <a:xfrm>
            <a:off x="-76200" y="-457200"/>
            <a:ext cx="9220200" cy="202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Some M-dwarfs are more stable than G and K dwarfs!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199"/>
            <a:ext cx="3096736" cy="262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"/>
          <a:stretch/>
        </p:blipFill>
        <p:spPr bwMode="auto">
          <a:xfrm>
            <a:off x="781095" y="4224080"/>
            <a:ext cx="2753675" cy="263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4401035" y="1774351"/>
            <a:ext cx="4361965" cy="2188049"/>
            <a:chOff x="4477235" y="1621951"/>
            <a:chExt cx="4361965" cy="2188049"/>
          </a:xfrm>
        </p:grpSpPr>
        <p:pic>
          <p:nvPicPr>
            <p:cNvPr id="7" name="Picture 7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" r="30936" b="56283"/>
            <a:stretch/>
          </p:blipFill>
          <p:spPr bwMode="auto">
            <a:xfrm>
              <a:off x="4477235" y="1621951"/>
              <a:ext cx="4361965" cy="2188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6" name="Straight Connector 15"/>
            <p:cNvCxnSpPr/>
            <p:nvPr/>
          </p:nvCxnSpPr>
          <p:spPr>
            <a:xfrm flipV="1">
              <a:off x="5172396" y="2590800"/>
              <a:ext cx="1990404" cy="1654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7086600" y="24500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2.6%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4114800"/>
            <a:ext cx="3514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Perspective acceleration effect</a:t>
            </a:r>
          </a:p>
          <a:p>
            <a:r>
              <a:rPr lang="en-US" b="1" i="1" dirty="0" err="1" smtClean="0"/>
              <a:t>Zechmeister</a:t>
            </a:r>
            <a:r>
              <a:rPr lang="en-US" b="1" i="1" dirty="0" smtClean="0"/>
              <a:t> et al. 2009 A&amp;A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86180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 descr="C:\Users\Guillem\Desktop\Stuff\CoolStars\GJ667C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3" r="18655" b="33254"/>
          <a:stretch/>
        </p:blipFill>
        <p:spPr bwMode="auto">
          <a:xfrm>
            <a:off x="-76200" y="-457200"/>
            <a:ext cx="9220200" cy="202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Some M-dwarfs are more stable than G and K dwarfs!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199"/>
            <a:ext cx="3096736" cy="262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"/>
          <a:stretch/>
        </p:blipFill>
        <p:spPr bwMode="auto">
          <a:xfrm>
            <a:off x="781095" y="4224080"/>
            <a:ext cx="2753675" cy="263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4401035" y="1774351"/>
            <a:ext cx="4361965" cy="2188049"/>
            <a:chOff x="4477235" y="1621951"/>
            <a:chExt cx="4361965" cy="2188049"/>
          </a:xfrm>
        </p:grpSpPr>
        <p:pic>
          <p:nvPicPr>
            <p:cNvPr id="7" name="Picture 7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" r="30936" b="56283"/>
            <a:stretch/>
          </p:blipFill>
          <p:spPr bwMode="auto">
            <a:xfrm>
              <a:off x="4477235" y="1621951"/>
              <a:ext cx="4361965" cy="2188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6" name="Straight Connector 15"/>
            <p:cNvCxnSpPr/>
            <p:nvPr/>
          </p:nvCxnSpPr>
          <p:spPr>
            <a:xfrm flipV="1">
              <a:off x="5172396" y="2590800"/>
              <a:ext cx="1990404" cy="1654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" descr="File:2010 mavericks competiti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7636"/>
            <a:ext cx="4386183" cy="290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86600" y="24500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2.6%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4114800"/>
            <a:ext cx="3514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Perspective acceleration effect</a:t>
            </a:r>
          </a:p>
          <a:p>
            <a:r>
              <a:rPr lang="en-US" b="1" i="1" dirty="0" err="1" smtClean="0"/>
              <a:t>Zechmeister</a:t>
            </a:r>
            <a:r>
              <a:rPr lang="en-US" b="1" i="1" dirty="0" smtClean="0"/>
              <a:t> et al. 2009 A&amp;A</a:t>
            </a:r>
            <a:endParaRPr lang="en-US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943901" y="5407818"/>
            <a:ext cx="3426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Now we are surfing the photon noise!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1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Guillem\Desktop\Stuff\CoolStars\GJ667C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3" r="18655" b="33254"/>
          <a:stretch/>
        </p:blipFill>
        <p:spPr bwMode="auto">
          <a:xfrm>
            <a:off x="-76200" y="-457200"/>
            <a:ext cx="9220200" cy="202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 got RV, now what?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88" y="1704975"/>
            <a:ext cx="7093823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42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Guillem\Desktop\Stuff\CoolStars\GJ667C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3" r="18655" b="33254"/>
          <a:stretch/>
        </p:blipFill>
        <p:spPr bwMode="auto">
          <a:xfrm>
            <a:off x="-76200" y="-457200"/>
            <a:ext cx="9220200" cy="202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Toolbox : </a:t>
            </a:r>
            <a:r>
              <a:rPr lang="en-US" dirty="0" err="1" smtClean="0">
                <a:solidFill>
                  <a:schemeClr val="bg1"/>
                </a:solidFill>
              </a:rPr>
              <a:t>periodograms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49827"/>
            <a:ext cx="7301825" cy="330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438" y="1593023"/>
            <a:ext cx="3287816" cy="210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09600" y="1919022"/>
                <a:ext cx="4572000" cy="1167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  /(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   )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/(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𝑜𝑏𝑠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919022"/>
                <a:ext cx="4572000" cy="11678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790700" y="222382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171700" y="284509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67200" y="276889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33800" y="222382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419600" y="222382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null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743200" y="227657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null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6680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Guillem\Desktop\Stuff\CoolStars\GJ667C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3" r="18655" b="33254"/>
          <a:stretch/>
        </p:blipFill>
        <p:spPr bwMode="auto">
          <a:xfrm>
            <a:off x="-76200" y="-457200"/>
            <a:ext cx="9220200" cy="202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Toolbox : </a:t>
            </a:r>
            <a:r>
              <a:rPr lang="en-US" dirty="0" err="1" smtClean="0">
                <a:solidFill>
                  <a:schemeClr val="bg1"/>
                </a:solidFill>
              </a:rPr>
              <a:t>periodograms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724400"/>
            <a:ext cx="6735302" cy="195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76200" y="1676400"/>
                <a:ext cx="332129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200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𝑙𝑛𝐿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𝑙𝑛𝐿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𝑙𝑛𝐿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676400"/>
                <a:ext cx="3321294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040056" y="1946196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P</a:t>
            </a:r>
            <a:endParaRPr lang="en-US" sz="20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44956" y="1927086"/>
            <a:ext cx="64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null</a:t>
            </a:r>
            <a:endParaRPr lang="en-US" sz="2000" b="1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13393" y="2514600"/>
                <a:ext cx="5401607" cy="8554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𝑒𝑥𝑝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;</m:t>
                                          </m:r>
                                          <m: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93" y="2514600"/>
                <a:ext cx="5401607" cy="85542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228600" y="3500784"/>
                <a:ext cx="6553974" cy="988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𝑙𝑛𝐿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ea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  <a:ea typeface="Cambria Math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500784"/>
                <a:ext cx="6553974" cy="9885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 flipH="1">
            <a:off x="5257800" y="2373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1200" y="3048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32027" y="2971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4800" y="38978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0" y="18288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detailed/correct discussion see: </a:t>
            </a:r>
          </a:p>
          <a:p>
            <a:r>
              <a:rPr lang="en-US" b="1" dirty="0" err="1" smtClean="0"/>
              <a:t>Baluev</a:t>
            </a:r>
            <a:r>
              <a:rPr lang="en-US" b="1" dirty="0" smtClean="0"/>
              <a:t> 2009 &amp; 2012</a:t>
            </a:r>
          </a:p>
          <a:p>
            <a:r>
              <a:rPr lang="en-US" b="1" dirty="0" smtClean="0"/>
              <a:t>(his codes are public!)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3338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Guillem\Desktop\Stuff\CoolStars\GJ667C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3" r="18655" b="33254"/>
          <a:stretch/>
        </p:blipFill>
        <p:spPr bwMode="auto">
          <a:xfrm>
            <a:off x="-76200" y="-457200"/>
            <a:ext cx="9220200" cy="202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Toolbox : </a:t>
            </a:r>
            <a:r>
              <a:rPr lang="en-US" dirty="0" err="1" smtClean="0">
                <a:solidFill>
                  <a:schemeClr val="bg1"/>
                </a:solidFill>
              </a:rPr>
              <a:t>periodograms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76200" y="1676400"/>
                <a:ext cx="332129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200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𝑙𝑛𝐿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𝑙𝑛𝐿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𝑙𝑛𝐿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676400"/>
                <a:ext cx="332129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040056" y="1946196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P</a:t>
            </a:r>
            <a:endParaRPr lang="en-US" sz="20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44956" y="1927086"/>
            <a:ext cx="64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null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02749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Guillem\Desktop\Stuff\CoolStars\GJ667C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3" r="18655" b="33254"/>
          <a:stretch/>
        </p:blipFill>
        <p:spPr bwMode="auto">
          <a:xfrm>
            <a:off x="-76200" y="-457200"/>
            <a:ext cx="9220200" cy="202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Toolbox : </a:t>
            </a:r>
            <a:r>
              <a:rPr lang="en-US" dirty="0" err="1" smtClean="0">
                <a:solidFill>
                  <a:schemeClr val="bg1"/>
                </a:solidFill>
              </a:rPr>
              <a:t>periodograms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76200" y="1676400"/>
                <a:ext cx="332129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200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𝑙𝑛𝐿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𝑙𝑛𝐿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𝑙𝑛𝐿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676400"/>
                <a:ext cx="332129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040056" y="1946196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P</a:t>
            </a:r>
            <a:endParaRPr lang="en-US" sz="20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44956" y="1927086"/>
            <a:ext cx="64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null</a:t>
            </a:r>
            <a:endParaRPr lang="en-US" sz="2000" b="1" i="1" dirty="0"/>
          </a:p>
        </p:txBody>
      </p:sp>
      <p:grpSp>
        <p:nvGrpSpPr>
          <p:cNvPr id="8" name="Group 7"/>
          <p:cNvGrpSpPr/>
          <p:nvPr/>
        </p:nvGrpSpPr>
        <p:grpSpPr>
          <a:xfrm>
            <a:off x="1604311" y="2261175"/>
            <a:ext cx="5486400" cy="2233474"/>
            <a:chOff x="76200" y="2514600"/>
            <a:chExt cx="4654103" cy="1893332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2514600"/>
              <a:ext cx="4654103" cy="1372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85800" y="4038600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M sin </a:t>
              </a:r>
              <a:r>
                <a:rPr lang="en-US" i="1" dirty="0" err="1" smtClean="0"/>
                <a:t>i</a:t>
              </a:r>
              <a:r>
                <a:rPr lang="en-US" i="1" dirty="0" smtClean="0"/>
                <a:t> = 11.0 </a:t>
              </a:r>
              <a:r>
                <a:rPr lang="en-US" i="1" dirty="0" err="1" smtClean="0"/>
                <a:t>M</a:t>
              </a:r>
              <a:r>
                <a:rPr lang="en-US" i="1" baseline="-25000" dirty="0" err="1" smtClean="0"/>
                <a:t>earth</a:t>
              </a:r>
              <a:endParaRPr lang="en-US" i="1" baseline="-250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604311" y="4454936"/>
            <a:ext cx="5440030" cy="1925046"/>
            <a:chOff x="-70935" y="4598763"/>
            <a:chExt cx="5187607" cy="1866569"/>
          </a:xfrm>
        </p:grpSpPr>
        <p:grpSp>
          <p:nvGrpSpPr>
            <p:cNvPr id="13" name="Group 12"/>
            <p:cNvGrpSpPr/>
            <p:nvPr/>
          </p:nvGrpSpPr>
          <p:grpSpPr>
            <a:xfrm>
              <a:off x="-70935" y="4598763"/>
              <a:ext cx="5187607" cy="1866569"/>
              <a:chOff x="-70935" y="4598763"/>
              <a:chExt cx="5187607" cy="1866569"/>
            </a:xfrm>
          </p:grpSpPr>
          <p:pic>
            <p:nvPicPr>
              <p:cNvPr id="15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0935" y="4598763"/>
                <a:ext cx="5187607" cy="14972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685800" y="6096000"/>
                <a:ext cx="2057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M sin </a:t>
                </a:r>
                <a:r>
                  <a:rPr lang="en-US" i="1" dirty="0" err="1" smtClean="0"/>
                  <a:t>i</a:t>
                </a:r>
                <a:r>
                  <a:rPr lang="en-US" i="1" dirty="0" smtClean="0"/>
                  <a:t> = 4.4 </a:t>
                </a:r>
                <a:r>
                  <a:rPr lang="en-US" i="1" dirty="0" err="1" smtClean="0"/>
                  <a:t>M</a:t>
                </a:r>
                <a:r>
                  <a:rPr lang="en-US" i="1" baseline="-25000" dirty="0" err="1" smtClean="0"/>
                  <a:t>earth</a:t>
                </a:r>
                <a:endParaRPr lang="en-US" i="1" baseline="-25000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895600" y="5924490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RMS 1.6 m/s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1812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130175" y="4611688"/>
            <a:ext cx="2667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Width of a typical solar line is 15 km/s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3200400" y="2209800"/>
            <a:ext cx="1987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/>
              <a:t>Spectroscopic binary </a:t>
            </a:r>
          </a:p>
          <a:p>
            <a:r>
              <a:rPr lang="en-US" sz="2400" b="1"/>
              <a:t>K=30 km/s</a:t>
            </a: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3200400" y="4953000"/>
            <a:ext cx="2590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/>
              <a:t>Hot jupiter</a:t>
            </a:r>
          </a:p>
          <a:p>
            <a:r>
              <a:rPr lang="en-US" sz="2400" b="1"/>
              <a:t>K=300 m/s</a:t>
            </a:r>
          </a:p>
        </p:txBody>
      </p:sp>
      <p:pic>
        <p:nvPicPr>
          <p:cNvPr id="19462" name="Picture 2" descr="C:\Users\Guillem\Desktop\DTM-Seminar\Figs\Line_5569\Line_55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0" r="23486" b="17046"/>
          <a:stretch>
            <a:fillRect/>
          </a:stretch>
        </p:blipFill>
        <p:spPr bwMode="auto">
          <a:xfrm>
            <a:off x="0" y="1701800"/>
            <a:ext cx="315595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" descr="C:\Users\Guillem\Desktop\DTM-Seminar\Figs\Line_5569\Line_5569_300m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" t="6468" r="25104" b="22827"/>
          <a:stretch>
            <a:fillRect/>
          </a:stretch>
        </p:blipFill>
        <p:spPr bwMode="auto">
          <a:xfrm>
            <a:off x="5340350" y="3962400"/>
            <a:ext cx="38036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3" descr="C:\Users\Guillem\Desktop\DTM-Seminar\Figs\Line_5569\Line_5569_30kmsag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6" t="11235" r="27779" b="23882"/>
          <a:stretch>
            <a:fillRect/>
          </a:stretch>
        </p:blipFill>
        <p:spPr bwMode="auto">
          <a:xfrm>
            <a:off x="5410200" y="1524000"/>
            <a:ext cx="3581400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C:\Users\Guillem\Desktop\Stuff\CoolStars\GJ667Cc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3" r="18655" b="39050"/>
          <a:stretch/>
        </p:blipFill>
        <p:spPr bwMode="auto">
          <a:xfrm>
            <a:off x="-76200" y="-457200"/>
            <a:ext cx="9220200" cy="174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7200" y="0"/>
            <a:ext cx="6553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Precision Doppler spectroscopy as a detection method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09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Guillem\Desktop\Stuff\CoolStars\GJ667C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3" r="18655" b="33254"/>
          <a:stretch/>
        </p:blipFill>
        <p:spPr bwMode="auto">
          <a:xfrm>
            <a:off x="-76200" y="-457200"/>
            <a:ext cx="9220200" cy="202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Multiplanet</a:t>
            </a:r>
            <a:r>
              <a:rPr lang="en-US" dirty="0" smtClean="0">
                <a:solidFill>
                  <a:schemeClr val="bg1"/>
                </a:solidFill>
              </a:rPr>
              <a:t> system!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42082" y="4722983"/>
            <a:ext cx="9186081" cy="21815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8600" y="1752600"/>
            <a:ext cx="43223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GJ 676A, M0V</a:t>
            </a:r>
            <a:endParaRPr lang="en-US" sz="2400" b="1" dirty="0" smtClean="0"/>
          </a:p>
          <a:p>
            <a:r>
              <a:rPr lang="en-US" b="1" dirty="0" smtClean="0"/>
              <a:t>2 gas giants</a:t>
            </a:r>
          </a:p>
          <a:p>
            <a:r>
              <a:rPr lang="en-US" b="1" dirty="0" smtClean="0"/>
              <a:t>+1 hot Neptune</a:t>
            </a:r>
          </a:p>
          <a:p>
            <a:r>
              <a:rPr lang="en-US" b="1" dirty="0" smtClean="0"/>
              <a:t>+1 very hot super-Earth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i="1" dirty="0" err="1" smtClean="0"/>
              <a:t>Anglada-Escude</a:t>
            </a:r>
            <a:r>
              <a:rPr lang="en-US" i="1" dirty="0" smtClean="0"/>
              <a:t> &amp; </a:t>
            </a:r>
            <a:r>
              <a:rPr lang="en-US" i="1" dirty="0" err="1" smtClean="0"/>
              <a:t>Tuomi</a:t>
            </a:r>
            <a:r>
              <a:rPr lang="en-US" i="1" dirty="0" smtClean="0"/>
              <a:t>, 2012 A&amp;A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67400"/>
            <a:ext cx="243654" cy="23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91200"/>
            <a:ext cx="443516" cy="40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 descr="File:Jupiter by Cassini-Huygen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81600"/>
            <a:ext cx="1500886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834" y="5148262"/>
            <a:ext cx="1877366" cy="148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545" y="1621460"/>
            <a:ext cx="4504855" cy="305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 rot="19532692">
            <a:off x="300581" y="524393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0.041 AU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9532692">
            <a:off x="994819" y="520713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0.187 AU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9532692">
            <a:off x="3966619" y="501533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1.8 AU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9532692">
            <a:off x="8157619" y="474993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5.2 AU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03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28600" y="1600200"/>
            <a:ext cx="3545484" cy="175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0999" y="2209800"/>
                <a:ext cx="3393084" cy="913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𝐸𝑋𝑃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" y="2209800"/>
                <a:ext cx="3393084" cy="91332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33399" y="1889091"/>
            <a:ext cx="3469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Likelihood function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990600" y="3810000"/>
            <a:ext cx="70104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895600" y="50673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98242" y="6400800"/>
            <a:ext cx="1030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Period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26387" y="4674213"/>
            <a:ext cx="1030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Mass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3048000" y="5219700"/>
            <a:ext cx="1143000" cy="723900"/>
            <a:chOff x="3048000" y="5219700"/>
            <a:chExt cx="1143000" cy="723900"/>
          </a:xfrm>
        </p:grpSpPr>
        <p:sp>
          <p:nvSpPr>
            <p:cNvPr id="10" name="Oval 9"/>
            <p:cNvSpPr/>
            <p:nvPr/>
          </p:nvSpPr>
          <p:spPr>
            <a:xfrm>
              <a:off x="3886200" y="5638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>
              <a:endCxn id="10" idx="1"/>
            </p:cNvCxnSpPr>
            <p:nvPr/>
          </p:nvCxnSpPr>
          <p:spPr>
            <a:xfrm>
              <a:off x="3048000" y="5219700"/>
              <a:ext cx="882837" cy="4637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12"/>
          <p:cNvSpPr/>
          <p:nvPr/>
        </p:nvSpPr>
        <p:spPr>
          <a:xfrm>
            <a:off x="4343400" y="5299168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endCxn id="13" idx="3"/>
          </p:cNvCxnSpPr>
          <p:nvPr/>
        </p:nvCxnSpPr>
        <p:spPr>
          <a:xfrm flipV="1">
            <a:off x="4038600" y="5559331"/>
            <a:ext cx="349437" cy="2318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324600" y="5406931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endCxn id="19" idx="2"/>
          </p:cNvCxnSpPr>
          <p:nvPr/>
        </p:nvCxnSpPr>
        <p:spPr>
          <a:xfrm>
            <a:off x="4648200" y="5447777"/>
            <a:ext cx="1676400" cy="1115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572000" y="4724400"/>
            <a:ext cx="533400" cy="574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029200" y="4419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6324600" y="5406931"/>
            <a:ext cx="304800" cy="305337"/>
            <a:chOff x="6324600" y="5406931"/>
            <a:chExt cx="304800" cy="305337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6324600" y="5406931"/>
              <a:ext cx="304800" cy="305337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6324600" y="5406931"/>
              <a:ext cx="304800" cy="305337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7" descr="C:\Users\Guillem\Desktop\Stuff\CoolStars\GJ667C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3" r="18655" b="33254"/>
          <a:stretch/>
        </p:blipFill>
        <p:spPr bwMode="auto">
          <a:xfrm>
            <a:off x="-76200" y="-457200"/>
            <a:ext cx="9220200" cy="202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Toolbox : Bayesian MCMC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8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28600" y="1600200"/>
            <a:ext cx="3545484" cy="175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0999" y="2209800"/>
                <a:ext cx="3393084" cy="913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𝐸𝑋𝑃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" y="2209800"/>
                <a:ext cx="3393084" cy="91332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33399" y="1889091"/>
            <a:ext cx="3469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Likelihood function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990600" y="3810000"/>
            <a:ext cx="7010400" cy="25146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895600" y="50673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98242" y="6324600"/>
            <a:ext cx="103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Period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26387" y="4816288"/>
            <a:ext cx="103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Mass</a:t>
            </a:r>
            <a:endParaRPr lang="en-US" sz="2400" b="1" dirty="0"/>
          </a:p>
        </p:txBody>
      </p:sp>
      <p:sp>
        <p:nvSpPr>
          <p:cNvPr id="10" name="Oval 9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43400" y="5299168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029200" y="4419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361321" y="4912025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38600" y="4876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343400" y="4419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800600" y="5029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8" name="Oval 27"/>
          <p:cNvSpPr/>
          <p:nvPr/>
        </p:nvSpPr>
        <p:spPr>
          <a:xfrm>
            <a:off x="4648200" y="4572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962400" y="5181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886200" y="4495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657600" y="5334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810000" y="4953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648200" y="4800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876800" y="4876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724400" y="5334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105400" y="4800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648200" y="4267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495800" y="4724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343400" y="5257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4876800" y="4191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181600" y="4179498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486400" y="3962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264989" y="434987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334000" y="4546171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469283" y="5334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505200" y="493790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164483" y="5451568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314008" y="5146768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352800" y="5603968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02325" y="564527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833034" y="541667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680634" y="5783292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161608" y="5756368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43400" y="160020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Provides optimal sampling in highly dimensional spaces</a:t>
            </a:r>
          </a:p>
          <a:p>
            <a:pPr algn="ctr"/>
            <a:r>
              <a:rPr lang="en-US" sz="2400" b="1" dirty="0" smtClean="0"/>
              <a:t>N = </a:t>
            </a:r>
            <a:r>
              <a:rPr lang="en-US" sz="2400" b="1" dirty="0"/>
              <a:t>3</a:t>
            </a:r>
            <a:r>
              <a:rPr lang="en-US" sz="2400" b="1" dirty="0" smtClean="0"/>
              <a:t> + 5 x </a:t>
            </a:r>
            <a:r>
              <a:rPr lang="en-US" sz="2400" b="1" dirty="0" err="1" smtClean="0"/>
              <a:t>Nplanets</a:t>
            </a:r>
            <a:endParaRPr lang="en-US" sz="2400" b="1" dirty="0" smtClean="0"/>
          </a:p>
          <a:p>
            <a:pPr algn="ctr"/>
            <a:endParaRPr lang="en-US" sz="2400" b="1" dirty="0"/>
          </a:p>
        </p:txBody>
      </p:sp>
      <p:grpSp>
        <p:nvGrpSpPr>
          <p:cNvPr id="54" name="Group 53"/>
          <p:cNvGrpSpPr/>
          <p:nvPr/>
        </p:nvGrpSpPr>
        <p:grpSpPr>
          <a:xfrm>
            <a:off x="2667000" y="3124200"/>
            <a:ext cx="5819254" cy="3224842"/>
            <a:chOff x="2667000" y="3124200"/>
            <a:chExt cx="5819254" cy="3224842"/>
          </a:xfrm>
        </p:grpSpPr>
        <p:sp>
          <p:nvSpPr>
            <p:cNvPr id="8" name="Freeform 7"/>
            <p:cNvSpPr/>
            <p:nvPr/>
          </p:nvSpPr>
          <p:spPr>
            <a:xfrm>
              <a:off x="2667000" y="4485371"/>
              <a:ext cx="2881222" cy="1863671"/>
            </a:xfrm>
            <a:custGeom>
              <a:avLst/>
              <a:gdLst>
                <a:gd name="connsiteX0" fmla="*/ 0 w 2881222"/>
                <a:gd name="connsiteY0" fmla="*/ 1863671 h 1863671"/>
                <a:gd name="connsiteX1" fmla="*/ 983411 w 2881222"/>
                <a:gd name="connsiteY1" fmla="*/ 1708395 h 1863671"/>
                <a:gd name="connsiteX2" fmla="*/ 1431985 w 2881222"/>
                <a:gd name="connsiteY2" fmla="*/ 932018 h 1863671"/>
                <a:gd name="connsiteX3" fmla="*/ 1863305 w 2881222"/>
                <a:gd name="connsiteY3" fmla="*/ 365 h 1863671"/>
                <a:gd name="connsiteX4" fmla="*/ 2311879 w 2881222"/>
                <a:gd name="connsiteY4" fmla="*/ 828501 h 1863671"/>
                <a:gd name="connsiteX5" fmla="*/ 2587924 w 2881222"/>
                <a:gd name="connsiteY5" fmla="*/ 1484108 h 1863671"/>
                <a:gd name="connsiteX6" fmla="*/ 2881222 w 2881222"/>
                <a:gd name="connsiteY6" fmla="*/ 1863671 h 186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1222" h="1863671">
                  <a:moveTo>
                    <a:pt x="0" y="1863671"/>
                  </a:moveTo>
                  <a:cubicBezTo>
                    <a:pt x="372373" y="1863670"/>
                    <a:pt x="744747" y="1863670"/>
                    <a:pt x="983411" y="1708395"/>
                  </a:cubicBezTo>
                  <a:cubicBezTo>
                    <a:pt x="1222075" y="1553119"/>
                    <a:pt x="1285336" y="1216689"/>
                    <a:pt x="1431985" y="932018"/>
                  </a:cubicBezTo>
                  <a:cubicBezTo>
                    <a:pt x="1578634" y="647347"/>
                    <a:pt x="1716656" y="17618"/>
                    <a:pt x="1863305" y="365"/>
                  </a:cubicBezTo>
                  <a:cubicBezTo>
                    <a:pt x="2009954" y="-16888"/>
                    <a:pt x="2191109" y="581210"/>
                    <a:pt x="2311879" y="828501"/>
                  </a:cubicBezTo>
                  <a:cubicBezTo>
                    <a:pt x="2432649" y="1075791"/>
                    <a:pt x="2493034" y="1311580"/>
                    <a:pt x="2587924" y="1484108"/>
                  </a:cubicBezTo>
                  <a:cubicBezTo>
                    <a:pt x="2682814" y="1656636"/>
                    <a:pt x="2782018" y="1760153"/>
                    <a:pt x="2881222" y="1863671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94849" y="3124200"/>
              <a:ext cx="41914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/>
                <a:t>Run a few </a:t>
              </a:r>
              <a:r>
                <a:rPr lang="en-US" b="1" dirty="0" smtClean="0"/>
                <a:t>million </a:t>
              </a:r>
              <a:r>
                <a:rPr lang="en-US" b="1" dirty="0"/>
                <a:t>steps and you are done!</a:t>
              </a:r>
            </a:p>
          </p:txBody>
        </p:sp>
      </p:grpSp>
      <p:pic>
        <p:nvPicPr>
          <p:cNvPr id="55" name="Picture 7" descr="C:\Users\Guillem\Desktop\Stuff\CoolStars\GJ667C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3" r="18655" b="33254"/>
          <a:stretch/>
        </p:blipFill>
        <p:spPr bwMode="auto">
          <a:xfrm>
            <a:off x="-76200" y="-457200"/>
            <a:ext cx="9220200" cy="202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Toolbox : Bayesian MCMC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30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16100"/>
            <a:ext cx="4194175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1547813"/>
            <a:ext cx="4589462" cy="235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14800"/>
            <a:ext cx="403383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62000" y="5105400"/>
            <a:ext cx="327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000" b="1" dirty="0"/>
              <a:t>Combined </a:t>
            </a:r>
            <a:r>
              <a:rPr lang="en-US" sz="2000" b="1" dirty="0" smtClean="0"/>
              <a:t>constrains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54864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 : GJ 317</a:t>
            </a:r>
          </a:p>
          <a:p>
            <a:r>
              <a:rPr lang="en-US" sz="2400" b="1" dirty="0" smtClean="0"/>
              <a:t>astrometry + </a:t>
            </a:r>
          </a:p>
          <a:p>
            <a:r>
              <a:rPr lang="en-US" sz="2400" b="1" dirty="0" smtClean="0"/>
              <a:t>radial velocity</a:t>
            </a:r>
            <a:endParaRPr lang="en-US" sz="2400" b="1" dirty="0"/>
          </a:p>
        </p:txBody>
      </p:sp>
      <p:pic>
        <p:nvPicPr>
          <p:cNvPr id="10" name="Picture 7" descr="C:\Users\Guillem\Desktop\Stuff\CoolStars\GJ667Cc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3" r="18655" b="33254"/>
          <a:stretch/>
        </p:blipFill>
        <p:spPr bwMode="auto">
          <a:xfrm>
            <a:off x="-76200" y="-457200"/>
            <a:ext cx="9220200" cy="202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bg1"/>
                </a:solidFill>
              </a:rPr>
              <a:t>Toolbox : Bayesian MCMC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8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Guillem\Desktop\Stuff\CoolStars\GJ667C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3" r="18655" b="33254"/>
          <a:stretch/>
        </p:blipFill>
        <p:spPr bwMode="auto">
          <a:xfrm>
            <a:off x="-76200" y="-457200"/>
            <a:ext cx="9220200" cy="202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Periodograms</a:t>
            </a:r>
            <a:r>
              <a:rPr lang="en-US" dirty="0" smtClean="0">
                <a:solidFill>
                  <a:schemeClr val="bg1"/>
                </a:solidFill>
              </a:rPr>
              <a:t> + Bayesian + dynamics + priors + attempts to model red noise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3" y="2303945"/>
            <a:ext cx="2685899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365" y="2438400"/>
            <a:ext cx="639563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5943601" y="3836371"/>
            <a:ext cx="1676400" cy="1595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448" y="5334000"/>
            <a:ext cx="6243376" cy="96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21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Guillem\Desktop\Stuff\CoolStars\GJ667C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3" r="18655" b="33254"/>
          <a:stretch/>
        </p:blipFill>
        <p:spPr bwMode="auto">
          <a:xfrm>
            <a:off x="-76200" y="-457200"/>
            <a:ext cx="9220200" cy="202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Periodograms</a:t>
            </a:r>
            <a:r>
              <a:rPr lang="en-US" dirty="0" smtClean="0">
                <a:solidFill>
                  <a:schemeClr val="bg1"/>
                </a:solidFill>
              </a:rPr>
              <a:t> + Bayesian + dynamics + priors + attempts to model red noise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-76200" y="6705600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-457200" y="6312932"/>
            <a:ext cx="1066800" cy="10784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-685800" y="6096000"/>
            <a:ext cx="14478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-914400" y="5791200"/>
            <a:ext cx="1981200" cy="2057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-1219200" y="5486400"/>
            <a:ext cx="2667000" cy="2667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-2362200" y="4724400"/>
            <a:ext cx="4572000" cy="441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6200" y="65648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6200" y="61838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43232" y="53017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8200" y="59552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57200" y="5943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914400" y="45397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</a:t>
            </a:r>
            <a:endParaRPr lang="en-US" b="1" dirty="0"/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7135206" cy="33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19050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Applying dynamical stability prior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4712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Guillem\Desktop\Stuff\CoolStars\GJ667C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3" r="18655" b="33254"/>
          <a:stretch/>
        </p:blipFill>
        <p:spPr bwMode="auto">
          <a:xfrm>
            <a:off x="-76200" y="-457200"/>
            <a:ext cx="9220200" cy="202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Periodograms</a:t>
            </a:r>
            <a:r>
              <a:rPr lang="en-US" dirty="0" smtClean="0">
                <a:solidFill>
                  <a:schemeClr val="bg1"/>
                </a:solidFill>
              </a:rPr>
              <a:t> + Bayesian + dynamics + priors + attempts to model red noise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-76200" y="6705600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-457200" y="6312932"/>
            <a:ext cx="1066800" cy="10784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-685800" y="6096000"/>
            <a:ext cx="14478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-914400" y="5791200"/>
            <a:ext cx="1981200" cy="2057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-1219200" y="5486400"/>
            <a:ext cx="2667000" cy="2667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-2362200" y="4724400"/>
            <a:ext cx="4572000" cy="441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6200" y="65648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6200" y="61838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grpSp>
        <p:nvGrpSpPr>
          <p:cNvPr id="42" name="Group 41"/>
          <p:cNvGrpSpPr/>
          <p:nvPr/>
        </p:nvGrpSpPr>
        <p:grpSpPr>
          <a:xfrm>
            <a:off x="-228600" y="6400800"/>
            <a:ext cx="914400" cy="762000"/>
            <a:chOff x="-228600" y="6400800"/>
            <a:chExt cx="914400" cy="762000"/>
          </a:xfrm>
        </p:grpSpPr>
        <p:sp>
          <p:nvSpPr>
            <p:cNvPr id="43" name="Oval 42"/>
            <p:cNvSpPr/>
            <p:nvPr/>
          </p:nvSpPr>
          <p:spPr>
            <a:xfrm>
              <a:off x="-228600" y="6553200"/>
              <a:ext cx="647700" cy="609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52400" y="64008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(h)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066" y="1699913"/>
            <a:ext cx="5767997" cy="468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8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Guillem\Desktop\Stuff\CoolStars\GJ667C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3" r="18655" b="33254"/>
          <a:stretch/>
        </p:blipFill>
        <p:spPr bwMode="auto">
          <a:xfrm>
            <a:off x="-76200" y="-457200"/>
            <a:ext cx="9220200" cy="202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Take home message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779687"/>
            <a:ext cx="7620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Understand your </a:t>
            </a:r>
            <a:r>
              <a:rPr lang="en-US" b="1" u="sng" dirty="0" smtClean="0">
                <a:solidFill>
                  <a:srgbClr val="FF0000"/>
                </a:solidFill>
              </a:rPr>
              <a:t>instrument AND YOUR DATA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/>
              <a:t>Learn how to design your </a:t>
            </a:r>
            <a:r>
              <a:rPr lang="en-US" b="1" u="sng" dirty="0">
                <a:solidFill>
                  <a:srgbClr val="FF0000"/>
                </a:solidFill>
              </a:rPr>
              <a:t>model optimization scheme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Get trained into </a:t>
            </a:r>
            <a:r>
              <a:rPr lang="en-US" b="1" u="sng" dirty="0" smtClean="0">
                <a:solidFill>
                  <a:srgbClr val="FF0000"/>
                </a:solidFill>
              </a:rPr>
              <a:t>basic data analysis techniques</a:t>
            </a:r>
            <a:r>
              <a:rPr lang="en-US" dirty="0" smtClean="0"/>
              <a:t>. </a:t>
            </a:r>
            <a:r>
              <a:rPr lang="en-US" dirty="0"/>
              <a:t>T</a:t>
            </a:r>
            <a:r>
              <a:rPr lang="en-US" dirty="0" smtClean="0"/>
              <a:t>ake a course if necessary</a:t>
            </a:r>
          </a:p>
          <a:p>
            <a:endParaRPr lang="en-US" dirty="0"/>
          </a:p>
          <a:p>
            <a:r>
              <a:rPr lang="en-US" dirty="0" smtClean="0"/>
              <a:t>Think further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Bayesian RV measuring algorithm?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can I measure line shapes? (e.g. bisector-like indices)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to incorporate activity information into the Doppler model?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FF0000"/>
                </a:solidFill>
              </a:rPr>
              <a:t>Find collaborators</a:t>
            </a:r>
            <a:r>
              <a:rPr lang="en-US" dirty="0" smtClean="0"/>
              <a:t> to take care of thinks you don’t have time to learn (e.g. dynamics!) or do (TRANSIT SEARCHES, anybody in charge???)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sz="3200" dirty="0"/>
              <a:t>Be skeptic of black-boxes. </a:t>
            </a:r>
          </a:p>
          <a:p>
            <a:r>
              <a:rPr lang="en-US" sz="3200" b="1" u="sng" dirty="0">
                <a:solidFill>
                  <a:srgbClr val="FF0000"/>
                </a:solidFill>
              </a:rPr>
              <a:t>If you can code it, you master it</a:t>
            </a:r>
            <a:r>
              <a:rPr lang="en-US" sz="3200" b="1" u="sng" dirty="0" smtClean="0">
                <a:solidFill>
                  <a:srgbClr val="FF0000"/>
                </a:solidFill>
              </a:rPr>
              <a:t>.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75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 descr="C:\Users\Guillem\Desktop\DTM-Seminar\Figs\Line_5569\Line_5569_0ms_zoom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 t="11290" r="28856" b="18668"/>
          <a:stretch>
            <a:fillRect/>
          </a:stretch>
        </p:blipFill>
        <p:spPr bwMode="auto">
          <a:xfrm>
            <a:off x="409575" y="1552575"/>
            <a:ext cx="6248400" cy="50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05600" y="3345359"/>
            <a:ext cx="18927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/>
              <a:t>   </a:t>
            </a:r>
            <a:r>
              <a:rPr lang="en-US" sz="4400" b="1" dirty="0"/>
              <a:t>0 m/s</a:t>
            </a:r>
          </a:p>
        </p:txBody>
      </p:sp>
      <p:pic>
        <p:nvPicPr>
          <p:cNvPr id="6" name="Picture 7" descr="C:\Users\Guillem\Desktop\Stuff\CoolStars\GJ667C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3" r="18655" b="39050"/>
          <a:stretch/>
        </p:blipFill>
        <p:spPr bwMode="auto">
          <a:xfrm>
            <a:off x="-76200" y="-457200"/>
            <a:ext cx="9220200" cy="174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0"/>
            <a:ext cx="6553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Precision Doppler spectroscopy as a detection method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0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6" descr="C:\Users\Guillem\Desktop\DTM-Seminar\Figs\Line_5569\Line_5569_3ms_zoom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" t="11168" r="26405" b="20625"/>
          <a:stretch>
            <a:fillRect/>
          </a:stretch>
        </p:blipFill>
        <p:spPr bwMode="auto">
          <a:xfrm>
            <a:off x="385763" y="1543843"/>
            <a:ext cx="6502400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05600" y="3345359"/>
            <a:ext cx="19168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+ </a:t>
            </a:r>
            <a:r>
              <a:rPr lang="en-US" sz="4400" b="1" dirty="0" smtClean="0"/>
              <a:t>3 </a:t>
            </a:r>
            <a:r>
              <a:rPr lang="en-US" sz="4400" b="1" dirty="0"/>
              <a:t>m/s</a:t>
            </a:r>
          </a:p>
        </p:txBody>
      </p:sp>
      <p:pic>
        <p:nvPicPr>
          <p:cNvPr id="6" name="Picture 7" descr="C:\Users\Guillem\Desktop\Stuff\CoolStars\GJ667C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3" r="18655" b="39050"/>
          <a:stretch/>
        </p:blipFill>
        <p:spPr bwMode="auto">
          <a:xfrm>
            <a:off x="-76200" y="-457200"/>
            <a:ext cx="9220200" cy="174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0"/>
            <a:ext cx="6553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Precision Doppler spectroscopy as a detection method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0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6" descr="C:\Users\Guillem\Desktop\DTM-Seminar\Figs\Line_5569\Line_5569_3ms_zoom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" t="11168" r="26405" b="20625"/>
          <a:stretch>
            <a:fillRect/>
          </a:stretch>
        </p:blipFill>
        <p:spPr bwMode="auto">
          <a:xfrm>
            <a:off x="385763" y="1541463"/>
            <a:ext cx="6502400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752600" y="21336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057400" y="48768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95600" y="41148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86200" y="31242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53000" y="4724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86400" y="18288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038600" y="1981200"/>
            <a:ext cx="0" cy="27432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38800" y="533400"/>
            <a:ext cx="0" cy="29718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48000" y="2819400"/>
            <a:ext cx="0" cy="27432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09800" y="3733800"/>
            <a:ext cx="0" cy="27432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05400" y="3429000"/>
            <a:ext cx="0" cy="27432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905000" y="914400"/>
            <a:ext cx="0" cy="27432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705600" y="3345359"/>
            <a:ext cx="19168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+ </a:t>
            </a:r>
            <a:r>
              <a:rPr lang="en-US" sz="4400" b="1" dirty="0" smtClean="0"/>
              <a:t>3 </a:t>
            </a:r>
            <a:r>
              <a:rPr lang="en-US" sz="4400" b="1" dirty="0"/>
              <a:t>m/s</a:t>
            </a:r>
          </a:p>
        </p:txBody>
      </p:sp>
      <p:pic>
        <p:nvPicPr>
          <p:cNvPr id="20" name="Picture 7" descr="C:\Users\Guillem\Desktop\Stuff\CoolStars\GJ667C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3" r="18655" b="39050"/>
          <a:stretch/>
        </p:blipFill>
        <p:spPr bwMode="auto">
          <a:xfrm>
            <a:off x="-76200" y="-457200"/>
            <a:ext cx="9220200" cy="174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57200" y="0"/>
            <a:ext cx="6553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Precision Doppler spectroscopy : (quick &amp; unfair) historical overview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4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 descr="C:\Users\Guillem\Desktop\DTM-Seminar\Figs\Line_5569\Line_556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0" r="23486" b="17046"/>
          <a:stretch>
            <a:fillRect/>
          </a:stretch>
        </p:blipFill>
        <p:spPr bwMode="auto">
          <a:xfrm>
            <a:off x="381000" y="2501900"/>
            <a:ext cx="14827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371600" y="1371600"/>
            <a:ext cx="8077200" cy="5867400"/>
            <a:chOff x="1371600" y="1371600"/>
            <a:chExt cx="8077200" cy="5867400"/>
          </a:xfrm>
        </p:grpSpPr>
        <p:pic>
          <p:nvPicPr>
            <p:cNvPr id="23557" name="Picture 3" descr="C:\Users\Guillem\Desktop\DTM-Seminar\Figs\TauCeti_orders_pic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1409700"/>
              <a:ext cx="7543800" cy="582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8" name="TextBox 4"/>
            <p:cNvSpPr txBox="1">
              <a:spLocks noChangeArrowheads="1"/>
            </p:cNvSpPr>
            <p:nvPr/>
          </p:nvSpPr>
          <p:spPr bwMode="auto">
            <a:xfrm>
              <a:off x="2438399" y="1371600"/>
              <a:ext cx="350520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4000" b="1"/>
                <a:t>Tau Ceti G8.5V</a:t>
              </a:r>
            </a:p>
          </p:txBody>
        </p:sp>
        <p:sp>
          <p:nvSpPr>
            <p:cNvPr id="23559" name="TextBox 5"/>
            <p:cNvSpPr txBox="1">
              <a:spLocks noChangeArrowheads="1"/>
            </p:cNvSpPr>
            <p:nvPr/>
          </p:nvSpPr>
          <p:spPr bwMode="auto">
            <a:xfrm rot="-5400000">
              <a:off x="1377433" y="3511034"/>
              <a:ext cx="1752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b="1"/>
                <a:t>Order</a:t>
              </a:r>
            </a:p>
          </p:txBody>
        </p:sp>
        <p:sp>
          <p:nvSpPr>
            <p:cNvPr id="23560" name="TextBox 6"/>
            <p:cNvSpPr txBox="1">
              <a:spLocks noChangeArrowheads="1"/>
            </p:cNvSpPr>
            <p:nvPr/>
          </p:nvSpPr>
          <p:spPr bwMode="auto">
            <a:xfrm>
              <a:off x="5334000" y="6412468"/>
              <a:ext cx="1752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b="1"/>
                <a:t>Pixel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863725" y="3079750"/>
              <a:ext cx="3813175" cy="9207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62" name="TextBox 9"/>
            <p:cNvSpPr txBox="1">
              <a:spLocks noChangeArrowheads="1"/>
            </p:cNvSpPr>
            <p:nvPr/>
          </p:nvSpPr>
          <p:spPr bwMode="auto">
            <a:xfrm>
              <a:off x="7696200" y="1638300"/>
              <a:ext cx="1295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2400" b="1">
                  <a:solidFill>
                    <a:srgbClr val="FF0000"/>
                  </a:solidFill>
                </a:rPr>
                <a:t>6900 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71600" y="6019800"/>
              <a:ext cx="1066800" cy="461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n-lt"/>
                  <a:cs typeface="+mn-cs"/>
                </a:rPr>
                <a:t>3800 A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7" descr="C:\Users\Guillem\Desktop\Stuff\CoolStars\GJ667Cc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3" r="18655" b="39050"/>
          <a:stretch/>
        </p:blipFill>
        <p:spPr bwMode="auto">
          <a:xfrm>
            <a:off x="-76200" y="-457200"/>
            <a:ext cx="9220200" cy="174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162" y="5378355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HARPS-ESO</a:t>
            </a:r>
          </a:p>
          <a:p>
            <a:pPr algn="ctr"/>
            <a:r>
              <a:rPr lang="en-US" b="1" dirty="0" smtClean="0"/>
              <a:t>Spectral format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0"/>
            <a:ext cx="6553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Precision Doppler spectroscopy as a detection method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0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1295400"/>
            <a:ext cx="1439292" cy="5575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0" y="1219200"/>
            <a:ext cx="91440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077200" y="1295400"/>
            <a:ext cx="1066800" cy="5575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0" y="1282890"/>
            <a:ext cx="1066800" cy="5575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7" descr="C:\Users\Guillem\Desktop\Stuff\CoolStars\GJ667C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3" r="18655" b="39050"/>
          <a:stretch/>
        </p:blipFill>
        <p:spPr bwMode="auto">
          <a:xfrm>
            <a:off x="-76200" y="-457200"/>
            <a:ext cx="9220200" cy="174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7200" y="0"/>
            <a:ext cx="6553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Precision Doppler spectroscopy : (quick &amp; unfair) historical overview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1916966"/>
            <a:ext cx="2438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 Perforated binary mask (CORAVELs)</a:t>
            </a:r>
          </a:p>
          <a:p>
            <a:endParaRPr lang="en-US" dirty="0" smtClean="0"/>
          </a:p>
          <a:p>
            <a:r>
              <a:rPr lang="en-US" dirty="0" smtClean="0"/>
              <a:t>Digital CCF (ELODIE)</a:t>
            </a:r>
          </a:p>
          <a:p>
            <a:r>
              <a:rPr lang="en-US" b="1" dirty="0" smtClean="0"/>
              <a:t>Hot </a:t>
            </a:r>
            <a:r>
              <a:rPr lang="en-US" b="1" dirty="0" err="1" smtClean="0"/>
              <a:t>jupiters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1655088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Tellurics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HF cell (CFHT)</a:t>
            </a:r>
          </a:p>
          <a:p>
            <a:endParaRPr lang="en-US" dirty="0"/>
          </a:p>
          <a:p>
            <a:r>
              <a:rPr lang="en-US" dirty="0" smtClean="0"/>
              <a:t>Iodine cell - (M. Hamilton)</a:t>
            </a:r>
            <a:endParaRPr lang="en-US" dirty="0"/>
          </a:p>
          <a:p>
            <a:r>
              <a:rPr lang="en-US" b="1" dirty="0" smtClean="0"/>
              <a:t>Warm </a:t>
            </a:r>
            <a:r>
              <a:rPr lang="en-US" b="1" dirty="0" err="1" smtClean="0"/>
              <a:t>Jupiters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153400" y="159662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 m/s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153400" y="22214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 m/s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05800" y="2743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 m/s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10325" y="1828800"/>
            <a:ext cx="1489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Echelle</a:t>
            </a:r>
            <a:r>
              <a:rPr lang="en-US" dirty="0" smtClean="0"/>
              <a:t> spectrograph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52400" y="2782669"/>
            <a:ext cx="1213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CCD</a:t>
            </a:r>
          </a:p>
          <a:p>
            <a:r>
              <a:rPr lang="en-US" dirty="0" smtClean="0"/>
              <a:t>Computers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13070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Stabilized spectrographs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810000" y="20690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300 m/s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984009" y="29072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m/s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257800" y="13070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Absorption cells</a:t>
            </a:r>
            <a:endParaRPr lang="en-US" b="1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4125" y="3364974"/>
            <a:ext cx="9033675" cy="0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34125" y="3581400"/>
            <a:ext cx="9795675" cy="1477328"/>
            <a:chOff x="34125" y="3581400"/>
            <a:chExt cx="9795675" cy="1477328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34125" y="4724400"/>
              <a:ext cx="9033675" cy="0"/>
            </a:xfrm>
            <a:prstGeom prst="line">
              <a:avLst/>
            </a:prstGeom>
            <a:ln w="50800">
              <a:solidFill>
                <a:srgbClr val="92D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160908" y="3581400"/>
              <a:ext cx="9668892" cy="1477328"/>
              <a:chOff x="160908" y="3581400"/>
              <a:chExt cx="9668892" cy="1477328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8305800" y="3657600"/>
                <a:ext cx="106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</a:t>
                </a:r>
                <a:r>
                  <a:rPr lang="en-US" dirty="0" smtClean="0"/>
                  <a:t> m/s</a:t>
                </a:r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0908" y="4001869"/>
                <a:ext cx="128689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 smtClean="0"/>
                  <a:t>NextGen</a:t>
                </a:r>
                <a:r>
                  <a:rPr lang="en-US" dirty="0" smtClean="0"/>
                  <a:t> CCDs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114800" y="3694585"/>
                <a:ext cx="106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3 m/s</a:t>
                </a:r>
                <a:endParaRPr lang="en-US" dirty="0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1447800" y="3600271"/>
                <a:ext cx="24384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Dedicated ultra-stable</a:t>
                </a:r>
              </a:p>
              <a:p>
                <a:r>
                  <a:rPr lang="en-US" dirty="0"/>
                  <a:t>(HARPS-ESO)</a:t>
                </a:r>
              </a:p>
              <a:p>
                <a:endParaRPr lang="en-US" dirty="0"/>
              </a:p>
              <a:p>
                <a:r>
                  <a:rPr lang="en-US" b="1" dirty="0"/>
                  <a:t>Sub-Neptune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257800" y="3581400"/>
                <a:ext cx="4572000" cy="14773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/>
                  <a:t>Large telescopes</a:t>
                </a:r>
              </a:p>
              <a:p>
                <a:r>
                  <a:rPr lang="en-US" dirty="0"/>
                  <a:t>(HIRES-Keck)</a:t>
                </a:r>
              </a:p>
              <a:p>
                <a:endParaRPr lang="en-US" dirty="0"/>
              </a:p>
              <a:p>
                <a:r>
                  <a:rPr lang="en-US" b="1" dirty="0"/>
                  <a:t>Sub-Neptune</a:t>
                </a:r>
              </a:p>
              <a:p>
                <a:endParaRPr lang="en-US" dirty="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34125" y="5029200"/>
            <a:ext cx="9795675" cy="1600200"/>
            <a:chOff x="34125" y="5029200"/>
            <a:chExt cx="9795675" cy="1600200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34125" y="6248400"/>
              <a:ext cx="9033675" cy="0"/>
            </a:xfrm>
            <a:prstGeom prst="line">
              <a:avLst/>
            </a:prstGeom>
            <a:ln w="50800">
              <a:solidFill>
                <a:srgbClr val="92D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152400" y="5029200"/>
              <a:ext cx="9677400" cy="1600200"/>
              <a:chOff x="152400" y="5029200"/>
              <a:chExt cx="9677400" cy="160020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8305800" y="6260068"/>
                <a:ext cx="106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 m/s</a:t>
                </a:r>
                <a:endParaRPr lang="en-US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114800" y="5029200"/>
                <a:ext cx="106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  <a:r>
                  <a:rPr lang="en-US" dirty="0" smtClean="0"/>
                  <a:t> m/s</a:t>
                </a:r>
                <a:endParaRPr lang="en-US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886200" y="5638800"/>
                <a:ext cx="1066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&lt;1 m/s</a:t>
                </a:r>
              </a:p>
              <a:p>
                <a:pPr algn="ctr"/>
                <a:r>
                  <a:rPr lang="en-US" b="1" dirty="0" smtClean="0"/>
                  <a:t>G, K dwarfs</a:t>
                </a:r>
                <a:endParaRPr lang="en-US" b="1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52400" y="5221069"/>
                <a:ext cx="128689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Software,  Pipelining + calibration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474914" y="5802868"/>
                <a:ext cx="18778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Few Earth masses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257800" y="5075872"/>
                <a:ext cx="4572000" cy="14773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/>
                  <a:t>Dedicated semi-stabilized</a:t>
                </a:r>
              </a:p>
              <a:p>
                <a:r>
                  <a:rPr lang="en-US" dirty="0"/>
                  <a:t>(PFS-Magellan)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Few Earth masses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369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1763</Words>
  <Application>Microsoft Office PowerPoint</Application>
  <PresentationFormat>On-screen Show (4:3)</PresentationFormat>
  <Paragraphs>400</Paragraphs>
  <Slides>47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Office Theme</vt:lpstr>
      <vt:lpstr>Equation</vt:lpstr>
      <vt:lpstr>Precision Doppler spectroscopy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Absorption cell</vt:lpstr>
      <vt:lpstr>Stabilized spectrograph</vt:lpstr>
      <vt:lpstr>PowerPoint Presentation</vt:lpstr>
      <vt:lpstr>PowerPoint Presentation</vt:lpstr>
      <vt:lpstr>PowerPoint Presentation</vt:lpstr>
      <vt:lpstr>PowerPoint Presentation</vt:lpstr>
      <vt:lpstr>Absorption cell (optical and nIR) vs Stabilized spectrographs (optical)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Least-squares matching is much better!</vt:lpstr>
      <vt:lpstr>Least-squares matching is much better!</vt:lpstr>
      <vt:lpstr>Some M-dwarfs are more stable than G and K dwarfs!</vt:lpstr>
      <vt:lpstr>Some M-dwarfs are more stable than G and K dwarfs!</vt:lpstr>
      <vt:lpstr>We got RV, now what?</vt:lpstr>
      <vt:lpstr>Toolbox : periodograms</vt:lpstr>
      <vt:lpstr>Toolbox : periodograms</vt:lpstr>
      <vt:lpstr>Toolbox : periodograms</vt:lpstr>
      <vt:lpstr>Toolbox : periodograms</vt:lpstr>
      <vt:lpstr>Multiplanet system!</vt:lpstr>
      <vt:lpstr>Toolbox : Bayesian MCMC</vt:lpstr>
      <vt:lpstr>Toolbox : Bayesian MCMC</vt:lpstr>
      <vt:lpstr>PowerPoint Presentation</vt:lpstr>
      <vt:lpstr>Periodograms + Bayesian + dynamics + priors + attempts to model red noise</vt:lpstr>
      <vt:lpstr>Periodograms + Bayesian + dynamics + priors + attempts to model red noise</vt:lpstr>
      <vt:lpstr>Periodograms + Bayesian + dynamics + priors + attempts to model red noise</vt:lpstr>
      <vt:lpstr>Take home message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Surfing the photon noise</dc:title>
  <dc:creator>Guillem</dc:creator>
  <cp:lastModifiedBy>Guillem</cp:lastModifiedBy>
  <cp:revision>135</cp:revision>
  <dcterms:created xsi:type="dcterms:W3CDTF">2012-06-21T08:41:10Z</dcterms:created>
  <dcterms:modified xsi:type="dcterms:W3CDTF">2013-10-16T02:17:12Z</dcterms:modified>
</cp:coreProperties>
</file>