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7" r:id="rId3"/>
    <p:sldId id="258" r:id="rId4"/>
    <p:sldId id="256" r:id="rId5"/>
    <p:sldId id="261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785AF-5C52-4B67-9B33-918F4499B447}" type="datetimeFigureOut">
              <a:rPr lang="es-ES" smtClean="0"/>
              <a:pPr/>
              <a:t>19/07/2013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D99FA-E5F4-4B44-94E5-38D73D71A5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D99FA-E5F4-4B44-94E5-38D73D71A59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3C0-C366-410E-9D2D-175B4298BCE3}" type="datetimeFigureOut">
              <a:rPr lang="es-ES" smtClean="0"/>
              <a:pPr/>
              <a:t>19/07/2013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C4B4-DB8D-43EA-A62A-4FF9E3C3B0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3C0-C366-410E-9D2D-175B4298BCE3}" type="datetimeFigureOut">
              <a:rPr lang="es-ES" smtClean="0"/>
              <a:pPr/>
              <a:t>19/07/2013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C4B4-DB8D-43EA-A62A-4FF9E3C3B0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3C0-C366-410E-9D2D-175B4298BCE3}" type="datetimeFigureOut">
              <a:rPr lang="es-ES" smtClean="0"/>
              <a:pPr/>
              <a:t>19/07/2013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C4B4-DB8D-43EA-A62A-4FF9E3C3B0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3C0-C366-410E-9D2D-175B4298BCE3}" type="datetimeFigureOut">
              <a:rPr lang="es-ES" smtClean="0"/>
              <a:pPr/>
              <a:t>19/07/2013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C4B4-DB8D-43EA-A62A-4FF9E3C3B0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3C0-C366-410E-9D2D-175B4298BCE3}" type="datetimeFigureOut">
              <a:rPr lang="es-ES" smtClean="0"/>
              <a:pPr/>
              <a:t>19/07/2013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C4B4-DB8D-43EA-A62A-4FF9E3C3B0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3C0-C366-410E-9D2D-175B4298BCE3}" type="datetimeFigureOut">
              <a:rPr lang="es-ES" smtClean="0"/>
              <a:pPr/>
              <a:t>19/07/2013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C4B4-DB8D-43EA-A62A-4FF9E3C3B0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3C0-C366-410E-9D2D-175B4298BCE3}" type="datetimeFigureOut">
              <a:rPr lang="es-ES" smtClean="0"/>
              <a:pPr/>
              <a:t>19/07/2013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C4B4-DB8D-43EA-A62A-4FF9E3C3B0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3C0-C366-410E-9D2D-175B4298BCE3}" type="datetimeFigureOut">
              <a:rPr lang="es-ES" smtClean="0"/>
              <a:pPr/>
              <a:t>19/07/2013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C4B4-DB8D-43EA-A62A-4FF9E3C3B0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3C0-C366-410E-9D2D-175B4298BCE3}" type="datetimeFigureOut">
              <a:rPr lang="es-ES" smtClean="0"/>
              <a:pPr/>
              <a:t>19/07/2013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C4B4-DB8D-43EA-A62A-4FF9E3C3B0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3C0-C366-410E-9D2D-175B4298BCE3}" type="datetimeFigureOut">
              <a:rPr lang="es-ES" smtClean="0"/>
              <a:pPr/>
              <a:t>19/07/2013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C4B4-DB8D-43EA-A62A-4FF9E3C3B0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A3C0-C366-410E-9D2D-175B4298BCE3}" type="datetimeFigureOut">
              <a:rPr lang="es-ES" smtClean="0"/>
              <a:pPr/>
              <a:t>19/07/2013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C4B4-DB8D-43EA-A62A-4FF9E3C3B0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FA3C0-C366-410E-9D2D-175B4298BCE3}" type="datetimeFigureOut">
              <a:rPr lang="es-ES" smtClean="0"/>
              <a:pPr/>
              <a:t>19/07/2013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C4B4-DB8D-43EA-A62A-4FF9E3C3B0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1196752"/>
            <a:ext cx="5976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/>
              <a:t>“Todos” los datos de un investigador</a:t>
            </a:r>
            <a:endParaRPr lang="es-ES" sz="66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365104"/>
            <a:ext cx="22685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365104"/>
            <a:ext cx="2160588" cy="57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4608512" cy="38625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21088"/>
            <a:ext cx="6549554" cy="2275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51520" y="11663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InCites</a:t>
            </a:r>
            <a:r>
              <a:rPr lang="es-ES" dirty="0" smtClean="0"/>
              <a:t> se caracteriza por presentar los resultados con enlaces a otros informes, creando una red de conexiones que permite llegar a la información por diferentes vías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69269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Para un autor podemos comenzar con un informe personalizado: </a:t>
            </a:r>
            <a:r>
              <a:rPr lang="es-ES" sz="2400" b="1" dirty="0" err="1" smtClean="0">
                <a:solidFill>
                  <a:srgbClr val="FFC000"/>
                </a:solidFill>
              </a:rPr>
              <a:t>Author</a:t>
            </a:r>
            <a:r>
              <a:rPr lang="es-ES" sz="2400" b="1" dirty="0" smtClean="0">
                <a:solidFill>
                  <a:srgbClr val="FFC000"/>
                </a:solidFill>
              </a:rPr>
              <a:t> Ranking</a:t>
            </a:r>
            <a:endParaRPr lang="es-ES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457950" cy="781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5" name="4 Grupo"/>
          <p:cNvGrpSpPr/>
          <p:nvPr/>
        </p:nvGrpSpPr>
        <p:grpSpPr>
          <a:xfrm>
            <a:off x="3779912" y="116632"/>
            <a:ext cx="4860000" cy="6603515"/>
            <a:chOff x="3779912" y="116632"/>
            <a:chExt cx="4860000" cy="660351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116632"/>
              <a:ext cx="4860000" cy="36975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3861047"/>
              <a:ext cx="4860000" cy="285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Rectángulo"/>
          <p:cNvSpPr/>
          <p:nvPr/>
        </p:nvSpPr>
        <p:spPr>
          <a:xfrm>
            <a:off x="3779912" y="116632"/>
            <a:ext cx="4896544" cy="6660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79512" y="105273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Pulsando en el nombre nos abrirá el </a:t>
            </a:r>
            <a:r>
              <a:rPr lang="es-ES" b="1" dirty="0" smtClean="0">
                <a:solidFill>
                  <a:srgbClr val="FFC000"/>
                </a:solidFill>
              </a:rPr>
              <a:t>AUTHOR PROFILE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4149080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puede observar en este mismo informe, cómo aparecen términos subrayados en azul que </a:t>
            </a:r>
            <a:r>
              <a:rPr lang="es-ES" b="1" dirty="0" smtClean="0"/>
              <a:t>enlazan con otros informes</a:t>
            </a:r>
            <a:r>
              <a:rPr lang="es-ES" dirty="0" smtClean="0"/>
              <a:t> (lo mismo ocurre con los enlaces asociados a los números).</a:t>
            </a:r>
          </a:p>
          <a:p>
            <a:endParaRPr lang="es-ES" b="1" dirty="0" smtClean="0">
              <a:solidFill>
                <a:srgbClr val="FFC000"/>
              </a:solidFill>
            </a:endParaRPr>
          </a:p>
          <a:p>
            <a:r>
              <a:rPr lang="es-ES" dirty="0" smtClean="0"/>
              <a:t>En la diapositiva siguiente vemos dónde nos llevan.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79512" y="170080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Contiene directamente: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% de documentos citados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citas por año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colaboraciones con:</a:t>
            </a:r>
          </a:p>
          <a:p>
            <a:pPr lvl="2">
              <a:buFont typeface="Arial" pitchFamily="34" charset="0"/>
              <a:buChar char="•"/>
            </a:pPr>
            <a:r>
              <a:rPr lang="es-ES" dirty="0" smtClean="0"/>
              <a:t> autores </a:t>
            </a:r>
          </a:p>
          <a:p>
            <a:pPr lvl="2">
              <a:buFont typeface="Arial" pitchFamily="34" charset="0"/>
              <a:buChar char="•"/>
            </a:pPr>
            <a:r>
              <a:rPr lang="es-ES" dirty="0" smtClean="0"/>
              <a:t> instituciones </a:t>
            </a:r>
          </a:p>
          <a:p>
            <a:pPr lvl="2">
              <a:buFont typeface="Arial" pitchFamily="34" charset="0"/>
              <a:buChar char="•"/>
            </a:pPr>
            <a:r>
              <a:rPr lang="es-ES" dirty="0" smtClean="0"/>
              <a:t> países 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áreas temáticas cubiertas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9169">
            <a:off x="168712" y="4270643"/>
            <a:ext cx="4392488" cy="176118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433360" cy="316872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3859160" cy="292897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132856"/>
            <a:ext cx="4073233" cy="3098954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632"/>
            <a:ext cx="1838722" cy="19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 de flecha"/>
          <p:cNvCxnSpPr/>
          <p:nvPr/>
        </p:nvCxnSpPr>
        <p:spPr>
          <a:xfrm flipH="1" flipV="1">
            <a:off x="2051720" y="1628800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4283968" y="1484784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829776">
            <a:off x="4263169" y="4018861"/>
            <a:ext cx="4600800" cy="1711839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13" name="12 Conector recto de flecha"/>
          <p:cNvCxnSpPr/>
          <p:nvPr/>
        </p:nvCxnSpPr>
        <p:spPr>
          <a:xfrm>
            <a:off x="6012160" y="2636912"/>
            <a:ext cx="648072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2051720" y="2780928"/>
            <a:ext cx="1440160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5517232"/>
            <a:ext cx="2880321" cy="119937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prstDash val="sysDash"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5157192"/>
            <a:ext cx="2085975" cy="1524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prstDash val="sysDash"/>
            <a:miter lim="800000"/>
            <a:headEnd/>
            <a:tailEnd/>
          </a:ln>
        </p:spPr>
      </p:pic>
      <p:cxnSp>
        <p:nvCxnSpPr>
          <p:cNvPr id="14" name="13 Conector recto de flecha"/>
          <p:cNvCxnSpPr>
            <a:endCxn id="1032" idx="0"/>
          </p:cNvCxnSpPr>
          <p:nvPr/>
        </p:nvCxnSpPr>
        <p:spPr>
          <a:xfrm>
            <a:off x="4139952" y="3717032"/>
            <a:ext cx="3384377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0382 -0.21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000" y="3212976"/>
            <a:ext cx="5904656" cy="3264867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009900" cy="46672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2696"/>
            <a:ext cx="7390800" cy="2472139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79512" y="3356992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Distribuye la producción del autor en años sucesivos y en tipos de documento; además de presentar las revistas en las que publica.</a:t>
            </a:r>
          </a:p>
          <a:p>
            <a:endParaRPr lang="es-ES" dirty="0" smtClean="0"/>
          </a:p>
          <a:p>
            <a:r>
              <a:rPr lang="es-ES" dirty="0" smtClean="0"/>
              <a:t>También el número total de documentos (con enlace al listado total) y la vida media de los mismos.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952625" cy="31432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384400" cy="806449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6447600" cy="4436926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2000" y="4221088"/>
            <a:ext cx="5137144" cy="240439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7" name="6 Conector recto de flecha"/>
          <p:cNvCxnSpPr/>
          <p:nvPr/>
        </p:nvCxnSpPr>
        <p:spPr>
          <a:xfrm>
            <a:off x="5148064" y="1556792"/>
            <a:ext cx="1224136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564905"/>
            <a:ext cx="2267744" cy="23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000" y="2808000"/>
            <a:ext cx="218726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 de flecha"/>
          <p:cNvCxnSpPr/>
          <p:nvPr/>
        </p:nvCxnSpPr>
        <p:spPr>
          <a:xfrm>
            <a:off x="2555776" y="3429000"/>
            <a:ext cx="4320480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20688"/>
            <a:ext cx="4352925" cy="108585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2714625" cy="3048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51520" y="436510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Este informe muestra en forma de tabla todos los documentos del autor seleccionado, con los datos </a:t>
            </a:r>
            <a:r>
              <a:rPr lang="es-ES" dirty="0" err="1" smtClean="0"/>
              <a:t>bibliométricos</a:t>
            </a:r>
            <a:r>
              <a:rPr lang="es-ES" dirty="0" smtClean="0"/>
              <a:t> (citas, percentil, factor de impacto de la revista, etc.) y los de identificación (revista, año, volumen, páginas, título…). </a:t>
            </a:r>
          </a:p>
          <a:p>
            <a:endParaRPr lang="es-ES" dirty="0" smtClean="0"/>
          </a:p>
          <a:p>
            <a:r>
              <a:rPr lang="es-ES" dirty="0" smtClean="0"/>
              <a:t>Una cuestión importante es que el enlace asociado con el título </a:t>
            </a:r>
            <a:r>
              <a:rPr lang="es-ES" b="1" dirty="0" smtClean="0"/>
              <a:t>abre el registro en la Web of </a:t>
            </a:r>
            <a:r>
              <a:rPr lang="es-ES" b="1" dirty="0" err="1" smtClean="0"/>
              <a:t>Science</a:t>
            </a:r>
            <a:r>
              <a:rPr lang="es-ES" dirty="0" smtClean="0"/>
              <a:t> y proporciona todas las opciones asociadas al mismo. </a:t>
            </a:r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16832"/>
            <a:ext cx="8409600" cy="197402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00" y="72000"/>
            <a:ext cx="2533650" cy="4191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00" y="620688"/>
            <a:ext cx="8640000" cy="85646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0" y="1548000"/>
            <a:ext cx="9000000" cy="269218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564904"/>
            <a:ext cx="6609584" cy="4067904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7" name="6 Conector recto de flecha"/>
          <p:cNvCxnSpPr/>
          <p:nvPr/>
        </p:nvCxnSpPr>
        <p:spPr>
          <a:xfrm>
            <a:off x="1187624" y="2348880"/>
            <a:ext cx="1152128" cy="36004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491880" y="11663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Artículos que citan a nuestro autor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1663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Además de las opciones presentadas (y de todos los posibles enlaces por los que podemos movernos) existe un informe especial en el que merece la pena que nos detengamos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" y="836712"/>
            <a:ext cx="3888507" cy="246203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764704"/>
            <a:ext cx="6843495" cy="50400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67544" y="579600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círculos denotan el nº de documentos, el grosor de las líneas el número de colaboraciones y el color de los círculos la </a:t>
            </a:r>
            <a:r>
              <a:rPr lang="es-ES" i="1" dirty="0" smtClean="0"/>
              <a:t>ratio </a:t>
            </a:r>
            <a:r>
              <a:rPr lang="es-ES" dirty="0" smtClean="0"/>
              <a:t>con respecto a la media de la categoría.  Seleccionar un círculo nos proporciona la información que se muestra en la base.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328</Words>
  <Application>Microsoft Office PowerPoint</Application>
  <PresentationFormat>Presentación en pantalla (4:3)</PresentationFormat>
  <Paragraphs>25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UCM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cdsec</dc:creator>
  <cp:lastModifiedBy>cdsec</cp:lastModifiedBy>
  <cp:revision>30</cp:revision>
  <dcterms:created xsi:type="dcterms:W3CDTF">2013-07-18T12:24:51Z</dcterms:created>
  <dcterms:modified xsi:type="dcterms:W3CDTF">2013-07-19T12:37:51Z</dcterms:modified>
</cp:coreProperties>
</file>